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  <p:sldMasterId id="2147483671" r:id="rId4"/>
  </p:sldMasterIdLst>
  <p:sldIdLst>
    <p:sldId id="256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0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grüner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7"/>
          <p:cNvSpPr txBox="1">
            <a:spLocks/>
          </p:cNvSpPr>
          <p:nvPr/>
        </p:nvSpPr>
        <p:spPr>
          <a:xfrm>
            <a:off x="468313" y="271463"/>
            <a:ext cx="8712000" cy="432000"/>
          </a:xfrm>
          <a:prstGeom prst="rect">
            <a:avLst/>
          </a:prstGeom>
          <a:solidFill>
            <a:srgbClr val="89BA17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27000" rIns="68580" bIns="5400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algn="l" defTabSz="342900"/>
            <a:endParaRPr lang="de-DE" sz="13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8315" y="272906"/>
            <a:ext cx="8711999" cy="430559"/>
          </a:xfrm>
          <a:prstGeom prst="rect">
            <a:avLst/>
          </a:prstGeom>
        </p:spPr>
        <p:txBody>
          <a:bodyPr lIns="90000" tIns="72000" rIns="90000" bIns="46800" anchor="t" anchorCtr="0">
            <a:normAutofit/>
          </a:bodyPr>
          <a:lstStyle>
            <a:lvl1pPr marL="81000" algn="l">
              <a:defRPr sz="135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129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pos="2143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2183" userDrawn="1">
          <p15:clr>
            <a:srgbClr val="FBAE40"/>
          </p15:clr>
        </p15:guide>
        <p15:guide id="6" orient="horz" pos="504" userDrawn="1">
          <p15:clr>
            <a:srgbClr val="FBAE40"/>
          </p15:clr>
        </p15:guide>
        <p15:guide id="7" pos="2296" userDrawn="1">
          <p15:clr>
            <a:srgbClr val="FBAE40"/>
          </p15:clr>
        </p15:guide>
        <p15:guide id="8" pos="4065" userDrawn="1">
          <p15:clr>
            <a:srgbClr val="FBAE40"/>
          </p15:clr>
        </p15:guide>
        <p15:guide id="9" pos="3504" userDrawn="1">
          <p15:clr>
            <a:srgbClr val="FBAE40"/>
          </p15:clr>
        </p15:guide>
        <p15:guide id="10" pos="3453" userDrawn="1">
          <p15:clr>
            <a:srgbClr val="FBAE40"/>
          </p15:clr>
        </p15:guide>
        <p15:guide id="11" pos="408" userDrawn="1">
          <p15:clr>
            <a:srgbClr val="FBAE40"/>
          </p15:clr>
        </p15:guide>
        <p15:guide id="12" pos="221" userDrawn="1">
          <p15:clr>
            <a:srgbClr val="FBAE40"/>
          </p15:clr>
        </p15:guide>
        <p15:guide id="13" orient="horz" pos="37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zweizeilig + grüner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7"/>
          <p:cNvSpPr txBox="1">
            <a:spLocks/>
          </p:cNvSpPr>
          <p:nvPr/>
        </p:nvSpPr>
        <p:spPr>
          <a:xfrm>
            <a:off x="468313" y="271463"/>
            <a:ext cx="8712000" cy="720000"/>
          </a:xfrm>
          <a:prstGeom prst="rect">
            <a:avLst/>
          </a:prstGeom>
          <a:solidFill>
            <a:srgbClr val="89BA17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27000" rIns="68580" bIns="5400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algn="l" defTabSz="342900"/>
            <a:endParaRPr lang="de-DE" sz="13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68315" y="272906"/>
            <a:ext cx="8711999" cy="718559"/>
          </a:xfrm>
          <a:prstGeom prst="rect">
            <a:avLst/>
          </a:prstGeom>
        </p:spPr>
        <p:txBody>
          <a:bodyPr lIns="90000" tIns="72000" rIns="90000" bIns="46800" anchor="t" anchorCtr="0">
            <a:normAutofit/>
          </a:bodyPr>
          <a:lstStyle>
            <a:lvl1pPr marL="81000" algn="l">
              <a:defRPr sz="135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3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F1C5-A3F6-5056-9931-C50700310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AD12-54F8-3786-8867-6C8DA846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E6AF-C95A-40E1-9B5A-4BCA1F6C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7B1B-FDEA-43AE-9E33-D5931C2E4F27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ACA2-3BF5-9136-BA04-AE5C2F4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9F42-5A74-B2E3-60EC-2E02C25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75F4-FC0E-4B01-88CA-8AFAE4A1B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38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3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grüner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7"/>
          <p:cNvSpPr txBox="1">
            <a:spLocks/>
          </p:cNvSpPr>
          <p:nvPr userDrawn="1"/>
        </p:nvSpPr>
        <p:spPr>
          <a:xfrm>
            <a:off x="468313" y="271463"/>
            <a:ext cx="8712000" cy="432000"/>
          </a:xfrm>
          <a:prstGeom prst="rect">
            <a:avLst/>
          </a:prstGeom>
          <a:solidFill>
            <a:srgbClr val="89BA17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27000" rIns="68580" bIns="5400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algn="l" defTabSz="342900"/>
            <a:endParaRPr lang="de-DE" sz="13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68315" y="272906"/>
            <a:ext cx="8711999" cy="430559"/>
          </a:xfrm>
          <a:prstGeom prst="rect">
            <a:avLst/>
          </a:prstGeom>
        </p:spPr>
        <p:txBody>
          <a:bodyPr lIns="90000" tIns="72000" rIns="90000" bIns="46800" anchor="t" anchorCtr="0">
            <a:normAutofit/>
          </a:bodyPr>
          <a:lstStyle>
            <a:lvl1pPr marL="81000" algn="l">
              <a:defRPr sz="135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5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zweizeilig + grüner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7"/>
          <p:cNvSpPr txBox="1">
            <a:spLocks/>
          </p:cNvSpPr>
          <p:nvPr userDrawn="1"/>
        </p:nvSpPr>
        <p:spPr>
          <a:xfrm>
            <a:off x="468313" y="271463"/>
            <a:ext cx="8712000" cy="720000"/>
          </a:xfrm>
          <a:prstGeom prst="rect">
            <a:avLst/>
          </a:prstGeom>
          <a:solidFill>
            <a:srgbClr val="89BA17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27000" rIns="68580" bIns="5400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algn="l" defTabSz="342900"/>
            <a:endParaRPr lang="de-DE" sz="13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68315" y="272906"/>
            <a:ext cx="8711999" cy="718559"/>
          </a:xfrm>
          <a:prstGeom prst="rect">
            <a:avLst/>
          </a:prstGeom>
        </p:spPr>
        <p:txBody>
          <a:bodyPr lIns="90000" tIns="72000" rIns="90000" bIns="46800" anchor="t" anchorCtr="0">
            <a:normAutofit/>
          </a:bodyPr>
          <a:lstStyle>
            <a:lvl1pPr marL="81000" algn="l">
              <a:defRPr sz="135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zweizeilig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6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68000" y="1569600"/>
            <a:ext cx="8229600" cy="4525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>
                <a:latin typeface="Arial" charset="0"/>
              </a:defRPr>
            </a:lvl1pPr>
            <a:lvl2pPr>
              <a:defRPr sz="1200" baseline="0">
                <a:latin typeface="Arial" charset="0"/>
              </a:defRPr>
            </a:lvl2pPr>
            <a:lvl3pPr>
              <a:defRPr sz="1200" baseline="0">
                <a:latin typeface="Arial" charset="0"/>
              </a:defRPr>
            </a:lvl3pPr>
            <a:lvl4pPr>
              <a:defRPr sz="1200" baseline="0">
                <a:latin typeface="Arial" charset="0"/>
              </a:defRPr>
            </a:lvl4pPr>
            <a:lvl5pPr>
              <a:defRPr sz="1200" baseline="0">
                <a:latin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8000" y="908720"/>
            <a:ext cx="8229600" cy="66088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5440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70032" y="1484784"/>
            <a:ext cx="3816424" cy="1143000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-12192" y="2"/>
            <a:ext cx="9156700" cy="6857999"/>
          </a:xfrm>
          <a:prstGeom prst="rect">
            <a:avLst/>
          </a:prstGeom>
          <a:gradFill flip="none" rotWithShape="1">
            <a:gsLst>
              <a:gs pos="0">
                <a:srgbClr val="818C98">
                  <a:alpha val="75000"/>
                </a:srgbClr>
              </a:gs>
              <a:gs pos="100000">
                <a:schemeClr val="bg1">
                  <a:lumMod val="95000"/>
                  <a:alpha val="73000"/>
                </a:schemeClr>
              </a:gs>
              <a:gs pos="51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 sz="135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3" y="15684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Bild 11" descr="Logo_BUW-1.Weiss-01.png"/>
          <p:cNvPicPr>
            <a:picLocks noChangeAspect="1"/>
          </p:cNvPicPr>
          <p:nvPr/>
        </p:nvPicPr>
        <p:blipFill>
          <a:blip r:embed="rId6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5657" y="944724"/>
            <a:ext cx="26066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7416316" y="6093296"/>
            <a:ext cx="1727684" cy="540060"/>
          </a:xfrm>
          <a:prstGeom prst="rect">
            <a:avLst/>
          </a:prstGeom>
          <a:solidFill>
            <a:srgbClr val="89BA17"/>
          </a:solidFill>
          <a:ln>
            <a:noFill/>
          </a:ln>
          <a:effectLst>
            <a:outerShdw blurRad="136525" dist="25400" dir="852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8" name="Bild 13" descr="BUW_Logo-weiss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328" y="6154700"/>
            <a:ext cx="1146086" cy="41759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314" y="6093296"/>
            <a:ext cx="6840760" cy="54006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noFill/>
          </a:ln>
          <a:effectLst>
            <a:outerShdw blurRad="95250" dist="50800" dir="8700000" algn="tl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84201" y="6154702"/>
            <a:ext cx="53559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Vortragstitel</a:t>
            </a:r>
          </a:p>
          <a:p>
            <a:r>
              <a:rPr lang="de-DE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Titel Vorname Name | Funktion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57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13" y="15684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7416316" y="6093296"/>
            <a:ext cx="1727684" cy="540060"/>
          </a:xfrm>
          <a:prstGeom prst="rect">
            <a:avLst/>
          </a:prstGeom>
          <a:solidFill>
            <a:srgbClr val="89BA17"/>
          </a:solidFill>
          <a:ln>
            <a:noFill/>
          </a:ln>
          <a:effectLst>
            <a:outerShdw blurRad="136525" dist="25400" dir="852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8" name="Bild 13" descr="BUW_Logo-weiss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328" y="6154700"/>
            <a:ext cx="1146086" cy="41759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68314" y="6092515"/>
            <a:ext cx="6840760" cy="540060"/>
          </a:xfrm>
          <a:prstGeom prst="rect">
            <a:avLst/>
          </a:prstGeom>
          <a:solidFill>
            <a:srgbClr val="FFFFFF">
              <a:alpha val="91000"/>
            </a:srgbClr>
          </a:solidFill>
          <a:ln>
            <a:noFill/>
          </a:ln>
          <a:effectLst>
            <a:outerShdw blurRad="95250" dist="50800" dir="8700000" algn="tl" rotWithShape="0">
              <a:prstClr val="black">
                <a:alpha val="3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4201" y="6154702"/>
            <a:ext cx="53559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Vortragstitel</a:t>
            </a:r>
          </a:p>
          <a:p>
            <a:r>
              <a:rPr lang="de-DE" sz="8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Titel Vorname Name | Funktion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7" name="Gerade Verbindung 12"/>
          <p:cNvCxnSpPr>
            <a:cxnSpLocks noChangeShapeType="1"/>
          </p:cNvCxnSpPr>
          <p:nvPr/>
        </p:nvCxnSpPr>
        <p:spPr bwMode="auto">
          <a:xfrm>
            <a:off x="-6350" y="755650"/>
            <a:ext cx="9163050" cy="1588"/>
          </a:xfrm>
          <a:prstGeom prst="line">
            <a:avLst/>
          </a:prstGeom>
          <a:noFill/>
          <a:ln w="25400">
            <a:solidFill>
              <a:srgbClr val="89BA1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3644652" y="486199"/>
            <a:ext cx="762000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817563"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817563"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1A85F193-EBA8-BD46-9CCC-E5C7B97770D7}" type="slidenum">
              <a:rPr lang="de-DE" sz="675" smtClean="0">
                <a:solidFill>
                  <a:srgbClr val="000000"/>
                </a:solidFill>
                <a:latin typeface="Arial" charset="0"/>
                <a:cs typeface="Univers 55" charset="0"/>
              </a:rPr>
              <a:pPr algn="r"/>
              <a:t>‹#›</a:t>
            </a:fld>
            <a:r>
              <a:rPr lang="de-DE" sz="675" dirty="0">
                <a:solidFill>
                  <a:srgbClr val="000000"/>
                </a:solidFill>
                <a:latin typeface="Arial" charset="0"/>
                <a:cs typeface="Univers 55" charset="0"/>
              </a:rPr>
              <a:t> von 20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231776" y="179390"/>
            <a:ext cx="3509962" cy="33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eaLnBrk="0" hangingPunct="0"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825" b="1" dirty="0">
                <a:solidFill>
                  <a:srgbClr val="000000"/>
                </a:solidFill>
                <a:latin typeface="Arial" charset="0"/>
                <a:cs typeface="Univers 65 Bold" charset="0"/>
              </a:rPr>
              <a:t>PROF. DR. MAXIMILIAN MUSTERMANN</a:t>
            </a:r>
          </a:p>
          <a:p>
            <a:r>
              <a:rPr lang="de-DE" sz="675" dirty="0">
                <a:solidFill>
                  <a:srgbClr val="000000"/>
                </a:solidFill>
                <a:latin typeface="Arial" charset="0"/>
                <a:cs typeface="Univers 55" charset="0"/>
              </a:rPr>
              <a:t>BEISPIELVORLESUNG ZUM THEMA </a:t>
            </a:r>
          </a:p>
          <a:p>
            <a:r>
              <a:rPr lang="de-DE" sz="675" dirty="0">
                <a:solidFill>
                  <a:srgbClr val="000000"/>
                </a:solidFill>
                <a:latin typeface="Arial" charset="0"/>
                <a:cs typeface="Univers 55" charset="0"/>
              </a:rPr>
              <a:t>„MUSTERÜBERSCHRIFTEN FÜR POWERPOINTFOLIEN“</a:t>
            </a:r>
          </a:p>
        </p:txBody>
      </p:sp>
      <p:pic>
        <p:nvPicPr>
          <p:cNvPr id="1032" name="Bild 17" descr="beispiel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"/>
            <a:ext cx="1284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7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416801" y="100986"/>
            <a:ext cx="1727200" cy="541337"/>
          </a:xfrm>
          <a:prstGeom prst="rect">
            <a:avLst/>
          </a:prstGeom>
          <a:solidFill>
            <a:srgbClr val="89BA17"/>
          </a:solidFill>
          <a:ln>
            <a:noFill/>
          </a:ln>
          <a:effectLst>
            <a:outerShdw blurRad="136525" dist="25400" dir="852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1350"/>
          </a:p>
        </p:txBody>
      </p:sp>
      <p:pic>
        <p:nvPicPr>
          <p:cNvPr id="10" name="Bild 12" descr="BUW_Logo-wei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1" y="162898"/>
            <a:ext cx="11461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9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+mj-lt"/>
          <a:ea typeface="ＭＳ Ｐゴシック" pitchFamily="68" charset="-128"/>
          <a:cs typeface="ＭＳ Ｐゴシック" pitchFamily="68" charset="-128"/>
        </a:defRPr>
      </a:lvl1pPr>
      <a:lvl2pPr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  <a:ea typeface="ＭＳ Ｐゴシック" pitchFamily="68" charset="-128"/>
          <a:cs typeface="ＭＳ Ｐゴシック" pitchFamily="68" charset="-128"/>
        </a:defRPr>
      </a:lvl2pPr>
      <a:lvl3pPr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  <a:ea typeface="ＭＳ Ｐゴシック" pitchFamily="68" charset="-128"/>
          <a:cs typeface="ＭＳ Ｐゴシック" pitchFamily="68" charset="-128"/>
        </a:defRPr>
      </a:lvl3pPr>
      <a:lvl4pPr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  <a:ea typeface="ＭＳ Ｐゴシック" pitchFamily="68" charset="-128"/>
          <a:cs typeface="ＭＳ Ｐゴシック" pitchFamily="68" charset="-128"/>
        </a:defRPr>
      </a:lvl4pPr>
      <a:lvl5pPr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  <a:ea typeface="ＭＳ Ｐゴシック" pitchFamily="68" charset="-128"/>
          <a:cs typeface="ＭＳ Ｐゴシック" pitchFamily="68" charset="-128"/>
        </a:defRPr>
      </a:lvl5pPr>
      <a:lvl6pPr marL="342900"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</a:defRPr>
      </a:lvl6pPr>
      <a:lvl7pPr marL="685800"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</a:defRPr>
      </a:lvl7pPr>
      <a:lvl8pPr marL="1028700"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</a:defRPr>
      </a:lvl8pPr>
      <a:lvl9pPr marL="1371600" algn="l" defTabSz="613172" rtl="0" eaLnBrk="1" fontAlgn="base" hangingPunct="1">
        <a:spcBef>
          <a:spcPct val="0"/>
        </a:spcBef>
        <a:spcAft>
          <a:spcPct val="0"/>
        </a:spcAft>
        <a:defRPr sz="1650">
          <a:solidFill>
            <a:srgbClr val="333333"/>
          </a:solidFill>
          <a:latin typeface="Arial" pitchFamily="67" charset="0"/>
        </a:defRPr>
      </a:lvl9pPr>
    </p:titleStyle>
    <p:bodyStyle>
      <a:lvl1pPr marL="191691" indent="-191691" algn="l" defTabSz="613172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5000"/>
        <a:buFont typeface="Wingdings" charset="0"/>
        <a:buChar char="n"/>
        <a:defRPr sz="1200">
          <a:solidFill>
            <a:schemeClr val="tx1"/>
          </a:solidFill>
          <a:latin typeface="+mn-lt"/>
          <a:ea typeface="ＭＳ Ｐゴシック" pitchFamily="68" charset="-128"/>
          <a:cs typeface="ＭＳ Ｐゴシック" pitchFamily="68" charset="-128"/>
        </a:defRPr>
      </a:lvl1pPr>
      <a:lvl2pPr marL="441722" indent="-122635" algn="l" defTabSz="613172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900">
          <a:solidFill>
            <a:schemeClr val="tx1"/>
          </a:solidFill>
          <a:latin typeface="+mn-lt"/>
          <a:ea typeface="ＭＳ Ｐゴシック" pitchFamily="67" charset="-128"/>
        </a:defRPr>
      </a:lvl2pPr>
      <a:lvl3pPr marL="704850" indent="-135731" algn="l" defTabSz="613172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defRPr sz="900">
          <a:solidFill>
            <a:schemeClr val="tx1"/>
          </a:solidFill>
          <a:latin typeface="+mn-lt"/>
          <a:ea typeface="ＭＳ Ｐゴシック" pitchFamily="67" charset="-128"/>
        </a:defRPr>
      </a:lvl3pPr>
      <a:lvl4pPr marL="956072" indent="-123825" algn="l" defTabSz="613172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tx1"/>
        </a:buClr>
        <a:defRPr sz="750">
          <a:solidFill>
            <a:schemeClr val="tx1"/>
          </a:solidFill>
          <a:latin typeface="Verdana" pitchFamily="67" charset="0"/>
          <a:ea typeface="ＭＳ Ｐゴシック" pitchFamily="67" charset="-128"/>
        </a:defRPr>
      </a:lvl4pPr>
      <a:lvl5pPr marL="1427560" indent="-152400" algn="l" defTabSz="613172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825">
          <a:solidFill>
            <a:schemeClr val="bg2"/>
          </a:solidFill>
          <a:latin typeface="Verdana" pitchFamily="67" charset="0"/>
          <a:ea typeface="ＭＳ Ｐゴシック" pitchFamily="67" charset="-128"/>
        </a:defRPr>
      </a:lvl5pPr>
      <a:lvl6pPr marL="1770460" indent="-152400" algn="l" defTabSz="613172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825">
          <a:solidFill>
            <a:schemeClr val="bg2"/>
          </a:solidFill>
          <a:latin typeface="Verdana" pitchFamily="67" charset="0"/>
          <a:ea typeface="ＭＳ Ｐゴシック" pitchFamily="67" charset="-128"/>
        </a:defRPr>
      </a:lvl6pPr>
      <a:lvl7pPr marL="2113360" indent="-152400" algn="l" defTabSz="613172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825">
          <a:solidFill>
            <a:schemeClr val="bg2"/>
          </a:solidFill>
          <a:latin typeface="Verdana" pitchFamily="67" charset="0"/>
          <a:ea typeface="ＭＳ Ｐゴシック" pitchFamily="67" charset="-128"/>
        </a:defRPr>
      </a:lvl7pPr>
      <a:lvl8pPr marL="2456260" indent="-152400" algn="l" defTabSz="613172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825">
          <a:solidFill>
            <a:schemeClr val="bg2"/>
          </a:solidFill>
          <a:latin typeface="Verdana" pitchFamily="67" charset="0"/>
          <a:ea typeface="ＭＳ Ｐゴシック" pitchFamily="67" charset="-128"/>
        </a:defRPr>
      </a:lvl8pPr>
      <a:lvl9pPr marL="2799160" indent="-152400" algn="l" defTabSz="613172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825">
          <a:solidFill>
            <a:schemeClr val="bg2"/>
          </a:solidFill>
          <a:latin typeface="Verdana" pitchFamily="67" charset="0"/>
          <a:ea typeface="ＭＳ Ｐゴシック" pitchFamily="67" charset="-128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3" descr="BUW_Logo-weis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328" y="6154700"/>
            <a:ext cx="1146086" cy="41759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89B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/>
        </p:nvSpPr>
        <p:spPr>
          <a:xfrm>
            <a:off x="7416316" y="5771963"/>
            <a:ext cx="1727684" cy="540060"/>
          </a:xfrm>
          <a:prstGeom prst="rect">
            <a:avLst/>
          </a:prstGeom>
          <a:solidFill>
            <a:srgbClr val="7FAD18"/>
          </a:solidFill>
          <a:ln>
            <a:noFill/>
          </a:ln>
          <a:effectLst>
            <a:outerShdw blurRad="136525" dist="63500" dir="2400000" algn="tl" rotWithShape="0">
              <a:srgbClr val="000000">
                <a:alpha val="42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3" name="Bild 12" descr="BUW_Logo-weis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4018" y="5837705"/>
            <a:ext cx="1146086" cy="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66725" rtl="0" eaLnBrk="1" latinLnBrk="0" hangingPunct="1">
        <a:lnSpc>
          <a:spcPts val="2550"/>
        </a:lnSpc>
        <a:spcBef>
          <a:spcPct val="0"/>
        </a:spcBef>
        <a:buNone/>
        <a:defRPr sz="27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EBDB7-CC8B-7EF9-52C7-ED873318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/>
              </a:rPr>
              <a:t>Decision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Tree</a:t>
            </a:r>
            <a:r>
              <a:rPr lang="de-DE" dirty="0">
                <a:effectLst/>
              </a:rPr>
              <a:t> Regression</a:t>
            </a:r>
            <a:r>
              <a:rPr lang="en-DE" dirty="0">
                <a:effectLst/>
              </a:rPr>
              <a:t> [Two-Independent variables]</a:t>
            </a:r>
            <a:endParaRPr lang="de-D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00D7BBF-61B7-8D24-C7A1-C8E567F5E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" t="7967" r="6904" b="2456"/>
          <a:stretch/>
        </p:blipFill>
        <p:spPr>
          <a:xfrm>
            <a:off x="119092" y="3196241"/>
            <a:ext cx="4317279" cy="2678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B47C1-136C-2173-82CE-30765A6F0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3" t="4960" r="6614" b="7127"/>
          <a:stretch/>
        </p:blipFill>
        <p:spPr>
          <a:xfrm>
            <a:off x="7222124" y="843713"/>
            <a:ext cx="1874048" cy="1503247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9E5F3A3-8377-69CC-FA27-7158491C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" y="833563"/>
            <a:ext cx="708152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Wir haben x1 und x2 als unabhängige Variablen und y als abhängige Variable</a:t>
            </a:r>
            <a:r>
              <a:rPr kumimoji="0" lang="en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Der Algorithmus teilte den Datensatz nach Ähnlichkeiten in Regionen oder Blätter auf</a:t>
            </a:r>
            <a:r>
              <a:rPr kumimoji="0" lang="en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Wenn ein neuer Wert von </a:t>
            </a:r>
            <a:r>
              <a:rPr kumimoji="0" lang="en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basierend auf bekannten </a:t>
            </a:r>
            <a:r>
              <a:rPr kumimoji="0" lang="en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 </a:t>
            </a:r>
            <a:r>
              <a:rPr kumimoji="0" lang="en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-Werten </a:t>
            </a:r>
            <a:r>
              <a:rPr kumimoji="0" lang="en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berechnet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werden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berechnet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der Algorithmus den Durchschnitt von </a:t>
            </a:r>
            <a:r>
              <a:rPr kumimoji="0" lang="en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zwischen allen Punkten in der Region oder dem Blatt, wo sich x1 und x2 befinden</a:t>
            </a:r>
            <a:r>
              <a:rPr kumimoji="0" lang="en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6D09AB8-957A-35BD-004E-0C7CE3E40F0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4"/>
          <a:srcRect l="5792" t="8482" r="7253" b="1765"/>
          <a:stretch/>
        </p:blipFill>
        <p:spPr>
          <a:xfrm>
            <a:off x="4572000" y="3196241"/>
            <a:ext cx="4452908" cy="2678257"/>
          </a:xfr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A40ABC-C738-8A60-78AC-068DB10A07B9}"/>
              </a:ext>
            </a:extLst>
          </p:cNvPr>
          <p:cNvSpPr/>
          <p:nvPr/>
        </p:nvSpPr>
        <p:spPr>
          <a:xfrm>
            <a:off x="3962400" y="4165600"/>
            <a:ext cx="473971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5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112-9D8B-8E6B-FBA7-4B694854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Beispiel</a:t>
            </a:r>
            <a:endParaRPr lang="de-DE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556677E-7FB8-23D0-CBB3-5FB3496058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3065" r="1953" b="3572"/>
          <a:stretch/>
        </p:blipFill>
        <p:spPr>
          <a:xfrm>
            <a:off x="2295408" y="2208224"/>
            <a:ext cx="6848592" cy="38576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DEECCB-F169-B9D8-E03E-BEEAA92613CC}"/>
              </a:ext>
            </a:extLst>
          </p:cNvPr>
          <p:cNvSpPr txBox="1"/>
          <p:nvPr/>
        </p:nvSpPr>
        <p:spPr>
          <a:xfrm>
            <a:off x="468315" y="894080"/>
            <a:ext cx="6216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 err="1"/>
              <a:t>Wenn</a:t>
            </a:r>
            <a:r>
              <a:rPr lang="en-DE" sz="1400" dirty="0"/>
              <a:t>   X1 &lt; 20    und    X2 &lt; 200  </a:t>
            </a:r>
            <a:r>
              <a:rPr lang="en-DE" sz="1400" dirty="0" err="1"/>
              <a:t>dann</a:t>
            </a:r>
            <a:r>
              <a:rPr lang="en-DE" sz="1400" dirty="0"/>
              <a:t> Y = 300.5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</a:t>
            </a:r>
            <a:r>
              <a:rPr lang="en-DE" sz="1400" dirty="0" err="1"/>
              <a:t>enn</a:t>
            </a:r>
            <a:r>
              <a:rPr lang="en-DE" sz="1400" dirty="0"/>
              <a:t>   20 &gt; X1 &lt; 40  und  X2 &lt; 170  </a:t>
            </a:r>
            <a:r>
              <a:rPr lang="en-DE" sz="1400" dirty="0" err="1"/>
              <a:t>dann</a:t>
            </a:r>
            <a:r>
              <a:rPr lang="en-DE" sz="1400" dirty="0"/>
              <a:t> Y = -64.1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W</a:t>
            </a:r>
            <a:r>
              <a:rPr lang="en-DE" sz="1400" dirty="0" err="1"/>
              <a:t>enn</a:t>
            </a:r>
            <a:r>
              <a:rPr lang="en-DE" sz="1400" dirty="0"/>
              <a:t>  X1 &gt; 20  und X2 &gt; 170  </a:t>
            </a:r>
            <a:r>
              <a:rPr lang="en-DE" sz="1400" dirty="0" err="1"/>
              <a:t>dann</a:t>
            </a:r>
            <a:r>
              <a:rPr lang="en-DE" sz="1400" dirty="0"/>
              <a:t> Y = 1023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5102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0168-1AAD-B1E2-DB95-7480FBD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 [Regression]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C9063-9331-EE8E-0A8E-0ADF918B88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88880"/>
            <a:ext cx="8229600" cy="4525200"/>
          </a:xfrm>
        </p:spPr>
        <p:txBody>
          <a:bodyPr>
            <a:normAutofit/>
          </a:bodyPr>
          <a:lstStyle/>
          <a:p>
            <a:r>
              <a:rPr lang="en-DE" sz="1400" dirty="0"/>
              <a:t>Random Forest </a:t>
            </a:r>
            <a:r>
              <a:rPr lang="en-DE" sz="1400" dirty="0" err="1"/>
              <a:t>gehört</a:t>
            </a:r>
            <a:r>
              <a:rPr lang="en-DE" sz="1400" dirty="0"/>
              <a:t> </a:t>
            </a:r>
            <a:r>
              <a:rPr lang="en-DE" sz="1400" dirty="0" err="1"/>
              <a:t>zu</a:t>
            </a:r>
            <a:r>
              <a:rPr lang="en-DE" sz="1400" dirty="0"/>
              <a:t> Ensemble Learning</a:t>
            </a:r>
          </a:p>
          <a:p>
            <a:endParaRPr lang="en-DE" sz="1400" dirty="0"/>
          </a:p>
          <a:p>
            <a:r>
              <a:rPr lang="en-DE" sz="1400" dirty="0"/>
              <a:t>Bootstrapping und Feature Selection </a:t>
            </a:r>
            <a:r>
              <a:rPr lang="en-DE" sz="1400" dirty="0" err="1"/>
              <a:t>wurden</a:t>
            </a:r>
            <a:r>
              <a:rPr lang="en-DE" sz="1400" dirty="0"/>
              <a:t> </a:t>
            </a:r>
            <a:r>
              <a:rPr lang="en-DE" sz="1400" dirty="0" err="1"/>
              <a:t>verwendet</a:t>
            </a:r>
            <a:r>
              <a:rPr lang="en-DE" sz="1400" dirty="0"/>
              <a:t> um die </a:t>
            </a:r>
            <a:r>
              <a:rPr lang="en-DE" sz="1400" dirty="0" err="1"/>
              <a:t>Empfindlichkeit</a:t>
            </a:r>
            <a:r>
              <a:rPr lang="en-DE" sz="1400" dirty="0"/>
              <a:t> des Models in </a:t>
            </a:r>
            <a:r>
              <a:rPr lang="en-DE" sz="1400" dirty="0" err="1"/>
              <a:t>bezug</a:t>
            </a:r>
            <a:r>
              <a:rPr lang="en-DE" sz="1400" dirty="0"/>
              <a:t> auf Dataset </a:t>
            </a:r>
            <a:r>
              <a:rPr lang="en-DE" sz="1400" dirty="0" err="1"/>
              <a:t>zu</a:t>
            </a:r>
            <a:r>
              <a:rPr lang="en-DE" sz="1400" dirty="0"/>
              <a:t> </a:t>
            </a:r>
            <a:r>
              <a:rPr lang="en-DE" sz="1400" dirty="0" err="1"/>
              <a:t>reduzieren</a:t>
            </a:r>
            <a:r>
              <a:rPr lang="en-DE" sz="1400" dirty="0"/>
              <a:t>.</a:t>
            </a:r>
          </a:p>
          <a:p>
            <a:endParaRPr lang="en-DE" sz="1400" dirty="0"/>
          </a:p>
          <a:p>
            <a:r>
              <a:rPr lang="en-DE" sz="1400" dirty="0"/>
              <a:t>Feature Selection: </a:t>
            </a:r>
            <a:r>
              <a:rPr lang="en-DE" sz="1400" dirty="0" err="1"/>
              <a:t>jede</a:t>
            </a:r>
            <a:r>
              <a:rPr lang="en-DE" sz="1400" dirty="0"/>
              <a:t> Tree </a:t>
            </a:r>
            <a:r>
              <a:rPr lang="en-DE" sz="1400" dirty="0" err="1"/>
              <a:t>wird</a:t>
            </a:r>
            <a:r>
              <a:rPr lang="en-DE" sz="1400" dirty="0"/>
              <a:t> </a:t>
            </a:r>
            <a:r>
              <a:rPr lang="en-DE" sz="1400" dirty="0" err="1"/>
              <a:t>nur</a:t>
            </a:r>
            <a:r>
              <a:rPr lang="en-DE" sz="1400" dirty="0"/>
              <a:t> </a:t>
            </a:r>
            <a:r>
              <a:rPr lang="en-DE" sz="1400" dirty="0" err="1"/>
              <a:t>mit</a:t>
            </a:r>
            <a:r>
              <a:rPr lang="en-DE" sz="1400" dirty="0"/>
              <a:t> </a:t>
            </a:r>
            <a:r>
              <a:rPr lang="en-DE" sz="1400" dirty="0" err="1"/>
              <a:t>einem</a:t>
            </a:r>
            <a:r>
              <a:rPr lang="en-DE" sz="1400" dirty="0"/>
              <a:t> </a:t>
            </a:r>
            <a:r>
              <a:rPr lang="en-DE" sz="1400" dirty="0" err="1"/>
              <a:t>Anteil</a:t>
            </a:r>
            <a:r>
              <a:rPr lang="en-DE" sz="1400" dirty="0"/>
              <a:t> </a:t>
            </a:r>
            <a:r>
              <a:rPr lang="en-DE" sz="1400" dirty="0" err="1"/>
              <a:t>vom</a:t>
            </a:r>
            <a:r>
              <a:rPr lang="en-DE" sz="1400" dirty="0"/>
              <a:t> Features </a:t>
            </a:r>
            <a:r>
              <a:rPr lang="en-DE" sz="1400" dirty="0" err="1"/>
              <a:t>gefuttert</a:t>
            </a:r>
            <a:r>
              <a:rPr lang="en-DE" sz="1400" dirty="0"/>
              <a:t>. </a:t>
            </a:r>
            <a:r>
              <a:rPr lang="en-DE" sz="1400" dirty="0" err="1"/>
              <a:t>z.B</a:t>
            </a:r>
            <a:endParaRPr lang="en-DE" sz="1400" dirty="0"/>
          </a:p>
          <a:p>
            <a:pPr marL="600075" lvl="2" indent="0">
              <a:buNone/>
            </a:pPr>
            <a:r>
              <a:rPr lang="en-DE" sz="1400" dirty="0"/>
              <a:t>Tree (1) → Position &amp; </a:t>
            </a:r>
            <a:r>
              <a:rPr lang="en-DE" sz="1400" dirty="0" err="1"/>
              <a:t>Tiefe</a:t>
            </a:r>
            <a:endParaRPr lang="en-DE" sz="1400" dirty="0"/>
          </a:p>
          <a:p>
            <a:pPr marL="600075" lvl="2" indent="0">
              <a:buNone/>
            </a:pPr>
            <a:r>
              <a:rPr lang="en-DE" sz="1400" dirty="0"/>
              <a:t>Tree (2) → </a:t>
            </a:r>
            <a:r>
              <a:rPr lang="en-DE" sz="1400" dirty="0" err="1"/>
              <a:t>Breite</a:t>
            </a:r>
            <a:r>
              <a:rPr lang="en-DE" sz="1400" dirty="0"/>
              <a:t> &amp; Winkel</a:t>
            </a:r>
          </a:p>
          <a:p>
            <a:pPr marL="600075" lvl="2" indent="0">
              <a:buNone/>
            </a:pPr>
            <a:r>
              <a:rPr lang="en-DE" sz="1400" dirty="0"/>
              <a:t>Tree (3) → </a:t>
            </a:r>
            <a:r>
              <a:rPr lang="en-DE" sz="1400" dirty="0" err="1"/>
              <a:t>Geschwindigkeit</a:t>
            </a:r>
            <a:r>
              <a:rPr lang="en-DE" sz="1400" dirty="0"/>
              <a:t> &amp; Position</a:t>
            </a:r>
          </a:p>
          <a:p>
            <a:pPr marL="600075" lvl="2" indent="0">
              <a:buNone/>
            </a:pPr>
            <a:r>
              <a:rPr lang="en-DE" sz="1400" dirty="0"/>
              <a:t>Tree (4) → </a:t>
            </a:r>
            <a:r>
              <a:rPr lang="en-DE" sz="1400" dirty="0" err="1"/>
              <a:t>usw</a:t>
            </a:r>
            <a:endParaRPr lang="en-DE" sz="1400" dirty="0"/>
          </a:p>
          <a:p>
            <a:pPr marL="0" indent="0">
              <a:buNone/>
            </a:pPr>
            <a:endParaRPr lang="en-DE" sz="1400" dirty="0"/>
          </a:p>
          <a:p>
            <a:r>
              <a:rPr lang="en-DE" sz="1400" dirty="0"/>
              <a:t>Ensemble Learning : </a:t>
            </a:r>
            <a:r>
              <a:rPr lang="en-DE" sz="1400" dirty="0" err="1"/>
              <a:t>wenn</a:t>
            </a:r>
            <a:r>
              <a:rPr lang="en-DE" sz="1400" dirty="0"/>
              <a:t> </a:t>
            </a:r>
            <a:r>
              <a:rPr lang="en-DE" sz="1400" dirty="0" err="1"/>
              <a:t>mehr</a:t>
            </a:r>
            <a:r>
              <a:rPr lang="en-DE" sz="1400" dirty="0"/>
              <a:t> </a:t>
            </a:r>
            <a:r>
              <a:rPr lang="en-DE" sz="1400" dirty="0" err="1"/>
              <a:t>als</a:t>
            </a:r>
            <a:r>
              <a:rPr lang="en-DE" sz="1400" dirty="0"/>
              <a:t> </a:t>
            </a:r>
            <a:r>
              <a:rPr lang="en-DE" sz="1400" dirty="0" err="1"/>
              <a:t>ein</a:t>
            </a:r>
            <a:r>
              <a:rPr lang="en-DE" sz="1400" dirty="0"/>
              <a:t> </a:t>
            </a:r>
            <a:r>
              <a:rPr lang="en-DE" sz="1400" dirty="0" err="1"/>
              <a:t>Algorithmus</a:t>
            </a:r>
            <a:r>
              <a:rPr lang="en-DE" sz="1400" dirty="0"/>
              <a:t> </a:t>
            </a:r>
            <a:r>
              <a:rPr lang="en-DE" sz="1400" dirty="0" err="1"/>
              <a:t>zusammen</a:t>
            </a:r>
            <a:r>
              <a:rPr lang="en-DE" sz="1400" dirty="0"/>
              <a:t> </a:t>
            </a:r>
            <a:r>
              <a:rPr lang="en-DE" sz="1400" dirty="0" err="1"/>
              <a:t>arbeiten</a:t>
            </a:r>
            <a:r>
              <a:rPr lang="en-DE" sz="1400" dirty="0"/>
              <a:t> um </a:t>
            </a:r>
            <a:r>
              <a:rPr lang="en-DE" sz="1400" dirty="0" err="1"/>
              <a:t>ein</a:t>
            </a:r>
            <a:r>
              <a:rPr lang="en-DE" sz="1400" dirty="0"/>
              <a:t> </a:t>
            </a:r>
            <a:r>
              <a:rPr lang="en-DE" sz="1400" dirty="0" err="1"/>
              <a:t>starkes</a:t>
            </a:r>
            <a:r>
              <a:rPr lang="en-DE" sz="1400" dirty="0"/>
              <a:t> </a:t>
            </a:r>
            <a:r>
              <a:rPr lang="en-DE" sz="1400" dirty="0" err="1"/>
              <a:t>Algorithmus</a:t>
            </a:r>
            <a:r>
              <a:rPr lang="en-DE" sz="1400" dirty="0"/>
              <a:t> </a:t>
            </a:r>
            <a:r>
              <a:rPr lang="en-DE" sz="1400" dirty="0" err="1"/>
              <a:t>zu</a:t>
            </a:r>
            <a:r>
              <a:rPr lang="en-DE" sz="1400" dirty="0"/>
              <a:t> </a:t>
            </a:r>
            <a:r>
              <a:rPr lang="en-DE" sz="1400" dirty="0" err="1"/>
              <a:t>erzeugen</a:t>
            </a:r>
            <a:r>
              <a:rPr lang="en-DE" sz="1400" dirty="0"/>
              <a:t>.</a:t>
            </a:r>
          </a:p>
          <a:p>
            <a:endParaRPr lang="en-DE" sz="1400" dirty="0"/>
          </a:p>
          <a:p>
            <a:r>
              <a:rPr lang="en-DE" sz="1400" dirty="0" err="1"/>
              <a:t>Mindestens</a:t>
            </a:r>
            <a:r>
              <a:rPr lang="en-DE" sz="1400" dirty="0"/>
              <a:t> 500 Tree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2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D1F-EC7D-2FEB-A016-0CE3306A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Forest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A224-8880-89F6-E423-8BB5D4C59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28960"/>
            <a:ext cx="8229600" cy="33681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Wählen Sie zufällig k Datenpunkte aus dem Trainingssatz aus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</a:rPr>
              <a:t>Der diesen Datenpunkten zugeordnete Entscheidungsbaum wird erstellt</a:t>
            </a:r>
            <a:r>
              <a:rPr lang="en-DE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DE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Wählen Sie die </a:t>
            </a:r>
            <a:r>
              <a:rPr kumimoji="0" lang="en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Anzahl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DE" altLang="de-DE" sz="1600" dirty="0">
                <a:latin typeface="+mn-lt"/>
              </a:rPr>
              <a:t>Trees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d</a:t>
            </a:r>
            <a:r>
              <a:rPr kumimoji="0" lang="en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Sie erstellen möchten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DE" altLang="de-DE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wiederholen Sie die Schritte 1 und 2</a:t>
            </a:r>
            <a:r>
              <a:rPr kumimoji="0" lang="en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latin typeface="+mn-lt"/>
              </a:rPr>
              <a:t>Lassen Sie für einen neuen Datenpunkt jeden Ihrer </a:t>
            </a:r>
            <a:r>
              <a:rPr lang="de-DE" sz="1600" dirty="0" err="1">
                <a:latin typeface="+mn-lt"/>
              </a:rPr>
              <a:t>Ntree</a:t>
            </a:r>
            <a:r>
              <a:rPr lang="de-DE" sz="1600" dirty="0">
                <a:latin typeface="+mn-lt"/>
              </a:rPr>
              <a:t>-Bäume den Wert von Y für den betreffenden Datenpunkt vorhersagen, und weisen Sie dem neuen Datenpunkt den Durchschnitt aller vorhergesagten Y-Werte zu</a:t>
            </a:r>
            <a:r>
              <a:rPr lang="en-DE" sz="1600" dirty="0">
                <a:latin typeface="+mn-lt"/>
              </a:rPr>
              <a:t>.</a:t>
            </a:r>
          </a:p>
          <a:p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686520"/>
      </p:ext>
    </p:extLst>
  </p:cSld>
  <p:clrMapOvr>
    <a:masterClrMapping/>
  </p:clrMapOvr>
</p:sld>
</file>

<file path=ppt/theme/theme1.xml><?xml version="1.0" encoding="utf-8"?>
<a:theme xmlns:a="http://schemas.openxmlformats.org/drawingml/2006/main" name="3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PT-Vorlage-Uni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7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el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00_Masterfolien</Template>
  <TotalTime>0</TotalTime>
  <Words>288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Times</vt:lpstr>
      <vt:lpstr>Verdana</vt:lpstr>
      <vt:lpstr>Wingdings</vt:lpstr>
      <vt:lpstr>3_Benutzerdefiniertes Design</vt:lpstr>
      <vt:lpstr>2_Benutzerdefiniertes Design</vt:lpstr>
      <vt:lpstr>PPT-Vorlage-Uni</vt:lpstr>
      <vt:lpstr>Titelfolie</vt:lpstr>
      <vt:lpstr>Decision Tree Regression [Two-Independent variables]</vt:lpstr>
      <vt:lpstr>Beispiel</vt:lpstr>
      <vt:lpstr>Random Forest [Regression]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Regression [Two-Independent variables]</dc:title>
  <dc:creator>Muhammed Ibrahim</dc:creator>
  <cp:lastModifiedBy>Muhammed Ibrahim</cp:lastModifiedBy>
  <cp:revision>4</cp:revision>
  <dcterms:created xsi:type="dcterms:W3CDTF">2022-05-19T18:29:42Z</dcterms:created>
  <dcterms:modified xsi:type="dcterms:W3CDTF">2022-05-19T20:02:32Z</dcterms:modified>
</cp:coreProperties>
</file>