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7" r:id="rId11"/>
    <p:sldId id="266" r:id="rId12"/>
    <p:sldId id="278" r:id="rId13"/>
    <p:sldId id="267" r:id="rId14"/>
    <p:sldId id="279" r:id="rId15"/>
    <p:sldId id="268" r:id="rId16"/>
    <p:sldId id="280" r:id="rId17"/>
    <p:sldId id="269" r:id="rId18"/>
    <p:sldId id="270" r:id="rId19"/>
    <p:sldId id="283" r:id="rId20"/>
    <p:sldId id="281" r:id="rId21"/>
    <p:sldId id="282" r:id="rId22"/>
    <p:sldId id="275" r:id="rId23"/>
    <p:sldId id="284" r:id="rId24"/>
    <p:sldId id="276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mfortaa" panose="020B0604020202020204" charset="0"/>
      <p:regular r:id="rId31"/>
      <p:bold r:id="rId32"/>
    </p:embeddedFont>
    <p:embeddedFont>
      <p:font typeface="Comfortaa Regular" panose="020B0604020202020204" charset="0"/>
      <p:regular r:id="rId33"/>
      <p:bold r:id="rId34"/>
    </p:embeddedFont>
    <p:embeddedFont>
      <p:font typeface="Inconsolata" panose="020B0604020202020204" charset="0"/>
      <p:regular r:id="rId35"/>
      <p:bold r:id="rId36"/>
    </p:embeddedFont>
    <p:embeddedFont>
      <p:font typeface="Nuni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E3457B-2775-45B2-AF96-500A62492BF2}">
  <a:tblStyle styleId="{4CE3457B-2775-45B2-AF96-500A62492B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1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d394771e6_2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d394771e6_2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d5a1e552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d5a1e552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65858892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65858892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65858892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65858892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958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d5a1e552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d5a1e552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d5a1e552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d5a1e552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089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d394771e6_2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d394771e6_2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65ad4ed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65ad4ed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65ad4ed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65ad4ed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110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65ad4ed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65ad4ed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68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65ad4ed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65ad4ed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06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394771e6_2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394771e6_2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d394771e6_2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d394771e6_2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65ad4ed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65ad4ed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976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d394771e6_2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d394771e6_2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d394771e6_2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d394771e6_2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d394771e6_2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d394771e6_2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d394771e6_2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d394771e6_2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394771e6_2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d394771e6_2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d5a1e552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d5a1e552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d5a1e552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d5a1e552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d5a1e55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d5a1e552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5">
  <p:cSld name="BLANK_1">
    <p:bg>
      <p:bgPr>
        <a:solidFill>
          <a:srgbClr val="F3F3F3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 rot="10800000" flipH="1">
            <a:off x="371475" y="300"/>
            <a:ext cx="704700" cy="48303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3"/>
          <p:cNvCxnSpPr/>
          <p:nvPr/>
        </p:nvCxnSpPr>
        <p:spPr>
          <a:xfrm>
            <a:off x="723900" y="1139950"/>
            <a:ext cx="0" cy="4000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3"/>
          <p:cNvCxnSpPr/>
          <p:nvPr/>
        </p:nvCxnSpPr>
        <p:spPr>
          <a:xfrm>
            <a:off x="723900" y="0"/>
            <a:ext cx="0" cy="395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8" name="Google Shape;128;p13"/>
          <p:cNvGrpSpPr/>
          <p:nvPr/>
        </p:nvGrpSpPr>
        <p:grpSpPr>
          <a:xfrm rot="-5400000">
            <a:off x="7385674" y="965896"/>
            <a:ext cx="2219245" cy="288063"/>
            <a:chOff x="3906325" y="2716500"/>
            <a:chExt cx="3677900" cy="477400"/>
          </a:xfrm>
        </p:grpSpPr>
        <p:sp>
          <p:nvSpPr>
            <p:cNvPr id="129" name="Google Shape;129;p13"/>
            <p:cNvSpPr/>
            <p:nvPr/>
          </p:nvSpPr>
          <p:spPr>
            <a:xfrm>
              <a:off x="3906325" y="2716500"/>
              <a:ext cx="268226" cy="267657"/>
            </a:xfrm>
            <a:custGeom>
              <a:avLst/>
              <a:gdLst/>
              <a:ahLst/>
              <a:cxnLst/>
              <a:rect l="l" t="t" r="r" b="b"/>
              <a:pathLst>
                <a:path w="1885" h="1881" extrusionOk="0">
                  <a:moveTo>
                    <a:pt x="1574" y="1"/>
                  </a:moveTo>
                  <a:lnTo>
                    <a:pt x="1" y="1572"/>
                  </a:lnTo>
                  <a:lnTo>
                    <a:pt x="1" y="1880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906325" y="2716500"/>
              <a:ext cx="432150" cy="431581"/>
            </a:xfrm>
            <a:custGeom>
              <a:avLst/>
              <a:gdLst/>
              <a:ahLst/>
              <a:cxnLst/>
              <a:rect l="l" t="t" r="r" b="b"/>
              <a:pathLst>
                <a:path w="3037" h="3033" extrusionOk="0">
                  <a:moveTo>
                    <a:pt x="2725" y="1"/>
                  </a:moveTo>
                  <a:lnTo>
                    <a:pt x="1" y="2724"/>
                  </a:lnTo>
                  <a:lnTo>
                    <a:pt x="1" y="3032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980034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14395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3078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47180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8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635303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799226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963008" y="2716500"/>
              <a:ext cx="521938" cy="477400"/>
            </a:xfrm>
            <a:custGeom>
              <a:avLst/>
              <a:gdLst/>
              <a:ahLst/>
              <a:cxnLst/>
              <a:rect l="l" t="t" r="r" b="b"/>
              <a:pathLst>
                <a:path w="3668" h="3355" extrusionOk="0">
                  <a:moveTo>
                    <a:pt x="3358" y="1"/>
                  </a:moveTo>
                  <a:lnTo>
                    <a:pt x="1" y="3355"/>
                  </a:lnTo>
                  <a:lnTo>
                    <a:pt x="312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12693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290429" y="2716500"/>
              <a:ext cx="522223" cy="477400"/>
            </a:xfrm>
            <a:custGeom>
              <a:avLst/>
              <a:gdLst/>
              <a:ahLst/>
              <a:cxnLst/>
              <a:rect l="l" t="t" r="r" b="b"/>
              <a:pathLst>
                <a:path w="3670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45435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61827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1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78220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945982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109479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273403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8" y="1"/>
                  </a:moveTo>
                  <a:lnTo>
                    <a:pt x="0" y="3355"/>
                  </a:lnTo>
                  <a:lnTo>
                    <a:pt x="312" y="3355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437327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601251" y="2716500"/>
              <a:ext cx="521653" cy="477400"/>
            </a:xfrm>
            <a:custGeom>
              <a:avLst/>
              <a:gdLst/>
              <a:ahLst/>
              <a:cxnLst/>
              <a:rect l="l" t="t" r="r" b="b"/>
              <a:pathLst>
                <a:path w="3666" h="3355" extrusionOk="0">
                  <a:moveTo>
                    <a:pt x="3354" y="1"/>
                  </a:moveTo>
                  <a:lnTo>
                    <a:pt x="0" y="3355"/>
                  </a:lnTo>
                  <a:lnTo>
                    <a:pt x="308" y="3355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764463" y="2716500"/>
              <a:ext cx="522365" cy="477400"/>
            </a:xfrm>
            <a:custGeom>
              <a:avLst/>
              <a:gdLst/>
              <a:ahLst/>
              <a:cxnLst/>
              <a:rect l="l" t="t" r="r" b="b"/>
              <a:pathLst>
                <a:path w="3671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928387" y="2716500"/>
              <a:ext cx="521796" cy="477400"/>
            </a:xfrm>
            <a:custGeom>
              <a:avLst/>
              <a:gdLst/>
              <a:ahLst/>
              <a:cxnLst/>
              <a:rect l="l" t="t" r="r" b="b"/>
              <a:pathLst>
                <a:path w="3667" h="3355" extrusionOk="0">
                  <a:moveTo>
                    <a:pt x="3359" y="1"/>
                  </a:moveTo>
                  <a:lnTo>
                    <a:pt x="1" y="3355"/>
                  </a:lnTo>
                  <a:lnTo>
                    <a:pt x="313" y="335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092311" y="2716500"/>
              <a:ext cx="491914" cy="477400"/>
            </a:xfrm>
            <a:custGeom>
              <a:avLst/>
              <a:gdLst/>
              <a:ahLst/>
              <a:cxnLst/>
              <a:rect l="l" t="t" r="r" b="b"/>
              <a:pathLst>
                <a:path w="3457" h="3355" extrusionOk="0">
                  <a:moveTo>
                    <a:pt x="3355" y="1"/>
                  </a:moveTo>
                  <a:lnTo>
                    <a:pt x="1" y="3355"/>
                  </a:lnTo>
                  <a:lnTo>
                    <a:pt x="309" y="3355"/>
                  </a:lnTo>
                  <a:lnTo>
                    <a:pt x="3456" y="210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256235" y="2865910"/>
              <a:ext cx="327990" cy="327990"/>
            </a:xfrm>
            <a:custGeom>
              <a:avLst/>
              <a:gdLst/>
              <a:ahLst/>
              <a:cxnLst/>
              <a:rect l="l" t="t" r="r" b="b"/>
              <a:pathLst>
                <a:path w="2305" h="2305" extrusionOk="0">
                  <a:moveTo>
                    <a:pt x="2304" y="1"/>
                  </a:moveTo>
                  <a:lnTo>
                    <a:pt x="0" y="2305"/>
                  </a:lnTo>
                  <a:lnTo>
                    <a:pt x="309" y="2305"/>
                  </a:lnTo>
                  <a:lnTo>
                    <a:pt x="2304" y="31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419590" y="3029834"/>
              <a:ext cx="164635" cy="164066"/>
            </a:xfrm>
            <a:custGeom>
              <a:avLst/>
              <a:gdLst/>
              <a:ahLst/>
              <a:cxnLst/>
              <a:rect l="l" t="t" r="r" b="b"/>
              <a:pathLst>
                <a:path w="1157" h="1153" extrusionOk="0">
                  <a:moveTo>
                    <a:pt x="1156" y="1"/>
                  </a:moveTo>
                  <a:lnTo>
                    <a:pt x="1" y="1153"/>
                  </a:lnTo>
                  <a:lnTo>
                    <a:pt x="313" y="1153"/>
                  </a:lnTo>
                  <a:lnTo>
                    <a:pt x="1156" y="312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583514" y="3193758"/>
              <a:ext cx="711" cy="14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3"/>
          <p:cNvSpPr/>
          <p:nvPr/>
        </p:nvSpPr>
        <p:spPr>
          <a:xfrm>
            <a:off x="1514575" y="1286400"/>
            <a:ext cx="6465000" cy="3544200"/>
          </a:xfrm>
          <a:prstGeom prst="rect">
            <a:avLst/>
          </a:prstGeom>
          <a:solidFill>
            <a:srgbClr val="F1D7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ctrTitle"/>
          </p:nvPr>
        </p:nvSpPr>
        <p:spPr>
          <a:xfrm>
            <a:off x="590550" y="410777"/>
            <a:ext cx="2092800" cy="7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fr.wikipedia.org/wiki/Visa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r.wikipedia.org/wiki/Image_num%C3%A9rique" TargetMode="External"/><Relationship Id="rId5" Type="http://schemas.openxmlformats.org/officeDocument/2006/relationships/hyperlink" Target="https://fr.wikipedia.org/wiki/Vision_par_ordinateur" TargetMode="External"/><Relationship Id="rId4" Type="http://schemas.openxmlformats.org/officeDocument/2006/relationships/hyperlink" Target="https://fr.wikipedia.org/wiki/Application_(informatique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 idx="4294967295"/>
          </p:nvPr>
        </p:nvSpPr>
        <p:spPr>
          <a:xfrm>
            <a:off x="1295950" y="1064850"/>
            <a:ext cx="6871500" cy="18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TRAITEMENT D’IMAGE ET VISION :</a:t>
            </a:r>
            <a:endParaRPr sz="34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Reconnaissance des visages </a:t>
            </a:r>
            <a:endParaRPr sz="34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  <p:pic>
        <p:nvPicPr>
          <p:cNvPr id="163" name="Google Shape;1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075" y="214450"/>
            <a:ext cx="2147025" cy="6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214008" y="2260437"/>
            <a:ext cx="3658081" cy="201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BAGHROSSE Rachid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BAYECHOU Abdelhadi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BOUNDA Elie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highlight>
                  <a:srgbClr val="FFFFFF"/>
                </a:highlight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JARIDI Mustapha</a:t>
            </a:r>
            <a:endParaRPr sz="1800" b="1" dirty="0">
              <a:highlight>
                <a:srgbClr val="FFFFFF"/>
              </a:highlight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172" y="2260437"/>
            <a:ext cx="3853545" cy="18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3F141-07BE-4AF0-A7AA-F25B7369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800" y="1347750"/>
            <a:ext cx="7505700" cy="24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Parcourt des images impaires </a:t>
            </a:r>
          </a:p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chaque image on attribut une classe </a:t>
            </a:r>
          </a:p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Calcule des attribut de texture pour chaque image </a:t>
            </a:r>
          </a:p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Stockage de l’histogramme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7575D-FFB6-415E-A417-527894E9C5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10</a:t>
            </a:fld>
            <a:endParaRPr lang="es"/>
          </a:p>
        </p:txBody>
      </p:sp>
      <p:sp>
        <p:nvSpPr>
          <p:cNvPr id="5" name="Google Shape;239;p23">
            <a:extLst>
              <a:ext uri="{FF2B5EF4-FFF2-40B4-BE49-F238E27FC236}">
                <a16:creationId xmlns:a16="http://schemas.microsoft.com/office/drawing/2014/main" id="{9B6F2BBA-C420-43FF-A856-68E1486E112C}"/>
              </a:ext>
            </a:extLst>
          </p:cNvPr>
          <p:cNvSpPr/>
          <p:nvPr/>
        </p:nvSpPr>
        <p:spPr>
          <a:xfrm>
            <a:off x="697800" y="345594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s" sz="1800" b="1" dirty="0">
                <a:solidFill>
                  <a:srgbClr val="FFFFFF"/>
                </a:solidFill>
              </a:rPr>
              <a:t>:</a:t>
            </a:r>
            <a:endParaRPr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5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697800" y="558063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+mj-lt"/>
              <a:buAutoNum type="arabicParenR" startAt="2"/>
            </a:pPr>
            <a:r>
              <a:rPr lang="es" sz="1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s" sz="1800" b="1" dirty="0">
                <a:solidFill>
                  <a:srgbClr val="FFFFFF"/>
                </a:solidFill>
              </a:rPr>
              <a:t> </a:t>
            </a:r>
            <a:endParaRPr sz="1800" b="1" dirty="0">
              <a:solidFill>
                <a:srgbClr val="FFFFFF"/>
              </a:solidFill>
            </a:endParaRPr>
          </a:p>
        </p:txBody>
      </p:sp>
      <p:pic>
        <p:nvPicPr>
          <p:cNvPr id="249" name="Google Shape;2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675" y="2394375"/>
            <a:ext cx="4217475" cy="23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4"/>
          <p:cNvSpPr txBox="1"/>
          <p:nvPr/>
        </p:nvSpPr>
        <p:spPr>
          <a:xfrm>
            <a:off x="928850" y="1444875"/>
            <a:ext cx="730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Consiste à décider à quelle classe appartient une image donné </a:t>
            </a:r>
            <a:endParaRPr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8EA30-CB5A-426A-81C4-A3108FDA44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12</a:t>
            </a:fld>
            <a:endParaRPr lang="es"/>
          </a:p>
        </p:txBody>
      </p:sp>
      <p:sp>
        <p:nvSpPr>
          <p:cNvPr id="4" name="Google Shape;248;p24">
            <a:extLst>
              <a:ext uri="{FF2B5EF4-FFF2-40B4-BE49-F238E27FC236}">
                <a16:creationId xmlns:a16="http://schemas.microsoft.com/office/drawing/2014/main" id="{8DA85E9C-9E4F-4C3C-A9AC-F43EBEC2AD64}"/>
              </a:ext>
            </a:extLst>
          </p:cNvPr>
          <p:cNvSpPr/>
          <p:nvPr/>
        </p:nvSpPr>
        <p:spPr>
          <a:xfrm>
            <a:off x="642334" y="374900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s" sz="1800" b="1" dirty="0">
                <a:solidFill>
                  <a:srgbClr val="FFFFFF"/>
                </a:solidFill>
              </a:rPr>
              <a:t>Procedure de la classification : 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CCB44-32FE-4B96-AAEA-8DD5B03ADA35}"/>
              </a:ext>
            </a:extLst>
          </p:cNvPr>
          <p:cNvSpPr txBox="1"/>
          <p:nvPr/>
        </p:nvSpPr>
        <p:spPr>
          <a:xfrm>
            <a:off x="903111" y="1096987"/>
            <a:ext cx="7487623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Calculer pour chaque image les motifs locaux binaires </a:t>
            </a:r>
          </a:p>
          <a:p>
            <a:pPr lvl="4">
              <a:lnSpc>
                <a:spcPct val="150000"/>
              </a:lnSpc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Mesurer la similarité de l’histogramme de chacune avec ceux des images déjà classées</a:t>
            </a:r>
          </a:p>
          <a:p>
            <a:pPr>
              <a:lnSpc>
                <a:spcPct val="150000"/>
              </a:lnSpc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image appartient à la classe de celle qui lui  ressemble le plus</a:t>
            </a:r>
          </a:p>
        </p:txBody>
      </p:sp>
    </p:spTree>
    <p:extLst>
      <p:ext uri="{BB962C8B-B14F-4D97-AF65-F5344CB8AC3E}">
        <p14:creationId xmlns:p14="http://schemas.microsoft.com/office/powerpoint/2010/main" val="210267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697800" y="300438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Mesure de la similarité par l’intersection des  histogrammes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995550" y="2749925"/>
            <a:ext cx="71529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800" b="1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800" b="1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Plus la somme est grande plus les images sont similaires.</a:t>
            </a:r>
            <a:endParaRPr sz="18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829" y="1358077"/>
            <a:ext cx="3200621" cy="17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D55872-5FC2-49EB-9C01-20A619308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101" y="1674806"/>
            <a:ext cx="2905530" cy="1143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697800" y="300438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FFFFFF"/>
                </a:solidFill>
              </a:rPr>
              <a:t>Mesure de la similarité par la methode de Manhattan 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995550" y="2749925"/>
            <a:ext cx="71529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s" sz="1800" b="1" dirty="0">
                <a:latin typeface="Comfortaa"/>
                <a:ea typeface="Comfortaa"/>
                <a:cs typeface="Comfortaa"/>
                <a:sym typeface="Comfortaa"/>
              </a:rPr>
              <a:t>vec p=1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1800" b="1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C</a:t>
            </a:r>
            <a:r>
              <a:rPr lang="es" sz="18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ette valeur est à minimiser.</a:t>
            </a:r>
            <a:endParaRPr sz="18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35414-6C4B-47A2-8F33-B07FD7210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37" y="1130625"/>
            <a:ext cx="333421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9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697800" y="650936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+mj-lt"/>
              <a:buAutoNum type="arabicParenR" startAt="3"/>
            </a:pPr>
            <a:r>
              <a:rPr lang="es" sz="1800" b="1" dirty="0">
                <a:solidFill>
                  <a:srgbClr val="FFFFFF"/>
                </a:solidFill>
              </a:rPr>
              <a:t>Utilisation de la couleur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797925" y="1385324"/>
            <a:ext cx="7176600" cy="106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>
                <a:latin typeface="Calibri"/>
                <a:ea typeface="Calibri"/>
                <a:cs typeface="Calibri"/>
                <a:sym typeface="Calibri"/>
              </a:rPr>
              <a:t>Extraire les 3 LBP pour les composantes R, G et B des images  couleurs   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>
                <a:latin typeface="Calibri"/>
                <a:ea typeface="Calibri"/>
                <a:cs typeface="Calibri"/>
                <a:sym typeface="Calibri"/>
              </a:rPr>
              <a:t>les histogrammes seront de tailles trois fois plus grandes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" sz="1800" b="1" dirty="0">
                <a:latin typeface="Calibri"/>
                <a:ea typeface="Calibri"/>
                <a:cs typeface="Calibri"/>
                <a:sym typeface="Calibri"/>
              </a:rPr>
              <a:t>ugmentation de complexité du traitement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6"/>
          <p:cNvPicPr preferRelativeResize="0"/>
          <p:nvPr/>
        </p:nvPicPr>
        <p:blipFill rotWithShape="1">
          <a:blip r:embed="rId3">
            <a:alphaModFix/>
          </a:blip>
          <a:srcRect l="340" t="-2454" r="-340" b="-2454"/>
          <a:stretch/>
        </p:blipFill>
        <p:spPr>
          <a:xfrm>
            <a:off x="3524400" y="2810265"/>
            <a:ext cx="1984250" cy="18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697800" y="650936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+mj-lt"/>
              <a:buAutoNum type="arabicParenR" startAt="4"/>
            </a:pPr>
            <a:r>
              <a:rPr lang="es" sz="1800" b="1" dirty="0">
                <a:solidFill>
                  <a:srgbClr val="FFFFFF"/>
                </a:solidFill>
              </a:rPr>
              <a:t>Rognage des images 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697800" y="1385324"/>
            <a:ext cx="7276725" cy="118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>
                <a:latin typeface="Calibri"/>
                <a:ea typeface="Calibri"/>
                <a:cs typeface="Calibri"/>
                <a:sym typeface="Calibri"/>
              </a:rPr>
              <a:t>On s’interesse au visage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>
                <a:latin typeface="Calibri"/>
                <a:ea typeface="Calibri"/>
                <a:cs typeface="Calibri"/>
                <a:sym typeface="Calibri"/>
              </a:rPr>
              <a:t>Les autres parties ne font qu’augmenter la complexité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>
                <a:latin typeface="Calibri"/>
                <a:ea typeface="Calibri"/>
                <a:cs typeface="Calibri"/>
                <a:sym typeface="Calibri"/>
              </a:rPr>
              <a:t> En rognant les images on gagne en terme du temps et au taux de classification </a:t>
            </a:r>
          </a:p>
        </p:txBody>
      </p:sp>
      <p:pic>
        <p:nvPicPr>
          <p:cNvPr id="268" name="Google Shape;268;p26"/>
          <p:cNvPicPr preferRelativeResize="0"/>
          <p:nvPr/>
        </p:nvPicPr>
        <p:blipFill rotWithShape="1">
          <a:blip r:embed="rId3">
            <a:alphaModFix/>
          </a:blip>
          <a:srcRect l="340" t="-2454" r="-340" b="-2454"/>
          <a:stretch/>
        </p:blipFill>
        <p:spPr>
          <a:xfrm>
            <a:off x="3524400" y="2810265"/>
            <a:ext cx="1984250" cy="182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27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sp>
        <p:nvSpPr>
          <p:cNvPr id="275" name="Google Shape;275;p27"/>
          <p:cNvSpPr txBox="1"/>
          <p:nvPr/>
        </p:nvSpPr>
        <p:spPr>
          <a:xfrm>
            <a:off x="1699700" y="1921875"/>
            <a:ext cx="5588100" cy="15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7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sp>
        <p:nvSpPr>
          <p:cNvPr id="6" name="Google Shape;266;p26">
            <a:extLst>
              <a:ext uri="{FF2B5EF4-FFF2-40B4-BE49-F238E27FC236}">
                <a16:creationId xmlns:a16="http://schemas.microsoft.com/office/drawing/2014/main" id="{C16BBC47-83F8-4240-82FA-B14C6F355328}"/>
              </a:ext>
            </a:extLst>
          </p:cNvPr>
          <p:cNvSpPr/>
          <p:nvPr/>
        </p:nvSpPr>
        <p:spPr>
          <a:xfrm>
            <a:off x="697800" y="650936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s" sz="1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 obtenus sans couleur (mapping=0) 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A21259-6107-4E16-A746-BC3B9839A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5987"/>
              </p:ext>
            </p:extLst>
          </p:nvPr>
        </p:nvGraphicFramePr>
        <p:xfrm>
          <a:off x="1068138" y="1642914"/>
          <a:ext cx="6935682" cy="186793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733533">
                  <a:extLst>
                    <a:ext uri="{9D8B030D-6E8A-4147-A177-3AD203B41FA5}">
                      <a16:colId xmlns:a16="http://schemas.microsoft.com/office/drawing/2014/main" val="1337893036"/>
                    </a:ext>
                  </a:extLst>
                </a:gridCol>
                <a:gridCol w="1733533">
                  <a:extLst>
                    <a:ext uri="{9D8B030D-6E8A-4147-A177-3AD203B41FA5}">
                      <a16:colId xmlns:a16="http://schemas.microsoft.com/office/drawing/2014/main" val="3230624283"/>
                    </a:ext>
                  </a:extLst>
                </a:gridCol>
                <a:gridCol w="1734308">
                  <a:extLst>
                    <a:ext uri="{9D8B030D-6E8A-4147-A177-3AD203B41FA5}">
                      <a16:colId xmlns:a16="http://schemas.microsoft.com/office/drawing/2014/main" val="2207748220"/>
                    </a:ext>
                  </a:extLst>
                </a:gridCol>
                <a:gridCol w="1734308">
                  <a:extLst>
                    <a:ext uri="{9D8B030D-6E8A-4147-A177-3AD203B41FA5}">
                      <a16:colId xmlns:a16="http://schemas.microsoft.com/office/drawing/2014/main" val="2800521521"/>
                    </a:ext>
                  </a:extLst>
                </a:gridCol>
              </a:tblGrid>
              <a:tr h="466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</a:rPr>
                        <a:t>Taux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</a:rPr>
                        <a:t>Temps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8975075"/>
                  </a:ext>
                </a:extLst>
              </a:tr>
              <a:tr h="466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fr-FR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fr-FR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85.5333</a:t>
                      </a:r>
                      <a:endParaRPr lang="fr-FR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65.3665</a:t>
                      </a:r>
                      <a:endParaRPr lang="fr-FR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5428944"/>
                  </a:ext>
                </a:extLst>
              </a:tr>
              <a:tr h="466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fr-FR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12</a:t>
                      </a:r>
                      <a:endParaRPr lang="fr-FR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93.3363</a:t>
                      </a:r>
                      <a:endParaRPr lang="fr-FR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85.8445</a:t>
                      </a:r>
                      <a:endParaRPr lang="fr-FR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5083558"/>
                  </a:ext>
                </a:extLst>
              </a:tr>
              <a:tr h="4669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fr-FR" sz="1100" b="1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ysClr val="windowText" lastClr="000000"/>
                          </a:solidFill>
                          <a:effectLst/>
                        </a:rPr>
                        <a:t>16</a:t>
                      </a:r>
                      <a:endParaRPr lang="fr-FR" sz="1100" b="1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97.2336</a:t>
                      </a:r>
                      <a:endParaRPr lang="fr-FR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213.1635</a:t>
                      </a:r>
                      <a:endParaRPr lang="fr-FR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70776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  <p:sp>
        <p:nvSpPr>
          <p:cNvPr id="6" name="Google Shape;266;p26">
            <a:extLst>
              <a:ext uri="{FF2B5EF4-FFF2-40B4-BE49-F238E27FC236}">
                <a16:creationId xmlns:a16="http://schemas.microsoft.com/office/drawing/2014/main" id="{C16BBC47-83F8-4240-82FA-B14C6F355328}"/>
              </a:ext>
            </a:extLst>
          </p:cNvPr>
          <p:cNvSpPr/>
          <p:nvPr/>
        </p:nvSpPr>
        <p:spPr>
          <a:xfrm>
            <a:off x="697800" y="650936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s" sz="1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 obtenus sans couleur (R=2, V=12) 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3CAC38-8151-4E78-B133-6832218F9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82501"/>
              </p:ext>
            </p:extLst>
          </p:nvPr>
        </p:nvGraphicFramePr>
        <p:xfrm>
          <a:off x="1078759" y="1588714"/>
          <a:ext cx="7026663" cy="2057595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341957">
                  <a:extLst>
                    <a:ext uri="{9D8B030D-6E8A-4147-A177-3AD203B41FA5}">
                      <a16:colId xmlns:a16="http://schemas.microsoft.com/office/drawing/2014/main" val="4196324645"/>
                    </a:ext>
                  </a:extLst>
                </a:gridCol>
                <a:gridCol w="2341957">
                  <a:extLst>
                    <a:ext uri="{9D8B030D-6E8A-4147-A177-3AD203B41FA5}">
                      <a16:colId xmlns:a16="http://schemas.microsoft.com/office/drawing/2014/main" val="1472489765"/>
                    </a:ext>
                  </a:extLst>
                </a:gridCol>
                <a:gridCol w="2342749">
                  <a:extLst>
                    <a:ext uri="{9D8B030D-6E8A-4147-A177-3AD203B41FA5}">
                      <a16:colId xmlns:a16="http://schemas.microsoft.com/office/drawing/2014/main" val="1396054141"/>
                    </a:ext>
                  </a:extLst>
                </a:gridCol>
              </a:tblGrid>
              <a:tr h="4115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Mapping</a:t>
                      </a:r>
                      <a:endParaRPr lang="fr-FR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Taux</a:t>
                      </a:r>
                      <a:endParaRPr lang="fr-FR" sz="1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Temps</a:t>
                      </a:r>
                      <a:endParaRPr lang="fr-FR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3154777"/>
                  </a:ext>
                </a:extLst>
              </a:tr>
              <a:tr h="4115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93.6997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85.3336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394465"/>
                  </a:ext>
                </a:extLst>
              </a:tr>
              <a:tr h="4115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Ri</a:t>
                      </a:r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74.4565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107.8558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4865514"/>
                  </a:ext>
                </a:extLst>
              </a:tr>
              <a:tr h="4115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U2</a:t>
                      </a:r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88.3336</a:t>
                      </a:r>
                      <a:endParaRPr lang="fr-FR" sz="11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106.6895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0395478"/>
                  </a:ext>
                </a:extLst>
              </a:tr>
              <a:tr h="4115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RiU2</a:t>
                      </a:r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60.5366</a:t>
                      </a:r>
                      <a:endParaRPr lang="fr-FR" sz="11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103.2995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4325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8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716000" y="272625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: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Google Shape;171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1052000" y="1064300"/>
            <a:ext cx="6743100" cy="605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" sz="1800" b="1"/>
              <a:t> INTRODUCTION </a:t>
            </a:r>
            <a:endParaRPr sz="1800" b="1"/>
          </a:p>
        </p:txBody>
      </p:sp>
      <p:sp>
        <p:nvSpPr>
          <p:cNvPr id="173" name="Google Shape;173;p15"/>
          <p:cNvSpPr/>
          <p:nvPr/>
        </p:nvSpPr>
        <p:spPr>
          <a:xfrm>
            <a:off x="1052000" y="1855963"/>
            <a:ext cx="6743100" cy="605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  II.    PRESENTATION DE PROJET</a:t>
            </a:r>
            <a:endParaRPr sz="1800" b="1"/>
          </a:p>
        </p:txBody>
      </p:sp>
      <p:sp>
        <p:nvSpPr>
          <p:cNvPr id="174" name="Google Shape;174;p15"/>
          <p:cNvSpPr/>
          <p:nvPr/>
        </p:nvSpPr>
        <p:spPr>
          <a:xfrm>
            <a:off x="1052000" y="2642575"/>
            <a:ext cx="6743100" cy="605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/>
              <a:t>  III.   RÉALISATION DE PROJET </a:t>
            </a:r>
            <a:endParaRPr sz="1800" b="1" dirty="0"/>
          </a:p>
        </p:txBody>
      </p:sp>
      <p:sp>
        <p:nvSpPr>
          <p:cNvPr id="175" name="Google Shape;175;p15"/>
          <p:cNvSpPr/>
          <p:nvPr/>
        </p:nvSpPr>
        <p:spPr>
          <a:xfrm>
            <a:off x="1052000" y="3439300"/>
            <a:ext cx="6743100" cy="6051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 startAt="4"/>
            </a:pPr>
            <a:r>
              <a:rPr lang="es" sz="1800" b="1"/>
              <a:t>  CONCLUSION </a:t>
            </a:r>
            <a:endParaRPr sz="18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  <p:sp>
        <p:nvSpPr>
          <p:cNvPr id="6" name="Google Shape;266;p26">
            <a:extLst>
              <a:ext uri="{FF2B5EF4-FFF2-40B4-BE49-F238E27FC236}">
                <a16:creationId xmlns:a16="http://schemas.microsoft.com/office/drawing/2014/main" id="{C16BBC47-83F8-4240-82FA-B14C6F355328}"/>
              </a:ext>
            </a:extLst>
          </p:cNvPr>
          <p:cNvSpPr/>
          <p:nvPr/>
        </p:nvSpPr>
        <p:spPr>
          <a:xfrm>
            <a:off x="697800" y="650936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s" sz="1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 obtenus avec couleurs 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946889-9164-4588-816C-59EC1E948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27820"/>
              </p:ext>
            </p:extLst>
          </p:nvPr>
        </p:nvGraphicFramePr>
        <p:xfrm>
          <a:off x="1694815" y="1932940"/>
          <a:ext cx="5754370" cy="183007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2124108224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543444762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3452948267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</a:rPr>
                        <a:t>Espace couleur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solidFill>
                            <a:schemeClr val="tx1"/>
                          </a:solidFill>
                          <a:effectLst/>
                        </a:rPr>
                        <a:t>Taux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</a:rPr>
                        <a:t>Temps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67416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RGB</a:t>
                      </a:r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95.0000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256.4666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6771954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HSV</a:t>
                      </a:r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95.6667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261.7050</a:t>
                      </a:r>
                      <a:endParaRPr lang="fr-FR" sz="11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919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YIQ</a:t>
                      </a:r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96.3333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278.8225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858571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YCbCr</a:t>
                      </a:r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90.0000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245.4858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927213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Lab</a:t>
                      </a:r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96.0000</a:t>
                      </a:r>
                      <a:endParaRPr lang="fr-FR" sz="11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309.7007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712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4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  <p:sp>
        <p:nvSpPr>
          <p:cNvPr id="6" name="Google Shape;266;p26">
            <a:extLst>
              <a:ext uri="{FF2B5EF4-FFF2-40B4-BE49-F238E27FC236}">
                <a16:creationId xmlns:a16="http://schemas.microsoft.com/office/drawing/2014/main" id="{C16BBC47-83F8-4240-82FA-B14C6F355328}"/>
              </a:ext>
            </a:extLst>
          </p:cNvPr>
          <p:cNvSpPr/>
          <p:nvPr/>
        </p:nvSpPr>
        <p:spPr>
          <a:xfrm>
            <a:off x="697800" y="650936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s" sz="1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 obtenus en rognant les images 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49A576-1A72-45AC-ACD6-07ED2A22B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76541"/>
              </p:ext>
            </p:extLst>
          </p:nvPr>
        </p:nvGraphicFramePr>
        <p:xfrm>
          <a:off x="1694815" y="1932939"/>
          <a:ext cx="5868742" cy="193914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955816">
                  <a:extLst>
                    <a:ext uri="{9D8B030D-6E8A-4147-A177-3AD203B41FA5}">
                      <a16:colId xmlns:a16="http://schemas.microsoft.com/office/drawing/2014/main" val="3900146540"/>
                    </a:ext>
                  </a:extLst>
                </a:gridCol>
                <a:gridCol w="1956463">
                  <a:extLst>
                    <a:ext uri="{9D8B030D-6E8A-4147-A177-3AD203B41FA5}">
                      <a16:colId xmlns:a16="http://schemas.microsoft.com/office/drawing/2014/main" val="504759892"/>
                    </a:ext>
                  </a:extLst>
                </a:gridCol>
                <a:gridCol w="1956463">
                  <a:extLst>
                    <a:ext uri="{9D8B030D-6E8A-4147-A177-3AD203B41FA5}">
                      <a16:colId xmlns:a16="http://schemas.microsoft.com/office/drawing/2014/main" val="424835868"/>
                    </a:ext>
                  </a:extLst>
                </a:gridCol>
              </a:tblGrid>
              <a:tr h="3182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</a:rPr>
                        <a:t>Espace couleur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</a:rPr>
                        <a:t>Taux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effectLst/>
                        </a:rPr>
                        <a:t>Temps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6788093"/>
                  </a:ext>
                </a:extLst>
              </a:tr>
              <a:tr h="333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RGB</a:t>
                      </a:r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84.5000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30.7846</a:t>
                      </a:r>
                      <a:endParaRPr lang="fr-FR" sz="11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4630649"/>
                  </a:ext>
                </a:extLst>
              </a:tr>
              <a:tr h="3182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HSV</a:t>
                      </a:r>
                      <a:endParaRPr lang="fr-FR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88.0000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30.9483</a:t>
                      </a:r>
                      <a:endParaRPr lang="fr-FR" sz="11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6575314"/>
                  </a:ext>
                </a:extLst>
              </a:tr>
              <a:tr h="333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YIQ</a:t>
                      </a:r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90.5000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33.3502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649871"/>
                  </a:ext>
                </a:extLst>
              </a:tr>
              <a:tr h="3182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YCbCr</a:t>
                      </a:r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87.5000</a:t>
                      </a:r>
                      <a:endParaRPr lang="fr-FR" sz="11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31.0502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6690084"/>
                  </a:ext>
                </a:extLst>
              </a:tr>
              <a:tr h="3182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Lab</a:t>
                      </a:r>
                      <a:endParaRPr lang="fr-FR" sz="1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86.0000</a:t>
                      </a:r>
                      <a:endParaRPr lang="fr-FR" sz="1100" b="1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39.4841</a:t>
                      </a:r>
                      <a:endParaRPr lang="fr-FR" sz="11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8087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102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/>
        </p:nvSpPr>
        <p:spPr>
          <a:xfrm>
            <a:off x="1944750" y="1777650"/>
            <a:ext cx="5254500" cy="15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 sz="7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327A7-F874-41CC-9D1E-71E044B3A4E6}"/>
              </a:ext>
            </a:extLst>
          </p:cNvPr>
          <p:cNvSpPr txBox="1"/>
          <p:nvPr/>
        </p:nvSpPr>
        <p:spPr>
          <a:xfrm>
            <a:off x="1038578" y="1050404"/>
            <a:ext cx="735215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</a:t>
            </a: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 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 permis de :</a:t>
            </a:r>
          </a:p>
          <a:p>
            <a:pPr marL="4508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découvrir le domaine de traitement d’images et les technologies utilisées dans la détection des visages,</a:t>
            </a:r>
          </a:p>
          <a:p>
            <a:pPr marL="4508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confronter des problématiques pratiques dans ce domaine et de ne pas se limiter sur la théorie</a:t>
            </a:r>
            <a:endParaRPr lang="fr-FR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1950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Surmonter les difficultés de travail en équipe à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825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00" y="211075"/>
            <a:ext cx="8583925" cy="47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title"/>
          </p:nvPr>
        </p:nvSpPr>
        <p:spPr>
          <a:xfrm>
            <a:off x="663625" y="4456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3000"/>
              <a:buAutoNum type="romanUcPeriod"/>
            </a:pPr>
            <a:r>
              <a:rPr lang="es" b="1" dirty="0">
                <a:solidFill>
                  <a:srgbClr val="783F04"/>
                </a:solidFill>
              </a:rPr>
              <a:t> </a:t>
            </a:r>
            <a:r>
              <a:rPr lang="es" b="1" dirty="0">
                <a:solidFill>
                  <a:srgbClr val="783F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>
              <a:solidFill>
                <a:srgbClr val="783F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pic>
        <p:nvPicPr>
          <p:cNvPr id="182" name="Google Shape;1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725" y="1308275"/>
            <a:ext cx="432142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/>
        </p:nvSpPr>
        <p:spPr>
          <a:xfrm>
            <a:off x="399925" y="1338600"/>
            <a:ext cx="3866100" cy="24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s" sz="1800" b="1" dirty="0">
                <a:solidFill>
                  <a:srgbClr val="783F04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Un système de reconnaissance faciale</a:t>
            </a:r>
            <a:r>
              <a:rPr lang="es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est une </a:t>
            </a:r>
            <a:r>
              <a:rPr lang="es" sz="1800" b="1" dirty="0">
                <a:uFill>
                  <a:noFill/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4"/>
              </a:rPr>
              <a:t>application logicielle</a:t>
            </a:r>
            <a:r>
              <a:rPr lang="es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visant à reconnaître une personne grâce à son visage de manière automatique.</a:t>
            </a:r>
            <a:endParaRPr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s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C'est un domaine de la </a:t>
            </a:r>
            <a:r>
              <a:rPr lang="es" sz="1800" b="1" dirty="0">
                <a:uFill>
                  <a:noFill/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5"/>
              </a:rPr>
              <a:t>vision par ordinateur</a:t>
            </a:r>
            <a:r>
              <a:rPr lang="es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consistant à reconnaître automatiquement une personne à partir d'une </a:t>
            </a:r>
            <a:r>
              <a:rPr lang="es" sz="1800" b="1" dirty="0">
                <a:uFill>
                  <a:noFill/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6"/>
              </a:rPr>
              <a:t>image</a:t>
            </a:r>
            <a:r>
              <a:rPr lang="es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de son </a:t>
            </a:r>
            <a:r>
              <a:rPr lang="es" sz="1800" b="1" dirty="0">
                <a:uFill>
                  <a:noFill/>
                </a:u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7"/>
              </a:rPr>
              <a:t>visage</a:t>
            </a:r>
            <a:r>
              <a:rPr lang="es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</a:t>
            </a:r>
            <a:endParaRPr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339100" y="25045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783F04"/>
                </a:solidFill>
                <a:latin typeface="Nunito"/>
                <a:ea typeface="Nunito"/>
                <a:cs typeface="Nunito"/>
                <a:sym typeface="Nunito"/>
              </a:rPr>
              <a:t>II.  </a:t>
            </a:r>
            <a:r>
              <a:rPr lang="es" sz="3000" b="1" dirty="0">
                <a:solidFill>
                  <a:srgbClr val="783F04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LA PRESENTATION DE PROJET </a:t>
            </a:r>
            <a:endParaRPr sz="3000" b="1" dirty="0">
              <a:solidFill>
                <a:srgbClr val="783F04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pic>
        <p:nvPicPr>
          <p:cNvPr id="190" name="Google Shape;1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725" y="1233250"/>
            <a:ext cx="2780250" cy="27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/>
        </p:nvSpPr>
        <p:spPr>
          <a:xfrm>
            <a:off x="932225" y="1931625"/>
            <a:ext cx="4744500" cy="2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Le but de ce projet est de mettre en place une approche permettant de reconnaître les visages  </a:t>
            </a:r>
            <a:endParaRPr sz="24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pic>
        <p:nvPicPr>
          <p:cNvPr id="197" name="Google Shape;1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975" y="654025"/>
            <a:ext cx="4589250" cy="34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/>
        </p:nvSpPr>
        <p:spPr>
          <a:xfrm>
            <a:off x="275703" y="822556"/>
            <a:ext cx="3438342" cy="311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 sz="1800" b="1" dirty="0">
                <a:latin typeface="Calibri"/>
                <a:ea typeface="Calibri"/>
                <a:cs typeface="Calibri"/>
                <a:sym typeface="Calibri"/>
              </a:rPr>
              <a:t>En partant d’une collection d’images de 50 personnes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s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 sz="1800" b="1" dirty="0">
                <a:latin typeface="Calibri"/>
                <a:ea typeface="Calibri"/>
                <a:cs typeface="Calibri"/>
                <a:sym typeface="Calibri"/>
              </a:rPr>
              <a:t> Pour chaque personne 12 images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s"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fr-FR" b="1" dirty="0"/>
              <a:t>La moitié de ces images seront utilisée pour la phase de l’apprentissage, la moitié restante servira pour les testes 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444375" y="377700"/>
            <a:ext cx="73209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-571500" algn="l" rtl="0"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ts val="3000"/>
              <a:buFont typeface="+mj-lt"/>
              <a:buAutoNum type="romanUcPeriod" startAt="3"/>
            </a:pPr>
            <a:r>
              <a:rPr lang="fr-FR" sz="3000" b="1" dirty="0">
                <a:solidFill>
                  <a:srgbClr val="783F04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RÉALISATION DE PROJET </a:t>
            </a:r>
            <a:r>
              <a:rPr lang="es" sz="3000" b="1" dirty="0">
                <a:solidFill>
                  <a:srgbClr val="783F04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 </a:t>
            </a:r>
            <a:endParaRPr sz="3000" b="1" dirty="0">
              <a:solidFill>
                <a:srgbClr val="783F04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2538500" y="3247950"/>
            <a:ext cx="1962000" cy="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626300" y="1292697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+mj-lt"/>
              <a:buAutoNum type="arabicParenR"/>
            </a:pPr>
            <a:r>
              <a:rPr lang="es" sz="1800" b="1" dirty="0">
                <a:solidFill>
                  <a:srgbClr val="FFFFFF"/>
                </a:solidFill>
              </a:rPr>
              <a:t> Caractérisation :  extraction des attributs de texture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642325" y="2098422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+mj-lt"/>
              <a:buAutoNum type="arabicParenR" startAt="2"/>
            </a:pPr>
            <a:r>
              <a:rPr lang="es" sz="1800" b="1" dirty="0">
                <a:solidFill>
                  <a:srgbClr val="FFFFFF"/>
                </a:solidFill>
              </a:rPr>
              <a:t>Classification 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642325" y="2938953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+mj-lt"/>
              <a:buAutoNum type="arabicParenR" startAt="3"/>
            </a:pPr>
            <a:r>
              <a:rPr lang="es" sz="1800" b="1" dirty="0">
                <a:solidFill>
                  <a:srgbClr val="FFFFFF"/>
                </a:solidFill>
              </a:rPr>
              <a:t>Utilisation de la couleur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9" name="Google Shape;209;p19">
            <a:extLst>
              <a:ext uri="{FF2B5EF4-FFF2-40B4-BE49-F238E27FC236}">
                <a16:creationId xmlns:a16="http://schemas.microsoft.com/office/drawing/2014/main" id="{D9254288-6D7C-4253-8E87-55C787BBC676}"/>
              </a:ext>
            </a:extLst>
          </p:cNvPr>
          <p:cNvSpPr/>
          <p:nvPr/>
        </p:nvSpPr>
        <p:spPr>
          <a:xfrm>
            <a:off x="642325" y="3843470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 startAt="4"/>
            </a:pPr>
            <a:r>
              <a:rPr lang="es" sz="1800" b="1" dirty="0">
                <a:solidFill>
                  <a:srgbClr val="FFFFFF"/>
                </a:solidFill>
              </a:rPr>
              <a:t>Rognage des images </a:t>
            </a:r>
            <a:endParaRPr sz="1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518475" y="744238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+mj-lt"/>
              <a:buAutoNum type="arabicParenR"/>
            </a:pPr>
            <a:r>
              <a:rPr lang="es" sz="1800" b="1" dirty="0">
                <a:solidFill>
                  <a:srgbClr val="FFFFFF"/>
                </a:solidFill>
              </a:rPr>
              <a:t> Caractérisation :  extraction des attributs de texture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1052700" y="1382950"/>
            <a:ext cx="40869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LBP: LOCAL BINARY PATTERN</a:t>
            </a:r>
            <a:endParaRPr sz="2400"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75" y="2043550"/>
            <a:ext cx="7872250" cy="25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784350" y="784350"/>
            <a:ext cx="64401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681150" y="660525"/>
            <a:ext cx="6894000" cy="14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Les paramètres : </a:t>
            </a:r>
            <a:endParaRPr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le nombre de voisins à analyser  N et le rayon  R du cercle sur lequel ces voisins se situent. </a:t>
            </a:r>
            <a:endParaRPr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les paramètres “mapping”  </a:t>
            </a:r>
            <a:endParaRPr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" sz="1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le parametre “mode”</a:t>
            </a:r>
            <a:endParaRPr sz="1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275" y="2518200"/>
            <a:ext cx="5744225" cy="17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697800" y="300438"/>
            <a:ext cx="7748400" cy="5541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des LBP :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697800" y="1252725"/>
            <a:ext cx="2856300" cy="18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Times New Roman" panose="02020603050405020304" pitchFamily="18" charset="0"/>
                <a:ea typeface="Comfortaa Regular"/>
                <a:cs typeface="Times New Roman" panose="02020603050405020304" pitchFamily="18" charset="0"/>
                <a:sym typeface="Comfortaa Regular"/>
              </a:rPr>
              <a:t>Types de LBP :</a:t>
            </a:r>
            <a:endParaRPr b="1" dirty="0">
              <a:latin typeface="Times New Roman" panose="02020603050405020304" pitchFamily="18" charset="0"/>
              <a:ea typeface="Comfortaa Regular"/>
              <a:cs typeface="Times New Roman" panose="02020603050405020304" pitchFamily="18" charset="0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 panose="02020603050405020304" pitchFamily="18" charset="0"/>
              <a:ea typeface="Comfortaa Regular"/>
              <a:cs typeface="Times New Roman" panose="02020603050405020304" pitchFamily="18" charset="0"/>
              <a:sym typeface="Comfortaa Regula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 Regular"/>
              <a:buChar char="❖"/>
            </a:pPr>
            <a:r>
              <a:rPr lang="es" b="1" dirty="0">
                <a:latin typeface="Times New Roman" panose="02020603050405020304" pitchFamily="18" charset="0"/>
                <a:ea typeface="Comfortaa Regular"/>
                <a:cs typeface="Times New Roman" panose="02020603050405020304" pitchFamily="18" charset="0"/>
                <a:sym typeface="Comfortaa Regular"/>
              </a:rPr>
              <a:t>Classique</a:t>
            </a:r>
            <a:endParaRPr b="1" dirty="0">
              <a:latin typeface="Times New Roman" panose="02020603050405020304" pitchFamily="18" charset="0"/>
              <a:ea typeface="Comfortaa Regular"/>
              <a:cs typeface="Times New Roman" panose="02020603050405020304" pitchFamily="18" charset="0"/>
              <a:sym typeface="Comfortaa Regula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 Regular"/>
              <a:buChar char="❖"/>
            </a:pPr>
            <a:r>
              <a:rPr lang="es" b="1" dirty="0">
                <a:latin typeface="Times New Roman" panose="02020603050405020304" pitchFamily="18" charset="0"/>
                <a:ea typeface="Comfortaa Regular"/>
                <a:cs typeface="Times New Roman" panose="02020603050405020304" pitchFamily="18" charset="0"/>
                <a:sym typeface="Comfortaa Regular"/>
              </a:rPr>
              <a:t>Uniforme</a:t>
            </a:r>
            <a:endParaRPr b="1" dirty="0">
              <a:latin typeface="Times New Roman" panose="02020603050405020304" pitchFamily="18" charset="0"/>
              <a:ea typeface="Comfortaa Regular"/>
              <a:cs typeface="Times New Roman" panose="02020603050405020304" pitchFamily="18" charset="0"/>
              <a:sym typeface="Comfortaa Regula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 Regular"/>
              <a:buChar char="❖"/>
            </a:pPr>
            <a:r>
              <a:rPr lang="es" b="1" dirty="0">
                <a:latin typeface="Times New Roman" panose="02020603050405020304" pitchFamily="18" charset="0"/>
                <a:ea typeface="Comfortaa Regular"/>
                <a:cs typeface="Times New Roman" panose="02020603050405020304" pitchFamily="18" charset="0"/>
                <a:sym typeface="Comfortaa Regular"/>
              </a:rPr>
              <a:t>Invariant en rotation</a:t>
            </a:r>
            <a:endParaRPr b="1" dirty="0">
              <a:latin typeface="Times New Roman" panose="02020603050405020304" pitchFamily="18" charset="0"/>
              <a:ea typeface="Comfortaa Regular"/>
              <a:cs typeface="Times New Roman" panose="02020603050405020304" pitchFamily="18" charset="0"/>
              <a:sym typeface="Comfortaa Regula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 Regular"/>
              <a:buChar char="❖"/>
            </a:pPr>
            <a:r>
              <a:rPr lang="es" b="1" dirty="0">
                <a:latin typeface="Times New Roman" panose="02020603050405020304" pitchFamily="18" charset="0"/>
                <a:ea typeface="Comfortaa Regular"/>
                <a:cs typeface="Times New Roman" panose="02020603050405020304" pitchFamily="18" charset="0"/>
                <a:sym typeface="Comfortaa Regular"/>
              </a:rPr>
              <a:t>uniforme et invariant en rotation</a:t>
            </a:r>
            <a:endParaRPr b="1" dirty="0">
              <a:latin typeface="Times New Roman" panose="02020603050405020304" pitchFamily="18" charset="0"/>
              <a:ea typeface="Comfortaa Regular"/>
              <a:cs typeface="Times New Roman" panose="02020603050405020304" pitchFamily="18" charset="0"/>
              <a:sym typeface="Comfortaa Regular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4567925" y="1252725"/>
            <a:ext cx="3341100" cy="15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Times New Roman" panose="02020603050405020304" pitchFamily="18" charset="0"/>
                <a:ea typeface="Comfortaa Regular"/>
                <a:cs typeface="Times New Roman" panose="02020603050405020304" pitchFamily="18" charset="0"/>
                <a:sym typeface="Comfortaa Regular"/>
              </a:rPr>
              <a:t>Mode :</a:t>
            </a:r>
            <a:endParaRPr b="1" dirty="0">
              <a:latin typeface="Times New Roman" panose="02020603050405020304" pitchFamily="18" charset="0"/>
              <a:ea typeface="Comfortaa Regular"/>
              <a:cs typeface="Times New Roman" panose="02020603050405020304" pitchFamily="18" charset="0"/>
              <a:sym typeface="Comfortaa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 panose="02020603050405020304" pitchFamily="18" charset="0"/>
              <a:ea typeface="Comfortaa Regular"/>
              <a:cs typeface="Times New Roman" panose="02020603050405020304" pitchFamily="18" charset="0"/>
              <a:sym typeface="Comfortaa Regula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 Regular"/>
              <a:buChar char="❖"/>
            </a:pPr>
            <a:r>
              <a:rPr lang="es" b="1" dirty="0">
                <a:latin typeface="Times New Roman" panose="02020603050405020304" pitchFamily="18" charset="0"/>
                <a:ea typeface="Comfortaa Regular"/>
                <a:cs typeface="Times New Roman" panose="02020603050405020304" pitchFamily="18" charset="0"/>
                <a:sym typeface="Comfortaa Regular"/>
              </a:rPr>
              <a:t>h : histogramme</a:t>
            </a:r>
            <a:endParaRPr b="1" dirty="0">
              <a:latin typeface="Times New Roman" panose="02020603050405020304" pitchFamily="18" charset="0"/>
              <a:ea typeface="Comfortaa Regular"/>
              <a:cs typeface="Times New Roman" panose="02020603050405020304" pitchFamily="18" charset="0"/>
              <a:sym typeface="Comfortaa Regula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 Regular"/>
              <a:buChar char="❖"/>
            </a:pPr>
            <a:r>
              <a:rPr lang="es" b="1" dirty="0">
                <a:latin typeface="Times New Roman" panose="02020603050405020304" pitchFamily="18" charset="0"/>
                <a:ea typeface="Comfortaa Regular"/>
                <a:cs typeface="Times New Roman" panose="02020603050405020304" pitchFamily="18" charset="0"/>
                <a:sym typeface="Comfortaa Regular"/>
              </a:rPr>
              <a:t>nh : histogramme normalisé</a:t>
            </a:r>
            <a:endParaRPr b="1" dirty="0">
              <a:latin typeface="Times New Roman" panose="02020603050405020304" pitchFamily="18" charset="0"/>
              <a:ea typeface="Comfortaa Regular"/>
              <a:cs typeface="Times New Roman" panose="02020603050405020304" pitchFamily="18" charset="0"/>
              <a:sym typeface="Comfortaa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583</Words>
  <Application>Microsoft Office PowerPoint</Application>
  <PresentationFormat>On-screen Show (16:9)</PresentationFormat>
  <Paragraphs>173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Comfortaa Regular</vt:lpstr>
      <vt:lpstr>Arial</vt:lpstr>
      <vt:lpstr>Nunito</vt:lpstr>
      <vt:lpstr>Times New Roman</vt:lpstr>
      <vt:lpstr>Calibri</vt:lpstr>
      <vt:lpstr>Inconsolata</vt:lpstr>
      <vt:lpstr>Comfortaa</vt:lpstr>
      <vt:lpstr>Shift</vt:lpstr>
      <vt:lpstr>TRAITEMENT D’IMAGE ET VISION :  Reconnaissance des visages </vt:lpstr>
      <vt:lpstr>PowerPoint Presentation</vt:lpstr>
      <vt:lpstr>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TRAITEMENT D’IMAGE ET VISION :  Reconnaissance des visages </dc:title>
  <cp:lastModifiedBy>mustapha jaridi</cp:lastModifiedBy>
  <cp:revision>26</cp:revision>
  <dcterms:modified xsi:type="dcterms:W3CDTF">2021-01-03T18:14:58Z</dcterms:modified>
</cp:coreProperties>
</file>