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91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95538a1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195538a1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95538a14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e195538a14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95538a14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e195538a14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95538a14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e195538a14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95538a14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e195538a14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195538a14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e195538a14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95538a14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e195538a14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971799" y="1473200"/>
            <a:ext cx="5398294" cy="181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971799" y="3289299"/>
            <a:ext cx="5398294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699418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2971799" y="4402931"/>
            <a:ext cx="3670468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7956718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14350" y="2481436"/>
            <a:ext cx="759857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14352" y="1606550"/>
            <a:ext cx="3746500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366421" y="1606550"/>
            <a:ext cx="374649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730253" y="1663700"/>
            <a:ext cx="353179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514351" y="2152651"/>
            <a:ext cx="3747692" cy="219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3"/>
          </p:nvPr>
        </p:nvSpPr>
        <p:spPr>
          <a:xfrm>
            <a:off x="4572002" y="1670050"/>
            <a:ext cx="354211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"/>
          </p:nvPr>
        </p:nvSpPr>
        <p:spPr>
          <a:xfrm>
            <a:off x="4367612" y="2152651"/>
            <a:ext cx="3746500" cy="219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486151" y="457201"/>
            <a:ext cx="462676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514350" y="2584450"/>
            <a:ext cx="276066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>
            <a:spLocks noGrp="1"/>
          </p:cNvSpPr>
          <p:nvPr>
            <p:ph type="pic" idx="2"/>
          </p:nvPr>
        </p:nvSpPr>
        <p:spPr>
          <a:xfrm>
            <a:off x="5652190" y="685800"/>
            <a:ext cx="2460730" cy="3429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514350" y="2228850"/>
            <a:ext cx="462349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514350" y="3549649"/>
            <a:ext cx="759857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1028700" y="699084"/>
            <a:ext cx="6569870" cy="2373732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514350" y="3974702"/>
            <a:ext cx="759857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823406" y="2514600"/>
            <a:ext cx="7004388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515599" y="3257550"/>
            <a:ext cx="761427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14351" y="3583036"/>
            <a:ext cx="759856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514350" y="2914650"/>
            <a:ext cx="760157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2"/>
          </p:nvPr>
        </p:nvSpPr>
        <p:spPr>
          <a:xfrm>
            <a:off x="514349" y="3581400"/>
            <a:ext cx="760157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514351" y="2628900"/>
            <a:ext cx="7598571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2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 rot="5400000">
            <a:off x="2945210" y="-824309"/>
            <a:ext cx="2736850" cy="75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 rot="5400000">
            <a:off x="5360363" y="1590843"/>
            <a:ext cx="3886201" cy="161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 rot="5400000">
            <a:off x="1508293" y="-536744"/>
            <a:ext cx="3886200" cy="587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eocoder.readthedocs.io/" TargetMode="External"/><Relationship Id="rId3" Type="http://schemas.openxmlformats.org/officeDocument/2006/relationships/hyperlink" Target="https://en.wikipedia.org/wiki/Tokyo" TargetMode="External"/><Relationship Id="rId7" Type="http://schemas.openxmlformats.org/officeDocument/2006/relationships/hyperlink" Target="https://japan-postcode.810popo.net/tokyot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utinokati.com/en/details/land-market-value/area/Tokyo/" TargetMode="External"/><Relationship Id="rId11" Type="http://schemas.openxmlformats.org/officeDocument/2006/relationships/hyperlink" Target="https://geojson.io/#map=20/35.75063/139.74093" TargetMode="External"/><Relationship Id="rId5" Type="http://schemas.openxmlformats.org/officeDocument/2006/relationships/hyperlink" Target="https://en.wikipedia.org/wiki/Special_wards_of_Tokyo#List_of_special_wards" TargetMode="External"/><Relationship Id="rId10" Type="http://schemas.openxmlformats.org/officeDocument/2006/relationships/hyperlink" Target="https://www.google.com/maps" TargetMode="External"/><Relationship Id="rId4" Type="http://schemas.openxmlformats.org/officeDocument/2006/relationships/hyperlink" Target="https://www.metro.tokyo.lg.jp/tosei/hodohappyo/press/2021/01/28/01.html" TargetMode="External"/><Relationship Id="rId9" Type="http://schemas.openxmlformats.org/officeDocument/2006/relationships/hyperlink" Target="https://foursqu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3153050" y="1852211"/>
            <a:ext cx="59292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Tokyo analysis – Where to set a new business?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assignment for the Capstone Project – Applied Data Science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Author: Joao Nunes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20/06/2021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INTRODUCTION</a:t>
            </a:r>
            <a:endParaRPr sz="2300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72650" y="850350"/>
            <a:ext cx="73404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Tokyo is the capital of Japan and the most populated prefecture in the entire country: 13,960,236 people across 23 special wards. Accordingly, its density reaches around 6,363 people/km</a:t>
            </a:r>
            <a:r>
              <a:rPr lang="en-GB" sz="1200" baseline="30000"/>
              <a:t>2</a:t>
            </a:r>
            <a:r>
              <a:rPr lang="en-GB" sz="1200"/>
              <a:t>.</a:t>
            </a:r>
            <a:endParaRPr sz="1100"/>
          </a:p>
          <a:p>
            <a:pPr marL="215900" lvl="0" indent="-139700" algn="just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Densely populated areas tend to lead to a highly diversified market demand for food and other catering services. </a:t>
            </a:r>
            <a:endParaRPr sz="12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 b="1"/>
              <a:t>⚔</a:t>
            </a:r>
            <a:r>
              <a:rPr lang="en-GB" sz="1200"/>
              <a:t> This can easily turn into a </a:t>
            </a:r>
            <a:r>
              <a:rPr lang="en-GB" sz="1200" b="1"/>
              <a:t>double-edged sword ⚔</a:t>
            </a:r>
            <a:r>
              <a:rPr lang="en-GB" sz="1200"/>
              <a:t> </a:t>
            </a: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Furthermore, new businesses have an even harder time to enter this already established ecosystem.</a:t>
            </a:r>
            <a:endParaRPr sz="1100"/>
          </a:p>
        </p:txBody>
      </p:sp>
      <p:sp>
        <p:nvSpPr>
          <p:cNvPr id="196" name="Google Shape;196;p32"/>
          <p:cNvSpPr txBox="1"/>
          <p:nvPr/>
        </p:nvSpPr>
        <p:spPr>
          <a:xfrm>
            <a:off x="1198650" y="4151300"/>
            <a:ext cx="67467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159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Location, location, location</a:t>
            </a:r>
            <a:r>
              <a:rPr lang="en-GB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should one start? 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case study: Where would a new bakery owner choose to establish itself?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883713" y="2477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Businesses have increasingly added pressure to cater to new customer needs to out-compete their massive competition. 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979438" y="2569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Successful businesses can thrive at a faster pace and expand,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4383913" y="23436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32"/>
          <p:cNvSpPr txBox="1"/>
          <p:nvPr/>
        </p:nvSpPr>
        <p:spPr>
          <a:xfrm>
            <a:off x="4036513" y="2609025"/>
            <a:ext cx="6948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however...</a:t>
            </a:r>
            <a:endParaRPr sz="900" b="1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565276" y="788396"/>
            <a:ext cx="75987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Publicly available data for density and land price values were used to narrow down the list from 23 to one potential ward. </a:t>
            </a:r>
            <a:endParaRPr sz="1200"/>
          </a:p>
          <a:p>
            <a:pPr marL="215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 this scenario, </a:t>
            </a:r>
            <a:r>
              <a:rPr lang="en-GB" sz="1200" b="1"/>
              <a:t>Arakawa</a:t>
            </a:r>
            <a:r>
              <a:rPr lang="en-GB" sz="1200"/>
              <a:t> ward was chosen as having the highest density/land value ratio.</a:t>
            </a:r>
            <a:endParaRPr sz="1200"/>
          </a:p>
        </p:txBody>
      </p:sp>
      <p:grpSp>
        <p:nvGrpSpPr>
          <p:cNvPr id="206" name="Google Shape;206;p33"/>
          <p:cNvGrpSpPr/>
          <p:nvPr/>
        </p:nvGrpSpPr>
        <p:grpSpPr>
          <a:xfrm>
            <a:off x="62225" y="1883750"/>
            <a:ext cx="9011400" cy="2325900"/>
            <a:chOff x="62225" y="2112350"/>
            <a:chExt cx="9011400" cy="2325900"/>
          </a:xfrm>
        </p:grpSpPr>
        <p:sp>
          <p:nvSpPr>
            <p:cNvPr id="207" name="Google Shape;207;p33"/>
            <p:cNvSpPr/>
            <p:nvPr/>
          </p:nvSpPr>
          <p:spPr>
            <a:xfrm>
              <a:off x="62225" y="2112350"/>
              <a:ext cx="9011400" cy="2325900"/>
            </a:xfrm>
            <a:prstGeom prst="roundRect">
              <a:avLst>
                <a:gd name="adj" fmla="val 370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8" name="Google Shape;208;p33"/>
            <p:cNvPicPr preferRelativeResize="0"/>
            <p:nvPr/>
          </p:nvPicPr>
          <p:blipFill rotWithShape="1">
            <a:blip r:embed="rId3">
              <a:alphaModFix/>
            </a:blip>
            <a:srcRect t="10952" b="6190"/>
            <a:stretch/>
          </p:blipFill>
          <p:spPr>
            <a:xfrm>
              <a:off x="114072" y="2278005"/>
              <a:ext cx="4711304" cy="2080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33"/>
            <p:cNvPicPr preferRelativeResize="0"/>
            <p:nvPr/>
          </p:nvPicPr>
          <p:blipFill rotWithShape="1">
            <a:blip r:embed="rId4">
              <a:alphaModFix/>
            </a:blip>
            <a:srcRect t="10444" r="7663" b="6855"/>
            <a:stretch/>
          </p:blipFill>
          <p:spPr>
            <a:xfrm>
              <a:off x="4918825" y="2346425"/>
              <a:ext cx="4071926" cy="1943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METHODOLOGY - STEP ONE:</a:t>
            </a:r>
            <a:endParaRPr sz="2300"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72650" y="4305125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 sz="1000" dirty="0"/>
              <a:t>Figure 1 - Tokyo ward analysis. The left plot corresponds to all wards within Tokyo regarding their density versus average price.  The right plot exhibits the top 10 wards with the highest density/average price ratio.</a:t>
            </a:r>
            <a:endParaRPr sz="1000" dirty="0"/>
          </a:p>
        </p:txBody>
      </p:sp>
      <p:sp>
        <p:nvSpPr>
          <p:cNvPr id="212" name="Google Shape;212;p33"/>
          <p:cNvSpPr/>
          <p:nvPr/>
        </p:nvSpPr>
        <p:spPr>
          <a:xfrm>
            <a:off x="5289350" y="2180225"/>
            <a:ext cx="353100" cy="1781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9963" y="872725"/>
            <a:ext cx="2508998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 dirty="0"/>
              <a:t>Each neighborhood exhibited a similar venue structure with only slight differences. Arakawa </a:t>
            </a:r>
            <a:r>
              <a:rPr lang="en-GB" sz="1200" dirty="0">
                <a:solidFill>
                  <a:schemeClr val="accent1"/>
                </a:solidFill>
              </a:rPr>
              <a:t>(</a:t>
            </a:r>
            <a:r>
              <a:rPr lang="en-GB" sz="1200" b="1" dirty="0">
                <a:solidFill>
                  <a:schemeClr val="accent1"/>
                </a:solidFill>
              </a:rPr>
              <a:t>green cluster)</a:t>
            </a:r>
            <a:r>
              <a:rPr lang="en-GB" sz="1200" dirty="0"/>
              <a:t> was mainly separated from the others due to a higher number of green areas (e.g. parks). </a:t>
            </a:r>
            <a:r>
              <a:rPr lang="en-GB" sz="1200" b="1" dirty="0">
                <a:solidFill>
                  <a:schemeClr val="accent5"/>
                </a:solidFill>
              </a:rPr>
              <a:t>Red clusters</a:t>
            </a:r>
            <a:r>
              <a:rPr lang="en-GB" sz="1200" dirty="0">
                <a:solidFill>
                  <a:schemeClr val="accent5"/>
                </a:solidFill>
              </a:rPr>
              <a:t> </a:t>
            </a:r>
            <a:r>
              <a:rPr lang="en-GB" sz="1200" dirty="0"/>
              <a:t>exhibited a higher number of train/tram stations than all the other neighborhoods. Lastly, </a:t>
            </a:r>
            <a:r>
              <a:rPr lang="en-GB" sz="1200" b="1" dirty="0">
                <a:solidFill>
                  <a:schemeClr val="accent4"/>
                </a:solidFill>
              </a:rPr>
              <a:t>purple clusters</a:t>
            </a:r>
            <a:r>
              <a:rPr lang="en-GB" sz="1200" dirty="0">
                <a:solidFill>
                  <a:srgbClr val="9900FF"/>
                </a:solidFill>
              </a:rPr>
              <a:t> </a:t>
            </a:r>
            <a:r>
              <a:rPr lang="en-GB" sz="1200" dirty="0"/>
              <a:t>seem to have been aggregated due to the presence of supermarkets.</a:t>
            </a:r>
            <a:endParaRPr sz="1200" dirty="0"/>
          </a:p>
        </p:txBody>
      </p:sp>
      <p:grpSp>
        <p:nvGrpSpPr>
          <p:cNvPr id="218" name="Google Shape;218;p34"/>
          <p:cNvGrpSpPr/>
          <p:nvPr/>
        </p:nvGrpSpPr>
        <p:grpSpPr>
          <a:xfrm>
            <a:off x="3033100" y="872725"/>
            <a:ext cx="5838300" cy="3588000"/>
            <a:chOff x="1462175" y="1493275"/>
            <a:chExt cx="5838300" cy="3588000"/>
          </a:xfrm>
        </p:grpSpPr>
        <p:sp>
          <p:nvSpPr>
            <p:cNvPr id="219" name="Google Shape;219;p34"/>
            <p:cNvSpPr/>
            <p:nvPr/>
          </p:nvSpPr>
          <p:spPr>
            <a:xfrm>
              <a:off x="1462175" y="1493275"/>
              <a:ext cx="5838300" cy="3588000"/>
            </a:xfrm>
            <a:prstGeom prst="roundRect">
              <a:avLst>
                <a:gd name="adj" fmla="val 34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09538" y="1561788"/>
              <a:ext cx="5743574" cy="34509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METHODOLOGY - STEP TWO:</a:t>
            </a:r>
            <a:endParaRPr sz="23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033100" y="4541050"/>
            <a:ext cx="583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 sz="1000" dirty="0"/>
              <a:t>Figure 2 - Arakawa ward choropleth. A total of 7 neighborhoods were clustered together with k = 3 using K-Means clustering algorithm based on their respective venue information. Cluster order/</a:t>
            </a:r>
            <a:r>
              <a:rPr lang="en-GB" sz="1000" dirty="0" err="1"/>
              <a:t>color</a:t>
            </a:r>
            <a:r>
              <a:rPr lang="en-GB" sz="1000" dirty="0"/>
              <a:t>: (1) Red - </a:t>
            </a:r>
            <a:r>
              <a:rPr lang="en-GB" sz="1000" dirty="0" err="1"/>
              <a:t>Higashiogu</a:t>
            </a:r>
            <a:r>
              <a:rPr lang="en-GB" sz="1000" dirty="0"/>
              <a:t>, </a:t>
            </a:r>
            <a:r>
              <a:rPr lang="en-GB" sz="1000" dirty="0" err="1"/>
              <a:t>Minamisenju</a:t>
            </a:r>
            <a:r>
              <a:rPr lang="en-GB" sz="1000" dirty="0"/>
              <a:t> and </a:t>
            </a:r>
            <a:r>
              <a:rPr lang="en-GB" sz="1000" dirty="0" err="1"/>
              <a:t>Nishiogu</a:t>
            </a:r>
            <a:r>
              <a:rPr lang="en-GB" sz="1000" dirty="0"/>
              <a:t>; (2) Purple - </a:t>
            </a:r>
            <a:r>
              <a:rPr lang="en-GB" sz="1000" dirty="0" err="1"/>
              <a:t>Higashinippori</a:t>
            </a:r>
            <a:r>
              <a:rPr lang="en-GB" sz="1000" dirty="0"/>
              <a:t>, </a:t>
            </a:r>
            <a:r>
              <a:rPr lang="en-GB" sz="1000" dirty="0" err="1"/>
              <a:t>Machiya</a:t>
            </a:r>
            <a:r>
              <a:rPr lang="en-GB" sz="1000" dirty="0"/>
              <a:t> and </a:t>
            </a:r>
            <a:r>
              <a:rPr lang="en-GB" sz="1000" dirty="0" err="1"/>
              <a:t>Nishinippori</a:t>
            </a:r>
            <a:r>
              <a:rPr lang="en-GB" sz="1000" dirty="0"/>
              <a:t>; (3) Green - Arakawa.  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562500" y="623300"/>
            <a:ext cx="7550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Analysed each </a:t>
            </a:r>
            <a:r>
              <a:rPr lang="en-GB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neighborhood’s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potential direct competitors (left plot) and average price per land value (right plot).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this data, two assumptions were made: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GB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Higashinippori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was excluded due to the high land price value (&gt; 800,000¥);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GB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Higashiogu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Nishinippori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Nishiogu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were also excluded because similar businesses were already established (bakery, sandwich or pastry shop).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Therefore, potential neighborhoods to establish a new bakery should either be: </a:t>
            </a:r>
            <a:r>
              <a:rPr lang="en-GB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Arakawa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Machiya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Minaminseju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since they would have very similar land cost values and no established direct competition at present.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METHODOLOGY - STEP THREE:</a:t>
            </a:r>
            <a:endParaRPr sz="2300"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1000500" y="4681300"/>
            <a:ext cx="71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 sz="1000" dirty="0"/>
              <a:t>Figure 3 - Neighborhood analysis. The left bar plot shows the potential direct competitors for a new bakery. The right bar plot displays the average land price for each neighborhood in Japanese Yen ¥ per square mile.</a:t>
            </a:r>
            <a:endParaRPr sz="1000" dirty="0"/>
          </a:p>
        </p:txBody>
      </p:sp>
      <p:grpSp>
        <p:nvGrpSpPr>
          <p:cNvPr id="230" name="Google Shape;230;p35"/>
          <p:cNvGrpSpPr/>
          <p:nvPr/>
        </p:nvGrpSpPr>
        <p:grpSpPr>
          <a:xfrm>
            <a:off x="1000500" y="2496700"/>
            <a:ext cx="7143000" cy="2184600"/>
            <a:chOff x="766350" y="2468050"/>
            <a:chExt cx="7143000" cy="2184600"/>
          </a:xfrm>
        </p:grpSpPr>
        <p:sp>
          <p:nvSpPr>
            <p:cNvPr id="231" name="Google Shape;231;p35"/>
            <p:cNvSpPr/>
            <p:nvPr/>
          </p:nvSpPr>
          <p:spPr>
            <a:xfrm>
              <a:off x="766350" y="2468050"/>
              <a:ext cx="7143000" cy="2184600"/>
            </a:xfrm>
            <a:prstGeom prst="roundRect">
              <a:avLst>
                <a:gd name="adj" fmla="val 448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2" name="Google Shape;232;p35"/>
            <p:cNvPicPr preferRelativeResize="0"/>
            <p:nvPr/>
          </p:nvPicPr>
          <p:blipFill rotWithShape="1">
            <a:blip r:embed="rId3">
              <a:alphaModFix/>
            </a:blip>
            <a:srcRect l="1585" t="24383" r="52312" b="4508"/>
            <a:stretch/>
          </p:blipFill>
          <p:spPr>
            <a:xfrm>
              <a:off x="963775" y="2594900"/>
              <a:ext cx="3293100" cy="203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35"/>
            <p:cNvPicPr preferRelativeResize="0"/>
            <p:nvPr/>
          </p:nvPicPr>
          <p:blipFill rotWithShape="1">
            <a:blip r:embed="rId3">
              <a:alphaModFix/>
            </a:blip>
            <a:srcRect l="47455" t="24440" r="5600" b="4451"/>
            <a:stretch/>
          </p:blipFill>
          <p:spPr>
            <a:xfrm>
              <a:off x="4559475" y="2594900"/>
              <a:ext cx="3281200" cy="1988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5"/>
            <p:cNvSpPr/>
            <p:nvPr/>
          </p:nvSpPr>
          <p:spPr>
            <a:xfrm>
              <a:off x="4210200" y="3059150"/>
              <a:ext cx="134700" cy="943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4504650" y="4210200"/>
              <a:ext cx="134700" cy="30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5"/>
          <p:cNvSpPr/>
          <p:nvPr/>
        </p:nvSpPr>
        <p:spPr>
          <a:xfrm rot="1844721">
            <a:off x="1754257" y="4288204"/>
            <a:ext cx="510188" cy="167411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 rot="1932734">
            <a:off x="2936171" y="4274001"/>
            <a:ext cx="423343" cy="167410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 rot="1907899">
            <a:off x="3314619" y="4324636"/>
            <a:ext cx="619288" cy="167445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 rot="1823505">
            <a:off x="5351573" y="4243952"/>
            <a:ext cx="510210" cy="167410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 rot="1900739">
            <a:off x="6502830" y="4237011"/>
            <a:ext cx="431046" cy="167413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5"/>
          <p:cNvSpPr/>
          <p:nvPr/>
        </p:nvSpPr>
        <p:spPr>
          <a:xfrm rot="1889412">
            <a:off x="6873535" y="4288219"/>
            <a:ext cx="628954" cy="167417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637950" y="809875"/>
            <a:ext cx="7351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Tokyo is a city with enormous potential for new businesses, however, it is a high risk, high reward kind of situation. When starting a new business in such a competitive established market, location and access to target customers are key for the longevity of the business.</a:t>
            </a:r>
            <a:endParaRPr sz="1200" dirty="0"/>
          </a:p>
          <a:p>
            <a:pPr marL="2159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Through this analysis, I have used public data to narrow the number of options down to the neighborhood area. I am aware that some assumptions made about the chosen "bakery" study case may need to be re-adapted for other businesses that could have different priorities.</a:t>
            </a:r>
            <a:endParaRPr sz="1200" dirty="0"/>
          </a:p>
          <a:p>
            <a:pPr marL="2159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Further research could involve data regarding:</a:t>
            </a:r>
            <a:endParaRPr sz="1200" dirty="0"/>
          </a:p>
          <a:p>
            <a:pPr marL="9144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R"/>
            </a:pPr>
            <a:r>
              <a:rPr lang="en-GB" sz="1200" b="1" dirty="0"/>
              <a:t>Commuting numbers in/out of each neighborhood</a:t>
            </a:r>
            <a:r>
              <a:rPr lang="en-GB" sz="1200" dirty="0"/>
              <a:t>: some services may want to establish themselves at a location where the masses converge to during the working week. Restaurants, for example, could want to target workers during their lunch break, thus, areas with the highest number of companies/number of employees ratio could be attractive in this situation.</a:t>
            </a:r>
            <a:endParaRPr sz="1200" dirty="0"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00" dirty="0"/>
          </a:p>
          <a:p>
            <a:pPr marL="9144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Font typeface="+mj-lt"/>
              <a:buAutoNum type="arabicParenR" startAt="2"/>
            </a:pPr>
            <a:r>
              <a:rPr lang="en-GB" sz="1200" b="1" dirty="0"/>
              <a:t>The average age population within each neighborhood:</a:t>
            </a:r>
            <a:r>
              <a:rPr lang="en-GB" sz="1200" dirty="0"/>
              <a:t> some services have a target age group, which was not accounted for in this analysis.</a:t>
            </a:r>
            <a:endParaRPr sz="1200" dirty="0"/>
          </a:p>
          <a:p>
            <a:pPr marL="7620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200" b="1"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514350" y="382075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DISCUSSION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514425" y="842650"/>
            <a:ext cx="75987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 such competitive ecosystems, it is difficult for a newcomer to know where to start a new business. It can also be challenging for investors to gauge how well a new business could perform in the short-mid term due to a multitude of variables. This analysis is not by far exhaustive, but hopefully can shed some insight on potential factors that could help in the decision or evaluation making process.</a:t>
            </a:r>
            <a:endParaRPr sz="1200" b="1"/>
          </a:p>
        </p:txBody>
      </p:sp>
      <p:sp>
        <p:nvSpPr>
          <p:cNvPr id="253" name="Google Shape;253;p37"/>
          <p:cNvSpPr txBox="1"/>
          <p:nvPr/>
        </p:nvSpPr>
        <p:spPr>
          <a:xfrm>
            <a:off x="514425" y="2292100"/>
            <a:ext cx="75987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 Tokyo Information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https://en.wikipedia.org/wiki/Tokyo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[2] Tokyo density numbers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https://www.metro.tokyo.lg.jp/tosei/hodohappyo/press/2021/01/28/01.html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[3] Tokyo Ward list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https://en.wikipedia.org/wiki/Special_wards_of_Tokyo#List_of_special_wards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[4] Market value for land in Tokyo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https://utinokati.com/en/details/land-market-value/area/Tokyo/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[5] Japan Postcode finder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https://japan-postcode.810popo.net/tokyoto/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[6] Geocoder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https://geocoder.readthedocs.io/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[7] Foursquare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https://foursquare.com/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[8] Google Maps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https://www.google.com/maps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(To obtain coordinates for each neighborhood as an alternative) </a:t>
            </a:r>
            <a:b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[9] </a:t>
            </a:r>
            <a:r>
              <a:rPr lang="en-GB" sz="1100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 creator -&gt; </a:t>
            </a:r>
            <a:r>
              <a:rPr lang="en-GB" sz="1100" u="sng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https://geojson.io/#map=20/35.75063/139.74093</a:t>
            </a: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(To create my own Choropleth) </a:t>
            </a:r>
            <a:endParaRPr sz="110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[1-5] - Accessed on the 13/06/2021.</a:t>
            </a:r>
            <a:endParaRPr sz="110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514413" y="44595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CONCLUSION</a:t>
            </a:r>
            <a:endParaRPr sz="2300"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514413" y="19228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REFERENCES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CC4125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1021</Words>
  <Application>Microsoft Office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Celestial</vt:lpstr>
      <vt:lpstr>PowerPoint Presentation</vt:lpstr>
      <vt:lpstr>INTRODUCTION</vt:lpstr>
      <vt:lpstr>METHODOLOGY - STEP ONE:</vt:lpstr>
      <vt:lpstr>METHODOLOGY - STEP TWO:</vt:lpstr>
      <vt:lpstr>METHODOLOGY - STEP THREE: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Nunes Joao</cp:lastModifiedBy>
  <cp:revision>3</cp:revision>
  <dcterms:modified xsi:type="dcterms:W3CDTF">2021-06-21T02:23:01Z</dcterms:modified>
</cp:coreProperties>
</file>