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56" r:id="rId2"/>
    <p:sldId id="265" r:id="rId3"/>
    <p:sldId id="264" r:id="rId4"/>
    <p:sldId id="278" r:id="rId5"/>
    <p:sldId id="260" r:id="rId6"/>
    <p:sldId id="286" r:id="rId7"/>
    <p:sldId id="279" r:id="rId8"/>
    <p:sldId id="295" r:id="rId9"/>
    <p:sldId id="290" r:id="rId10"/>
    <p:sldId id="293" r:id="rId11"/>
    <p:sldId id="294" r:id="rId12"/>
    <p:sldId id="292" r:id="rId13"/>
    <p:sldId id="298" r:id="rId14"/>
    <p:sldId id="297" r:id="rId15"/>
    <p:sldId id="275" r:id="rId16"/>
    <p:sldId id="27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7044-EBF8-432F-A0AE-47BC8C870F4B}" v="83" dt="2023-11-03T05:56:30.785"/>
    <p1510:client id="{3114EE64-82A7-4B5C-9E96-F4B2EDE4998F}" v="2" dt="2023-11-03T06:30:31.542"/>
    <p1510:client id="{74C43445-1ECF-45FB-9AF4-6A3A8EC71B7B}" v="204" dt="2023-11-02T05:59:59.446"/>
    <p1510:client id="{96684B61-50CB-4954-8A28-D6D3B4B86714}" v="146" dt="2023-11-02T15:34:02.060"/>
    <p1510:client id="{AD0A98B5-BD48-4209-8814-4A9E3AF82218}" v="89" dt="2023-11-03T07:11:28.579"/>
    <p1510:client id="{C65D44D8-3C39-4136-AC9B-23CC111AE8D8}" v="49" dt="2023-11-03T06:24:41.180"/>
    <p1510:client id="{C9F53BD5-3801-49EF-9992-F0C0B23D5D2B}" v="4" dt="2023-11-02T15:08:48.396"/>
    <p1510:client id="{E0221CCF-6F7B-4A16-BC78-0D54ED1167F0}" v="378" dt="2023-11-03T05:09:25.620"/>
    <p1510:client id="{E2111D46-F3E3-4701-83E1-426070E21C58}" v="1017" dt="2023-11-02T17:44:57.356"/>
    <p1510:client id="{E78A434D-E590-4DE8-82EE-EEA2F6313821}" v="112" dt="2023-11-01T16:29:09.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FC2F6-A880-4C38-8F09-3A23A2746258}"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ABF9E99-1D62-4486-8E12-336D30073E26}">
      <dgm:prSet/>
      <dgm:spPr/>
      <dgm:t>
        <a:bodyPr/>
        <a:lstStyle/>
        <a:p>
          <a:pPr>
            <a:lnSpc>
              <a:spcPct val="100000"/>
            </a:lnSpc>
          </a:pPr>
          <a:r>
            <a:rPr lang="en-US"/>
            <a:t>Congestion of traffic has been a matter of routine in any existing metropolitan region with an overwhelming population but minimal infrastructure. Traffic Congestion is a critical problem with dire causes and consequences on the road. </a:t>
          </a:r>
        </a:p>
      </dgm:t>
    </dgm:pt>
    <dgm:pt modelId="{F811611B-D70C-4A42-BAD1-F97B9A2BE226}" type="parTrans" cxnId="{91C935BB-312B-4D47-B0C3-35F2D20A3BB5}">
      <dgm:prSet/>
      <dgm:spPr/>
      <dgm:t>
        <a:bodyPr/>
        <a:lstStyle/>
        <a:p>
          <a:endParaRPr lang="en-US"/>
        </a:p>
      </dgm:t>
    </dgm:pt>
    <dgm:pt modelId="{426E424F-2F9D-4338-8D36-8EF7085CAC3F}" type="sibTrans" cxnId="{91C935BB-312B-4D47-B0C3-35F2D20A3BB5}">
      <dgm:prSet/>
      <dgm:spPr/>
      <dgm:t>
        <a:bodyPr/>
        <a:lstStyle/>
        <a:p>
          <a:pPr>
            <a:lnSpc>
              <a:spcPct val="100000"/>
            </a:lnSpc>
          </a:pPr>
          <a:endParaRPr lang="en-US"/>
        </a:p>
      </dgm:t>
    </dgm:pt>
    <dgm:pt modelId="{5450DE96-8C18-441C-A3E7-8D206B7FF1BE}">
      <dgm:prSet/>
      <dgm:spPr/>
      <dgm:t>
        <a:bodyPr/>
        <a:lstStyle/>
        <a:p>
          <a:pPr>
            <a:lnSpc>
              <a:spcPct val="100000"/>
            </a:lnSpc>
          </a:pPr>
          <a:r>
            <a:rPr lang="en-US"/>
            <a:t>Radical population growth and low public quality transportation have caused vehicles to expand massively. </a:t>
          </a:r>
        </a:p>
      </dgm:t>
    </dgm:pt>
    <dgm:pt modelId="{8B634825-B857-4968-9A4C-789F980F2D40}" type="parTrans" cxnId="{7D6F502C-D982-45EB-8680-128D7F8D3312}">
      <dgm:prSet/>
      <dgm:spPr/>
      <dgm:t>
        <a:bodyPr/>
        <a:lstStyle/>
        <a:p>
          <a:endParaRPr lang="en-US"/>
        </a:p>
      </dgm:t>
    </dgm:pt>
    <dgm:pt modelId="{A3F0C2B3-795E-49ED-912F-D7AB91396D17}" type="sibTrans" cxnId="{7D6F502C-D982-45EB-8680-128D7F8D3312}">
      <dgm:prSet/>
      <dgm:spPr/>
      <dgm:t>
        <a:bodyPr/>
        <a:lstStyle/>
        <a:p>
          <a:pPr>
            <a:lnSpc>
              <a:spcPct val="100000"/>
            </a:lnSpc>
          </a:pPr>
          <a:endParaRPr lang="en-US"/>
        </a:p>
      </dgm:t>
    </dgm:pt>
    <dgm:pt modelId="{86DDACCD-C4D8-47F2-BDF5-408B4E21DD22}">
      <dgm:prSet/>
      <dgm:spPr/>
      <dgm:t>
        <a:bodyPr/>
        <a:lstStyle/>
        <a:p>
          <a:pPr>
            <a:lnSpc>
              <a:spcPct val="100000"/>
            </a:lnSpc>
          </a:pPr>
          <a:r>
            <a:rPr lang="en-US"/>
            <a:t>Poorly controlled traffic, apart from infrastructure, creates congestion that could survive for hours. Only to a certain degree can a pre-defined timing scheme for traffic control ease the problem. </a:t>
          </a:r>
        </a:p>
      </dgm:t>
    </dgm:pt>
    <dgm:pt modelId="{5326840F-A77E-41F6-8CE4-332ADB968126}" type="parTrans" cxnId="{6406FADC-08FA-4035-81B4-6C34B868E9E9}">
      <dgm:prSet/>
      <dgm:spPr/>
      <dgm:t>
        <a:bodyPr/>
        <a:lstStyle/>
        <a:p>
          <a:endParaRPr lang="en-US"/>
        </a:p>
      </dgm:t>
    </dgm:pt>
    <dgm:pt modelId="{E9170BD3-53EF-4058-B803-777E169DD9D1}" type="sibTrans" cxnId="{6406FADC-08FA-4035-81B4-6C34B868E9E9}">
      <dgm:prSet/>
      <dgm:spPr/>
      <dgm:t>
        <a:bodyPr/>
        <a:lstStyle/>
        <a:p>
          <a:pPr>
            <a:lnSpc>
              <a:spcPct val="100000"/>
            </a:lnSpc>
          </a:pPr>
          <a:endParaRPr lang="en-US"/>
        </a:p>
      </dgm:t>
    </dgm:pt>
    <dgm:pt modelId="{CDD6D237-0265-434C-926E-4B11BBBAED47}">
      <dgm:prSet/>
      <dgm:spPr/>
      <dgm:t>
        <a:bodyPr/>
        <a:lstStyle/>
        <a:p>
          <a:pPr>
            <a:lnSpc>
              <a:spcPct val="100000"/>
            </a:lnSpc>
          </a:pPr>
          <a:r>
            <a:rPr lang="en-US"/>
            <a:t>The solution to these problems is to provide an adaptive system that works in accordance with the number of vehicles lanes. This traffic system counts the number of vehicles in the lane, compares the data from other lanes, and, based on the number of vehicles, determines whether to offer priority to reducing the average waiting time or reducing congestion/pollution in the lane.</a:t>
          </a:r>
        </a:p>
      </dgm:t>
    </dgm:pt>
    <dgm:pt modelId="{88FEA0B8-E29A-4074-A468-E7FA29A34753}" type="parTrans" cxnId="{4CB3CB9E-A1A4-4E95-9078-F2F2FA55A5B2}">
      <dgm:prSet/>
      <dgm:spPr/>
      <dgm:t>
        <a:bodyPr/>
        <a:lstStyle/>
        <a:p>
          <a:endParaRPr lang="en-US"/>
        </a:p>
      </dgm:t>
    </dgm:pt>
    <dgm:pt modelId="{84F3E9BB-D225-4E28-8EBC-B6C71978C692}" type="sibTrans" cxnId="{4CB3CB9E-A1A4-4E95-9078-F2F2FA55A5B2}">
      <dgm:prSet/>
      <dgm:spPr/>
      <dgm:t>
        <a:bodyPr/>
        <a:lstStyle/>
        <a:p>
          <a:endParaRPr lang="en-US"/>
        </a:p>
      </dgm:t>
    </dgm:pt>
    <dgm:pt modelId="{2B286AF6-44F1-4F4C-A0D2-7A90F34C7BBF}" type="pres">
      <dgm:prSet presAssocID="{127FC2F6-A880-4C38-8F09-3A23A2746258}" presName="root" presStyleCnt="0">
        <dgm:presLayoutVars>
          <dgm:dir/>
          <dgm:resizeHandles val="exact"/>
        </dgm:presLayoutVars>
      </dgm:prSet>
      <dgm:spPr/>
    </dgm:pt>
    <dgm:pt modelId="{6492DF9E-AE5D-4D73-BB8C-22421CEFDDAE}" type="pres">
      <dgm:prSet presAssocID="{127FC2F6-A880-4C38-8F09-3A23A2746258}" presName="container" presStyleCnt="0">
        <dgm:presLayoutVars>
          <dgm:dir/>
          <dgm:resizeHandles val="exact"/>
        </dgm:presLayoutVars>
      </dgm:prSet>
      <dgm:spPr/>
    </dgm:pt>
    <dgm:pt modelId="{EE786DB3-7AC9-467E-A6E6-57D73437A95A}" type="pres">
      <dgm:prSet presAssocID="{AABF9E99-1D62-4486-8E12-336D30073E26}" presName="compNode" presStyleCnt="0"/>
      <dgm:spPr/>
    </dgm:pt>
    <dgm:pt modelId="{C8DC8E9D-A3B7-4643-8236-51110AD49515}" type="pres">
      <dgm:prSet presAssocID="{AABF9E99-1D62-4486-8E12-336D30073E26}" presName="iconBgRect" presStyleLbl="bgShp" presStyleIdx="0" presStyleCnt="4"/>
      <dgm:spPr/>
    </dgm:pt>
    <dgm:pt modelId="{C7C0F497-1641-4AC6-842F-A4B600477350}" type="pres">
      <dgm:prSet presAssocID="{AABF9E99-1D62-4486-8E12-336D30073E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97B6EF62-072C-4800-AF14-C698EACCF81E}" type="pres">
      <dgm:prSet presAssocID="{AABF9E99-1D62-4486-8E12-336D30073E26}" presName="spaceRect" presStyleCnt="0"/>
      <dgm:spPr/>
    </dgm:pt>
    <dgm:pt modelId="{A3BB270F-9B12-4C16-B022-E64E860ECDD5}" type="pres">
      <dgm:prSet presAssocID="{AABF9E99-1D62-4486-8E12-336D30073E26}" presName="textRect" presStyleLbl="revTx" presStyleIdx="0" presStyleCnt="4">
        <dgm:presLayoutVars>
          <dgm:chMax val="1"/>
          <dgm:chPref val="1"/>
        </dgm:presLayoutVars>
      </dgm:prSet>
      <dgm:spPr/>
    </dgm:pt>
    <dgm:pt modelId="{43C6F3C3-032F-405B-B040-ECC6D664D2E2}" type="pres">
      <dgm:prSet presAssocID="{426E424F-2F9D-4338-8D36-8EF7085CAC3F}" presName="sibTrans" presStyleLbl="sibTrans2D1" presStyleIdx="0" presStyleCnt="0"/>
      <dgm:spPr/>
    </dgm:pt>
    <dgm:pt modelId="{FAAC7AB9-640F-422F-9523-650B399FCB7E}" type="pres">
      <dgm:prSet presAssocID="{5450DE96-8C18-441C-A3E7-8D206B7FF1BE}" presName="compNode" presStyleCnt="0"/>
      <dgm:spPr/>
    </dgm:pt>
    <dgm:pt modelId="{481B99C5-8B49-48EB-824B-6DB0B9F363EE}" type="pres">
      <dgm:prSet presAssocID="{5450DE96-8C18-441C-A3E7-8D206B7FF1BE}" presName="iconBgRect" presStyleLbl="bgShp" presStyleIdx="1" presStyleCnt="4"/>
      <dgm:spPr/>
    </dgm:pt>
    <dgm:pt modelId="{79C9EAD3-B17F-47EB-88D2-01DE73E464EC}" type="pres">
      <dgm:prSet presAssocID="{5450DE96-8C18-441C-A3E7-8D206B7FF1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6CC94B76-E5D0-4F27-8BA2-1AC27B2612DD}" type="pres">
      <dgm:prSet presAssocID="{5450DE96-8C18-441C-A3E7-8D206B7FF1BE}" presName="spaceRect" presStyleCnt="0"/>
      <dgm:spPr/>
    </dgm:pt>
    <dgm:pt modelId="{D3C1D81C-8AA9-4BC2-9B99-1E862CEBB9BF}" type="pres">
      <dgm:prSet presAssocID="{5450DE96-8C18-441C-A3E7-8D206B7FF1BE}" presName="textRect" presStyleLbl="revTx" presStyleIdx="1" presStyleCnt="4">
        <dgm:presLayoutVars>
          <dgm:chMax val="1"/>
          <dgm:chPref val="1"/>
        </dgm:presLayoutVars>
      </dgm:prSet>
      <dgm:spPr/>
    </dgm:pt>
    <dgm:pt modelId="{245CFCAA-31C0-4B89-831B-18D8FD42B3CE}" type="pres">
      <dgm:prSet presAssocID="{A3F0C2B3-795E-49ED-912F-D7AB91396D17}" presName="sibTrans" presStyleLbl="sibTrans2D1" presStyleIdx="0" presStyleCnt="0"/>
      <dgm:spPr/>
    </dgm:pt>
    <dgm:pt modelId="{BAA295BD-8685-4EC9-B6D2-D5B9D1D2D6D3}" type="pres">
      <dgm:prSet presAssocID="{86DDACCD-C4D8-47F2-BDF5-408B4E21DD22}" presName="compNode" presStyleCnt="0"/>
      <dgm:spPr/>
    </dgm:pt>
    <dgm:pt modelId="{29144AFF-F9C9-4D13-830A-902B15EF29A5}" type="pres">
      <dgm:prSet presAssocID="{86DDACCD-C4D8-47F2-BDF5-408B4E21DD22}" presName="iconBgRect" presStyleLbl="bgShp" presStyleIdx="2" presStyleCnt="4"/>
      <dgm:spPr/>
    </dgm:pt>
    <dgm:pt modelId="{040AD997-3D46-4AB0-B10B-DC5D58713A00}" type="pres">
      <dgm:prSet presAssocID="{86DDACCD-C4D8-47F2-BDF5-408B4E21DD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E2AC78D1-276A-429E-A219-00C27D675FF1}" type="pres">
      <dgm:prSet presAssocID="{86DDACCD-C4D8-47F2-BDF5-408B4E21DD22}" presName="spaceRect" presStyleCnt="0"/>
      <dgm:spPr/>
    </dgm:pt>
    <dgm:pt modelId="{74A0A3CE-C84A-4AD5-9619-F4D5059EDF19}" type="pres">
      <dgm:prSet presAssocID="{86DDACCD-C4D8-47F2-BDF5-408B4E21DD22}" presName="textRect" presStyleLbl="revTx" presStyleIdx="2" presStyleCnt="4">
        <dgm:presLayoutVars>
          <dgm:chMax val="1"/>
          <dgm:chPref val="1"/>
        </dgm:presLayoutVars>
      </dgm:prSet>
      <dgm:spPr/>
    </dgm:pt>
    <dgm:pt modelId="{81A3E86E-DC21-4675-B85F-84CA6B4ED863}" type="pres">
      <dgm:prSet presAssocID="{E9170BD3-53EF-4058-B803-777E169DD9D1}" presName="sibTrans" presStyleLbl="sibTrans2D1" presStyleIdx="0" presStyleCnt="0"/>
      <dgm:spPr/>
    </dgm:pt>
    <dgm:pt modelId="{FBE5B0C8-1CAF-4DF0-AA32-CADF0B7E4DBF}" type="pres">
      <dgm:prSet presAssocID="{CDD6D237-0265-434C-926E-4B11BBBAED47}" presName="compNode" presStyleCnt="0"/>
      <dgm:spPr/>
    </dgm:pt>
    <dgm:pt modelId="{A85DCA9C-FC9C-416E-BA9B-7939348D3D1F}" type="pres">
      <dgm:prSet presAssocID="{CDD6D237-0265-434C-926E-4B11BBBAED47}" presName="iconBgRect" presStyleLbl="bgShp" presStyleIdx="3" presStyleCnt="4"/>
      <dgm:spPr/>
    </dgm:pt>
    <dgm:pt modelId="{2DE00430-3336-4471-99D1-4536BB005A45}" type="pres">
      <dgm:prSet presAssocID="{CDD6D237-0265-434C-926E-4B11BBBAED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5EEBAAFB-E07A-4DB3-9DB2-88424E30FF26}" type="pres">
      <dgm:prSet presAssocID="{CDD6D237-0265-434C-926E-4B11BBBAED47}" presName="spaceRect" presStyleCnt="0"/>
      <dgm:spPr/>
    </dgm:pt>
    <dgm:pt modelId="{A3E29A4B-35F8-4613-B05B-3E921926D9CE}" type="pres">
      <dgm:prSet presAssocID="{CDD6D237-0265-434C-926E-4B11BBBAED47}" presName="textRect" presStyleLbl="revTx" presStyleIdx="3" presStyleCnt="4">
        <dgm:presLayoutVars>
          <dgm:chMax val="1"/>
          <dgm:chPref val="1"/>
        </dgm:presLayoutVars>
      </dgm:prSet>
      <dgm:spPr/>
    </dgm:pt>
  </dgm:ptLst>
  <dgm:cxnLst>
    <dgm:cxn modelId="{7A969203-6A02-4A85-8E7E-F94B7E260562}" type="presOf" srcId="{86DDACCD-C4D8-47F2-BDF5-408B4E21DD22}" destId="{74A0A3CE-C84A-4AD5-9619-F4D5059EDF19}" srcOrd="0" destOrd="0" presId="urn:microsoft.com/office/officeart/2018/2/layout/IconCircleList"/>
    <dgm:cxn modelId="{7CB34204-E7C1-43FA-B26A-9AC63ACF1F42}" type="presOf" srcId="{CDD6D237-0265-434C-926E-4B11BBBAED47}" destId="{A3E29A4B-35F8-4613-B05B-3E921926D9CE}" srcOrd="0" destOrd="0" presId="urn:microsoft.com/office/officeart/2018/2/layout/IconCircleList"/>
    <dgm:cxn modelId="{99311714-861B-491B-9ACC-AF6A76D63D44}" type="presOf" srcId="{E9170BD3-53EF-4058-B803-777E169DD9D1}" destId="{81A3E86E-DC21-4675-B85F-84CA6B4ED863}" srcOrd="0" destOrd="0" presId="urn:microsoft.com/office/officeart/2018/2/layout/IconCircleList"/>
    <dgm:cxn modelId="{7D6F502C-D982-45EB-8680-128D7F8D3312}" srcId="{127FC2F6-A880-4C38-8F09-3A23A2746258}" destId="{5450DE96-8C18-441C-A3E7-8D206B7FF1BE}" srcOrd="1" destOrd="0" parTransId="{8B634825-B857-4968-9A4C-789F980F2D40}" sibTransId="{A3F0C2B3-795E-49ED-912F-D7AB91396D17}"/>
    <dgm:cxn modelId="{5D6D2942-D3E9-4F2E-A0AF-CC5679F0570D}" type="presOf" srcId="{A3F0C2B3-795E-49ED-912F-D7AB91396D17}" destId="{245CFCAA-31C0-4B89-831B-18D8FD42B3CE}" srcOrd="0" destOrd="0" presId="urn:microsoft.com/office/officeart/2018/2/layout/IconCircleList"/>
    <dgm:cxn modelId="{5C20CA4C-527D-479E-956C-6B67131C2AB3}" type="presOf" srcId="{5450DE96-8C18-441C-A3E7-8D206B7FF1BE}" destId="{D3C1D81C-8AA9-4BC2-9B99-1E862CEBB9BF}" srcOrd="0" destOrd="0" presId="urn:microsoft.com/office/officeart/2018/2/layout/IconCircleList"/>
    <dgm:cxn modelId="{EF0BE356-A2B3-4B97-8DA4-F8F6B099FECB}" type="presOf" srcId="{426E424F-2F9D-4338-8D36-8EF7085CAC3F}" destId="{43C6F3C3-032F-405B-B040-ECC6D664D2E2}" srcOrd="0" destOrd="0" presId="urn:microsoft.com/office/officeart/2018/2/layout/IconCircleList"/>
    <dgm:cxn modelId="{4CB3CB9E-A1A4-4E95-9078-F2F2FA55A5B2}" srcId="{127FC2F6-A880-4C38-8F09-3A23A2746258}" destId="{CDD6D237-0265-434C-926E-4B11BBBAED47}" srcOrd="3" destOrd="0" parTransId="{88FEA0B8-E29A-4074-A468-E7FA29A34753}" sibTransId="{84F3E9BB-D225-4E28-8EBC-B6C71978C692}"/>
    <dgm:cxn modelId="{91C935BB-312B-4D47-B0C3-35F2D20A3BB5}" srcId="{127FC2F6-A880-4C38-8F09-3A23A2746258}" destId="{AABF9E99-1D62-4486-8E12-336D30073E26}" srcOrd="0" destOrd="0" parTransId="{F811611B-D70C-4A42-BAD1-F97B9A2BE226}" sibTransId="{426E424F-2F9D-4338-8D36-8EF7085CAC3F}"/>
    <dgm:cxn modelId="{735ABEC9-E355-47C9-B58A-1996705F7CA8}" type="presOf" srcId="{127FC2F6-A880-4C38-8F09-3A23A2746258}" destId="{2B286AF6-44F1-4F4C-A0D2-7A90F34C7BBF}" srcOrd="0" destOrd="0" presId="urn:microsoft.com/office/officeart/2018/2/layout/IconCircleList"/>
    <dgm:cxn modelId="{390AA2D5-874C-4940-8509-33D9EC7F76CF}" type="presOf" srcId="{AABF9E99-1D62-4486-8E12-336D30073E26}" destId="{A3BB270F-9B12-4C16-B022-E64E860ECDD5}" srcOrd="0" destOrd="0" presId="urn:microsoft.com/office/officeart/2018/2/layout/IconCircleList"/>
    <dgm:cxn modelId="{6406FADC-08FA-4035-81B4-6C34B868E9E9}" srcId="{127FC2F6-A880-4C38-8F09-3A23A2746258}" destId="{86DDACCD-C4D8-47F2-BDF5-408B4E21DD22}" srcOrd="2" destOrd="0" parTransId="{5326840F-A77E-41F6-8CE4-332ADB968126}" sibTransId="{E9170BD3-53EF-4058-B803-777E169DD9D1}"/>
    <dgm:cxn modelId="{C5018521-687C-4DF4-BA35-FCB7460E393B}" type="presParOf" srcId="{2B286AF6-44F1-4F4C-A0D2-7A90F34C7BBF}" destId="{6492DF9E-AE5D-4D73-BB8C-22421CEFDDAE}" srcOrd="0" destOrd="0" presId="urn:microsoft.com/office/officeart/2018/2/layout/IconCircleList"/>
    <dgm:cxn modelId="{0F349647-39C2-4DAC-ABAE-7AA5DBA66252}" type="presParOf" srcId="{6492DF9E-AE5D-4D73-BB8C-22421CEFDDAE}" destId="{EE786DB3-7AC9-467E-A6E6-57D73437A95A}" srcOrd="0" destOrd="0" presId="urn:microsoft.com/office/officeart/2018/2/layout/IconCircleList"/>
    <dgm:cxn modelId="{00A968D0-56C2-45D6-8FB3-86FA71545FF9}" type="presParOf" srcId="{EE786DB3-7AC9-467E-A6E6-57D73437A95A}" destId="{C8DC8E9D-A3B7-4643-8236-51110AD49515}" srcOrd="0" destOrd="0" presId="urn:microsoft.com/office/officeart/2018/2/layout/IconCircleList"/>
    <dgm:cxn modelId="{7B6825BB-C3FD-42F1-9C2D-E7B2A776A5F9}" type="presParOf" srcId="{EE786DB3-7AC9-467E-A6E6-57D73437A95A}" destId="{C7C0F497-1641-4AC6-842F-A4B600477350}" srcOrd="1" destOrd="0" presId="urn:microsoft.com/office/officeart/2018/2/layout/IconCircleList"/>
    <dgm:cxn modelId="{96CD4F90-4E72-4D71-B015-C953D3BE33BD}" type="presParOf" srcId="{EE786DB3-7AC9-467E-A6E6-57D73437A95A}" destId="{97B6EF62-072C-4800-AF14-C698EACCF81E}" srcOrd="2" destOrd="0" presId="urn:microsoft.com/office/officeart/2018/2/layout/IconCircleList"/>
    <dgm:cxn modelId="{0C5FCEA8-AF2E-4CA7-9A39-E3404A5A3157}" type="presParOf" srcId="{EE786DB3-7AC9-467E-A6E6-57D73437A95A}" destId="{A3BB270F-9B12-4C16-B022-E64E860ECDD5}" srcOrd="3" destOrd="0" presId="urn:microsoft.com/office/officeart/2018/2/layout/IconCircleList"/>
    <dgm:cxn modelId="{6D2F2930-C4B6-4FFC-B865-4E7631F982A7}" type="presParOf" srcId="{6492DF9E-AE5D-4D73-BB8C-22421CEFDDAE}" destId="{43C6F3C3-032F-405B-B040-ECC6D664D2E2}" srcOrd="1" destOrd="0" presId="urn:microsoft.com/office/officeart/2018/2/layout/IconCircleList"/>
    <dgm:cxn modelId="{41A4EE72-2A6E-42D7-9988-F320569F8AE0}" type="presParOf" srcId="{6492DF9E-AE5D-4D73-BB8C-22421CEFDDAE}" destId="{FAAC7AB9-640F-422F-9523-650B399FCB7E}" srcOrd="2" destOrd="0" presId="urn:microsoft.com/office/officeart/2018/2/layout/IconCircleList"/>
    <dgm:cxn modelId="{72298EF9-D1F4-41EC-9AD1-E4DE614354E5}" type="presParOf" srcId="{FAAC7AB9-640F-422F-9523-650B399FCB7E}" destId="{481B99C5-8B49-48EB-824B-6DB0B9F363EE}" srcOrd="0" destOrd="0" presId="urn:microsoft.com/office/officeart/2018/2/layout/IconCircleList"/>
    <dgm:cxn modelId="{5502CBC0-E37F-49DB-A723-2C33862E8156}" type="presParOf" srcId="{FAAC7AB9-640F-422F-9523-650B399FCB7E}" destId="{79C9EAD3-B17F-47EB-88D2-01DE73E464EC}" srcOrd="1" destOrd="0" presId="urn:microsoft.com/office/officeart/2018/2/layout/IconCircleList"/>
    <dgm:cxn modelId="{B4273CB3-D2EB-4D6D-960C-1C61AF2FFA69}" type="presParOf" srcId="{FAAC7AB9-640F-422F-9523-650B399FCB7E}" destId="{6CC94B76-E5D0-4F27-8BA2-1AC27B2612DD}" srcOrd="2" destOrd="0" presId="urn:microsoft.com/office/officeart/2018/2/layout/IconCircleList"/>
    <dgm:cxn modelId="{BBE2BDF9-5FEC-4A04-A0B7-19B2E59B37B6}" type="presParOf" srcId="{FAAC7AB9-640F-422F-9523-650B399FCB7E}" destId="{D3C1D81C-8AA9-4BC2-9B99-1E862CEBB9BF}" srcOrd="3" destOrd="0" presId="urn:microsoft.com/office/officeart/2018/2/layout/IconCircleList"/>
    <dgm:cxn modelId="{0B531757-2626-41C8-9948-8DBC8FB68277}" type="presParOf" srcId="{6492DF9E-AE5D-4D73-BB8C-22421CEFDDAE}" destId="{245CFCAA-31C0-4B89-831B-18D8FD42B3CE}" srcOrd="3" destOrd="0" presId="urn:microsoft.com/office/officeart/2018/2/layout/IconCircleList"/>
    <dgm:cxn modelId="{64B28924-F955-4637-AE86-0DB924E8C223}" type="presParOf" srcId="{6492DF9E-AE5D-4D73-BB8C-22421CEFDDAE}" destId="{BAA295BD-8685-4EC9-B6D2-D5B9D1D2D6D3}" srcOrd="4" destOrd="0" presId="urn:microsoft.com/office/officeart/2018/2/layout/IconCircleList"/>
    <dgm:cxn modelId="{217FFFAB-942A-49C4-8991-08A06964735F}" type="presParOf" srcId="{BAA295BD-8685-4EC9-B6D2-D5B9D1D2D6D3}" destId="{29144AFF-F9C9-4D13-830A-902B15EF29A5}" srcOrd="0" destOrd="0" presId="urn:microsoft.com/office/officeart/2018/2/layout/IconCircleList"/>
    <dgm:cxn modelId="{5A8D66DC-4628-44A2-A449-0BCBD75A5FF5}" type="presParOf" srcId="{BAA295BD-8685-4EC9-B6D2-D5B9D1D2D6D3}" destId="{040AD997-3D46-4AB0-B10B-DC5D58713A00}" srcOrd="1" destOrd="0" presId="urn:microsoft.com/office/officeart/2018/2/layout/IconCircleList"/>
    <dgm:cxn modelId="{2A3DE997-0606-4931-BD7E-799D20A8D22D}" type="presParOf" srcId="{BAA295BD-8685-4EC9-B6D2-D5B9D1D2D6D3}" destId="{E2AC78D1-276A-429E-A219-00C27D675FF1}" srcOrd="2" destOrd="0" presId="urn:microsoft.com/office/officeart/2018/2/layout/IconCircleList"/>
    <dgm:cxn modelId="{A556F39A-B993-4E63-8406-98737E0D2BF4}" type="presParOf" srcId="{BAA295BD-8685-4EC9-B6D2-D5B9D1D2D6D3}" destId="{74A0A3CE-C84A-4AD5-9619-F4D5059EDF19}" srcOrd="3" destOrd="0" presId="urn:microsoft.com/office/officeart/2018/2/layout/IconCircleList"/>
    <dgm:cxn modelId="{04008A5E-25DD-4604-9128-679D921F55B4}" type="presParOf" srcId="{6492DF9E-AE5D-4D73-BB8C-22421CEFDDAE}" destId="{81A3E86E-DC21-4675-B85F-84CA6B4ED863}" srcOrd="5" destOrd="0" presId="urn:microsoft.com/office/officeart/2018/2/layout/IconCircleList"/>
    <dgm:cxn modelId="{548FEAB7-DDAD-4C12-A199-A29802CF3022}" type="presParOf" srcId="{6492DF9E-AE5D-4D73-BB8C-22421CEFDDAE}" destId="{FBE5B0C8-1CAF-4DF0-AA32-CADF0B7E4DBF}" srcOrd="6" destOrd="0" presId="urn:microsoft.com/office/officeart/2018/2/layout/IconCircleList"/>
    <dgm:cxn modelId="{97B9FA62-B4D9-4743-9B10-08491B0B60C9}" type="presParOf" srcId="{FBE5B0C8-1CAF-4DF0-AA32-CADF0B7E4DBF}" destId="{A85DCA9C-FC9C-416E-BA9B-7939348D3D1F}" srcOrd="0" destOrd="0" presId="urn:microsoft.com/office/officeart/2018/2/layout/IconCircleList"/>
    <dgm:cxn modelId="{5C2C71C1-6765-4142-B67E-E6E23BCB954C}" type="presParOf" srcId="{FBE5B0C8-1CAF-4DF0-AA32-CADF0B7E4DBF}" destId="{2DE00430-3336-4471-99D1-4536BB005A45}" srcOrd="1" destOrd="0" presId="urn:microsoft.com/office/officeart/2018/2/layout/IconCircleList"/>
    <dgm:cxn modelId="{165569CE-922A-4AC5-AEC8-50FE6B1A90DC}" type="presParOf" srcId="{FBE5B0C8-1CAF-4DF0-AA32-CADF0B7E4DBF}" destId="{5EEBAAFB-E07A-4DB3-9DB2-88424E30FF26}" srcOrd="2" destOrd="0" presId="urn:microsoft.com/office/officeart/2018/2/layout/IconCircleList"/>
    <dgm:cxn modelId="{2BA498D3-937E-460D-9145-9393F2418856}" type="presParOf" srcId="{FBE5B0C8-1CAF-4DF0-AA32-CADF0B7E4DBF}" destId="{A3E29A4B-35F8-4613-B05B-3E921926D9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7EEBD3-D5CC-4E15-B102-3463A2EDC1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EB41975-B785-4025-88B0-A6252DFA478A}">
      <dgm:prSet/>
      <dgm:spPr/>
      <dgm:t>
        <a:bodyPr/>
        <a:lstStyle/>
        <a:p>
          <a:pPr>
            <a:lnSpc>
              <a:spcPct val="100000"/>
            </a:lnSpc>
          </a:pPr>
          <a:r>
            <a:rPr lang="en-US"/>
            <a:t>How can emerging technologies, such as 5G and IoT, be leveraged to enhance the effectiveness of STMS?</a:t>
          </a:r>
        </a:p>
      </dgm:t>
    </dgm:pt>
    <dgm:pt modelId="{3FE2B7C3-46C3-44C5-A6AC-8F9AFBE580FB}" type="parTrans" cxnId="{58823A8A-570C-475A-8350-7724FF23172F}">
      <dgm:prSet/>
      <dgm:spPr/>
      <dgm:t>
        <a:bodyPr/>
        <a:lstStyle/>
        <a:p>
          <a:endParaRPr lang="en-US"/>
        </a:p>
      </dgm:t>
    </dgm:pt>
    <dgm:pt modelId="{CD301A53-472F-4BF7-BF8D-336BC5F51362}" type="sibTrans" cxnId="{58823A8A-570C-475A-8350-7724FF23172F}">
      <dgm:prSet/>
      <dgm:spPr/>
      <dgm:t>
        <a:bodyPr/>
        <a:lstStyle/>
        <a:p>
          <a:endParaRPr lang="en-US"/>
        </a:p>
      </dgm:t>
    </dgm:pt>
    <dgm:pt modelId="{18C7D6EA-A379-4172-9875-1323DDD16999}">
      <dgm:prSet/>
      <dgm:spPr/>
      <dgm:t>
        <a:bodyPr/>
        <a:lstStyle/>
        <a:p>
          <a:pPr>
            <a:lnSpc>
              <a:spcPct val="100000"/>
            </a:lnSpc>
          </a:pPr>
          <a:r>
            <a:rPr lang="en-US"/>
            <a:t>How can artificial intelligence and machine learning algorithms be used to improve traffic prediction and optimization within STMS?</a:t>
          </a:r>
        </a:p>
      </dgm:t>
    </dgm:pt>
    <dgm:pt modelId="{27D35EFE-11CB-4E9E-804D-D64391319867}" type="parTrans" cxnId="{DB102299-2837-4B38-B0CC-32BC7D63A189}">
      <dgm:prSet/>
      <dgm:spPr/>
      <dgm:t>
        <a:bodyPr/>
        <a:lstStyle/>
        <a:p>
          <a:endParaRPr lang="en-US"/>
        </a:p>
      </dgm:t>
    </dgm:pt>
    <dgm:pt modelId="{C83E3835-0EFE-404B-8CE5-66FDD914A75D}" type="sibTrans" cxnId="{DB102299-2837-4B38-B0CC-32BC7D63A189}">
      <dgm:prSet/>
      <dgm:spPr/>
      <dgm:t>
        <a:bodyPr/>
        <a:lstStyle/>
        <a:p>
          <a:endParaRPr lang="en-US"/>
        </a:p>
      </dgm:t>
    </dgm:pt>
    <dgm:pt modelId="{7E2C5064-FA3F-46AE-8287-40E86064AAB1}">
      <dgm:prSet/>
      <dgm:spPr/>
      <dgm:t>
        <a:bodyPr/>
        <a:lstStyle/>
        <a:p>
          <a:pPr>
            <a:lnSpc>
              <a:spcPct val="100000"/>
            </a:lnSpc>
          </a:pPr>
          <a:r>
            <a:rPr lang="en-US"/>
            <a:t>What are the most effective methods for dynamically adjusting traffic signal timings in response to real-time traffic conditions?</a:t>
          </a:r>
        </a:p>
      </dgm:t>
    </dgm:pt>
    <dgm:pt modelId="{33BD51CC-D32B-4778-B224-F0531D11E6AF}" type="parTrans" cxnId="{C2E8E2F6-29BB-4F34-98FE-E0F0A787855E}">
      <dgm:prSet/>
      <dgm:spPr/>
      <dgm:t>
        <a:bodyPr/>
        <a:lstStyle/>
        <a:p>
          <a:endParaRPr lang="en-US"/>
        </a:p>
      </dgm:t>
    </dgm:pt>
    <dgm:pt modelId="{0184E2FB-572A-4A8F-9E72-242AA4EBC089}" type="sibTrans" cxnId="{C2E8E2F6-29BB-4F34-98FE-E0F0A787855E}">
      <dgm:prSet/>
      <dgm:spPr/>
      <dgm:t>
        <a:bodyPr/>
        <a:lstStyle/>
        <a:p>
          <a:endParaRPr lang="en-US"/>
        </a:p>
      </dgm:t>
    </dgm:pt>
    <dgm:pt modelId="{CD6707F4-3240-4EB6-8BD2-8D1EBBE7161C}">
      <dgm:prSet/>
      <dgm:spPr/>
      <dgm:t>
        <a:bodyPr/>
        <a:lstStyle/>
        <a:p>
          <a:pPr>
            <a:lnSpc>
              <a:spcPct val="100000"/>
            </a:lnSpc>
          </a:pPr>
          <a:r>
            <a:rPr lang="en-US"/>
            <a:t>What is the impact of STMS on reducing vehicle emissions and promoting sustainable transportation options?</a:t>
          </a:r>
        </a:p>
      </dgm:t>
    </dgm:pt>
    <dgm:pt modelId="{998A5D28-5CEB-4C10-ACF2-CE8BC8C0C189}" type="parTrans" cxnId="{E30B9B5E-AFDE-4D7D-9106-DDB30D5C4695}">
      <dgm:prSet/>
      <dgm:spPr/>
      <dgm:t>
        <a:bodyPr/>
        <a:lstStyle/>
        <a:p>
          <a:endParaRPr lang="en-US"/>
        </a:p>
      </dgm:t>
    </dgm:pt>
    <dgm:pt modelId="{A9C87D36-064F-4F77-9385-93031ACB2D6F}" type="sibTrans" cxnId="{E30B9B5E-AFDE-4D7D-9106-DDB30D5C4695}">
      <dgm:prSet/>
      <dgm:spPr/>
      <dgm:t>
        <a:bodyPr/>
        <a:lstStyle/>
        <a:p>
          <a:endParaRPr lang="en-US"/>
        </a:p>
      </dgm:t>
    </dgm:pt>
    <dgm:pt modelId="{9225FD61-7BCA-4375-A757-603F24F3A51B}" type="pres">
      <dgm:prSet presAssocID="{3D7EEBD3-D5CC-4E15-B102-3463A2EDC198}" presName="root" presStyleCnt="0">
        <dgm:presLayoutVars>
          <dgm:dir/>
          <dgm:resizeHandles val="exact"/>
        </dgm:presLayoutVars>
      </dgm:prSet>
      <dgm:spPr/>
    </dgm:pt>
    <dgm:pt modelId="{E084FF92-0FD6-49EF-BA01-7B2918E4DB4F}" type="pres">
      <dgm:prSet presAssocID="{6EB41975-B785-4025-88B0-A6252DFA478A}" presName="compNode" presStyleCnt="0"/>
      <dgm:spPr/>
    </dgm:pt>
    <dgm:pt modelId="{61A38709-7538-42A1-B0BA-E58A83D77F6E}" type="pres">
      <dgm:prSet presAssocID="{6EB41975-B785-4025-88B0-A6252DFA478A}" presName="bgRect" presStyleLbl="bgShp" presStyleIdx="0" presStyleCnt="4"/>
      <dgm:spPr/>
    </dgm:pt>
    <dgm:pt modelId="{65E50ADB-0623-4BE4-8B20-D46BC9A20690}" type="pres">
      <dgm:prSet presAssocID="{6EB41975-B785-4025-88B0-A6252DFA47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146FC697-E8A2-492B-A0EA-DBBC875ACFE9}" type="pres">
      <dgm:prSet presAssocID="{6EB41975-B785-4025-88B0-A6252DFA478A}" presName="spaceRect" presStyleCnt="0"/>
      <dgm:spPr/>
    </dgm:pt>
    <dgm:pt modelId="{964F7319-2FF5-4F68-8B15-4B2ED6B96B69}" type="pres">
      <dgm:prSet presAssocID="{6EB41975-B785-4025-88B0-A6252DFA478A}" presName="parTx" presStyleLbl="revTx" presStyleIdx="0" presStyleCnt="4">
        <dgm:presLayoutVars>
          <dgm:chMax val="0"/>
          <dgm:chPref val="0"/>
        </dgm:presLayoutVars>
      </dgm:prSet>
      <dgm:spPr/>
    </dgm:pt>
    <dgm:pt modelId="{8FFB634A-3E25-4569-9564-F6706F3A6405}" type="pres">
      <dgm:prSet presAssocID="{CD301A53-472F-4BF7-BF8D-336BC5F51362}" presName="sibTrans" presStyleCnt="0"/>
      <dgm:spPr/>
    </dgm:pt>
    <dgm:pt modelId="{19468325-F0DC-4177-894C-A9A987A1F985}" type="pres">
      <dgm:prSet presAssocID="{18C7D6EA-A379-4172-9875-1323DDD16999}" presName="compNode" presStyleCnt="0"/>
      <dgm:spPr/>
    </dgm:pt>
    <dgm:pt modelId="{C5BC7A55-1DCD-4D3B-AC41-DE6EB4FEB2F4}" type="pres">
      <dgm:prSet presAssocID="{18C7D6EA-A379-4172-9875-1323DDD16999}" presName="bgRect" presStyleLbl="bgShp" presStyleIdx="1" presStyleCnt="4"/>
      <dgm:spPr/>
    </dgm:pt>
    <dgm:pt modelId="{B5CFF118-08D2-47C0-B1B6-F2E21AD40C3F}" type="pres">
      <dgm:prSet presAssocID="{18C7D6EA-A379-4172-9875-1323DDD169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AB9C64B-0D04-4EAA-BA4D-8995738DDADE}" type="pres">
      <dgm:prSet presAssocID="{18C7D6EA-A379-4172-9875-1323DDD16999}" presName="spaceRect" presStyleCnt="0"/>
      <dgm:spPr/>
    </dgm:pt>
    <dgm:pt modelId="{4E1A16FB-6043-4DB3-9D25-0BE996B972C9}" type="pres">
      <dgm:prSet presAssocID="{18C7D6EA-A379-4172-9875-1323DDD16999}" presName="parTx" presStyleLbl="revTx" presStyleIdx="1" presStyleCnt="4">
        <dgm:presLayoutVars>
          <dgm:chMax val="0"/>
          <dgm:chPref val="0"/>
        </dgm:presLayoutVars>
      </dgm:prSet>
      <dgm:spPr/>
    </dgm:pt>
    <dgm:pt modelId="{37B2D6DA-9EAA-4C93-ADF8-B50F502C394D}" type="pres">
      <dgm:prSet presAssocID="{C83E3835-0EFE-404B-8CE5-66FDD914A75D}" presName="sibTrans" presStyleCnt="0"/>
      <dgm:spPr/>
    </dgm:pt>
    <dgm:pt modelId="{739BEBDB-7C76-4D72-9568-4DDC69D351BE}" type="pres">
      <dgm:prSet presAssocID="{7E2C5064-FA3F-46AE-8287-40E86064AAB1}" presName="compNode" presStyleCnt="0"/>
      <dgm:spPr/>
    </dgm:pt>
    <dgm:pt modelId="{4FEDBC4E-0A80-4598-8D82-364EF1D0B0DB}" type="pres">
      <dgm:prSet presAssocID="{7E2C5064-FA3F-46AE-8287-40E86064AAB1}" presName="bgRect" presStyleLbl="bgShp" presStyleIdx="2" presStyleCnt="4"/>
      <dgm:spPr/>
    </dgm:pt>
    <dgm:pt modelId="{BC290FC3-01EA-46D4-9AB3-B54A98184053}" type="pres">
      <dgm:prSet presAssocID="{7E2C5064-FA3F-46AE-8287-40E86064AA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ffic Light"/>
        </a:ext>
      </dgm:extLst>
    </dgm:pt>
    <dgm:pt modelId="{3937ABDB-71F6-41EB-B6ED-AFDD7222FB79}" type="pres">
      <dgm:prSet presAssocID="{7E2C5064-FA3F-46AE-8287-40E86064AAB1}" presName="spaceRect" presStyleCnt="0"/>
      <dgm:spPr/>
    </dgm:pt>
    <dgm:pt modelId="{42511523-10ED-41E5-A948-36E1EFA6FDDD}" type="pres">
      <dgm:prSet presAssocID="{7E2C5064-FA3F-46AE-8287-40E86064AAB1}" presName="parTx" presStyleLbl="revTx" presStyleIdx="2" presStyleCnt="4">
        <dgm:presLayoutVars>
          <dgm:chMax val="0"/>
          <dgm:chPref val="0"/>
        </dgm:presLayoutVars>
      </dgm:prSet>
      <dgm:spPr/>
    </dgm:pt>
    <dgm:pt modelId="{D23311CC-29B3-47FA-ACF1-A6CF323F842F}" type="pres">
      <dgm:prSet presAssocID="{0184E2FB-572A-4A8F-9E72-242AA4EBC089}" presName="sibTrans" presStyleCnt="0"/>
      <dgm:spPr/>
    </dgm:pt>
    <dgm:pt modelId="{59513B3F-3E8C-4095-99A4-F9B7A3013999}" type="pres">
      <dgm:prSet presAssocID="{CD6707F4-3240-4EB6-8BD2-8D1EBBE7161C}" presName="compNode" presStyleCnt="0"/>
      <dgm:spPr/>
    </dgm:pt>
    <dgm:pt modelId="{61CB4E2F-8ABB-4205-9D91-B6660602211E}" type="pres">
      <dgm:prSet presAssocID="{CD6707F4-3240-4EB6-8BD2-8D1EBBE7161C}" presName="bgRect" presStyleLbl="bgShp" presStyleIdx="3" presStyleCnt="4"/>
      <dgm:spPr/>
    </dgm:pt>
    <dgm:pt modelId="{3F9EBF9D-DCF8-4559-AAD4-B377CF398991}" type="pres">
      <dgm:prSet presAssocID="{CD6707F4-3240-4EB6-8BD2-8D1EBBE716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lectric Car"/>
        </a:ext>
      </dgm:extLst>
    </dgm:pt>
    <dgm:pt modelId="{688A8C1F-552D-403E-99D6-5DAE35A14251}" type="pres">
      <dgm:prSet presAssocID="{CD6707F4-3240-4EB6-8BD2-8D1EBBE7161C}" presName="spaceRect" presStyleCnt="0"/>
      <dgm:spPr/>
    </dgm:pt>
    <dgm:pt modelId="{B26A439C-2F63-41DD-873C-839443721D3D}" type="pres">
      <dgm:prSet presAssocID="{CD6707F4-3240-4EB6-8BD2-8D1EBBE7161C}" presName="parTx" presStyleLbl="revTx" presStyleIdx="3" presStyleCnt="4">
        <dgm:presLayoutVars>
          <dgm:chMax val="0"/>
          <dgm:chPref val="0"/>
        </dgm:presLayoutVars>
      </dgm:prSet>
      <dgm:spPr/>
    </dgm:pt>
  </dgm:ptLst>
  <dgm:cxnLst>
    <dgm:cxn modelId="{9C759201-C081-44E2-9237-AA0E4A85AE4C}" type="presOf" srcId="{CD6707F4-3240-4EB6-8BD2-8D1EBBE7161C}" destId="{B26A439C-2F63-41DD-873C-839443721D3D}" srcOrd="0" destOrd="0" presId="urn:microsoft.com/office/officeart/2018/2/layout/IconVerticalSolidList"/>
    <dgm:cxn modelId="{3AB40815-11C6-4647-A223-7C7116FBCFD0}" type="presOf" srcId="{6EB41975-B785-4025-88B0-A6252DFA478A}" destId="{964F7319-2FF5-4F68-8B15-4B2ED6B96B69}" srcOrd="0" destOrd="0" presId="urn:microsoft.com/office/officeart/2018/2/layout/IconVerticalSolidList"/>
    <dgm:cxn modelId="{E30B9B5E-AFDE-4D7D-9106-DDB30D5C4695}" srcId="{3D7EEBD3-D5CC-4E15-B102-3463A2EDC198}" destId="{CD6707F4-3240-4EB6-8BD2-8D1EBBE7161C}" srcOrd="3" destOrd="0" parTransId="{998A5D28-5CEB-4C10-ACF2-CE8BC8C0C189}" sibTransId="{A9C87D36-064F-4F77-9385-93031ACB2D6F}"/>
    <dgm:cxn modelId="{2B419172-D775-4B5F-BD5A-D9C50EDA045E}" type="presOf" srcId="{18C7D6EA-A379-4172-9875-1323DDD16999}" destId="{4E1A16FB-6043-4DB3-9D25-0BE996B972C9}" srcOrd="0" destOrd="0" presId="urn:microsoft.com/office/officeart/2018/2/layout/IconVerticalSolidList"/>
    <dgm:cxn modelId="{771AAF54-2FBD-402C-80AF-67FA1790810B}" type="presOf" srcId="{3D7EEBD3-D5CC-4E15-B102-3463A2EDC198}" destId="{9225FD61-7BCA-4375-A757-603F24F3A51B}" srcOrd="0" destOrd="0" presId="urn:microsoft.com/office/officeart/2018/2/layout/IconVerticalSolidList"/>
    <dgm:cxn modelId="{58823A8A-570C-475A-8350-7724FF23172F}" srcId="{3D7EEBD3-D5CC-4E15-B102-3463A2EDC198}" destId="{6EB41975-B785-4025-88B0-A6252DFA478A}" srcOrd="0" destOrd="0" parTransId="{3FE2B7C3-46C3-44C5-A6AC-8F9AFBE580FB}" sibTransId="{CD301A53-472F-4BF7-BF8D-336BC5F51362}"/>
    <dgm:cxn modelId="{DB102299-2837-4B38-B0CC-32BC7D63A189}" srcId="{3D7EEBD3-D5CC-4E15-B102-3463A2EDC198}" destId="{18C7D6EA-A379-4172-9875-1323DDD16999}" srcOrd="1" destOrd="0" parTransId="{27D35EFE-11CB-4E9E-804D-D64391319867}" sibTransId="{C83E3835-0EFE-404B-8CE5-66FDD914A75D}"/>
    <dgm:cxn modelId="{EFB867DD-5F07-4D2D-BE65-8EF7570E0B0F}" type="presOf" srcId="{7E2C5064-FA3F-46AE-8287-40E86064AAB1}" destId="{42511523-10ED-41E5-A948-36E1EFA6FDDD}" srcOrd="0" destOrd="0" presId="urn:microsoft.com/office/officeart/2018/2/layout/IconVerticalSolidList"/>
    <dgm:cxn modelId="{C2E8E2F6-29BB-4F34-98FE-E0F0A787855E}" srcId="{3D7EEBD3-D5CC-4E15-B102-3463A2EDC198}" destId="{7E2C5064-FA3F-46AE-8287-40E86064AAB1}" srcOrd="2" destOrd="0" parTransId="{33BD51CC-D32B-4778-B224-F0531D11E6AF}" sibTransId="{0184E2FB-572A-4A8F-9E72-242AA4EBC089}"/>
    <dgm:cxn modelId="{4E20CC0E-C1D7-4EC2-8D01-02AD0D5C814D}" type="presParOf" srcId="{9225FD61-7BCA-4375-A757-603F24F3A51B}" destId="{E084FF92-0FD6-49EF-BA01-7B2918E4DB4F}" srcOrd="0" destOrd="0" presId="urn:microsoft.com/office/officeart/2018/2/layout/IconVerticalSolidList"/>
    <dgm:cxn modelId="{6990C9B1-67BB-4554-9AD7-FCCD8B30B3AB}" type="presParOf" srcId="{E084FF92-0FD6-49EF-BA01-7B2918E4DB4F}" destId="{61A38709-7538-42A1-B0BA-E58A83D77F6E}" srcOrd="0" destOrd="0" presId="urn:microsoft.com/office/officeart/2018/2/layout/IconVerticalSolidList"/>
    <dgm:cxn modelId="{6E82F470-609C-4B06-A068-FB54399FE1C8}" type="presParOf" srcId="{E084FF92-0FD6-49EF-BA01-7B2918E4DB4F}" destId="{65E50ADB-0623-4BE4-8B20-D46BC9A20690}" srcOrd="1" destOrd="0" presId="urn:microsoft.com/office/officeart/2018/2/layout/IconVerticalSolidList"/>
    <dgm:cxn modelId="{7FC8618E-4882-4D10-8FCA-D4F06BC02823}" type="presParOf" srcId="{E084FF92-0FD6-49EF-BA01-7B2918E4DB4F}" destId="{146FC697-E8A2-492B-A0EA-DBBC875ACFE9}" srcOrd="2" destOrd="0" presId="urn:microsoft.com/office/officeart/2018/2/layout/IconVerticalSolidList"/>
    <dgm:cxn modelId="{E9F131D2-D512-4818-9CA5-0EDC0CDA67C8}" type="presParOf" srcId="{E084FF92-0FD6-49EF-BA01-7B2918E4DB4F}" destId="{964F7319-2FF5-4F68-8B15-4B2ED6B96B69}" srcOrd="3" destOrd="0" presId="urn:microsoft.com/office/officeart/2018/2/layout/IconVerticalSolidList"/>
    <dgm:cxn modelId="{C4A35C34-EC3F-4621-9076-A3A8A5ED88A5}" type="presParOf" srcId="{9225FD61-7BCA-4375-A757-603F24F3A51B}" destId="{8FFB634A-3E25-4569-9564-F6706F3A6405}" srcOrd="1" destOrd="0" presId="urn:microsoft.com/office/officeart/2018/2/layout/IconVerticalSolidList"/>
    <dgm:cxn modelId="{B59C2D54-2750-476B-A907-A86EF9193D5B}" type="presParOf" srcId="{9225FD61-7BCA-4375-A757-603F24F3A51B}" destId="{19468325-F0DC-4177-894C-A9A987A1F985}" srcOrd="2" destOrd="0" presId="urn:microsoft.com/office/officeart/2018/2/layout/IconVerticalSolidList"/>
    <dgm:cxn modelId="{A1DA8CF6-72BC-4E33-8429-1180744BB112}" type="presParOf" srcId="{19468325-F0DC-4177-894C-A9A987A1F985}" destId="{C5BC7A55-1DCD-4D3B-AC41-DE6EB4FEB2F4}" srcOrd="0" destOrd="0" presId="urn:microsoft.com/office/officeart/2018/2/layout/IconVerticalSolidList"/>
    <dgm:cxn modelId="{BD459B4E-722A-4D71-845B-D6C72316229E}" type="presParOf" srcId="{19468325-F0DC-4177-894C-A9A987A1F985}" destId="{B5CFF118-08D2-47C0-B1B6-F2E21AD40C3F}" srcOrd="1" destOrd="0" presId="urn:microsoft.com/office/officeart/2018/2/layout/IconVerticalSolidList"/>
    <dgm:cxn modelId="{3867D9A5-2937-4EB8-BF89-E4913A57C50E}" type="presParOf" srcId="{19468325-F0DC-4177-894C-A9A987A1F985}" destId="{9AB9C64B-0D04-4EAA-BA4D-8995738DDADE}" srcOrd="2" destOrd="0" presId="urn:microsoft.com/office/officeart/2018/2/layout/IconVerticalSolidList"/>
    <dgm:cxn modelId="{5DC7B28D-04A4-4CAC-BA5D-6DA0D2C0518E}" type="presParOf" srcId="{19468325-F0DC-4177-894C-A9A987A1F985}" destId="{4E1A16FB-6043-4DB3-9D25-0BE996B972C9}" srcOrd="3" destOrd="0" presId="urn:microsoft.com/office/officeart/2018/2/layout/IconVerticalSolidList"/>
    <dgm:cxn modelId="{36A7EEB8-478F-4FC8-B893-4E1C907BF8F0}" type="presParOf" srcId="{9225FD61-7BCA-4375-A757-603F24F3A51B}" destId="{37B2D6DA-9EAA-4C93-ADF8-B50F502C394D}" srcOrd="3" destOrd="0" presId="urn:microsoft.com/office/officeart/2018/2/layout/IconVerticalSolidList"/>
    <dgm:cxn modelId="{67A3C961-CB6A-4289-BE2C-FAFBCFD60C46}" type="presParOf" srcId="{9225FD61-7BCA-4375-A757-603F24F3A51B}" destId="{739BEBDB-7C76-4D72-9568-4DDC69D351BE}" srcOrd="4" destOrd="0" presId="urn:microsoft.com/office/officeart/2018/2/layout/IconVerticalSolidList"/>
    <dgm:cxn modelId="{4D048BE2-422A-453A-87CA-DD01CCF44A3F}" type="presParOf" srcId="{739BEBDB-7C76-4D72-9568-4DDC69D351BE}" destId="{4FEDBC4E-0A80-4598-8D82-364EF1D0B0DB}" srcOrd="0" destOrd="0" presId="urn:microsoft.com/office/officeart/2018/2/layout/IconVerticalSolidList"/>
    <dgm:cxn modelId="{4D23337F-F3B7-4447-994A-CC3EA06A3DF3}" type="presParOf" srcId="{739BEBDB-7C76-4D72-9568-4DDC69D351BE}" destId="{BC290FC3-01EA-46D4-9AB3-B54A98184053}" srcOrd="1" destOrd="0" presId="urn:microsoft.com/office/officeart/2018/2/layout/IconVerticalSolidList"/>
    <dgm:cxn modelId="{91D25D85-7D73-4F56-97FF-CA8C46D0965A}" type="presParOf" srcId="{739BEBDB-7C76-4D72-9568-4DDC69D351BE}" destId="{3937ABDB-71F6-41EB-B6ED-AFDD7222FB79}" srcOrd="2" destOrd="0" presId="urn:microsoft.com/office/officeart/2018/2/layout/IconVerticalSolidList"/>
    <dgm:cxn modelId="{9A00321E-8FB1-4D93-A15A-34FF3F856CDE}" type="presParOf" srcId="{739BEBDB-7C76-4D72-9568-4DDC69D351BE}" destId="{42511523-10ED-41E5-A948-36E1EFA6FDDD}" srcOrd="3" destOrd="0" presId="urn:microsoft.com/office/officeart/2018/2/layout/IconVerticalSolidList"/>
    <dgm:cxn modelId="{B1CA93DE-AF92-46D5-9CDC-6F4A9BC267E1}" type="presParOf" srcId="{9225FD61-7BCA-4375-A757-603F24F3A51B}" destId="{D23311CC-29B3-47FA-ACF1-A6CF323F842F}" srcOrd="5" destOrd="0" presId="urn:microsoft.com/office/officeart/2018/2/layout/IconVerticalSolidList"/>
    <dgm:cxn modelId="{CA5687B4-A863-4DA4-9237-5EE55535ACC1}" type="presParOf" srcId="{9225FD61-7BCA-4375-A757-603F24F3A51B}" destId="{59513B3F-3E8C-4095-99A4-F9B7A3013999}" srcOrd="6" destOrd="0" presId="urn:microsoft.com/office/officeart/2018/2/layout/IconVerticalSolidList"/>
    <dgm:cxn modelId="{7075E284-3102-4751-8091-2838A35ACF21}" type="presParOf" srcId="{59513B3F-3E8C-4095-99A4-F9B7A3013999}" destId="{61CB4E2F-8ABB-4205-9D91-B6660602211E}" srcOrd="0" destOrd="0" presId="urn:microsoft.com/office/officeart/2018/2/layout/IconVerticalSolidList"/>
    <dgm:cxn modelId="{0C2DD8A8-D246-4B06-9CCB-4AC948D064D8}" type="presParOf" srcId="{59513B3F-3E8C-4095-99A4-F9B7A3013999}" destId="{3F9EBF9D-DCF8-4559-AAD4-B377CF398991}" srcOrd="1" destOrd="0" presId="urn:microsoft.com/office/officeart/2018/2/layout/IconVerticalSolidList"/>
    <dgm:cxn modelId="{B4BD9EB5-BAFF-4B13-9B81-32F3C3FF20A1}" type="presParOf" srcId="{59513B3F-3E8C-4095-99A4-F9B7A3013999}" destId="{688A8C1F-552D-403E-99D6-5DAE35A14251}" srcOrd="2" destOrd="0" presId="urn:microsoft.com/office/officeart/2018/2/layout/IconVerticalSolidList"/>
    <dgm:cxn modelId="{134BA17E-B0EC-40C5-8DF1-DB95F30F8212}" type="presParOf" srcId="{59513B3F-3E8C-4095-99A4-F9B7A3013999}" destId="{B26A439C-2F63-41DD-873C-839443721D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C8E9D-A3B7-4643-8236-51110AD49515}">
      <dsp:nvSpPr>
        <dsp:cNvPr id="0" name=""/>
        <dsp:cNvSpPr/>
      </dsp:nvSpPr>
      <dsp:spPr>
        <a:xfrm>
          <a:off x="214842" y="813216"/>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0F497-1641-4AC6-842F-A4B600477350}">
      <dsp:nvSpPr>
        <dsp:cNvPr id="0" name=""/>
        <dsp:cNvSpPr/>
      </dsp:nvSpPr>
      <dsp:spPr>
        <a:xfrm>
          <a:off x="495655" y="1094030"/>
          <a:ext cx="775581" cy="775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BB270F-9B12-4C16-B022-E64E860ECDD5}">
      <dsp:nvSpPr>
        <dsp:cNvPr id="0" name=""/>
        <dsp:cNvSpPr/>
      </dsp:nvSpPr>
      <dsp:spPr>
        <a:xfrm>
          <a:off x="1838595" y="813216"/>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Congestion of traffic has been a matter of routine in any existing metropolitan region with an overwhelming population but minimal infrastructure. Traffic Congestion is a critical problem with dire causes and consequences on the road. </a:t>
          </a:r>
        </a:p>
      </dsp:txBody>
      <dsp:txXfrm>
        <a:off x="1838595" y="813216"/>
        <a:ext cx="3151992" cy="1337208"/>
      </dsp:txXfrm>
    </dsp:sp>
    <dsp:sp modelId="{481B99C5-8B49-48EB-824B-6DB0B9F363EE}">
      <dsp:nvSpPr>
        <dsp:cNvPr id="0" name=""/>
        <dsp:cNvSpPr/>
      </dsp:nvSpPr>
      <dsp:spPr>
        <a:xfrm>
          <a:off x="5539798" y="813216"/>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9EAD3-B17F-47EB-88D2-01DE73E464EC}">
      <dsp:nvSpPr>
        <dsp:cNvPr id="0" name=""/>
        <dsp:cNvSpPr/>
      </dsp:nvSpPr>
      <dsp:spPr>
        <a:xfrm>
          <a:off x="5820612" y="1094030"/>
          <a:ext cx="775581" cy="775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C1D81C-8AA9-4BC2-9B99-1E862CEBB9BF}">
      <dsp:nvSpPr>
        <dsp:cNvPr id="0" name=""/>
        <dsp:cNvSpPr/>
      </dsp:nvSpPr>
      <dsp:spPr>
        <a:xfrm>
          <a:off x="7163551" y="813216"/>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Radical population growth and low public quality transportation have caused vehicles to expand massively. </a:t>
          </a:r>
        </a:p>
      </dsp:txBody>
      <dsp:txXfrm>
        <a:off x="7163551" y="813216"/>
        <a:ext cx="3151992" cy="1337208"/>
      </dsp:txXfrm>
    </dsp:sp>
    <dsp:sp modelId="{29144AFF-F9C9-4D13-830A-902B15EF29A5}">
      <dsp:nvSpPr>
        <dsp:cNvPr id="0" name=""/>
        <dsp:cNvSpPr/>
      </dsp:nvSpPr>
      <dsp:spPr>
        <a:xfrm>
          <a:off x="214842" y="3031321"/>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AD997-3D46-4AB0-B10B-DC5D58713A00}">
      <dsp:nvSpPr>
        <dsp:cNvPr id="0" name=""/>
        <dsp:cNvSpPr/>
      </dsp:nvSpPr>
      <dsp:spPr>
        <a:xfrm>
          <a:off x="495655" y="3312135"/>
          <a:ext cx="775581" cy="775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A0A3CE-C84A-4AD5-9619-F4D5059EDF19}">
      <dsp:nvSpPr>
        <dsp:cNvPr id="0" name=""/>
        <dsp:cNvSpPr/>
      </dsp:nvSpPr>
      <dsp:spPr>
        <a:xfrm>
          <a:off x="1838595" y="3031321"/>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Poorly controlled traffic, apart from infrastructure, creates congestion that could survive for hours. Only to a certain degree can a pre-defined timing scheme for traffic control ease the problem. </a:t>
          </a:r>
        </a:p>
      </dsp:txBody>
      <dsp:txXfrm>
        <a:off x="1838595" y="3031321"/>
        <a:ext cx="3151992" cy="1337208"/>
      </dsp:txXfrm>
    </dsp:sp>
    <dsp:sp modelId="{A85DCA9C-FC9C-416E-BA9B-7939348D3D1F}">
      <dsp:nvSpPr>
        <dsp:cNvPr id="0" name=""/>
        <dsp:cNvSpPr/>
      </dsp:nvSpPr>
      <dsp:spPr>
        <a:xfrm>
          <a:off x="5539798" y="3031321"/>
          <a:ext cx="1337208" cy="13372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00430-3336-4471-99D1-4536BB005A45}">
      <dsp:nvSpPr>
        <dsp:cNvPr id="0" name=""/>
        <dsp:cNvSpPr/>
      </dsp:nvSpPr>
      <dsp:spPr>
        <a:xfrm>
          <a:off x="5820612" y="3312135"/>
          <a:ext cx="775581" cy="7755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E29A4B-35F8-4613-B05B-3E921926D9CE}">
      <dsp:nvSpPr>
        <dsp:cNvPr id="0" name=""/>
        <dsp:cNvSpPr/>
      </dsp:nvSpPr>
      <dsp:spPr>
        <a:xfrm>
          <a:off x="7163551" y="3031321"/>
          <a:ext cx="3151992" cy="1337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solution to these problems is to provide an adaptive system that works in accordance with the number of vehicles lanes. This traffic system counts the number of vehicles in the lane, compares the data from other lanes, and, based on the number of vehicles, determines whether to offer priority to reducing the average waiting time or reducing congestion/pollution in the lane.</a:t>
          </a:r>
        </a:p>
      </dsp:txBody>
      <dsp:txXfrm>
        <a:off x="7163551" y="3031321"/>
        <a:ext cx="3151992" cy="1337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8709-7538-42A1-B0BA-E58A83D77F6E}">
      <dsp:nvSpPr>
        <dsp:cNvPr id="0" name=""/>
        <dsp:cNvSpPr/>
      </dsp:nvSpPr>
      <dsp:spPr>
        <a:xfrm>
          <a:off x="0" y="1610"/>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50ADB-0623-4BE4-8B20-D46BC9A20690}">
      <dsp:nvSpPr>
        <dsp:cNvPr id="0" name=""/>
        <dsp:cNvSpPr/>
      </dsp:nvSpPr>
      <dsp:spPr>
        <a:xfrm>
          <a:off x="246938" y="185284"/>
          <a:ext cx="448979" cy="448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F7319-2FF5-4F68-8B15-4B2ED6B96B69}">
      <dsp:nvSpPr>
        <dsp:cNvPr id="0" name=""/>
        <dsp:cNvSpPr/>
      </dsp:nvSpPr>
      <dsp:spPr>
        <a:xfrm>
          <a:off x="942857" y="1610"/>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How can emerging technologies, such as 5G and IoT, be leveraged to enhance the effectiveness of STMS?</a:t>
          </a:r>
        </a:p>
      </dsp:txBody>
      <dsp:txXfrm>
        <a:off x="942857" y="1610"/>
        <a:ext cx="7653810" cy="816326"/>
      </dsp:txXfrm>
    </dsp:sp>
    <dsp:sp modelId="{C5BC7A55-1DCD-4D3B-AC41-DE6EB4FEB2F4}">
      <dsp:nvSpPr>
        <dsp:cNvPr id="0" name=""/>
        <dsp:cNvSpPr/>
      </dsp:nvSpPr>
      <dsp:spPr>
        <a:xfrm>
          <a:off x="0" y="1022019"/>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FF118-08D2-47C0-B1B6-F2E21AD40C3F}">
      <dsp:nvSpPr>
        <dsp:cNvPr id="0" name=""/>
        <dsp:cNvSpPr/>
      </dsp:nvSpPr>
      <dsp:spPr>
        <a:xfrm>
          <a:off x="246938" y="1205692"/>
          <a:ext cx="448979" cy="448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A16FB-6043-4DB3-9D25-0BE996B972C9}">
      <dsp:nvSpPr>
        <dsp:cNvPr id="0" name=""/>
        <dsp:cNvSpPr/>
      </dsp:nvSpPr>
      <dsp:spPr>
        <a:xfrm>
          <a:off x="942857" y="1022019"/>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How can artificial intelligence and machine learning algorithms be used to improve traffic prediction and optimization within STMS?</a:t>
          </a:r>
        </a:p>
      </dsp:txBody>
      <dsp:txXfrm>
        <a:off x="942857" y="1022019"/>
        <a:ext cx="7653810" cy="816326"/>
      </dsp:txXfrm>
    </dsp:sp>
    <dsp:sp modelId="{4FEDBC4E-0A80-4598-8D82-364EF1D0B0DB}">
      <dsp:nvSpPr>
        <dsp:cNvPr id="0" name=""/>
        <dsp:cNvSpPr/>
      </dsp:nvSpPr>
      <dsp:spPr>
        <a:xfrm>
          <a:off x="0" y="2042427"/>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90FC3-01EA-46D4-9AB3-B54A98184053}">
      <dsp:nvSpPr>
        <dsp:cNvPr id="0" name=""/>
        <dsp:cNvSpPr/>
      </dsp:nvSpPr>
      <dsp:spPr>
        <a:xfrm>
          <a:off x="246938" y="2226100"/>
          <a:ext cx="448979" cy="448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11523-10ED-41E5-A948-36E1EFA6FDDD}">
      <dsp:nvSpPr>
        <dsp:cNvPr id="0" name=""/>
        <dsp:cNvSpPr/>
      </dsp:nvSpPr>
      <dsp:spPr>
        <a:xfrm>
          <a:off x="942857" y="2042427"/>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What are the most effective methods for dynamically adjusting traffic signal timings in response to real-time traffic conditions?</a:t>
          </a:r>
        </a:p>
      </dsp:txBody>
      <dsp:txXfrm>
        <a:off x="942857" y="2042427"/>
        <a:ext cx="7653810" cy="816326"/>
      </dsp:txXfrm>
    </dsp:sp>
    <dsp:sp modelId="{61CB4E2F-8ABB-4205-9D91-B6660602211E}">
      <dsp:nvSpPr>
        <dsp:cNvPr id="0" name=""/>
        <dsp:cNvSpPr/>
      </dsp:nvSpPr>
      <dsp:spPr>
        <a:xfrm>
          <a:off x="0" y="3062835"/>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EBF9D-DCF8-4559-AAD4-B377CF398991}">
      <dsp:nvSpPr>
        <dsp:cNvPr id="0" name=""/>
        <dsp:cNvSpPr/>
      </dsp:nvSpPr>
      <dsp:spPr>
        <a:xfrm>
          <a:off x="246938" y="3246509"/>
          <a:ext cx="448979" cy="448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A439C-2F63-41DD-873C-839443721D3D}">
      <dsp:nvSpPr>
        <dsp:cNvPr id="0" name=""/>
        <dsp:cNvSpPr/>
      </dsp:nvSpPr>
      <dsp:spPr>
        <a:xfrm>
          <a:off x="942857" y="3062835"/>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44550">
            <a:lnSpc>
              <a:spcPct val="100000"/>
            </a:lnSpc>
            <a:spcBef>
              <a:spcPct val="0"/>
            </a:spcBef>
            <a:spcAft>
              <a:spcPct val="35000"/>
            </a:spcAft>
            <a:buNone/>
          </a:pPr>
          <a:r>
            <a:rPr lang="en-US" sz="1900" kern="1200"/>
            <a:t>What is the impact of STMS on reducing vehicle emissions and promoting sustainable transportation options?</a:t>
          </a:r>
        </a:p>
      </dsp:txBody>
      <dsp:txXfrm>
        <a:off x="942857" y="3062835"/>
        <a:ext cx="7653810" cy="8163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B90B2B-79B8-7007-003D-D09262F0D0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7AEAB83F-D606-D851-2DB3-7E32C02C7C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492ACD1F-E136-4CDF-A0ED-C4B63F55AC73}" type="datetimeFigureOut">
              <a:rPr lang="en-IN"/>
              <a:pPr>
                <a:defRPr/>
              </a:pPr>
              <a:t>02-11-2023</a:t>
            </a:fld>
            <a:endParaRPr lang="en-IN"/>
          </a:p>
        </p:txBody>
      </p:sp>
      <p:sp>
        <p:nvSpPr>
          <p:cNvPr id="4" name="Footer Placeholder 3">
            <a:extLst>
              <a:ext uri="{FF2B5EF4-FFF2-40B4-BE49-F238E27FC236}">
                <a16:creationId xmlns:a16="http://schemas.microsoft.com/office/drawing/2014/main" id="{62099E47-B57B-41BA-12EF-07EAE14AB6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5" name="Slide Number Placeholder 4">
            <a:extLst>
              <a:ext uri="{FF2B5EF4-FFF2-40B4-BE49-F238E27FC236}">
                <a16:creationId xmlns:a16="http://schemas.microsoft.com/office/drawing/2014/main" id="{9CD5321F-ADCA-7C5C-7C35-9FEAC16EEC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A11C0E6D-FDFD-4A94-877D-0EF10F4F730A}"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948A5F-E134-6958-D283-EF55C6E67A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9B0C2C52-DB48-FC3B-9E01-035B71F5C73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C37D331-10FB-4C16-B1B4-577B8DB5BA2A}" type="datetimeFigureOut">
              <a:rPr lang="en-IN"/>
              <a:pPr>
                <a:defRPr/>
              </a:pPr>
              <a:t>02-11-2023</a:t>
            </a:fld>
            <a:endParaRPr lang="en-IN"/>
          </a:p>
        </p:txBody>
      </p:sp>
      <p:sp>
        <p:nvSpPr>
          <p:cNvPr id="4" name="Slide Image Placeholder 3">
            <a:extLst>
              <a:ext uri="{FF2B5EF4-FFF2-40B4-BE49-F238E27FC236}">
                <a16:creationId xmlns:a16="http://schemas.microsoft.com/office/drawing/2014/main" id="{1F065676-09C0-905B-5843-B139B785D1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911F767-862B-AE8B-ED9D-77301616D4E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4869EDB-BE2B-A30C-85C8-9113B803701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7" name="Slide Number Placeholder 6">
            <a:extLst>
              <a:ext uri="{FF2B5EF4-FFF2-40B4-BE49-F238E27FC236}">
                <a16:creationId xmlns:a16="http://schemas.microsoft.com/office/drawing/2014/main" id="{D31633AB-3F13-D1D7-10D9-9FD71DC075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74DF6629-A726-4EB9-9833-9F2A03433D4B}" type="slidenum">
              <a:rPr lang="en-IN"/>
              <a:pPr>
                <a:defRPr/>
              </a:pPr>
              <a:t>‹#›</a:t>
            </a:fld>
            <a:endParaRPr lang="en-IN"/>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899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382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499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697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02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463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286938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2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59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58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37898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36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218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097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950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04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148003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xa.biopapyrus.jp/deep-learning/cnn/object-detection/" TargetMode="External"/><Relationship Id="rId2" Type="http://schemas.openxmlformats.org/officeDocument/2006/relationships/image" Target="../media/image20.jpe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K-08/SMART-TRAFFIC-MANAGEMENT-SYSTE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2" name="Picture 4101">
            <a:extLst>
              <a:ext uri="{FF2B5EF4-FFF2-40B4-BE49-F238E27FC236}">
                <a16:creationId xmlns:a16="http://schemas.microsoft.com/office/drawing/2014/main" id="{EB88CFB7-DC1A-7FDC-A7F7-F6F6D03ADF8A}"/>
              </a:ext>
            </a:extLst>
          </p:cNvPr>
          <p:cNvPicPr>
            <a:picLocks noChangeAspect="1"/>
          </p:cNvPicPr>
          <p:nvPr/>
        </p:nvPicPr>
        <p:blipFill rotWithShape="1">
          <a:blip r:embed="rId2"/>
          <a:srcRect l="33982" r="6947"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2E02E96-4097-0388-9E56-D1C8FAEC8AB1}"/>
              </a:ext>
            </a:extLst>
          </p:cNvPr>
          <p:cNvSpPr>
            <a:spLocks noGrp="1"/>
          </p:cNvSpPr>
          <p:nvPr>
            <p:ph type="ctrTitle"/>
          </p:nvPr>
        </p:nvSpPr>
        <p:spPr>
          <a:xfrm>
            <a:off x="668867" y="1678666"/>
            <a:ext cx="4088190" cy="2369093"/>
          </a:xfrm>
        </p:spPr>
        <p:txBody>
          <a:bodyPr rtlCol="0">
            <a:normAutofit/>
          </a:bodyPr>
          <a:lstStyle/>
          <a:p>
            <a:pPr>
              <a:lnSpc>
                <a:spcPct val="90000"/>
              </a:lnSpc>
              <a:spcAft>
                <a:spcPts val="0"/>
              </a:spcAft>
              <a:defRPr/>
            </a:pPr>
            <a:r>
              <a:rPr lang="en-US" sz="3700" b="1" dirty="0">
                <a:solidFill>
                  <a:schemeClr val="tx1"/>
                </a:solidFill>
                <a:latin typeface="Times New Roman"/>
                <a:cs typeface="Times New Roman"/>
              </a:rPr>
              <a:t>SMART TRAFFIC MANAGEMENT SYSTEM</a:t>
            </a:r>
            <a:endParaRPr lang="en-US" sz="3700" b="1" dirty="0">
              <a:solidFill>
                <a:schemeClr val="tx1"/>
              </a:solidFill>
            </a:endParaRPr>
          </a:p>
        </p:txBody>
      </p:sp>
      <p:sp>
        <p:nvSpPr>
          <p:cNvPr id="4099" name="Subtitle 2">
            <a:extLst>
              <a:ext uri="{FF2B5EF4-FFF2-40B4-BE49-F238E27FC236}">
                <a16:creationId xmlns:a16="http://schemas.microsoft.com/office/drawing/2014/main" id="{24B099B0-F557-1DFE-998B-F43EBFF7A2B5}"/>
              </a:ext>
            </a:extLst>
          </p:cNvPr>
          <p:cNvSpPr>
            <a:spLocks noGrp="1" noChangeArrowheads="1"/>
          </p:cNvSpPr>
          <p:nvPr>
            <p:ph type="subTitle" idx="1"/>
          </p:nvPr>
        </p:nvSpPr>
        <p:spPr>
          <a:xfrm>
            <a:off x="591476" y="4898690"/>
            <a:ext cx="4079721" cy="1096901"/>
          </a:xfrm>
        </p:spPr>
        <p:txBody>
          <a:bodyPr vert="horz" lIns="91440" tIns="45720" rIns="91440" bIns="45720" rtlCol="0" anchor="t">
            <a:noAutofit/>
          </a:bodyPr>
          <a:lstStyle/>
          <a:p>
            <a:pPr eaLnBrk="1" hangingPunct="1">
              <a:lnSpc>
                <a:spcPct val="90000"/>
              </a:lnSpc>
            </a:pPr>
            <a:r>
              <a:rPr lang="en-US" altLang="en-US" dirty="0">
                <a:latin typeface="Times New Roman"/>
                <a:cs typeface="Times New Roman"/>
              </a:rPr>
              <a:t>Presented by :</a:t>
            </a:r>
          </a:p>
          <a:p>
            <a:pPr eaLnBrk="1" hangingPunct="1">
              <a:lnSpc>
                <a:spcPct val="90000"/>
              </a:lnSpc>
            </a:pPr>
            <a:r>
              <a:rPr lang="en-US" altLang="en-US" dirty="0">
                <a:latin typeface="Times New Roman"/>
                <a:cs typeface="Times New Roman"/>
              </a:rPr>
              <a:t>Manoj Kumar (20R21A0498)</a:t>
            </a:r>
          </a:p>
          <a:p>
            <a:pPr eaLnBrk="1" hangingPunct="1">
              <a:lnSpc>
                <a:spcPct val="90000"/>
              </a:lnSpc>
            </a:pPr>
            <a:r>
              <a:rPr lang="en-US" altLang="en-US" dirty="0">
                <a:latin typeface="Times New Roman"/>
                <a:cs typeface="Times New Roman"/>
              </a:rPr>
              <a:t>Varun </a:t>
            </a:r>
            <a:r>
              <a:rPr lang="en-US" altLang="en-US" dirty="0" err="1">
                <a:latin typeface="Times New Roman"/>
                <a:cs typeface="Times New Roman"/>
              </a:rPr>
              <a:t>Shanagapati</a:t>
            </a:r>
            <a:r>
              <a:rPr lang="en-US" altLang="en-US" dirty="0">
                <a:latin typeface="Times New Roman"/>
                <a:cs typeface="Times New Roman"/>
              </a:rPr>
              <a:t> (21R25A0405)</a:t>
            </a:r>
          </a:p>
          <a:p>
            <a:pPr eaLnBrk="1" hangingPunct="1">
              <a:lnSpc>
                <a:spcPct val="90000"/>
              </a:lnSpc>
            </a:pPr>
            <a:r>
              <a:rPr lang="en-IN" altLang="en-US" dirty="0">
                <a:latin typeface="Times New Roman"/>
                <a:cs typeface="Times New Roman"/>
              </a:rPr>
              <a:t>Venu </a:t>
            </a:r>
            <a:r>
              <a:rPr lang="en-IN" altLang="en-US" dirty="0" err="1">
                <a:latin typeface="Times New Roman"/>
                <a:cs typeface="Times New Roman"/>
              </a:rPr>
              <a:t>Ponnana</a:t>
            </a:r>
            <a:r>
              <a:rPr lang="en-IN" altLang="en-US" dirty="0">
                <a:latin typeface="Times New Roman"/>
                <a:cs typeface="Times New Roman"/>
              </a:rPr>
              <a:t>  (21R25A0411)</a:t>
            </a:r>
          </a:p>
        </p:txBody>
      </p:sp>
      <p:cxnSp>
        <p:nvCxnSpPr>
          <p:cNvPr id="4107" name="Straight Connector 410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0" name="TextBox 3">
            <a:extLst>
              <a:ext uri="{FF2B5EF4-FFF2-40B4-BE49-F238E27FC236}">
                <a16:creationId xmlns:a16="http://schemas.microsoft.com/office/drawing/2014/main" id="{96F8F792-B64B-8F5D-0B8B-4A3E7C66F749}"/>
              </a:ext>
            </a:extLst>
          </p:cNvPr>
          <p:cNvSpPr txBox="1">
            <a:spLocks noChangeArrowheads="1"/>
          </p:cNvSpPr>
          <p:nvPr/>
        </p:nvSpPr>
        <p:spPr bwMode="auto">
          <a:xfrm>
            <a:off x="7525999" y="3532188"/>
            <a:ext cx="411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B79E-5D01-DB7A-7516-C8E692B771A7}"/>
              </a:ext>
            </a:extLst>
          </p:cNvPr>
          <p:cNvSpPr>
            <a:spLocks noGrp="1"/>
          </p:cNvSpPr>
          <p:nvPr>
            <p:ph type="title"/>
          </p:nvPr>
        </p:nvSpPr>
        <p:spPr/>
        <p:txBody>
          <a:bodyPr/>
          <a:lstStyle/>
          <a:p>
            <a:r>
              <a:rPr lang="en-GB" sz="1900" b="1" u="sng" dirty="0">
                <a:solidFill>
                  <a:srgbClr val="000000"/>
                </a:solidFill>
              </a:rPr>
              <a:t>C. Recognition of object:</a:t>
            </a:r>
            <a:endParaRPr lang="en-US" dirty="0"/>
          </a:p>
        </p:txBody>
      </p:sp>
      <p:sp>
        <p:nvSpPr>
          <p:cNvPr id="3" name="Content Placeholder 2">
            <a:extLst>
              <a:ext uri="{FF2B5EF4-FFF2-40B4-BE49-F238E27FC236}">
                <a16:creationId xmlns:a16="http://schemas.microsoft.com/office/drawing/2014/main" id="{38A1D309-77A7-25F3-F39C-3CB2B0AEBD50}"/>
              </a:ext>
            </a:extLst>
          </p:cNvPr>
          <p:cNvSpPr>
            <a:spLocks noGrp="1"/>
          </p:cNvSpPr>
          <p:nvPr>
            <p:ph sz="half" idx="1"/>
          </p:nvPr>
        </p:nvSpPr>
        <p:spPr>
          <a:xfrm>
            <a:off x="677334" y="1484448"/>
            <a:ext cx="4184035" cy="3880772"/>
          </a:xfrm>
        </p:spPr>
        <p:txBody>
          <a:bodyPr vert="horz" lIns="91440" tIns="45720" rIns="91440" bIns="45720" rtlCol="0" anchor="t">
            <a:normAutofit fontScale="92500" lnSpcReduction="20000"/>
          </a:bodyPr>
          <a:lstStyle/>
          <a:p>
            <a:pPr marL="285750" indent="-285750">
              <a:buFont typeface="Arial,Sans-Serif" charset="2"/>
              <a:buChar char="•"/>
            </a:pPr>
            <a:r>
              <a:rPr lang="en-GB" sz="2000" dirty="0">
                <a:latin typeface="Times New Roman"/>
                <a:cs typeface="Times New Roman"/>
              </a:rPr>
              <a:t>The "YOLO" classifier with Open Cv is used for the recognition of object.</a:t>
            </a:r>
            <a:endParaRPr lang="en-US" sz="2000" dirty="0">
              <a:latin typeface="Times New Roman"/>
              <a:cs typeface="Times New Roman"/>
            </a:endParaRPr>
          </a:p>
          <a:p>
            <a:pPr marL="285750" indent="-285750">
              <a:buFont typeface="Arial,Sans-Serif" charset="2"/>
              <a:buChar char="•"/>
            </a:pPr>
            <a:r>
              <a:rPr lang="en-GB" sz="2000" dirty="0">
                <a:solidFill>
                  <a:srgbClr val="242424"/>
                </a:solidFill>
              </a:rPr>
              <a:t>YOLO (You Only Look Once) is a method / way to do object detection. It is the algorithm /strategy behind how the code is going to detect objects in the image.</a:t>
            </a:r>
            <a:endParaRPr lang="en-US" sz="2000" dirty="0">
              <a:solidFill>
                <a:srgbClr val="242424"/>
              </a:solidFill>
            </a:endParaRPr>
          </a:p>
          <a:p>
            <a:pPr marL="285750" indent="-285750">
              <a:buFont typeface="Arial,Sans-Serif" charset="2"/>
              <a:buChar char="•"/>
            </a:pPr>
            <a:r>
              <a:rPr lang="en-GB" sz="2000" dirty="0">
                <a:solidFill>
                  <a:srgbClr val="242424"/>
                </a:solidFill>
              </a:rPr>
              <a:t>YOLO takes entirely different approach. It looks at the entire image only once and goes through the network once and detects objects. Hence the name. It is very fast. That’s the reason it has got so popular.</a:t>
            </a:r>
            <a:endParaRPr lang="en-US" dirty="0"/>
          </a:p>
        </p:txBody>
      </p:sp>
      <p:pic>
        <p:nvPicPr>
          <p:cNvPr id="5" name="Content Placeholder 4" descr="A road with bicycles and cars on it&#10;&#10;Description automatically generated">
            <a:extLst>
              <a:ext uri="{FF2B5EF4-FFF2-40B4-BE49-F238E27FC236}">
                <a16:creationId xmlns:a16="http://schemas.microsoft.com/office/drawing/2014/main" id="{07E7C9BA-5D23-5F50-D703-3F8EB006E808}"/>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5175250" y="1844942"/>
            <a:ext cx="5035550" cy="2829979"/>
          </a:xfrm>
        </p:spPr>
      </p:pic>
      <p:pic>
        <p:nvPicPr>
          <p:cNvPr id="6" name="Picture 5" descr="A traffic jam with cars and buses&#10;&#10;Description automatically generated">
            <a:extLst>
              <a:ext uri="{FF2B5EF4-FFF2-40B4-BE49-F238E27FC236}">
                <a16:creationId xmlns:a16="http://schemas.microsoft.com/office/drawing/2014/main" id="{663524FF-4188-3B57-E464-A193818261CD}"/>
              </a:ext>
            </a:extLst>
          </p:cNvPr>
          <p:cNvPicPr>
            <a:picLocks noChangeAspect="1"/>
          </p:cNvPicPr>
          <p:nvPr/>
        </p:nvPicPr>
        <p:blipFill>
          <a:blip r:embed="rId4"/>
          <a:stretch>
            <a:fillRect/>
          </a:stretch>
        </p:blipFill>
        <p:spPr>
          <a:xfrm>
            <a:off x="5019542" y="1074746"/>
            <a:ext cx="5753002" cy="4478074"/>
          </a:xfrm>
          <a:prstGeom prst="rect">
            <a:avLst/>
          </a:prstGeom>
        </p:spPr>
      </p:pic>
      <p:sp>
        <p:nvSpPr>
          <p:cNvPr id="7" name="TextBox 6">
            <a:extLst>
              <a:ext uri="{FF2B5EF4-FFF2-40B4-BE49-F238E27FC236}">
                <a16:creationId xmlns:a16="http://schemas.microsoft.com/office/drawing/2014/main" id="{14A92EE2-51F1-3AD8-247C-8017D72B3CA9}"/>
              </a:ext>
            </a:extLst>
          </p:cNvPr>
          <p:cNvSpPr txBox="1"/>
          <p:nvPr/>
        </p:nvSpPr>
        <p:spPr>
          <a:xfrm>
            <a:off x="5175250" y="4675188"/>
            <a:ext cx="5035550" cy="317500"/>
          </a:xfrm>
          <a:prstGeom prst="rect">
            <a:avLst/>
          </a:prstGeom>
        </p:spPr>
        <p:txBody>
          <a:bodyPr>
            <a:normAutofit fontScale="92500" lnSpcReduction="20000"/>
          </a:bodyPr>
          <a:lstStyle/>
          <a:p>
            <a:r>
              <a:rPr lang="en-US">
                <a:hlinkClick r:id="rId3"/>
              </a:rPr>
              <a:t>This Photo</a:t>
            </a:r>
            <a:r>
              <a:rPr lang="en-US"/>
              <a:t> by Unknown author is licensed under </a:t>
            </a:r>
            <a:r>
              <a:rPr lang="en-US">
                <a:hlinkClick r:id="rId5"/>
              </a:rPr>
              <a:t>CC BY</a:t>
            </a:r>
            <a:r>
              <a:rPr lang="en-US"/>
              <a:t>.</a:t>
            </a:r>
          </a:p>
        </p:txBody>
      </p:sp>
    </p:spTree>
    <p:extLst>
      <p:ext uri="{BB962C8B-B14F-4D97-AF65-F5344CB8AC3E}">
        <p14:creationId xmlns:p14="http://schemas.microsoft.com/office/powerpoint/2010/main" val="211950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tanding in front of a traffic light&#10;&#10;Description automatically generated">
            <a:extLst>
              <a:ext uri="{FF2B5EF4-FFF2-40B4-BE49-F238E27FC236}">
                <a16:creationId xmlns:a16="http://schemas.microsoft.com/office/drawing/2014/main" id="{99133CBB-532B-6C8F-8501-CCCFB6513844}"/>
              </a:ext>
            </a:extLst>
          </p:cNvPr>
          <p:cNvPicPr>
            <a:picLocks noGrp="1" noChangeAspect="1"/>
          </p:cNvPicPr>
          <p:nvPr>
            <p:ph sz="half" idx="2"/>
          </p:nvPr>
        </p:nvPicPr>
        <p:blipFill>
          <a:blip r:embed="rId2"/>
          <a:stretch>
            <a:fillRect/>
          </a:stretch>
        </p:blipFill>
        <p:spPr>
          <a:xfrm>
            <a:off x="4974576" y="1713734"/>
            <a:ext cx="5071750" cy="3953559"/>
          </a:xfrm>
        </p:spPr>
      </p:pic>
      <p:sp>
        <p:nvSpPr>
          <p:cNvPr id="2" name="Title 1">
            <a:extLst>
              <a:ext uri="{FF2B5EF4-FFF2-40B4-BE49-F238E27FC236}">
                <a16:creationId xmlns:a16="http://schemas.microsoft.com/office/drawing/2014/main" id="{04045841-E121-0D1A-2F3F-3F79D5F4E31D}"/>
              </a:ext>
            </a:extLst>
          </p:cNvPr>
          <p:cNvSpPr>
            <a:spLocks noGrp="1"/>
          </p:cNvSpPr>
          <p:nvPr>
            <p:ph type="title"/>
          </p:nvPr>
        </p:nvSpPr>
        <p:spPr/>
        <p:txBody>
          <a:bodyPr>
            <a:normAutofit/>
          </a:bodyPr>
          <a:lstStyle/>
          <a:p>
            <a:r>
              <a:rPr lang="en-GB" sz="2800" b="1" u="sng" dirty="0">
                <a:solidFill>
                  <a:srgbClr val="242424"/>
                </a:solidFill>
              </a:rPr>
              <a:t>D. Extraction of data: </a:t>
            </a:r>
            <a:endParaRPr lang="en-US" sz="2800" dirty="0"/>
          </a:p>
        </p:txBody>
      </p:sp>
      <p:sp>
        <p:nvSpPr>
          <p:cNvPr id="3" name="Content Placeholder 2">
            <a:extLst>
              <a:ext uri="{FF2B5EF4-FFF2-40B4-BE49-F238E27FC236}">
                <a16:creationId xmlns:a16="http://schemas.microsoft.com/office/drawing/2014/main" id="{1E0F69C6-1EC3-8438-5AF6-071F16CFFB9E}"/>
              </a:ext>
            </a:extLst>
          </p:cNvPr>
          <p:cNvSpPr>
            <a:spLocks noGrp="1"/>
          </p:cNvSpPr>
          <p:nvPr>
            <p:ph sz="half" idx="1"/>
          </p:nvPr>
        </p:nvSpPr>
        <p:spPr>
          <a:xfrm>
            <a:off x="576481" y="1712354"/>
            <a:ext cx="4184035" cy="4172124"/>
          </a:xfrm>
        </p:spPr>
        <p:txBody>
          <a:bodyPr vert="horz" lIns="91440" tIns="45720" rIns="91440" bIns="45720" rtlCol="0" anchor="t">
            <a:normAutofit fontScale="85000" lnSpcReduction="10000"/>
          </a:bodyPr>
          <a:lstStyle/>
          <a:p>
            <a:pPr marL="285750" indent="-285750">
              <a:buFont typeface="Arial,Sans-Serif" charset="2"/>
              <a:buChar char="•"/>
            </a:pPr>
            <a:r>
              <a:rPr lang="en-GB" sz="2000" dirty="0"/>
              <a:t>Data Extraction refers to the acquisition of data/information that is most suited to our specifications from pre-processed video streams. </a:t>
            </a:r>
            <a:endParaRPr lang="en-US" sz="2000" dirty="0"/>
          </a:p>
          <a:p>
            <a:pPr marL="285750" indent="-285750">
              <a:buFont typeface="Arial,Sans-Serif" charset="2"/>
              <a:buChar char="•"/>
            </a:pPr>
            <a:r>
              <a:rPr lang="en-GB" sz="2000" dirty="0"/>
              <a:t>For our analysis, we only needed the total number of items observed, which will apply to the number of vehicles in the queue at the traffic intersection approach. </a:t>
            </a:r>
            <a:endParaRPr lang="en-US" sz="2000" dirty="0"/>
          </a:p>
          <a:p>
            <a:pPr marL="285750" indent="-285750">
              <a:buFont typeface="Arial,Sans-Serif" charset="2"/>
              <a:buChar char="•"/>
            </a:pPr>
            <a:r>
              <a:rPr lang="en-GB" sz="2000" dirty="0"/>
              <a:t>The cumulative number of vehicles recognized shall be taken into account. The count for each approach of the intersection shall be fed to the algorithm for the determination of the appropriate action. </a:t>
            </a:r>
            <a:endParaRPr lang="en-US" dirty="0"/>
          </a:p>
        </p:txBody>
      </p:sp>
    </p:spTree>
    <p:extLst>
      <p:ext uri="{BB962C8B-B14F-4D97-AF65-F5344CB8AC3E}">
        <p14:creationId xmlns:p14="http://schemas.microsoft.com/office/powerpoint/2010/main" val="405488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ED74E-3403-A085-1099-ACA818247B0D}"/>
              </a:ext>
            </a:extLst>
          </p:cNvPr>
          <p:cNvSpPr txBox="1"/>
          <p:nvPr/>
        </p:nvSpPr>
        <p:spPr>
          <a:xfrm>
            <a:off x="756396" y="714374"/>
            <a:ext cx="9749117"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Trebuchet MS"/>
                <a:ea typeface="Arial"/>
                <a:cs typeface="Arial"/>
              </a:rPr>
              <a:t>Traffic control algorithm: </a:t>
            </a:r>
            <a:endParaRPr lang="en-GB" sz="2400">
              <a:latin typeface="Trebuchet MS"/>
              <a:ea typeface="Arial"/>
              <a:cs typeface="Arial"/>
            </a:endParaRPr>
          </a:p>
          <a:p>
            <a:endParaRPr lang="en-GB" sz="2000">
              <a:latin typeface="Trebuchet MS"/>
              <a:ea typeface="Arial"/>
              <a:cs typeface="Arial"/>
            </a:endParaRPr>
          </a:p>
          <a:p>
            <a:pPr marL="228600" lvl="0" indent="-228600">
              <a:buChar char="•"/>
            </a:pPr>
            <a:r>
              <a:rPr lang="en-GB" sz="2000" baseline="0">
                <a:solidFill>
                  <a:srgbClr val="404040"/>
                </a:solidFill>
                <a:latin typeface="Trebuchet MS"/>
                <a:ea typeface="Arial"/>
                <a:cs typeface="Arial"/>
              </a:rPr>
              <a:t>The control algorithm is responsible for controlling traffic at the intersection when is supplied with data. </a:t>
            </a:r>
            <a:r>
              <a:rPr lang="en-US" sz="2000">
                <a:solidFill>
                  <a:srgbClr val="404040"/>
                </a:solidFill>
                <a:latin typeface="Trebuchet MS"/>
                <a:ea typeface="Arial"/>
                <a:cs typeface="Arial"/>
              </a:rPr>
              <a:t>​</a:t>
            </a:r>
            <a:endParaRPr lang="en-US"/>
          </a:p>
          <a:p>
            <a:pPr marL="228600" lvl="0" indent="-228600" rtl="0">
              <a:buChar char="•"/>
            </a:pPr>
            <a:r>
              <a:rPr lang="en-GB" sz="2000" baseline="0">
                <a:solidFill>
                  <a:srgbClr val="404040"/>
                </a:solidFill>
                <a:latin typeface="Trebuchet MS"/>
                <a:ea typeface="Arial"/>
                <a:cs typeface="Arial"/>
              </a:rPr>
              <a:t>The control algorithm is based on what area the vehicles are occupied frame. If traffic is greater than 80% of the total area, then maximum time </a:t>
            </a:r>
            <a:r>
              <a:rPr lang="en-GB" sz="2000" baseline="0" err="1">
                <a:solidFill>
                  <a:srgbClr val="404040"/>
                </a:solidFill>
                <a:latin typeface="Trebuchet MS"/>
                <a:ea typeface="Arial"/>
                <a:cs typeface="Arial"/>
              </a:rPr>
              <a:t>tmax</a:t>
            </a:r>
            <a:r>
              <a:rPr lang="en-GB" sz="2000" baseline="0">
                <a:solidFill>
                  <a:srgbClr val="404040"/>
                </a:solidFill>
                <a:latin typeface="Trebuchet MS"/>
                <a:ea typeface="Arial"/>
                <a:cs typeface="Arial"/>
              </a:rPr>
              <a:t> is allotted to the lane. If the traffic of the lane is less than 25% then minimum time </a:t>
            </a:r>
            <a:r>
              <a:rPr lang="en-GB" sz="2000" baseline="0" err="1">
                <a:solidFill>
                  <a:srgbClr val="404040"/>
                </a:solidFill>
                <a:latin typeface="Trebuchet MS"/>
                <a:ea typeface="Arial"/>
                <a:cs typeface="Arial"/>
              </a:rPr>
              <a:t>tmin</a:t>
            </a:r>
            <a:r>
              <a:rPr lang="en-GB" sz="2000" baseline="0">
                <a:solidFill>
                  <a:srgbClr val="404040"/>
                </a:solidFill>
                <a:latin typeface="Trebuchet MS"/>
                <a:ea typeface="Arial"/>
                <a:cs typeface="Arial"/>
              </a:rPr>
              <a:t> is allotted to the lane.</a:t>
            </a:r>
            <a:r>
              <a:rPr lang="en-US" sz="2000">
                <a:solidFill>
                  <a:srgbClr val="404040"/>
                </a:solidFill>
                <a:latin typeface="Trebuchet MS"/>
                <a:ea typeface="Arial"/>
                <a:cs typeface="Arial"/>
              </a:rPr>
              <a:t>​</a:t>
            </a:r>
          </a:p>
          <a:p>
            <a:pPr marL="228600" lvl="0" indent="-228600" rtl="0">
              <a:buChar char="•"/>
            </a:pPr>
            <a:r>
              <a:rPr lang="en-GB" sz="2000" baseline="0">
                <a:solidFill>
                  <a:srgbClr val="404040"/>
                </a:solidFill>
                <a:latin typeface="Trebuchet MS"/>
                <a:ea typeface="Arial"/>
                <a:cs typeface="Arial"/>
              </a:rPr>
              <a:t>The emergency vehicles are given a special priority </a:t>
            </a:r>
            <a:r>
              <a:rPr lang="en-GB" sz="2000" baseline="0" err="1">
                <a:solidFill>
                  <a:srgbClr val="404040"/>
                </a:solidFill>
                <a:latin typeface="Trebuchet MS"/>
                <a:ea typeface="Arial"/>
                <a:cs typeface="Arial"/>
              </a:rPr>
              <a:t>access,so</a:t>
            </a:r>
            <a:r>
              <a:rPr lang="en-GB" sz="2000" baseline="0">
                <a:solidFill>
                  <a:srgbClr val="404040"/>
                </a:solidFill>
                <a:latin typeface="Trebuchet MS"/>
                <a:ea typeface="Arial"/>
                <a:cs typeface="Arial"/>
              </a:rPr>
              <a:t> that when </a:t>
            </a:r>
            <a:r>
              <a:rPr lang="en-GB" sz="2000" baseline="0" err="1">
                <a:solidFill>
                  <a:srgbClr val="404040"/>
                </a:solidFill>
                <a:latin typeface="Trebuchet MS"/>
                <a:ea typeface="Arial"/>
                <a:cs typeface="Arial"/>
              </a:rPr>
              <a:t>a</a:t>
            </a:r>
            <a:r>
              <a:rPr lang="en-GB" sz="2000" baseline="0">
                <a:solidFill>
                  <a:srgbClr val="404040"/>
                </a:solidFill>
                <a:latin typeface="Trebuchet MS"/>
                <a:ea typeface="Arial"/>
                <a:cs typeface="Arial"/>
              </a:rPr>
              <a:t> emergency vehicle is detected then the system is overridden by special request and maximum time is </a:t>
            </a:r>
            <a:r>
              <a:rPr lang="en-GB" sz="2000" baseline="0" err="1">
                <a:solidFill>
                  <a:srgbClr val="404040"/>
                </a:solidFill>
                <a:latin typeface="Trebuchet MS"/>
                <a:ea typeface="Arial"/>
                <a:cs typeface="Arial"/>
              </a:rPr>
              <a:t>alloted</a:t>
            </a:r>
            <a:r>
              <a:rPr lang="en-GB" sz="2000" baseline="0">
                <a:solidFill>
                  <a:srgbClr val="404040"/>
                </a:solidFill>
                <a:latin typeface="Trebuchet MS"/>
                <a:ea typeface="Arial"/>
                <a:cs typeface="Arial"/>
              </a:rPr>
              <a:t> to that lane.</a:t>
            </a:r>
            <a:r>
              <a:rPr lang="en-US" sz="2000">
                <a:solidFill>
                  <a:srgbClr val="404040"/>
                </a:solidFill>
                <a:latin typeface="Trebuchet MS"/>
                <a:ea typeface="Arial"/>
                <a:cs typeface="Arial"/>
              </a:rPr>
              <a:t>​</a:t>
            </a:r>
          </a:p>
          <a:p>
            <a:pPr marL="228600" lvl="0" indent="-228600" rtl="0">
              <a:buChar char="•"/>
            </a:pPr>
            <a:r>
              <a:rPr lang="en-GB" sz="2000" baseline="0" err="1">
                <a:solidFill>
                  <a:srgbClr val="404040"/>
                </a:solidFill>
                <a:latin typeface="Trebuchet MS"/>
                <a:ea typeface="Arial"/>
                <a:cs typeface="Arial"/>
              </a:rPr>
              <a:t>So,when</a:t>
            </a:r>
            <a:r>
              <a:rPr lang="en-GB" sz="2000" baseline="0">
                <a:solidFill>
                  <a:srgbClr val="404040"/>
                </a:solidFill>
                <a:latin typeface="Trebuchet MS"/>
                <a:ea typeface="Arial"/>
                <a:cs typeface="Arial"/>
              </a:rPr>
              <a:t> the emergency vehicles like ambulance spotted on the lane ,the special priority will be given.</a:t>
            </a:r>
            <a:r>
              <a:rPr lang="en-US" sz="2000">
                <a:solidFill>
                  <a:srgbClr val="404040"/>
                </a:solidFill>
                <a:latin typeface="Trebuchet MS"/>
                <a:ea typeface="Arial"/>
                <a:cs typeface="Arial"/>
              </a:rPr>
              <a:t>​</a:t>
            </a:r>
            <a:endParaRPr lang="en-US"/>
          </a:p>
        </p:txBody>
      </p:sp>
    </p:spTree>
    <p:extLst>
      <p:ext uri="{BB962C8B-B14F-4D97-AF65-F5344CB8AC3E}">
        <p14:creationId xmlns:p14="http://schemas.microsoft.com/office/powerpoint/2010/main" val="279512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 Creates 'Traffic Jams' On Google Maps By Wheeling 99 Smartphones In A Wagon">
            <a:extLst>
              <a:ext uri="{FF2B5EF4-FFF2-40B4-BE49-F238E27FC236}">
                <a16:creationId xmlns:a16="http://schemas.microsoft.com/office/drawing/2014/main" id="{184A88BB-0D16-7371-E317-15AC0CFD2D52}"/>
              </a:ext>
            </a:extLst>
          </p:cNvPr>
          <p:cNvPicPr>
            <a:picLocks noChangeAspect="1"/>
          </p:cNvPicPr>
          <p:nvPr/>
        </p:nvPicPr>
        <p:blipFill>
          <a:blip r:embed="rId2"/>
          <a:stretch>
            <a:fillRect/>
          </a:stretch>
        </p:blipFill>
        <p:spPr>
          <a:xfrm>
            <a:off x="-4293" y="1417"/>
            <a:ext cx="12157655" cy="6855165"/>
          </a:xfrm>
          <a:prstGeom prst="rect">
            <a:avLst/>
          </a:prstGeom>
        </p:spPr>
      </p:pic>
    </p:spTree>
    <p:extLst>
      <p:ext uri="{BB962C8B-B14F-4D97-AF65-F5344CB8AC3E}">
        <p14:creationId xmlns:p14="http://schemas.microsoft.com/office/powerpoint/2010/main" val="256451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F9578-A411-7147-33CF-9AC2B92FCEE4}"/>
              </a:ext>
            </a:extLst>
          </p:cNvPr>
          <p:cNvSpPr txBox="1"/>
          <p:nvPr/>
        </p:nvSpPr>
        <p:spPr>
          <a:xfrm>
            <a:off x="918882" y="823633"/>
            <a:ext cx="87405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ea typeface="Calibri"/>
                <a:cs typeface="Calibri"/>
              </a:rPr>
              <a:t>GITHUB LINK:</a:t>
            </a:r>
            <a:endParaRPr lang="en-US" sz="2800" b="1">
              <a:ea typeface="Calibri"/>
              <a:cs typeface="Calibri"/>
            </a:endParaRPr>
          </a:p>
        </p:txBody>
      </p:sp>
      <p:sp>
        <p:nvSpPr>
          <p:cNvPr id="3" name="TextBox 2">
            <a:extLst>
              <a:ext uri="{FF2B5EF4-FFF2-40B4-BE49-F238E27FC236}">
                <a16:creationId xmlns:a16="http://schemas.microsoft.com/office/drawing/2014/main" id="{02D88F0B-8F78-0A93-D656-75B9D4CA9851}"/>
              </a:ext>
            </a:extLst>
          </p:cNvPr>
          <p:cNvSpPr txBox="1"/>
          <p:nvPr/>
        </p:nvSpPr>
        <p:spPr>
          <a:xfrm>
            <a:off x="1305485" y="2650190"/>
            <a:ext cx="86425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ea typeface="Calibri"/>
                <a:cs typeface="Calibri"/>
                <a:hlinkClick r:id="rId2">
                  <a:extLst>
                    <a:ext uri="{A12FA001-AC4F-418D-AE19-62706E023703}">
                      <ahyp:hlinkClr xmlns:ahyp="http://schemas.microsoft.com/office/drawing/2018/hyperlinkcolor" val="tx"/>
                    </a:ext>
                  </a:extLst>
                </a:hlinkClick>
              </a:rPr>
              <a:t>https://github.com/M-K-08/SMART-TRAFFIC-MANAGEMENT-SYSTEM-</a:t>
            </a:r>
            <a:endParaRPr lang="en-US" sz="2000">
              <a:latin typeface="Calibri"/>
              <a:cs typeface="Calibri"/>
            </a:endParaRPr>
          </a:p>
        </p:txBody>
      </p:sp>
    </p:spTree>
    <p:extLst>
      <p:ext uri="{BB962C8B-B14F-4D97-AF65-F5344CB8AC3E}">
        <p14:creationId xmlns:p14="http://schemas.microsoft.com/office/powerpoint/2010/main" val="1326701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6A62DF8-EF8D-2A7B-83AD-1988BE9AEFDB}"/>
              </a:ext>
            </a:extLst>
          </p:cNvPr>
          <p:cNvSpPr>
            <a:spLocks noGrp="1" noChangeArrowheads="1"/>
          </p:cNvSpPr>
          <p:nvPr>
            <p:ph type="title"/>
          </p:nvPr>
        </p:nvSpPr>
        <p:spPr>
          <a:xfrm>
            <a:off x="311239" y="386366"/>
            <a:ext cx="12192000" cy="1325562"/>
          </a:xfrm>
        </p:spPr>
        <p:txBody>
          <a:bodyPr>
            <a:normAutofit/>
          </a:bodyPr>
          <a:lstStyle/>
          <a:p>
            <a:pPr eaLnBrk="1" hangingPunct="1"/>
            <a:r>
              <a:rPr lang="en-IN" altLang="en-US" sz="3200" b="1" dirty="0">
                <a:solidFill>
                  <a:schemeClr val="tx1"/>
                </a:solidFill>
                <a:latin typeface="Times New Roman"/>
                <a:cs typeface="Times New Roman"/>
              </a:rPr>
              <a:t>CONCLUSION:</a:t>
            </a:r>
          </a:p>
        </p:txBody>
      </p:sp>
      <p:sp>
        <p:nvSpPr>
          <p:cNvPr id="6" name="Content Placeholder 2">
            <a:extLst>
              <a:ext uri="{FF2B5EF4-FFF2-40B4-BE49-F238E27FC236}">
                <a16:creationId xmlns:a16="http://schemas.microsoft.com/office/drawing/2014/main" id="{FDD8D80A-6641-6D16-DAD4-3311C7F93B2A}"/>
              </a:ext>
            </a:extLst>
          </p:cNvPr>
          <p:cNvSpPr>
            <a:spLocks noGrp="1" noChangeArrowheads="1"/>
          </p:cNvSpPr>
          <p:nvPr>
            <p:ph idx="1"/>
          </p:nvPr>
        </p:nvSpPr>
        <p:spPr>
          <a:xfrm>
            <a:off x="634404" y="1440774"/>
            <a:ext cx="8596668" cy="3880773"/>
          </a:xfrm>
        </p:spPr>
        <p:txBody>
          <a:bodyPr vert="horz" lIns="91440" tIns="45720" rIns="91440" bIns="45720" rtlCol="0" anchor="t">
            <a:normAutofit fontScale="92500" lnSpcReduction="20000"/>
          </a:bodyPr>
          <a:lstStyle/>
          <a:p>
            <a:pPr algn="just"/>
            <a:r>
              <a:rPr lang="en-US" sz="2000" dirty="0"/>
              <a:t>The key benefit of the STMS framework is that it is stable and easy to install. </a:t>
            </a:r>
          </a:p>
          <a:p>
            <a:pPr algn="just"/>
            <a:r>
              <a:rPr lang="en-US" sz="2000" dirty="0"/>
              <a:t>Using image processing technique, the calculation of the length of the queue across junctions can prove to be more accurate than conventional inferential sensing devices and infrared sensors. </a:t>
            </a:r>
          </a:p>
          <a:p>
            <a:pPr algn="just"/>
            <a:r>
              <a:rPr lang="en-US" sz="2000" dirty="0"/>
              <a:t>The STMS system also help to reduce the level of noise and air pollution, resulting in low fuel consumption as well. </a:t>
            </a:r>
          </a:p>
          <a:p>
            <a:pPr algn="just" eaLnBrk="1" hangingPunct="1"/>
            <a:r>
              <a:rPr lang="en-US" sz="2000" dirty="0"/>
              <a:t>This system shows that it can stabilize traffic in 4-way intersection squares in far less cycles than in traditional fixed time timers with less energy and maintenance.</a:t>
            </a:r>
          </a:p>
          <a:p>
            <a:pPr algn="just"/>
            <a:r>
              <a:rPr lang="en-US" sz="2000" dirty="0"/>
              <a:t> There is an immense number of developments in the modern form of an adaptive traffic control system which might include AI based image processing. </a:t>
            </a:r>
          </a:p>
          <a:p>
            <a:pPr marL="0" indent="0" algn="just" eaLnBrk="1" hangingPunct="1">
              <a:buNone/>
            </a:pPr>
            <a:endParaRPr lang="en-US" altLang="en-US" sz="20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US" altLang="en-US" sz="14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IN" altLang="en-US" sz="1400">
              <a:solidFill>
                <a:srgbClr val="FF0000"/>
              </a:solidFill>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92790142-03B7-92A3-2FBC-42C9E89695A6}"/>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075DEB3D-79CA-ABFA-557F-242C2CBB4695}"/>
              </a:ext>
            </a:extLst>
          </p:cNvPr>
          <p:cNvSpPr>
            <a:spLocks noGrp="1" noChangeArrowheads="1"/>
          </p:cNvSpPr>
          <p:nvPr>
            <p:ph idx="1"/>
          </p:nvPr>
        </p:nvSpPr>
        <p:spPr>
          <a:xfrm>
            <a:off x="2784040" y="2104560"/>
            <a:ext cx="8596668" cy="1370656"/>
          </a:xfrm>
        </p:spPr>
        <p:txBody>
          <a:bodyPr vert="horz" lIns="91440" tIns="45720" rIns="91440" bIns="45720" rtlCol="0" anchor="t">
            <a:normAutofit/>
          </a:bodyPr>
          <a:lstStyle/>
          <a:p>
            <a:pPr marL="0" indent="0">
              <a:buNone/>
            </a:pPr>
            <a:r>
              <a:rPr lang="en-US" altLang="en-US" sz="8000" dirty="0">
                <a:latin typeface="Times New Roman"/>
                <a:cs typeface="Times New Roman"/>
              </a:rPr>
              <a:t>THANK YOU</a:t>
            </a:r>
            <a:endParaRPr lang="en-IN" altLang="en-US" sz="8000" dirty="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45A47114-C287-E5F5-CB40-CE5F0B2B383E}"/>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C91CA34-BC88-C06F-B041-0EE453760089}"/>
              </a:ext>
            </a:extLst>
          </p:cNvPr>
          <p:cNvSpPr>
            <a:spLocks noGrp="1" noChangeArrowheads="1"/>
          </p:cNvSpPr>
          <p:nvPr>
            <p:ph type="title"/>
          </p:nvPr>
        </p:nvSpPr>
        <p:spPr>
          <a:xfrm>
            <a:off x="2849562" y="609600"/>
            <a:ext cx="6424440" cy="1320800"/>
          </a:xfrm>
        </p:spPr>
        <p:txBody>
          <a:bodyPr>
            <a:normAutofit/>
          </a:bodyPr>
          <a:lstStyle/>
          <a:p>
            <a:pPr eaLnBrk="1" hangingPunct="1"/>
            <a:r>
              <a:rPr lang="en-US" altLang="en-US" b="1">
                <a:latin typeface="Times New Roman"/>
                <a:cs typeface="Times New Roman"/>
              </a:rPr>
              <a:t>ABSTRACT:</a:t>
            </a:r>
            <a:endParaRPr lang="en-IN" altLang="en-US" b="1">
              <a:latin typeface="Times New Roman"/>
              <a:cs typeface="Times New Roman"/>
            </a:endParaRPr>
          </a:p>
        </p:txBody>
      </p:sp>
      <p:pic>
        <p:nvPicPr>
          <p:cNvPr id="7173" name="Picture 7172">
            <a:extLst>
              <a:ext uri="{FF2B5EF4-FFF2-40B4-BE49-F238E27FC236}">
                <a16:creationId xmlns:a16="http://schemas.microsoft.com/office/drawing/2014/main" id="{9133BA90-2671-2697-1536-049D0262440B}"/>
              </a:ext>
            </a:extLst>
          </p:cNvPr>
          <p:cNvPicPr>
            <a:picLocks noChangeAspect="1"/>
          </p:cNvPicPr>
          <p:nvPr/>
        </p:nvPicPr>
        <p:blipFill rotWithShape="1">
          <a:blip r:embed="rId2"/>
          <a:srcRect l="32574" r="48341" b="1477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7177" name="Isosceles Triangle 7176">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71" name="Content Placeholder 2">
            <a:extLst>
              <a:ext uri="{FF2B5EF4-FFF2-40B4-BE49-F238E27FC236}">
                <a16:creationId xmlns:a16="http://schemas.microsoft.com/office/drawing/2014/main" id="{2C675FFE-E9A4-1CA3-45DD-9F6BE08EDDF1}"/>
              </a:ext>
            </a:extLst>
          </p:cNvPr>
          <p:cNvSpPr>
            <a:spLocks noGrp="1" noChangeArrowheads="1"/>
          </p:cNvSpPr>
          <p:nvPr>
            <p:ph idx="1"/>
          </p:nvPr>
        </p:nvSpPr>
        <p:spPr>
          <a:xfrm>
            <a:off x="2849562" y="2160589"/>
            <a:ext cx="6424440" cy="3880773"/>
          </a:xfrm>
        </p:spPr>
        <p:txBody>
          <a:bodyPr>
            <a:normAutofit/>
          </a:bodyPr>
          <a:lstStyle/>
          <a:p>
            <a:pPr eaLnBrk="1" hangingPunct="1">
              <a:lnSpc>
                <a:spcPct val="90000"/>
              </a:lnSpc>
            </a:pPr>
            <a:r>
              <a:rPr lang="en-US" sz="1500" dirty="0"/>
              <a:t>In-country like India, billions of people start and end each working day stuck in traffic or commuting on congested trains and buses. It is vital to the quality of life to enhance the everyday commute. </a:t>
            </a:r>
          </a:p>
          <a:p>
            <a:pPr eaLnBrk="1" hangingPunct="1">
              <a:lnSpc>
                <a:spcPct val="90000"/>
              </a:lnSpc>
            </a:pPr>
            <a:r>
              <a:rPr lang="en-US" sz="1500" dirty="0"/>
              <a:t>Slowed synchronization of traffic signals leads to traffic congestion and delays. </a:t>
            </a:r>
          </a:p>
          <a:p>
            <a:pPr eaLnBrk="1" hangingPunct="1">
              <a:lnSpc>
                <a:spcPct val="90000"/>
              </a:lnSpc>
            </a:pPr>
            <a:r>
              <a:rPr lang="en-US" sz="1500" dirty="0"/>
              <a:t>The pre-programmed, regular signal timing patterns are employed in traditional signal systems. </a:t>
            </a:r>
          </a:p>
          <a:p>
            <a:pPr eaLnBrk="1" hangingPunct="1">
              <a:lnSpc>
                <a:spcPct val="90000"/>
              </a:lnSpc>
            </a:pPr>
            <a:r>
              <a:rPr lang="en-US" sz="1500" dirty="0"/>
              <a:t>The Adaptive Traffic Control System (ATCS) is a traffic management technique that modifies or adapts the timing of traffic signals based on the real demand for traffic and achieved using a control system that includes both hardware and software, where hardware is the sensor used for real-time traffic density estimation and software is designed using captured data analysis of the city's current traffic flow. </a:t>
            </a:r>
            <a:endParaRPr lang="en-IN" altLang="en-US" sz="1500" dirty="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83B33882-354E-3C09-248F-E1CCBFE05B18}"/>
              </a:ext>
            </a:extLst>
          </p:cNvPr>
          <p:cNvSpPr>
            <a:spLocks noGrp="1"/>
          </p:cNvSpPr>
          <p:nvPr>
            <p:ph type="dt" sz="half" idx="10"/>
          </p:nvPr>
        </p:nvSpPr>
        <p:spPr>
          <a:xfrm>
            <a:off x="6679155" y="6041362"/>
            <a:ext cx="1437917" cy="365125"/>
          </a:xfrm>
        </p:spPr>
        <p:txBody>
          <a:bodyPr>
            <a:normAutofit/>
          </a:bodyPr>
          <a:lstStyle/>
          <a:p>
            <a:pPr>
              <a:spcAft>
                <a:spcPts val="600"/>
              </a:spcAft>
            </a:pPr>
            <a:fld id="{2E088372-A48E-49DB-8D4D-6475B20C8512}" type="datetime3">
              <a:rPr lang="en-US" smtClean="0">
                <a:latin typeface="Times New Roman" panose="02020603050405020304" pitchFamily="18" charset="0"/>
                <a:cs typeface="Times New Roman" panose="02020603050405020304" pitchFamily="18" charset="0"/>
              </a:rPr>
              <a:pPr>
                <a:spcAft>
                  <a:spcPts val="600"/>
                </a:spcAft>
              </a:pPr>
              <a:t>3 November 2023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5BF32EB6-C5A2-5A88-6591-C55C9555D7BB}"/>
              </a:ext>
            </a:extLst>
          </p:cNvPr>
          <p:cNvSpPr>
            <a:spLocks noGrp="1" noChangeArrowheads="1"/>
          </p:cNvSpPr>
          <p:nvPr>
            <p:ph type="title"/>
          </p:nvPr>
        </p:nvSpPr>
        <p:spPr>
          <a:xfrm>
            <a:off x="1286933" y="609600"/>
            <a:ext cx="10197494" cy="1099457"/>
          </a:xfrm>
        </p:spPr>
        <p:txBody>
          <a:bodyPr>
            <a:normAutofit/>
          </a:bodyPr>
          <a:lstStyle/>
          <a:p>
            <a:pPr eaLnBrk="1" hangingPunct="1"/>
            <a:r>
              <a:rPr lang="en-US" altLang="en-US" b="1">
                <a:latin typeface="Times New Roman" panose="02020603050405020304" pitchFamily="18" charset="0"/>
                <a:cs typeface="Times New Roman" panose="02020603050405020304" pitchFamily="18" charset="0"/>
              </a:rPr>
              <a:t>INTRODUCTION</a:t>
            </a:r>
            <a:endParaRPr lang="en-IN" altLang="en-US" b="1">
              <a:latin typeface="Times New Roman" panose="02020603050405020304" pitchFamily="18" charset="0"/>
              <a:cs typeface="Times New Roman" panose="02020603050405020304" pitchFamily="18" charset="0"/>
            </a:endParaRPr>
          </a:p>
        </p:txBody>
      </p:sp>
      <p:sp>
        <p:nvSpPr>
          <p:cNvPr id="8203" name="Isosceles Triangle 820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3">
            <a:extLst>
              <a:ext uri="{FF2B5EF4-FFF2-40B4-BE49-F238E27FC236}">
                <a16:creationId xmlns:a16="http://schemas.microsoft.com/office/drawing/2014/main" id="{0805A42A-6577-17EE-82FB-8E4E550A5A80}"/>
              </a:ext>
            </a:extLst>
          </p:cNvPr>
          <p:cNvSpPr>
            <a:spLocks noGrp="1"/>
          </p:cNvSpPr>
          <p:nvPr>
            <p:ph type="dt" sz="half" idx="10"/>
          </p:nvPr>
        </p:nvSpPr>
        <p:spPr>
          <a:xfrm>
            <a:off x="8509002" y="6182876"/>
            <a:ext cx="911939" cy="365125"/>
          </a:xfrm>
        </p:spPr>
        <p:txBody>
          <a:bodyPr>
            <a:normAutofit/>
          </a:bodyPr>
          <a:lstStyle/>
          <a:p>
            <a:pPr>
              <a:lnSpc>
                <a:spcPct val="90000"/>
              </a:lnSpc>
              <a:spcAft>
                <a:spcPts val="600"/>
              </a:spcAft>
            </a:pPr>
            <a:fld id="{2E088372-A48E-49DB-8D4D-6475B20C8512}" type="datetime3">
              <a:rPr lang="en-US" smtClean="0">
                <a:latin typeface="Times New Roman" panose="02020603050405020304" pitchFamily="18" charset="0"/>
                <a:cs typeface="Times New Roman" panose="02020603050405020304" pitchFamily="18" charset="0"/>
              </a:rPr>
              <a:pPr>
                <a:lnSpc>
                  <a:spcPct val="90000"/>
                </a:lnSpc>
                <a:spcAft>
                  <a:spcPts val="600"/>
                </a:spcAft>
              </a:pPr>
              <a:t>3 November 2023</a:t>
            </a:fld>
            <a:endParaRPr lang="en-US">
              <a:latin typeface="Times New Roman" panose="02020603050405020304" pitchFamily="18" charset="0"/>
              <a:cs typeface="Times New Roman" panose="02020603050405020304" pitchFamily="18" charset="0"/>
            </a:endParaRPr>
          </a:p>
        </p:txBody>
      </p:sp>
      <p:sp>
        <p:nvSpPr>
          <p:cNvPr id="8205" name="Isosceles Triangle 820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196" name="Content Placeholder 2">
            <a:extLst>
              <a:ext uri="{FF2B5EF4-FFF2-40B4-BE49-F238E27FC236}">
                <a16:creationId xmlns:a16="http://schemas.microsoft.com/office/drawing/2014/main" id="{762008D6-837E-A6FE-8BD2-8E51D48185B9}"/>
              </a:ext>
            </a:extLst>
          </p:cNvPr>
          <p:cNvGraphicFramePr>
            <a:graphicFrameLocks noGrp="1"/>
          </p:cNvGraphicFramePr>
          <p:nvPr>
            <p:ph idx="1"/>
            <p:extLst>
              <p:ext uri="{D42A27DB-BD31-4B8C-83A1-F6EECF244321}">
                <p14:modId xmlns:p14="http://schemas.microsoft.com/office/powerpoint/2010/main" val="2819870902"/>
              </p:ext>
            </p:extLst>
          </p:nvPr>
        </p:nvGraphicFramePr>
        <p:xfrm>
          <a:off x="952083" y="1225179"/>
          <a:ext cx="10530386" cy="518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E63D-9A73-A165-E13B-3D53A72B494F}"/>
              </a:ext>
            </a:extLst>
          </p:cNvPr>
          <p:cNvSpPr>
            <a:spLocks noGrp="1"/>
          </p:cNvSpPr>
          <p:nvPr>
            <p:ph type="title"/>
          </p:nvPr>
        </p:nvSpPr>
        <p:spPr/>
        <p:txBody>
          <a:bodyPr/>
          <a:lstStyle/>
          <a:p>
            <a:r>
              <a:rPr lang="en-US" b="1" dirty="0">
                <a:solidFill>
                  <a:schemeClr val="tx1"/>
                </a:solidFill>
                <a:cs typeface="Calibri Light"/>
              </a:rPr>
              <a:t>OBJECTIVES:</a:t>
            </a:r>
            <a:endParaRPr lang="en-US" dirty="0">
              <a:solidFill>
                <a:schemeClr val="tx1"/>
              </a:solidFill>
              <a:cs typeface="Calibri Light"/>
            </a:endParaRPr>
          </a:p>
        </p:txBody>
      </p:sp>
      <p:sp>
        <p:nvSpPr>
          <p:cNvPr id="3" name="Content Placeholder 2">
            <a:extLst>
              <a:ext uri="{FF2B5EF4-FFF2-40B4-BE49-F238E27FC236}">
                <a16:creationId xmlns:a16="http://schemas.microsoft.com/office/drawing/2014/main" id="{A93C393B-EB52-67D6-0B0C-EF8F21691673}"/>
              </a:ext>
            </a:extLst>
          </p:cNvPr>
          <p:cNvSpPr>
            <a:spLocks noGrp="1"/>
          </p:cNvSpPr>
          <p:nvPr>
            <p:ph idx="1"/>
          </p:nvPr>
        </p:nvSpPr>
        <p:spPr>
          <a:xfrm>
            <a:off x="677334" y="1712354"/>
            <a:ext cx="8596668" cy="3880773"/>
          </a:xfrm>
        </p:spPr>
        <p:txBody>
          <a:bodyPr/>
          <a:lstStyle/>
          <a:p>
            <a:r>
              <a:rPr lang="en-US" sz="2000" dirty="0">
                <a:solidFill>
                  <a:srgbClr val="374151"/>
                </a:solidFill>
                <a:ea typeface="+mn-lt"/>
                <a:cs typeface="+mn-lt"/>
              </a:rPr>
              <a:t>Traffic Flow Optimization: Ensure smoother and more efficient traffic flow by dynamically managing signal timings, lane assignments, and speed limits.</a:t>
            </a:r>
            <a:endParaRPr lang="en-US" sz="2000" dirty="0">
              <a:ea typeface="Calibri"/>
              <a:cs typeface="Calibri"/>
            </a:endParaRPr>
          </a:p>
          <a:p>
            <a:r>
              <a:rPr lang="en-US" sz="2000" dirty="0">
                <a:solidFill>
                  <a:srgbClr val="374151"/>
                </a:solidFill>
                <a:ea typeface="+mn-lt"/>
                <a:cs typeface="+mn-lt"/>
              </a:rPr>
              <a:t>Congestion Reduction: Minimize traffic congestion and gridlock by monitoring traffic conditions in real-time and implementing responsive measures.</a:t>
            </a:r>
            <a:endParaRPr lang="en-US" sz="2000" dirty="0">
              <a:ea typeface="Calibri"/>
              <a:cs typeface="Calibri"/>
            </a:endParaRPr>
          </a:p>
          <a:p>
            <a:r>
              <a:rPr lang="en-US" sz="2000" dirty="0">
                <a:solidFill>
                  <a:srgbClr val="374151"/>
                </a:solidFill>
                <a:ea typeface="+mn-lt"/>
                <a:cs typeface="+mn-lt"/>
              </a:rPr>
              <a:t>Safety Improvement: Enhance road safety by detecting and responding to accidents, traffic violations, and other hazards promptly.</a:t>
            </a:r>
            <a:endParaRPr lang="en-US" sz="2000" dirty="0">
              <a:ea typeface="Calibri"/>
              <a:cs typeface="Calibri"/>
            </a:endParaRPr>
          </a:p>
          <a:p>
            <a:r>
              <a:rPr lang="en-US" sz="2000" dirty="0">
                <a:solidFill>
                  <a:srgbClr val="374151"/>
                </a:solidFill>
                <a:ea typeface="+mn-lt"/>
                <a:cs typeface="+mn-lt"/>
              </a:rPr>
              <a:t>Incident Management: Detect and respond to incidents such as accidents, road closures, and adverse weather conditions to minimize their impact on traffic.</a:t>
            </a:r>
            <a:endParaRPr lang="en-US" sz="2000" dirty="0">
              <a:ea typeface="Calibri"/>
              <a:cs typeface="Calibri"/>
            </a:endParaRPr>
          </a:p>
          <a:p>
            <a:r>
              <a:rPr lang="en-US" sz="2000" dirty="0">
                <a:solidFill>
                  <a:srgbClr val="374151"/>
                </a:solidFill>
                <a:ea typeface="+mn-lt"/>
                <a:cs typeface="+mn-lt"/>
              </a:rPr>
              <a:t>Enforcement: Use technology to enforce traffic rules and regulations, such as red-light cameras and speed cameras.</a:t>
            </a:r>
            <a:endParaRPr lang="en-US" sz="2000" dirty="0">
              <a:ea typeface="Calibri"/>
              <a:cs typeface="Calibri"/>
            </a:endParaRPr>
          </a:p>
          <a:p>
            <a:endParaRPr lang="en-US" sz="4400">
              <a:ea typeface="Calibri"/>
              <a:cs typeface="Calibri"/>
            </a:endParaRPr>
          </a:p>
        </p:txBody>
      </p:sp>
    </p:spTree>
    <p:extLst>
      <p:ext uri="{BB962C8B-B14F-4D97-AF65-F5344CB8AC3E}">
        <p14:creationId xmlns:p14="http://schemas.microsoft.com/office/powerpoint/2010/main" val="167229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1C3672A-DF29-BA80-D911-54028B7C851D}"/>
              </a:ext>
            </a:extLst>
          </p:cNvPr>
          <p:cNvSpPr>
            <a:spLocks noGrp="1" noChangeArrowheads="1"/>
          </p:cNvSpPr>
          <p:nvPr>
            <p:ph type="title"/>
          </p:nvPr>
        </p:nvSpPr>
        <p:spPr>
          <a:xfrm>
            <a:off x="0" y="0"/>
            <a:ext cx="12192000" cy="1325563"/>
          </a:xfrm>
        </p:spPr>
        <p:txBody>
          <a:bodyPr/>
          <a:lstStyle/>
          <a:p>
            <a:pPr eaLnBrk="1" hangingPunct="1"/>
            <a:r>
              <a:rPr lang="en-US" altLang="en-US" sz="3600" b="1" dirty="0">
                <a:latin typeface="Times New Roman" panose="02020603050405020304" pitchFamily="18" charset="0"/>
                <a:cs typeface="Times New Roman" panose="02020603050405020304" pitchFamily="18" charset="0"/>
              </a:rPr>
              <a:t>SOFTWARE REQUIRED:</a:t>
            </a:r>
            <a:endParaRPr lang="en-IN" altLang="en-US" sz="3600" b="1" dirty="0">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71F79F58-4752-C9ED-F7B4-90E90D831A47}"/>
              </a:ext>
            </a:extLst>
          </p:cNvPr>
          <p:cNvSpPr>
            <a:spLocks noGrp="1" noChangeArrowheads="1"/>
          </p:cNvSpPr>
          <p:nvPr>
            <p:ph idx="1"/>
          </p:nvPr>
        </p:nvSpPr>
        <p:spPr>
          <a:xfrm>
            <a:off x="634285" y="1449991"/>
            <a:ext cx="10515600" cy="841846"/>
          </a:xfrm>
        </p:spPr>
        <p:txBody>
          <a:bodyPr vert="horz" lIns="91440" tIns="45720" rIns="91440" bIns="45720" rtlCol="0" anchor="t">
            <a:normAutofit/>
          </a:bodyPr>
          <a:lstStyle/>
          <a:p>
            <a:pPr eaLnBrk="1" hangingPunct="1">
              <a:buFont typeface="Arial" charset="2"/>
              <a:buChar char="•"/>
            </a:pPr>
            <a:r>
              <a:rPr lang="en-US" sz="3600" dirty="0">
                <a:solidFill>
                  <a:schemeClr val="tx1"/>
                </a:solidFill>
                <a:latin typeface="Times New Roman"/>
                <a:cs typeface="Times New Roman"/>
              </a:rPr>
              <a:t>PYTHON</a:t>
            </a:r>
            <a:r>
              <a:rPr lang="en-US" sz="3600" dirty="0">
                <a:latin typeface="Times New Roman"/>
                <a:cs typeface="Times New Roman"/>
              </a:rPr>
              <a:t> IDE</a:t>
            </a:r>
            <a:endParaRPr lang="en-US" dirty="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F529CF16-AE51-BB3D-9677-BFBE27D81274}"/>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040526-D475-B45D-7F28-4AF04F117F22}"/>
              </a:ext>
            </a:extLst>
          </p:cNvPr>
          <p:cNvSpPr txBox="1"/>
          <p:nvPr/>
        </p:nvSpPr>
        <p:spPr>
          <a:xfrm>
            <a:off x="-51515" y="2094963"/>
            <a:ext cx="74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1"/>
                </a:solidFill>
                <a:latin typeface="Times New Roman"/>
              </a:rPr>
              <a:t>LIBRARIES </a:t>
            </a:r>
            <a:r>
              <a:rPr lang="en-US" sz="3200" b="1" dirty="0">
                <a:solidFill>
                  <a:schemeClr val="accent1"/>
                </a:solidFill>
                <a:latin typeface="Times New Roman"/>
              </a:rPr>
              <a:t>REQUIRED</a:t>
            </a:r>
            <a:r>
              <a:rPr lang="en-US" sz="3600" b="1" dirty="0">
                <a:solidFill>
                  <a:schemeClr val="accent1"/>
                </a:solidFill>
                <a:latin typeface="Times New Roman"/>
              </a:rPr>
              <a:t>:</a:t>
            </a:r>
            <a:r>
              <a:rPr lang="en-GB" sz="3600" dirty="0">
                <a:latin typeface="Times New Roman"/>
                <a:cs typeface="Times New Roman"/>
              </a:rPr>
              <a:t>​</a:t>
            </a:r>
            <a:endParaRPr lang="en-GB" dirty="0">
              <a:latin typeface="Calibri"/>
              <a:cs typeface="Calibri"/>
            </a:endParaRPr>
          </a:p>
        </p:txBody>
      </p:sp>
      <p:sp>
        <p:nvSpPr>
          <p:cNvPr id="6" name="TextBox 5">
            <a:extLst>
              <a:ext uri="{FF2B5EF4-FFF2-40B4-BE49-F238E27FC236}">
                <a16:creationId xmlns:a16="http://schemas.microsoft.com/office/drawing/2014/main" id="{67624F66-D67F-06E7-2681-4FB5022C7A98}"/>
              </a:ext>
            </a:extLst>
          </p:cNvPr>
          <p:cNvSpPr txBox="1"/>
          <p:nvPr/>
        </p:nvSpPr>
        <p:spPr>
          <a:xfrm>
            <a:off x="676141" y="2736761"/>
            <a:ext cx="78695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GB" sz="3200">
                <a:latin typeface="Times New Roman"/>
                <a:cs typeface="Calibri"/>
              </a:rPr>
              <a:t>NUMPY</a:t>
            </a:r>
          </a:p>
          <a:p>
            <a:pPr marL="285750" indent="-285750">
              <a:buFont typeface="Arial"/>
              <a:buChar char="•"/>
            </a:pPr>
            <a:r>
              <a:rPr lang="en-GB" sz="3200">
                <a:latin typeface="Times New Roman"/>
                <a:cs typeface="Calibri"/>
              </a:rPr>
              <a:t>PANDAS</a:t>
            </a:r>
          </a:p>
          <a:p>
            <a:pPr marL="285750" indent="-285750">
              <a:buFont typeface="Arial"/>
              <a:buChar char="•"/>
            </a:pPr>
            <a:r>
              <a:rPr lang="en-GB" sz="3200">
                <a:latin typeface="Times New Roman"/>
                <a:cs typeface="Calibri"/>
              </a:rPr>
              <a:t>TENSOR FLOW</a:t>
            </a:r>
          </a:p>
          <a:p>
            <a:pPr marL="285750" indent="-285750">
              <a:buFont typeface="Arial"/>
              <a:buChar char="•"/>
            </a:pPr>
            <a:r>
              <a:rPr lang="en-GB" sz="3200">
                <a:latin typeface="Times New Roman"/>
                <a:cs typeface="Calibri"/>
              </a:rPr>
              <a:t>SKLEARN</a:t>
            </a:r>
          </a:p>
          <a:p>
            <a:pPr marL="285750" indent="-285750">
              <a:buFont typeface="Arial"/>
              <a:buChar char="•"/>
            </a:pPr>
            <a:r>
              <a:rPr lang="en-GB" sz="3200">
                <a:latin typeface="Times New Roman"/>
                <a:cs typeface="Calibri"/>
              </a:rPr>
              <a:t>OPEN CV</a:t>
            </a:r>
          </a:p>
          <a:p>
            <a:pPr marL="285750" indent="-285750">
              <a:buFont typeface="Arial"/>
              <a:buChar char="•"/>
            </a:pPr>
            <a:r>
              <a:rPr lang="en-GB" sz="3200">
                <a:latin typeface="Times New Roman"/>
                <a:cs typeface="Calibri"/>
              </a:rPr>
              <a:t>ULTRALYTICS</a:t>
            </a:r>
            <a:endParaRPr lang="en-GB" sz="3200">
              <a:latin typeface="Times New Roman"/>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3DFB27-3A0D-D631-E3DB-7B9A69E2A96D}"/>
              </a:ext>
            </a:extLst>
          </p:cNvPr>
          <p:cNvSpPr txBox="1"/>
          <p:nvPr/>
        </p:nvSpPr>
        <p:spPr>
          <a:xfrm>
            <a:off x="786936" y="522415"/>
            <a:ext cx="71504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Calibri"/>
                <a:cs typeface="Calibri"/>
              </a:rPr>
              <a:t>ARCHITECTURE:                                                          </a:t>
            </a:r>
            <a:endParaRPr lang="en-US" sz="2000" b="1">
              <a:ea typeface="Calibri"/>
              <a:cs typeface="Calibri"/>
            </a:endParaRPr>
          </a:p>
        </p:txBody>
      </p:sp>
      <p:pic>
        <p:nvPicPr>
          <p:cNvPr id="5" name="Content Placeholder 4" descr="A diagram of a process&#10;&#10;Description automatically generated">
            <a:extLst>
              <a:ext uri="{FF2B5EF4-FFF2-40B4-BE49-F238E27FC236}">
                <a16:creationId xmlns:a16="http://schemas.microsoft.com/office/drawing/2014/main" id="{99FDB43C-B436-9C15-F10F-21E5D09DCA2C}"/>
              </a:ext>
            </a:extLst>
          </p:cNvPr>
          <p:cNvPicPr>
            <a:picLocks noChangeAspect="1"/>
          </p:cNvPicPr>
          <p:nvPr/>
        </p:nvPicPr>
        <p:blipFill>
          <a:blip r:embed="rId2"/>
          <a:stretch>
            <a:fillRect/>
          </a:stretch>
        </p:blipFill>
        <p:spPr>
          <a:xfrm>
            <a:off x="3471980" y="955669"/>
            <a:ext cx="3945313" cy="5499703"/>
          </a:xfrm>
          <a:prstGeom prst="rect">
            <a:avLst/>
          </a:prstGeom>
        </p:spPr>
      </p:pic>
    </p:spTree>
    <p:extLst>
      <p:ext uri="{BB962C8B-B14F-4D97-AF65-F5344CB8AC3E}">
        <p14:creationId xmlns:p14="http://schemas.microsoft.com/office/powerpoint/2010/main" val="32334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E058-7F78-6721-AFF3-512BD4C3F950}"/>
              </a:ext>
            </a:extLst>
          </p:cNvPr>
          <p:cNvSpPr>
            <a:spLocks noGrp="1"/>
          </p:cNvSpPr>
          <p:nvPr>
            <p:ph type="title"/>
          </p:nvPr>
        </p:nvSpPr>
        <p:spPr/>
        <p:txBody>
          <a:bodyPr/>
          <a:lstStyle/>
          <a:p>
            <a:r>
              <a:rPr lang="en-US" b="1" dirty="0">
                <a:solidFill>
                  <a:schemeClr val="tx1"/>
                </a:solidFill>
                <a:cs typeface="Calibri Light"/>
              </a:rPr>
              <a:t>QUESTIONS:</a:t>
            </a:r>
            <a:endParaRPr lang="en-US" dirty="0">
              <a:solidFill>
                <a:schemeClr val="tx1"/>
              </a:solidFill>
              <a:cs typeface="Calibri Light"/>
            </a:endParaRPr>
          </a:p>
        </p:txBody>
      </p:sp>
      <p:graphicFrame>
        <p:nvGraphicFramePr>
          <p:cNvPr id="7" name="Content Placeholder 2">
            <a:extLst>
              <a:ext uri="{FF2B5EF4-FFF2-40B4-BE49-F238E27FC236}">
                <a16:creationId xmlns:a16="http://schemas.microsoft.com/office/drawing/2014/main" id="{7E6DC548-5C88-430A-0DE6-486E14954098}"/>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9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BED58-A15E-EF32-0F3E-CB88EA0E3D01}"/>
              </a:ext>
            </a:extLst>
          </p:cNvPr>
          <p:cNvSpPr txBox="1"/>
          <p:nvPr/>
        </p:nvSpPr>
        <p:spPr>
          <a:xfrm>
            <a:off x="756397" y="644338"/>
            <a:ext cx="56169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alibri"/>
                <a:ea typeface="Calibri"/>
                <a:cs typeface="Calibri"/>
              </a:rPr>
              <a:t>METHODOLOGY:</a:t>
            </a:r>
            <a:endParaRPr lang="en-US" sz="2800" b="1">
              <a:ea typeface="Calibri"/>
              <a:cs typeface="Calibri"/>
            </a:endParaRPr>
          </a:p>
        </p:txBody>
      </p:sp>
      <p:pic>
        <p:nvPicPr>
          <p:cNvPr id="4" name="Picture 3" descr="A diagram of a process&#10;&#10;Description automatically generated">
            <a:extLst>
              <a:ext uri="{FF2B5EF4-FFF2-40B4-BE49-F238E27FC236}">
                <a16:creationId xmlns:a16="http://schemas.microsoft.com/office/drawing/2014/main" id="{18A9B2D0-15CB-7169-10BB-9ADA4FCB5034}"/>
              </a:ext>
            </a:extLst>
          </p:cNvPr>
          <p:cNvPicPr>
            <a:picLocks noChangeAspect="1"/>
          </p:cNvPicPr>
          <p:nvPr/>
        </p:nvPicPr>
        <p:blipFill>
          <a:blip r:embed="rId2"/>
          <a:stretch>
            <a:fillRect/>
          </a:stretch>
        </p:blipFill>
        <p:spPr>
          <a:xfrm>
            <a:off x="2492377" y="1062770"/>
            <a:ext cx="4661456" cy="5422650"/>
          </a:xfrm>
          <a:prstGeom prst="rect">
            <a:avLst/>
          </a:prstGeom>
        </p:spPr>
      </p:pic>
    </p:spTree>
    <p:extLst>
      <p:ext uri="{BB962C8B-B14F-4D97-AF65-F5344CB8AC3E}">
        <p14:creationId xmlns:p14="http://schemas.microsoft.com/office/powerpoint/2010/main" val="420750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333C-FED2-1547-911F-E50A609A9080}"/>
              </a:ext>
            </a:extLst>
          </p:cNvPr>
          <p:cNvSpPr>
            <a:spLocks noGrp="1"/>
          </p:cNvSpPr>
          <p:nvPr>
            <p:ph type="title"/>
          </p:nvPr>
        </p:nvSpPr>
        <p:spPr>
          <a:xfrm>
            <a:off x="398172" y="139745"/>
            <a:ext cx="10515600" cy="649423"/>
          </a:xfrm>
        </p:spPr>
        <p:txBody>
          <a:bodyPr/>
          <a:lstStyle/>
          <a:p>
            <a:r>
              <a:rPr lang="en-GB" sz="2800" u="sng" dirty="0">
                <a:ea typeface="+mj-lt"/>
                <a:cs typeface="+mj-lt"/>
              </a:rPr>
              <a:t>IMPLEMENTATION OF STMS USING OPENCV </a:t>
            </a:r>
            <a:endParaRPr lang="en-US" sz="2800" u="sng" dirty="0">
              <a:cs typeface="Calibri Light"/>
            </a:endParaRPr>
          </a:p>
        </p:txBody>
      </p:sp>
      <p:sp>
        <p:nvSpPr>
          <p:cNvPr id="3" name="Content Placeholder 2">
            <a:extLst>
              <a:ext uri="{FF2B5EF4-FFF2-40B4-BE49-F238E27FC236}">
                <a16:creationId xmlns:a16="http://schemas.microsoft.com/office/drawing/2014/main" id="{C809E524-C2A8-F205-76EA-4DE2917EC59F}"/>
              </a:ext>
            </a:extLst>
          </p:cNvPr>
          <p:cNvSpPr>
            <a:spLocks noGrp="1"/>
          </p:cNvSpPr>
          <p:nvPr>
            <p:ph idx="1"/>
          </p:nvPr>
        </p:nvSpPr>
        <p:spPr>
          <a:xfrm>
            <a:off x="494763" y="730921"/>
            <a:ext cx="10515600" cy="5725083"/>
          </a:xfrm>
        </p:spPr>
        <p:txBody>
          <a:bodyPr/>
          <a:lstStyle/>
          <a:p>
            <a:r>
              <a:rPr lang="en-GB" sz="2000" dirty="0">
                <a:ea typeface="+mn-lt"/>
                <a:cs typeface="+mn-lt"/>
              </a:rPr>
              <a:t>To optimally overcome traffic congestion, decisions to trigger traffic signals need to be based on real-time results. The following steps were followed as part of adaptive traffic control.</a:t>
            </a:r>
          </a:p>
          <a:p>
            <a:pPr marL="0" indent="0">
              <a:buNone/>
            </a:pPr>
            <a:r>
              <a:rPr lang="en-GB" sz="2400" b="1" u="sng" dirty="0">
                <a:ea typeface="+mn-lt"/>
                <a:cs typeface="+mn-lt"/>
              </a:rPr>
              <a:t>A. Video feed acquisition:</a:t>
            </a:r>
          </a:p>
          <a:p>
            <a:r>
              <a:rPr lang="en-GB" sz="2000" dirty="0">
                <a:ea typeface="+mn-lt"/>
                <a:cs typeface="+mn-lt"/>
              </a:rPr>
              <a:t>The control algorithm is intended to control 4-way and 2- way approach intersection. This includes taking video data from various cameras and manipulating the input by suitable filters and algorithms.</a:t>
            </a:r>
          </a:p>
          <a:p>
            <a:r>
              <a:rPr lang="en-GB" sz="2000" dirty="0">
                <a:ea typeface="+mn-lt"/>
                <a:cs typeface="+mn-lt"/>
              </a:rPr>
              <a:t>The video feed is obtained via the automated operations supported by OpenCV using the Direct Display (</a:t>
            </a:r>
            <a:r>
              <a:rPr lang="en-GB" sz="2000" dirty="0" err="1">
                <a:ea typeface="+mn-lt"/>
                <a:cs typeface="+mn-lt"/>
              </a:rPr>
              <a:t>Dshow</a:t>
            </a:r>
            <a:r>
              <a:rPr lang="en-GB" sz="2000" dirty="0">
                <a:ea typeface="+mn-lt"/>
                <a:cs typeface="+mn-lt"/>
              </a:rPr>
              <a:t>) techniques. </a:t>
            </a:r>
          </a:p>
          <a:p>
            <a:pPr marL="0" indent="0">
              <a:buNone/>
            </a:pPr>
            <a:r>
              <a:rPr lang="en-GB" sz="2400" b="1" u="sng" dirty="0">
                <a:ea typeface="+mn-lt"/>
                <a:cs typeface="+mn-lt"/>
              </a:rPr>
              <a:t>B. Pre-processing of video:</a:t>
            </a:r>
            <a:r>
              <a:rPr lang="en-GB" sz="2000" dirty="0">
                <a:ea typeface="+mn-lt"/>
                <a:cs typeface="+mn-lt"/>
              </a:rPr>
              <a:t> </a:t>
            </a:r>
            <a:endParaRPr lang="en-GB" dirty="0">
              <a:ea typeface="+mn-lt"/>
              <a:cs typeface="+mn-lt"/>
            </a:endParaRPr>
          </a:p>
          <a:p>
            <a:r>
              <a:rPr lang="en-GB" sz="2000" dirty="0">
                <a:ea typeface="+mn-lt"/>
                <a:cs typeface="+mn-lt"/>
              </a:rPr>
              <a:t>Video processing is achieved by the repeated trials of the techniques of image processing to video frames. Video feeds from various cameras are collected and </a:t>
            </a:r>
            <a:r>
              <a:rPr lang="en-GB" sz="2000" dirty="0" err="1">
                <a:ea typeface="+mn-lt"/>
                <a:cs typeface="+mn-lt"/>
              </a:rPr>
              <a:t>analyzed</a:t>
            </a:r>
            <a:r>
              <a:rPr lang="en-GB" sz="2000" dirty="0">
                <a:ea typeface="+mn-lt"/>
                <a:cs typeface="+mn-lt"/>
              </a:rPr>
              <a:t> frame by frame in real time.</a:t>
            </a:r>
          </a:p>
          <a:p>
            <a:r>
              <a:rPr lang="en-GB" sz="2000" dirty="0">
                <a:ea typeface="+mn-lt"/>
                <a:cs typeface="+mn-lt"/>
              </a:rPr>
              <a:t>Video pre-processing methods are used to enhance efficiency and precision in the calculation of traffic flow. </a:t>
            </a:r>
            <a:endParaRPr lang="en-GB" sz="2000" dirty="0">
              <a:cs typeface="Calibri"/>
            </a:endParaRPr>
          </a:p>
        </p:txBody>
      </p:sp>
    </p:spTree>
    <p:extLst>
      <p:ext uri="{BB962C8B-B14F-4D97-AF65-F5344CB8AC3E}">
        <p14:creationId xmlns:p14="http://schemas.microsoft.com/office/powerpoint/2010/main" val="131578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SMART TRAFFIC MANAGEMENT SYSTEM</vt:lpstr>
      <vt:lpstr>ABSTRACT:</vt:lpstr>
      <vt:lpstr>INTRODUCTION</vt:lpstr>
      <vt:lpstr>OBJECTIVES:</vt:lpstr>
      <vt:lpstr>SOFTWARE REQUIRED:</vt:lpstr>
      <vt:lpstr>PowerPoint Presentation</vt:lpstr>
      <vt:lpstr>QUESTIONS:</vt:lpstr>
      <vt:lpstr>PowerPoint Presentation</vt:lpstr>
      <vt:lpstr>IMPLEMENTATION OF STMS USING OPENCV </vt:lpstr>
      <vt:lpstr>C. Recognition of object:</vt:lpstr>
      <vt:lpstr>D. Extraction of data: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DIAMETER OF AN OBJECT WITHIN AN IMAGE</dc:title>
  <dc:creator>yashwanth uredi</dc:creator>
  <cp:revision>40</cp:revision>
  <dcterms:created xsi:type="dcterms:W3CDTF">2019-09-20T18:20:59Z</dcterms:created>
  <dcterms:modified xsi:type="dcterms:W3CDTF">2023-11-03T07:11:34Z</dcterms:modified>
</cp:coreProperties>
</file>