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E09E72A.xml" ContentType="application/vnd.ms-powerpoint.comments+xml"/>
  <Override PartName="/ppt/notesSlides/notesSlide2.xml" ContentType="application/vnd.openxmlformats-officedocument.presentationml.notesSlide+xml"/>
  <Override PartName="/ppt/comments/modernComment_115_8C486C4.xml" ContentType="application/vnd.ms-powerpoint.comments+xml"/>
  <Override PartName="/ppt/notesSlides/notesSlide3.xml" ContentType="application/vnd.openxmlformats-officedocument.presentationml.notesSlide+xml"/>
  <Override PartName="/ppt/comments/modernComment_107_68426BE7.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18_FAEA628F.xml" ContentType="application/vnd.ms-powerpoint.comment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omments/modernComment_106_2B22E5BE.xml" ContentType="application/vnd.ms-powerpoint.comments+xml"/>
  <Override PartName="/ppt/comments/modernComment_125_B2FDD099.xml" ContentType="application/vnd.ms-powerpoint.comments+xml"/>
  <Override PartName="/ppt/comments/modernComment_128_D65D08F1.xml" ContentType="application/vnd.ms-powerpoint.comments+xml"/>
  <Override PartName="/ppt/comments/modernComment_120_6C7B1BD9.xml" ContentType="application/vnd.ms-powerpoint.comments+xml"/>
  <Override PartName="/ppt/notesSlides/notesSlide8.xml" ContentType="application/vnd.openxmlformats-officedocument.presentationml.notesSlide+xml"/>
  <Override PartName="/ppt/comments/modernComment_102_FF15DF34.xml" ContentType="application/vnd.ms-powerpoint.comments+xml"/>
  <Override PartName="/ppt/notesSlides/notesSlide9.xml" ContentType="application/vnd.openxmlformats-officedocument.presentationml.notesSlide+xml"/>
  <Override PartName="/ppt/comments/modernComment_116_65FCCA82.xml" ContentType="application/vnd.ms-powerpoint.comments+xml"/>
  <Override PartName="/ppt/notesSlides/notesSlide10.xml" ContentType="application/vnd.openxmlformats-officedocument.presentationml.notesSlide+xml"/>
  <Override PartName="/ppt/comments/modernComment_104_75C422B0.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D_FE85802D.xml" ContentType="application/vnd.ms-powerpoint.comments+xml"/>
  <Override PartName="/ppt/notesSlides/notesSlide14.xml" ContentType="application/vnd.openxmlformats-officedocument.presentationml.notesSlide+xml"/>
  <Override PartName="/ppt/comments/modernComment_10E_1A769578.xml" ContentType="application/vnd.ms-powerpoint.comments+xml"/>
  <Override PartName="/ppt/notesSlides/notesSlide15.xml" ContentType="application/vnd.openxmlformats-officedocument.presentationml.notesSlide+xml"/>
  <Override PartName="/ppt/comments/modernComment_121_76D3B90A.xml" ContentType="application/vnd.ms-powerpoint.comments+xml"/>
  <Override PartName="/ppt/notesSlides/notesSlide16.xml" ContentType="application/vnd.openxmlformats-officedocument.presentationml.notesSlide+xml"/>
  <Override PartName="/ppt/comments/modernComment_112_DBE090A9.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0B_A2568F2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33"/>
  </p:notesMasterIdLst>
  <p:sldIdLst>
    <p:sldId id="256" r:id="rId5"/>
    <p:sldId id="277" r:id="rId6"/>
    <p:sldId id="263" r:id="rId7"/>
    <p:sldId id="265" r:id="rId8"/>
    <p:sldId id="280" r:id="rId9"/>
    <p:sldId id="273" r:id="rId10"/>
    <p:sldId id="282" r:id="rId11"/>
    <p:sldId id="262" r:id="rId12"/>
    <p:sldId id="293" r:id="rId13"/>
    <p:sldId id="296" r:id="rId14"/>
    <p:sldId id="287" r:id="rId15"/>
    <p:sldId id="288" r:id="rId16"/>
    <p:sldId id="258" r:id="rId17"/>
    <p:sldId id="278" r:id="rId18"/>
    <p:sldId id="260" r:id="rId19"/>
    <p:sldId id="279" r:id="rId20"/>
    <p:sldId id="285" r:id="rId21"/>
    <p:sldId id="281" r:id="rId22"/>
    <p:sldId id="269" r:id="rId23"/>
    <p:sldId id="270" r:id="rId24"/>
    <p:sldId id="289" r:id="rId25"/>
    <p:sldId id="274" r:id="rId26"/>
    <p:sldId id="272" r:id="rId27"/>
    <p:sldId id="267" r:id="rId28"/>
    <p:sldId id="292" r:id="rId29"/>
    <p:sldId id="271" r:id="rId30"/>
    <p:sldId id="295" r:id="rId31"/>
    <p:sldId id="297"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D8F510-EDD1-D44E-F917-18CE770BE5EF}" name="矢﨑 俊志 (YAZAKI Syunji)" initials="矢﨑" userId="S::ya000259@ms.cc.uec.ac.jp::1bde8b1b-9188-4833-b169-45ad192daaeb" providerId="AD"/>
  <p188:author id="{46B10A55-311D-FA82-8A20-72DFF2A021CF}" name="上川 雅弘" initials="上川" userId="S::k2210182@ms.cc.uec.ac.jp::bcb0443a-1837-4035-a73f-e59df0d517b1" providerId="AD"/>
  <p188:author id="{0DFB8EFB-5C7A-72B2-6BF6-32BFD2FAE8A8}" name="Akira Sumiyoshi" initials="A" userId="S::sa003993@ms.cc.uec.ac.jp::0f3d6528-2e06-4c79-b1b7-29c424529e2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F00"/>
    <a:srgbClr val="D2FF00"/>
    <a:srgbClr val="F1FF54"/>
    <a:srgbClr val="FFED78"/>
    <a:srgbClr val="F054CE"/>
    <a:srgbClr val="63DA00"/>
    <a:srgbClr val="FFBF1A"/>
    <a:srgbClr val="FF424E"/>
    <a:srgbClr val="FFC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22E9B-F7AD-5153-238D-EDDBDD020816}" v="5" dt="2025-09-25T04:47:35.918"/>
    <p1510:client id="{AE2091C6-1F7C-A44D-B8B5-3B7DD6AFB853}" v="45" dt="2025-09-25T02:55:43.117"/>
    <p1510:client id="{C1B91B0A-F796-4840-BA13-3C6AE73AFAB4}" v="134" dt="2025-09-25T04:11:47.373"/>
    <p1510:client id="{D22DE85B-DF4A-6F4B-8C0B-FEBCD380906A}" v="10" dt="2025-09-25T01:05:44.7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p:restoredTop sz="94808"/>
  </p:normalViewPr>
  <p:slideViewPr>
    <p:cSldViewPr snapToGrid="0">
      <p:cViewPr>
        <p:scale>
          <a:sx n="122" d="100"/>
          <a:sy n="122" d="100"/>
        </p:scale>
        <p:origin x="1152" y="456"/>
      </p:cViewPr>
      <p:guideLst>
        <p:guide orient="horz" pos="22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100_3E09E72A.xml><?xml version="1.0" encoding="utf-8"?>
<p188:cmLst xmlns:a="http://schemas.openxmlformats.org/drawingml/2006/main" xmlns:r="http://schemas.openxmlformats.org/officeDocument/2006/relationships" xmlns:p188="http://schemas.microsoft.com/office/powerpoint/2018/8/main">
  <p188:cm id="{71FA0C24-ADAA-1C4E-B47A-DC98E8D07D4E}" authorId="{0DFB8EFB-5C7A-72B2-6BF6-32BFD2FAE8A8}" created="2025-09-25T01:05:28.042">
    <ac:deMkLst xmlns:ac="http://schemas.microsoft.com/office/drawing/2013/main/command">
      <pc:docMk xmlns:pc="http://schemas.microsoft.com/office/powerpoint/2013/main/command"/>
      <pc:sldMk xmlns:pc="http://schemas.microsoft.com/office/powerpoint/2013/main/command" cId="1040836394" sldId="256"/>
      <ac:spMk id="4" creationId="{5A9314A5-C45A-43F9-E976-655F47EBB32A}"/>
    </ac:deMkLst>
    <p188:txBody>
      <a:bodyPr/>
      <a:lstStyle/>
      <a:p>
        <a:r>
          <a:rPr lang="ja-JP" altLang="en-US"/>
          <a:t>スライド一枚全体でセンタリングか左寄せを統一したほうが安定感でるかも？</a:t>
        </a:r>
      </a:p>
    </p188:txBody>
  </p188:cm>
</p188:cmLst>
</file>

<file path=ppt/comments/modernComment_102_FF15DF34.xml><?xml version="1.0" encoding="utf-8"?>
<p188:cmLst xmlns:a="http://schemas.openxmlformats.org/drawingml/2006/main" xmlns:r="http://schemas.openxmlformats.org/officeDocument/2006/relationships" xmlns:p188="http://schemas.microsoft.com/office/powerpoint/2018/8/main">
  <p188:cm id="{BC571120-5598-A646-A97B-881FD61636FF}" authorId="{59D8F510-EDD1-D44E-F917-18CE770BE5EF}" created="2025-09-25T00:17:33.778">
    <ac:txMkLst xmlns:ac="http://schemas.microsoft.com/office/drawing/2013/main/command">
      <pc:docMk xmlns:pc="http://schemas.microsoft.com/office/powerpoint/2013/main/command"/>
      <pc:sldMk xmlns:pc="http://schemas.microsoft.com/office/powerpoint/2013/main/command" cId="4279623476" sldId="258"/>
      <ac:spMk id="16" creationId="{2FEF10A1-034B-93B5-87D9-A73363ADD097}"/>
      <ac:txMk cp="15" len="11">
        <ac:context len="37" hash="3876512490"/>
      </ac:txMk>
    </ac:txMkLst>
    <p188:pos x="6796307" y="578256"/>
    <p188:txBody>
      <a:bodyPr/>
      <a:lstStyle/>
      <a:p>
        <a:r>
          <a:rPr lang="ja-JP" altLang="en-US"/>
          <a:t>体感品質　を追加</a:t>
        </a:r>
      </a:p>
    </p188:txBody>
  </p188:cm>
</p188:cmLst>
</file>

<file path=ppt/comments/modernComment_104_75C422B0.xml><?xml version="1.0" encoding="utf-8"?>
<p188:cmLst xmlns:a="http://schemas.openxmlformats.org/drawingml/2006/main" xmlns:r="http://schemas.openxmlformats.org/officeDocument/2006/relationships" xmlns:p188="http://schemas.microsoft.com/office/powerpoint/2018/8/main">
  <p188:cm id="{D432AC32-C2D6-5D42-8088-D52E087011D9}" authorId="{59D8F510-EDD1-D44E-F917-18CE770BE5EF}" created="2025-09-25T00:24:41.243">
    <ac:txMkLst xmlns:ac="http://schemas.microsoft.com/office/drawing/2013/main/command">
      <pc:docMk xmlns:pc="http://schemas.microsoft.com/office/powerpoint/2013/main/command"/>
      <pc:sldMk xmlns:pc="http://schemas.microsoft.com/office/powerpoint/2013/main/command" cId="1975788208" sldId="260"/>
      <ac:spMk id="10" creationId="{EB1C16B3-BBD7-D9F0-ABF3-53215261F2A5}"/>
      <ac:txMk cp="10" len="15">
        <ac:context len="69" hash="1912625165"/>
      </ac:txMk>
    </ac:txMkLst>
    <p188:pos x="3297229" y="1369824"/>
    <p188:txBody>
      <a:bodyPr/>
      <a:lstStyle/>
      <a:p>
        <a:r>
          <a:rPr lang="ja-JP" altLang="en-US"/>
          <a:t>箇条書きの前後に，1/2行くらいスペースがほしい．</a:t>
        </a:r>
      </a:p>
    </p188:txBody>
  </p188:cm>
  <p188:cm id="{23ACD740-C9D6-8A4F-A130-28B79C39DC29}" authorId="{0DFB8EFB-5C7A-72B2-6BF6-32BFD2FAE8A8}" created="2025-09-25T00:49:29.852">
    <ac:txMkLst xmlns:ac="http://schemas.microsoft.com/office/drawing/2013/main/command">
      <pc:docMk xmlns:pc="http://schemas.microsoft.com/office/powerpoint/2013/main/command"/>
      <pc:sldMk xmlns:pc="http://schemas.microsoft.com/office/powerpoint/2013/main/command" cId="1975788208" sldId="260"/>
      <ac:spMk id="10" creationId="{EB1C16B3-BBD7-D9F0-ABF3-53215261F2A5}"/>
      <ac:txMk cp="0" len="68">
        <ac:context len="69" hash="1912625165"/>
      </ac:txMk>
    </ac:txMkLst>
    <p188:pos x="8651761" y="1104353"/>
    <p188:txBody>
      <a:bodyPr/>
      <a:lstStyle/>
      <a:p>
        <a:r>
          <a:rPr lang="ja-JP" altLang="en-US"/>
          <a:t>次から行間1.5に設定すると見やすいのでおすすめです</a:t>
        </a:r>
      </a:p>
    </p188:txBody>
  </p188:cm>
</p188:cmLst>
</file>

<file path=ppt/comments/modernComment_106_2B22E5BE.xml><?xml version="1.0" encoding="utf-8"?>
<p188:cmLst xmlns:a="http://schemas.openxmlformats.org/drawingml/2006/main" xmlns:r="http://schemas.openxmlformats.org/officeDocument/2006/relationships" xmlns:p188="http://schemas.microsoft.com/office/powerpoint/2018/8/main">
  <p188:cm id="{82ED60FB-0620-7045-8C80-F0D54B603269}" authorId="{0DFB8EFB-5C7A-72B2-6BF6-32BFD2FAE8A8}" created="2025-09-25T00:55:57.991">
    <pc:sldMkLst xmlns:pc="http://schemas.microsoft.com/office/powerpoint/2013/main/command">
      <pc:docMk/>
      <pc:sldMk cId="348295790" sldId="262"/>
    </pc:sldMkLst>
    <p188:txBody>
      <a:bodyPr/>
      <a:lstStyle/>
      <a:p>
        <a:r>
          <a:rPr lang="ja-JP" altLang="en-US"/>
          <a:t>使い回すキーワードを共通で色付けすると見やすい
例：
新規ユーザー：赤色
既存ユーザー：青色</a:t>
        </a:r>
      </a:p>
    </p188:txBody>
  </p188:cm>
</p188:cmLst>
</file>

<file path=ppt/comments/modernComment_107_68426BE7.xml><?xml version="1.0" encoding="utf-8"?>
<p188:cmLst xmlns:a="http://schemas.openxmlformats.org/drawingml/2006/main" xmlns:r="http://schemas.openxmlformats.org/officeDocument/2006/relationships" xmlns:p188="http://schemas.microsoft.com/office/powerpoint/2018/8/main">
  <p188:cm id="{94F33909-E02D-784F-8D70-5AD391253A6E}" authorId="{59D8F510-EDD1-D44E-F917-18CE770BE5EF}" created="2025-09-25T00:19:51.742">
    <pc:sldMkLst xmlns:pc="http://schemas.microsoft.com/office/powerpoint/2013/main/command">
      <pc:docMk/>
      <pc:sldMk cId="1749183463" sldId="263"/>
    </pc:sldMkLst>
    <p188:replyLst>
      <p188:reply id="{5DA1D825-CA9F-934F-AB6A-1002210655B9}" authorId="{0DFB8EFB-5C7A-72B2-6BF6-32BFD2FAE8A8}" created="2025-09-25T01:04:54.452">
        <p188:txBody>
          <a:bodyPr/>
          <a:lstStyle/>
          <a:p>
            <a:r>
              <a:rPr lang="ja-JP" altLang="en-US"/>
              <a:t>利用者側の幅 &gt; 管理者側の幅、にもみえる...?</a:t>
            </a:r>
          </a:p>
        </p188:txBody>
      </p188:reply>
    </p188:replyLst>
    <p188:txBody>
      <a:bodyPr/>
      <a:lstStyle/>
      <a:p>
        <a:r>
          <a:rPr lang="ja-JP" altLang="en-US"/>
          <a:t>図の一がちょっと左に寄っている気がする・・・．</a:t>
        </a:r>
      </a:p>
    </p188:txBody>
  </p188:cm>
</p188:cmLst>
</file>

<file path=ppt/comments/modernComment_10B_A2568F2F.xml><?xml version="1.0" encoding="utf-8"?>
<p188:cmLst xmlns:a="http://schemas.openxmlformats.org/drawingml/2006/main" xmlns:r="http://schemas.openxmlformats.org/officeDocument/2006/relationships" xmlns:p188="http://schemas.microsoft.com/office/powerpoint/2018/8/main">
  <p188:cm id="{E4AC7B31-F6DE-414D-A351-15714254003C}" authorId="{0DFB8EFB-5C7A-72B2-6BF6-32BFD2FAE8A8}" created="2025-09-25T00:52:53.795">
    <pc:sldMkLst xmlns:pc="http://schemas.microsoft.com/office/powerpoint/2013/main/command">
      <pc:docMk/>
      <pc:sldMk cId="206625506" sldId="267"/>
    </pc:sldMkLst>
    <p188:txBody>
      <a:bodyPr/>
      <a:lstStyle/>
      <a:p>
        <a:r>
          <a:rPr lang="ja-JP" altLang="en-US"/>
          <a:t>見出しの縦横並びを合わせると整った印象が出る</a:t>
        </a:r>
      </a:p>
    </p188:txBody>
    <p188:extLst>
      <p:ext xmlns:p="http://schemas.openxmlformats.org/presentationml/2006/main" uri="{57CB4572-C831-44C2-8A1C-0ADB6CCDFE69}">
        <p223:reactions xmlns:p223="http://schemas.microsoft.com/office/powerpoint/2022/03/main">
          <p223:rxn type="👍">
            <p223:instance time="2025-09-25T01:10:08.966" authorId="{59D8F510-EDD1-D44E-F917-18CE770BE5EF}"/>
          </p223:rxn>
        </p223:reactions>
      </p:ext>
    </p188:extLst>
  </p188:cm>
</p188:cmLst>
</file>

<file path=ppt/comments/modernComment_10D_FE85802D.xml><?xml version="1.0" encoding="utf-8"?>
<p188:cmLst xmlns:a="http://schemas.openxmlformats.org/drawingml/2006/main" xmlns:r="http://schemas.openxmlformats.org/officeDocument/2006/relationships" xmlns:p188="http://schemas.microsoft.com/office/powerpoint/2018/8/main">
  <p188:cm id="{137F92B8-6B43-4F4D-A660-44A03A813C91}" authorId="{59D8F510-EDD1-D44E-F917-18CE770BE5EF}" created="2025-09-25T00:27:52.411">
    <ac:txMkLst xmlns:ac="http://schemas.microsoft.com/office/drawing/2013/main/command">
      <pc:docMk xmlns:pc="http://schemas.microsoft.com/office/powerpoint/2013/main/command"/>
      <pc:sldMk xmlns:pc="http://schemas.microsoft.com/office/powerpoint/2013/main/command" cId="4270161965" sldId="269"/>
      <ac:spMk id="48" creationId="{C02DEE89-C662-6EE5-AD98-A75F93E1932F}"/>
      <ac:txMk cp="0" len="26">
        <ac:context len="52" hash="2140733081"/>
      </ac:txMk>
    </ac:txMkLst>
    <p188:pos x="8206165" y="577771"/>
    <p188:txBody>
      <a:bodyPr/>
      <a:lstStyle/>
      <a:p>
        <a:r>
          <a:rPr lang="ja-JP" altLang="en-US"/>
          <a:t>文言修正</a:t>
        </a:r>
      </a:p>
    </p188:txBody>
  </p188:cm>
</p188:cmLst>
</file>

<file path=ppt/comments/modernComment_10E_1A769578.xml><?xml version="1.0" encoding="utf-8"?>
<p188:cmLst xmlns:a="http://schemas.openxmlformats.org/drawingml/2006/main" xmlns:r="http://schemas.openxmlformats.org/officeDocument/2006/relationships" xmlns:p188="http://schemas.microsoft.com/office/powerpoint/2018/8/main">
  <p188:cm id="{66276A94-1BA9-1B41-846F-3C993F1681D2}" authorId="{59D8F510-EDD1-D44E-F917-18CE770BE5EF}" created="2025-09-25T00:28:21.662">
    <ac:deMkLst xmlns:ac="http://schemas.microsoft.com/office/drawing/2013/main/command">
      <pc:docMk xmlns:pc="http://schemas.microsoft.com/office/powerpoint/2013/main/command"/>
      <pc:sldMk xmlns:pc="http://schemas.microsoft.com/office/powerpoint/2013/main/command" cId="443979128" sldId="270"/>
      <ac:graphicFrameMk id="42" creationId="{99E52461-B56C-5149-691D-314BD02EFF92}"/>
    </ac:deMkLst>
    <p188:txBody>
      <a:bodyPr/>
      <a:lstStyle/>
      <a:p>
        <a:r>
          <a:rPr lang="ja-JP" altLang="en-US"/>
          <a:t>表の縦幅がまちまちなので要修正</a:t>
        </a:r>
      </a:p>
    </p188:txBody>
  </p188:cm>
  <p188:cm id="{39B6DD9F-5C43-7A41-B7C9-5145E3AF6A96}" authorId="{59D8F510-EDD1-D44E-F917-18CE770BE5EF}" created="2025-09-25T00:28:42.780">
    <ac:txMkLst xmlns:ac="http://schemas.microsoft.com/office/drawing/2013/main/command">
      <pc:docMk xmlns:pc="http://schemas.microsoft.com/office/powerpoint/2013/main/command"/>
      <pc:sldMk xmlns:pc="http://schemas.microsoft.com/office/powerpoint/2013/main/command" cId="443979128" sldId="270"/>
      <ac:spMk id="27" creationId="{7AF2F563-E107-2774-A1BF-511F26A59171}"/>
      <ac:txMk cp="44" len="2">
        <ac:context len="58" hash="3975925687"/>
      </ac:txMk>
    </ac:txMkLst>
    <p188:pos x="579261" y="1673356"/>
    <p188:txBody>
      <a:bodyPr/>
      <a:lstStyle/>
      <a:p>
        <a:r>
          <a:rPr lang="ja-JP" altLang="en-US"/>
          <a:t>矢印のあとにちょっとスペースが合ったほうが見やすい</a:t>
        </a:r>
      </a:p>
    </p188:txBody>
  </p188:cm>
</p188:cmLst>
</file>

<file path=ppt/comments/modernComment_112_DBE090A9.xml><?xml version="1.0" encoding="utf-8"?>
<p188:cmLst xmlns:a="http://schemas.openxmlformats.org/drawingml/2006/main" xmlns:r="http://schemas.openxmlformats.org/officeDocument/2006/relationships" xmlns:p188="http://schemas.microsoft.com/office/powerpoint/2018/8/main">
  <p188:cm id="{E18C9A65-906F-7145-9D46-EF929178DB8A}" authorId="{59D8F510-EDD1-D44E-F917-18CE770BE5EF}" created="2025-09-25T01:08:30.455">
    <ac:txMkLst xmlns:ac="http://schemas.microsoft.com/office/drawing/2013/main/command">
      <pc:docMk xmlns:pc="http://schemas.microsoft.com/office/powerpoint/2013/main/command"/>
      <pc:sldMk xmlns:pc="http://schemas.microsoft.com/office/powerpoint/2013/main/command" cId="3688927401" sldId="274"/>
      <ac:spMk id="8" creationId="{ED6661F4-9559-2B35-9328-BAD4A1C19ADD}"/>
      <ac:txMk cp="0" len="45">
        <ac:context len="46" hash="1064618528"/>
      </ac:txMk>
    </ac:txMkLst>
    <p188:pos x="9710296" y="572038"/>
    <p188:replyLst>
      <p188:reply id="{D199D665-0ABA-7A4E-90C4-7BA127E7FA8B}" authorId="{59D8F510-EDD1-D44E-F917-18CE770BE5EF}" created="2025-09-25T01:08:53.418">
        <p188:txBody>
          <a:bodyPr/>
          <a:lstStyle/>
          <a:p>
            <a:r>
              <a:rPr lang="ja-JP" altLang="en-US"/>
              <a:t>処理の核心を太字</a:t>
            </a:r>
          </a:p>
        </p188:txBody>
      </p188:reply>
    </p188:replyLst>
    <p188:txBody>
      <a:bodyPr/>
      <a:lstStyle/>
      <a:p>
        <a:r>
          <a:rPr lang="ja-JP" altLang="en-US"/>
          <a:t>文言を短縮</a:t>
        </a:r>
      </a:p>
    </p188:txBody>
  </p188:cm>
</p188:cmLst>
</file>

<file path=ppt/comments/modernComment_115_8C486C4.xml><?xml version="1.0" encoding="utf-8"?>
<p188:cmLst xmlns:a="http://schemas.openxmlformats.org/drawingml/2006/main" xmlns:r="http://schemas.openxmlformats.org/officeDocument/2006/relationships" xmlns:p188="http://schemas.microsoft.com/office/powerpoint/2018/8/main">
  <p188:cm id="{8AD0E6B7-E1CD-CC41-B4A0-01688CF71814}" authorId="{59D8F510-EDD1-D44E-F917-18CE770BE5EF}" created="2025-09-25T00:18:17.317">
    <ac:txMkLst xmlns:ac="http://schemas.microsoft.com/office/drawing/2013/main/command">
      <pc:docMk xmlns:pc="http://schemas.microsoft.com/office/powerpoint/2013/main/command"/>
      <pc:sldMk xmlns:pc="http://schemas.microsoft.com/office/powerpoint/2013/main/command" cId="147097284" sldId="277"/>
      <ac:spMk id="17" creationId="{ABED8026-90A3-E347-2DBF-E4DDCF6677EC}"/>
      <ac:txMk cp="4" len="22">
        <ac:context len="32" hash="4215411826"/>
      </ac:txMk>
    </ac:txMkLst>
    <p188:pos x="6905289" y="868252"/>
    <p188:txBody>
      <a:bodyPr/>
      <a:lstStyle/>
      <a:p>
        <a:r>
          <a:rPr lang="ja-JP" altLang="en-US"/>
          <a:t>スペース調整　文字削減</a:t>
        </a:r>
      </a:p>
    </p188:txBody>
  </p188:cm>
  <p188:cm id="{E4EB636B-8D22-9244-BF38-3395D0396DFD}" authorId="{59D8F510-EDD1-D44E-F917-18CE770BE5EF}" created="2025-09-25T00:19:16.717">
    <ac:deMkLst xmlns:ac="http://schemas.microsoft.com/office/drawing/2013/main/command">
      <pc:docMk xmlns:pc="http://schemas.microsoft.com/office/powerpoint/2013/main/command"/>
      <pc:sldMk xmlns:pc="http://schemas.microsoft.com/office/powerpoint/2013/main/command" cId="147097284" sldId="277"/>
      <ac:spMk id="18" creationId="{18EDE426-0C37-B99B-E025-2E9360442D14}"/>
    </ac:deMkLst>
    <p188:txBody>
      <a:bodyPr/>
      <a:lstStyle/>
      <a:p>
        <a:r>
          <a:rPr lang="ja-JP" altLang="en-US"/>
          <a:t>物理的に　→　1か所</a:t>
        </a:r>
      </a:p>
    </p188:txBody>
  </p188:cm>
</p188:cmLst>
</file>

<file path=ppt/comments/modernComment_116_65FCCA82.xml><?xml version="1.0" encoding="utf-8"?>
<p188:cmLst xmlns:a="http://schemas.openxmlformats.org/drawingml/2006/main" xmlns:r="http://schemas.openxmlformats.org/officeDocument/2006/relationships" xmlns:p188="http://schemas.microsoft.com/office/powerpoint/2018/8/main">
  <p188:cm id="{CE16CAE8-58AC-CC47-9D1C-352BAAD1C49C}" authorId="{59D8F510-EDD1-D44E-F917-18CE770BE5EF}" created="2025-09-25T00:21:31.078">
    <ac:txMkLst xmlns:ac="http://schemas.microsoft.com/office/drawing/2013/main/command">
      <pc:docMk xmlns:pc="http://schemas.microsoft.com/office/powerpoint/2013/main/command"/>
      <pc:sldMk xmlns:pc="http://schemas.microsoft.com/office/powerpoint/2013/main/command" cId="1711065730" sldId="278"/>
      <ac:spMk id="14" creationId="{9A6D0C77-02F4-0C62-4564-9C99D272A49B}"/>
      <ac:txMk cp="0" len="57">
        <ac:context len="59" hash="1557078291"/>
      </ac:txMk>
    </ac:txMkLst>
    <p188:pos x="4615888" y="572195"/>
    <p188:txBody>
      <a:bodyPr/>
      <a:lstStyle/>
      <a:p>
        <a:r>
          <a:rPr lang="ja-JP" altLang="en-US"/>
          <a:t>カタカナ　→　英語にしてスペース節約</a:t>
        </a:r>
      </a:p>
    </p188:txBody>
  </p188:cm>
  <p188:cm id="{2D670846-4726-6741-B6C5-CEE8ACB79AB5}" authorId="{59D8F510-EDD1-D44E-F917-18CE770BE5EF}" created="2025-09-25T00:22:57.418">
    <ac:txMkLst xmlns:ac="http://schemas.microsoft.com/office/drawing/2013/main/command">
      <pc:docMk xmlns:pc="http://schemas.microsoft.com/office/powerpoint/2013/main/command"/>
      <pc:sldMk xmlns:pc="http://schemas.microsoft.com/office/powerpoint/2013/main/command" cId="1711065730" sldId="278"/>
      <ac:spMk id="19" creationId="{E27DFFE4-3783-0354-CF32-BE1F52D7B279}"/>
      <ac:txMk cp="17" len="15">
        <ac:context len="74" hash="3810633837"/>
      </ac:txMk>
    </ac:txMkLst>
    <p188:pos x="5726522" y="810183"/>
    <p188:txBody>
      <a:bodyPr/>
      <a:lstStyle/>
      <a:p>
        <a:r>
          <a:rPr lang="ja-JP" altLang="en-US"/>
          <a:t>カタカナ　→　英字にしてスペース節約</a:t>
        </a:r>
      </a:p>
    </p188:txBody>
  </p188:cm>
  <p188:cm id="{F680B14F-31B6-2048-983C-07214943E8A3}" authorId="{59D8F510-EDD1-D44E-F917-18CE770BE5EF}" created="2025-09-25T00:24:02.434">
    <ac:txMkLst xmlns:ac="http://schemas.microsoft.com/office/drawing/2013/main/command">
      <pc:docMk xmlns:pc="http://schemas.microsoft.com/office/powerpoint/2013/main/command"/>
      <pc:sldMk xmlns:pc="http://schemas.microsoft.com/office/powerpoint/2013/main/command" cId="1711065730" sldId="278"/>
      <ac:spMk id="7" creationId="{9AEFC362-2B54-2B13-3DAD-8712809F36B3}"/>
      <ac:txMk cp="7" len="16">
        <ac:context len="24" hash="953254232"/>
      </ac:txMk>
    </ac:txMkLst>
    <p188:pos x="3768905" y="843074"/>
    <p188:txBody>
      <a:bodyPr/>
      <a:lstStyle/>
      <a:p>
        <a:r>
          <a:rPr lang="ja-JP" altLang="en-US"/>
          <a:t>カタカナがつながる時は，英単語が切れるところに半角スペースを入れると見やすい．必須ではない．</a:t>
        </a:r>
      </a:p>
    </p188:txBody>
  </p188:cm>
</p188:cmLst>
</file>

<file path=ppt/comments/modernComment_118_FAEA628F.xml><?xml version="1.0" encoding="utf-8"?>
<p188:cmLst xmlns:a="http://schemas.openxmlformats.org/drawingml/2006/main" xmlns:r="http://schemas.openxmlformats.org/officeDocument/2006/relationships" xmlns:p188="http://schemas.microsoft.com/office/powerpoint/2018/8/main">
  <p188:cm id="{5A12252D-925F-F745-8207-D89B5BEA4CE5}" authorId="{59D8F510-EDD1-D44E-F917-18CE770BE5EF}" created="2025-09-25T00:25:46.047">
    <ac:txMkLst xmlns:ac="http://schemas.microsoft.com/office/drawing/2013/main/command">
      <pc:docMk xmlns:pc="http://schemas.microsoft.com/office/powerpoint/2013/main/command"/>
      <pc:sldMk xmlns:pc="http://schemas.microsoft.com/office/powerpoint/2013/main/command" cId="4209664655" sldId="280"/>
      <ac:graphicFrameMk id="8" creationId="{47F7F3A4-DFB9-505A-0982-D147E643B1F9}"/>
      <ac:tblMk/>
      <ac:tcMk rowId="999368393" colId="784954576"/>
      <ac:txMk cp="0" len="14">
        <ac:context len="15" hash="1251641092"/>
      </ac:txMk>
    </ac:txMkLst>
    <p188:pos x="9832307" y="907760"/>
    <p188:txBody>
      <a:bodyPr/>
      <a:lstStyle/>
      <a:p>
        <a:r>
          <a:rPr lang="ja-JP" altLang="en-US"/>
          <a:t>「を追加」を削除
「+」で追加の意味なので．</a:t>
        </a:r>
      </a:p>
    </p188:txBody>
  </p188:cm>
  <p188:cm id="{C246C514-BF3B-6342-A308-A807E8FEE3AC}" authorId="{59D8F510-EDD1-D44E-F917-18CE770BE5EF}" created="2025-09-25T00:26:08.589">
    <ac:txMkLst xmlns:ac="http://schemas.microsoft.com/office/drawing/2013/main/command">
      <pc:docMk xmlns:pc="http://schemas.microsoft.com/office/powerpoint/2013/main/command"/>
      <pc:sldMk xmlns:pc="http://schemas.microsoft.com/office/powerpoint/2013/main/command" cId="4209664655" sldId="280"/>
      <ac:graphicFrameMk id="8" creationId="{47F7F3A4-DFB9-505A-0982-D147E643B1F9}"/>
      <ac:tblMk/>
      <ac:tcMk rowId="132274269" colId="784954576"/>
      <ac:txMk cp="6" len="2">
        <ac:context len="12" hash="2185374928"/>
      </ac:txMk>
    </ac:txMkLst>
    <p188:pos x="8490204" y="2072883"/>
    <p188:txBody>
      <a:bodyPr/>
      <a:lstStyle/>
      <a:p>
        <a:r>
          <a:rPr lang="ja-JP" altLang="en-US"/>
          <a:t>位置情報　→　位置</a:t>
        </a:r>
      </a:p>
    </p188:txBody>
  </p188:cm>
</p188:cmLst>
</file>

<file path=ppt/comments/modernComment_120_6C7B1BD9.xml><?xml version="1.0" encoding="utf-8"?>
<p188:cmLst xmlns:a="http://schemas.openxmlformats.org/drawingml/2006/main" xmlns:r="http://schemas.openxmlformats.org/officeDocument/2006/relationships" xmlns:p188="http://schemas.microsoft.com/office/powerpoint/2018/8/main">
  <p188:cm id="{1AA0AEE4-FF74-384D-84E3-3137685A895A}" authorId="{0DFB8EFB-5C7A-72B2-6BF6-32BFD2FAE8A8}" status="resolved" created="2025-09-25T01:02:30.567" complete="100000">
    <ac:txMkLst xmlns:ac="http://schemas.microsoft.com/office/drawing/2013/main/command">
      <pc:docMk xmlns:pc="http://schemas.microsoft.com/office/powerpoint/2013/main/command"/>
      <pc:sldMk xmlns:pc="http://schemas.microsoft.com/office/powerpoint/2013/main/command" cId="1820007385" sldId="288"/>
      <ac:spMk id="8" creationId="{3ABBC602-F182-A96D-A8FE-6DEE0C893D12}"/>
      <ac:txMk cp="0" len="105">
        <ac:context len="106" hash="1609591798"/>
      </ac:txMk>
    </ac:txMkLst>
    <p188:pos x="11589896" y="1184221"/>
    <p188:txBody>
      <a:bodyPr/>
      <a:lstStyle/>
      <a:p>
        <a:r>
          <a:rPr lang="ja-JP" altLang="en-US"/>
          <a:t>可能な限り
- 箇条書き
- 体言止め</a:t>
        </a:r>
      </a:p>
    </p188:txBody>
    <p188:extLst>
      <p:ext xmlns:p="http://schemas.openxmlformats.org/presentationml/2006/main" uri="{57CB4572-C831-44C2-8A1C-0ADB6CCDFE69}">
        <p223:reactions xmlns:p223="http://schemas.microsoft.com/office/powerpoint/2022/03/main">
          <p223:rxn type="👍">
            <p223:instance time="2025-09-25T04:09:32.230" authorId="{59D8F510-EDD1-D44E-F917-18CE770BE5EF}"/>
          </p223:rxn>
        </p223:reactions>
      </p:ext>
    </p188:extLst>
  </p188:cm>
  <p188:cm id="{F96618BE-D175-764B-B401-15C74B18B172}" authorId="{59D8F510-EDD1-D44E-F917-18CE770BE5EF}" status="resolved" created="2025-09-25T04:10:41.914" complete="100000">
    <ac:txMkLst xmlns:ac="http://schemas.microsoft.com/office/drawing/2013/main/command">
      <pc:docMk xmlns:pc="http://schemas.microsoft.com/office/powerpoint/2013/main/command"/>
      <pc:sldMk xmlns:pc="http://schemas.microsoft.com/office/powerpoint/2013/main/command" cId="1820007385" sldId="288"/>
      <ac:spMk id="7" creationId="{3B5B0935-4F8D-5E6C-FAC0-7DF816E49185}"/>
      <ac:txMk cp="15" len="28">
        <ac:context len="70" hash="1446442852"/>
      </ac:txMk>
    </ac:txMkLst>
    <p188:pos x="9490709" y="1740707"/>
    <p188:txBody>
      <a:bodyPr/>
      <a:lstStyle/>
      <a:p>
        <a:r>
          <a:rPr lang="ja-JP" altLang="en-US"/>
          <a:t>文言変えた</a:t>
        </a:r>
      </a:p>
    </p188:txBody>
  </p188:cm>
  <p188:cm id="{61922F08-7CF4-B241-991E-5F4715677695}" authorId="{59D8F510-EDD1-D44E-F917-18CE770BE5EF}" status="resolved" created="2025-09-25T04:11:47.238" complete="100000">
    <ac:txMkLst xmlns:ac="http://schemas.microsoft.com/office/drawing/2013/main/command">
      <pc:docMk xmlns:pc="http://schemas.microsoft.com/office/powerpoint/2013/main/command"/>
      <pc:sldMk xmlns:pc="http://schemas.microsoft.com/office/powerpoint/2013/main/command" cId="1820007385" sldId="288"/>
      <ac:spMk id="7" creationId="{3B5B0935-4F8D-5E6C-FAC0-7DF816E49185}"/>
      <ac:txMk cp="15">
        <ac:context len="70" hash="1446442852"/>
      </ac:txMk>
    </ac:txMkLst>
    <p188:pos x="11024541" y="1180268"/>
    <p188:txBody>
      <a:bodyPr/>
      <a:lstStyle/>
      <a:p>
        <a:r>
          <a:rPr lang="ja-JP" altLang="en-US"/>
          <a:t>チャネル使用率の改善率を比較する？
これはどういう意図ですか？</a:t>
        </a:r>
      </a:p>
    </p188:txBody>
  </p188:cm>
</p188:cmLst>
</file>

<file path=ppt/comments/modernComment_121_76D3B90A.xml><?xml version="1.0" encoding="utf-8"?>
<p188:cmLst xmlns:a="http://schemas.openxmlformats.org/drawingml/2006/main" xmlns:r="http://schemas.openxmlformats.org/officeDocument/2006/relationships" xmlns:p188="http://schemas.microsoft.com/office/powerpoint/2018/8/main">
  <p188:cm id="{2FEEA4DC-B702-FF43-A891-CEE2D21AAC06}" authorId="{59D8F510-EDD1-D44E-F917-18CE770BE5EF}" created="2025-09-25T00:29:04.320">
    <ac:txMkLst xmlns:ac="http://schemas.microsoft.com/office/drawing/2013/main/command">
      <pc:docMk xmlns:pc="http://schemas.microsoft.com/office/powerpoint/2013/main/command"/>
      <pc:sldMk xmlns:pc="http://schemas.microsoft.com/office/powerpoint/2013/main/command" cId="1993586954" sldId="289"/>
      <ac:spMk id="4" creationId="{C4747913-1F44-858E-4C7D-DE6D879DA854}"/>
      <ac:txMk cp="24" len="2">
        <ac:context len="49" hash="3733387675"/>
      </ac:txMk>
    </ac:txMkLst>
    <p188:pos x="715382" y="1302689"/>
    <p188:txBody>
      <a:bodyPr/>
      <a:lstStyle/>
      <a:p>
        <a:r>
          <a:rPr lang="ja-JP" altLang="en-US"/>
          <a:t>矢印のあとにスペース</a:t>
        </a:r>
      </a:p>
    </p188:txBody>
  </p188:cm>
  <p188:cm id="{180F971E-C3E1-354A-8547-60B19BCE8630}" authorId="{59D8F510-EDD1-D44E-F917-18CE770BE5EF}" created="2025-09-25T01:03:51.251">
    <ac:txMkLst xmlns:ac="http://schemas.microsoft.com/office/drawing/2013/main/command">
      <pc:docMk xmlns:pc="http://schemas.microsoft.com/office/powerpoint/2013/main/command"/>
      <pc:sldMk xmlns:pc="http://schemas.microsoft.com/office/powerpoint/2013/main/command" cId="1993586954" sldId="289"/>
      <ac:spMk id="12" creationId="{8BE73DC7-DDB6-888E-B610-2B9F867ED5AA}"/>
      <ac:txMk cp="0" len="14">
        <ac:context len="15" hash="3049527378"/>
      </ac:txMk>
    </ac:txMkLst>
    <p188:pos x="4537043" y="560787"/>
    <p188:txBody>
      <a:bodyPr/>
      <a:lstStyle/>
      <a:p>
        <a:r>
          <a:rPr lang="ja-JP" altLang="en-US"/>
          <a:t>空間　を削除</a:t>
        </a:r>
      </a:p>
    </p188:txBody>
  </p188:cm>
</p188:cmLst>
</file>

<file path=ppt/comments/modernComment_125_B2FDD099.xml><?xml version="1.0" encoding="utf-8"?>
<p188:cmLst xmlns:a="http://schemas.openxmlformats.org/drawingml/2006/main" xmlns:r="http://schemas.openxmlformats.org/officeDocument/2006/relationships" xmlns:p188="http://schemas.microsoft.com/office/powerpoint/2018/8/main">
  <p188:cm id="{6B33575C-2483-DF48-84CB-B0338AB2CBA5}" authorId="{0DFB8EFB-5C7A-72B2-6BF6-32BFD2FAE8A8}" created="2025-09-25T00:58:07.655">
    <ac:deMkLst xmlns:ac="http://schemas.microsoft.com/office/drawing/2013/main/command">
      <pc:docMk xmlns:pc="http://schemas.microsoft.com/office/powerpoint/2013/main/command"/>
      <pc:sldMk xmlns:pc="http://schemas.microsoft.com/office/powerpoint/2013/main/command" cId="2296316684" sldId="293"/>
      <ac:picMk id="15" creationId="{84DCB450-E223-B4BE-9340-652C96726ED4}"/>
    </ac:deMkLst>
    <p188:txBody>
      <a:bodyPr/>
      <a:lstStyle/>
      <a:p>
        <a:r>
          <a:rPr lang="ja-JP" altLang="en-US"/>
          <a:t>文章と画像の齟齬：
- 説明で「環境の大きさ：50m x 50m」となってるが、図では125x125になっている？</a:t>
        </a:r>
      </a:p>
    </p188:txBody>
  </p188:cm>
</p188:cmLst>
</file>

<file path=ppt/comments/modernComment_128_D65D08F1.xml><?xml version="1.0" encoding="utf-8"?>
<p188:cmLst xmlns:a="http://schemas.openxmlformats.org/drawingml/2006/main" xmlns:r="http://schemas.openxmlformats.org/officeDocument/2006/relationships" xmlns:p188="http://schemas.microsoft.com/office/powerpoint/2018/8/main">
  <p188:cm id="{3904354A-0661-8B43-BB74-0C9071263269}" authorId="{0DFB8EFB-5C7A-72B2-6BF6-32BFD2FAE8A8}" created="2025-09-25T01:00:28.543">
    <ac:deMkLst xmlns:ac="http://schemas.microsoft.com/office/drawing/2013/main/command">
      <pc:docMk xmlns:pc="http://schemas.microsoft.com/office/powerpoint/2013/main/command"/>
      <pc:sldMk xmlns:pc="http://schemas.microsoft.com/office/powerpoint/2013/main/command" cId="312536524" sldId="296"/>
      <ac:spMk id="14" creationId="{342B0E1B-B40A-1857-1544-E28A4CA097B7}"/>
    </ac:deMkLst>
    <p188:replyLst>
      <p188:reply id="{AF4D232E-A863-9B4D-BDD8-A3203332897F}" authorId="{0DFB8EFB-5C7A-72B2-6BF6-32BFD2FAE8A8}" created="2025-09-25T01:00:58.386">
        <p188:txBody>
          <a:bodyPr/>
          <a:lstStyle/>
          <a:p>
            <a:r>
              <a:rPr lang="ja-JP" altLang="en-US"/>
              <a:t>- 図タイトルなどは図の下側に
- 英語である必要はない
- </a:t>
            </a:r>
          </a:p>
        </p188:txBody>
      </p188:reply>
    </p188:replyLst>
    <p188:txBody>
      <a:bodyPr/>
      <a:lstStyle/>
      <a:p>
        <a:r>
          <a:rPr lang="ja-JP" altLang="en-US"/>
          <a:t>説明の吹き出しが図のタイトルとかに被らないように</a:t>
        </a:r>
      </a:p>
    </p188:txBody>
  </p188:cm>
</p188:cmLst>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4FD4C-5F61-7244-AEEC-FE3DC4D271B5}" type="doc">
      <dgm:prSet loTypeId="urn:microsoft.com/office/officeart/2005/8/layout/chevron2" loCatId="process" qsTypeId="urn:microsoft.com/office/officeart/2005/8/quickstyle/simple3" qsCatId="simple" csTypeId="urn:microsoft.com/office/officeart/2005/8/colors/accent4_4" csCatId="accent4" phldr="1"/>
      <dgm:spPr/>
      <dgm:t>
        <a:bodyPr/>
        <a:lstStyle/>
        <a:p>
          <a:endParaRPr kumimoji="1" lang="ja-JP" altLang="en-US"/>
        </a:p>
      </dgm:t>
    </dgm:pt>
    <dgm:pt modelId="{071853CC-C142-4C45-B09F-48CEDB65F509}">
      <dgm:prSet custT="1"/>
      <dgm:spPr/>
      <dgm:t>
        <a:bodyPr/>
        <a:lstStyle/>
        <a:p>
          <a:r>
            <a:rPr kumimoji="1" lang="en-US" sz="1600" b="1" i="0">
              <a:latin typeface="Meiryo" panose="020B0604030504040204" pitchFamily="34" charset="-128"/>
              <a:ea typeface="Meiryo" panose="020B0604030504040204" pitchFamily="34" charset="-128"/>
            </a:rPr>
            <a:t>Step1</a:t>
          </a:r>
          <a:endParaRPr lang="ja-JP" sz="1600" b="1">
            <a:latin typeface="Meiryo" panose="020B0604030504040204" pitchFamily="34" charset="-128"/>
            <a:ea typeface="Meiryo" panose="020B0604030504040204" pitchFamily="34" charset="-128"/>
          </a:endParaRPr>
        </a:p>
      </dgm:t>
    </dgm:pt>
    <dgm:pt modelId="{7A138ADE-7245-C142-8DF0-9CD8A759676B}" type="parTrans" cxnId="{E20854C6-625A-EB46-8650-63F40C360A81}">
      <dgm:prSet/>
      <dgm:spPr/>
      <dgm:t>
        <a:bodyPr/>
        <a:lstStyle/>
        <a:p>
          <a:endParaRPr kumimoji="1" lang="ja-JP" altLang="en-US" b="1">
            <a:latin typeface="Meiryo" panose="020B0604030504040204" pitchFamily="34" charset="-128"/>
            <a:ea typeface="Meiryo" panose="020B0604030504040204" pitchFamily="34" charset="-128"/>
          </a:endParaRPr>
        </a:p>
      </dgm:t>
    </dgm:pt>
    <dgm:pt modelId="{5F66C2D0-018A-C145-A5BF-768283A0CF52}" type="sibTrans" cxnId="{E20854C6-625A-EB46-8650-63F40C360A81}">
      <dgm:prSet/>
      <dgm:spPr/>
      <dgm:t>
        <a:bodyPr/>
        <a:lstStyle/>
        <a:p>
          <a:endParaRPr kumimoji="1" lang="ja-JP" altLang="en-US" b="1">
            <a:latin typeface="Meiryo" panose="020B0604030504040204" pitchFamily="34" charset="-128"/>
            <a:ea typeface="Meiryo" panose="020B0604030504040204" pitchFamily="34" charset="-128"/>
          </a:endParaRPr>
        </a:p>
      </dgm:t>
    </dgm:pt>
    <dgm:pt modelId="{6164BE5E-8604-4F45-A4F9-03B0BBC8F4CB}">
      <dgm:prSet custT="1"/>
      <dgm:spPr/>
      <dgm:t>
        <a:bodyPr/>
        <a:lstStyle/>
        <a:p>
          <a:r>
            <a:rPr kumimoji="1" lang="en-US" sz="1600" b="1" i="0">
              <a:latin typeface="Meiryo" panose="020B0604030504040204" pitchFamily="34" charset="-128"/>
              <a:ea typeface="Meiryo" panose="020B0604030504040204" pitchFamily="34" charset="-128"/>
            </a:rPr>
            <a:t>Step2</a:t>
          </a:r>
          <a:endParaRPr lang="ja-JP" sz="1600" b="1">
            <a:latin typeface="Meiryo" panose="020B0604030504040204" pitchFamily="34" charset="-128"/>
            <a:ea typeface="Meiryo" panose="020B0604030504040204" pitchFamily="34" charset="-128"/>
          </a:endParaRPr>
        </a:p>
      </dgm:t>
    </dgm:pt>
    <dgm:pt modelId="{30D6033D-0D07-1544-8044-049498313E29}" type="parTrans" cxnId="{569CC3BE-F476-DC4B-A8A0-4AF2491795E1}">
      <dgm:prSet/>
      <dgm:spPr/>
      <dgm:t>
        <a:bodyPr/>
        <a:lstStyle/>
        <a:p>
          <a:endParaRPr kumimoji="1" lang="ja-JP" altLang="en-US" b="1">
            <a:latin typeface="Meiryo" panose="020B0604030504040204" pitchFamily="34" charset="-128"/>
            <a:ea typeface="Meiryo" panose="020B0604030504040204" pitchFamily="34" charset="-128"/>
          </a:endParaRPr>
        </a:p>
      </dgm:t>
    </dgm:pt>
    <dgm:pt modelId="{55E11F6C-C574-374C-80BB-C6ABB65B1145}" type="sibTrans" cxnId="{569CC3BE-F476-DC4B-A8A0-4AF2491795E1}">
      <dgm:prSet/>
      <dgm:spPr/>
      <dgm:t>
        <a:bodyPr/>
        <a:lstStyle/>
        <a:p>
          <a:endParaRPr kumimoji="1" lang="ja-JP" altLang="en-US" b="1">
            <a:latin typeface="Meiryo" panose="020B0604030504040204" pitchFamily="34" charset="-128"/>
            <a:ea typeface="Meiryo" panose="020B0604030504040204" pitchFamily="34" charset="-128"/>
          </a:endParaRPr>
        </a:p>
      </dgm:t>
    </dgm:pt>
    <dgm:pt modelId="{BA478EA5-5C92-154E-917F-E9FEBFC706F4}">
      <dgm:prSet custT="1"/>
      <dgm:spPr/>
      <dgm:t>
        <a:bodyPr/>
        <a:lstStyle/>
        <a:p>
          <a:r>
            <a:rPr kumimoji="1" lang="en-US" sz="1600" b="1" i="0">
              <a:latin typeface="Meiryo" panose="020B0604030504040204" pitchFamily="34" charset="-128"/>
              <a:ea typeface="Meiryo" panose="020B0604030504040204" pitchFamily="34" charset="-128"/>
            </a:rPr>
            <a:t>Step3</a:t>
          </a:r>
          <a:endParaRPr lang="ja-JP" sz="1600" b="1">
            <a:latin typeface="Meiryo" panose="020B0604030504040204" pitchFamily="34" charset="-128"/>
            <a:ea typeface="Meiryo" panose="020B0604030504040204" pitchFamily="34" charset="-128"/>
          </a:endParaRPr>
        </a:p>
      </dgm:t>
    </dgm:pt>
    <dgm:pt modelId="{4CB09081-8B26-F94D-9AB7-5CBA729F372C}" type="parTrans" cxnId="{A78F5F80-F6FA-094D-B1C5-B527C7BC8F1D}">
      <dgm:prSet/>
      <dgm:spPr/>
      <dgm:t>
        <a:bodyPr/>
        <a:lstStyle/>
        <a:p>
          <a:endParaRPr kumimoji="1" lang="ja-JP" altLang="en-US" b="1">
            <a:latin typeface="Meiryo" panose="020B0604030504040204" pitchFamily="34" charset="-128"/>
            <a:ea typeface="Meiryo" panose="020B0604030504040204" pitchFamily="34" charset="-128"/>
          </a:endParaRPr>
        </a:p>
      </dgm:t>
    </dgm:pt>
    <dgm:pt modelId="{1D39FF51-4AD9-9E45-BA0F-FD12FBB7ECEA}" type="sibTrans" cxnId="{A78F5F80-F6FA-094D-B1C5-B527C7BC8F1D}">
      <dgm:prSet/>
      <dgm:spPr/>
      <dgm:t>
        <a:bodyPr/>
        <a:lstStyle/>
        <a:p>
          <a:endParaRPr kumimoji="1" lang="ja-JP" altLang="en-US" b="1">
            <a:latin typeface="Meiryo" panose="020B0604030504040204" pitchFamily="34" charset="-128"/>
            <a:ea typeface="Meiryo" panose="020B0604030504040204" pitchFamily="34" charset="-128"/>
          </a:endParaRPr>
        </a:p>
      </dgm:t>
    </dgm:pt>
    <dgm:pt modelId="{F5D56E23-DCC6-EC4E-A73C-F2A89BDE0D42}">
      <dgm:prSet custT="1"/>
      <dgm:spPr/>
      <dgm:t>
        <a:bodyPr/>
        <a:lstStyle/>
        <a:p>
          <a:r>
            <a:rPr kumimoji="1" lang="en-US" sz="1600" b="1" i="0">
              <a:latin typeface="Meiryo" panose="020B0604030504040204" pitchFamily="34" charset="-128"/>
              <a:ea typeface="Meiryo" panose="020B0604030504040204" pitchFamily="34" charset="-128"/>
            </a:rPr>
            <a:t>Step4</a:t>
          </a:r>
          <a:endParaRPr lang="ja-JP" sz="1600" b="1">
            <a:latin typeface="Meiryo" panose="020B0604030504040204" pitchFamily="34" charset="-128"/>
            <a:ea typeface="Meiryo" panose="020B0604030504040204" pitchFamily="34" charset="-128"/>
          </a:endParaRPr>
        </a:p>
      </dgm:t>
    </dgm:pt>
    <dgm:pt modelId="{70FDD347-D059-7B42-AFDD-E3D48D8448D4}" type="parTrans" cxnId="{B68BC7E9-7428-BD4C-B8CD-2E13D8D45D6E}">
      <dgm:prSet/>
      <dgm:spPr/>
      <dgm:t>
        <a:bodyPr/>
        <a:lstStyle/>
        <a:p>
          <a:endParaRPr kumimoji="1" lang="ja-JP" altLang="en-US" b="1">
            <a:latin typeface="Meiryo" panose="020B0604030504040204" pitchFamily="34" charset="-128"/>
            <a:ea typeface="Meiryo" panose="020B0604030504040204" pitchFamily="34" charset="-128"/>
          </a:endParaRPr>
        </a:p>
      </dgm:t>
    </dgm:pt>
    <dgm:pt modelId="{1D3C38D0-0A36-FA40-B6A0-2C7FB17272DC}" type="sibTrans" cxnId="{B68BC7E9-7428-BD4C-B8CD-2E13D8D45D6E}">
      <dgm:prSet/>
      <dgm:spPr/>
      <dgm:t>
        <a:bodyPr/>
        <a:lstStyle/>
        <a:p>
          <a:endParaRPr kumimoji="1" lang="ja-JP" altLang="en-US" b="1">
            <a:latin typeface="Meiryo" panose="020B0604030504040204" pitchFamily="34" charset="-128"/>
            <a:ea typeface="Meiryo" panose="020B0604030504040204" pitchFamily="34" charset="-128"/>
          </a:endParaRPr>
        </a:p>
      </dgm:t>
    </dgm:pt>
    <dgm:pt modelId="{E2553588-B964-3F42-ABC3-DFD0DE379DC1}">
      <dgm:prSet/>
      <dgm:spPr/>
      <dgm:t>
        <a:bodyPr/>
        <a:lstStyle/>
        <a:p>
          <a:pPr>
            <a:buNone/>
          </a:pPr>
          <a:r>
            <a:rPr kumimoji="1" lang="ja-JP" b="0" i="0">
              <a:latin typeface="Meiryo" panose="020B0604030504040204" pitchFamily="34" charset="-128"/>
              <a:ea typeface="Meiryo" panose="020B0604030504040204" pitchFamily="34" charset="-128"/>
            </a:rPr>
            <a:t>候補</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の抽出</a:t>
          </a:r>
          <a:endParaRPr kumimoji="1" lang="ja-JP" altLang="en-US" b="0">
            <a:latin typeface="Meiryo" panose="020B0604030504040204" pitchFamily="34" charset="-128"/>
            <a:ea typeface="Meiryo" panose="020B0604030504040204" pitchFamily="34" charset="-128"/>
          </a:endParaRPr>
        </a:p>
      </dgm:t>
    </dgm:pt>
    <dgm:pt modelId="{354A44EB-782D-654D-A7B3-B1A668FBD3C1}" type="parTrans" cxnId="{BA5B0265-F125-6C4E-AEDA-A5C41488A261}">
      <dgm:prSet/>
      <dgm:spPr/>
      <dgm:t>
        <a:bodyPr/>
        <a:lstStyle/>
        <a:p>
          <a:endParaRPr kumimoji="1" lang="ja-JP" altLang="en-US" b="1">
            <a:latin typeface="Meiryo" panose="020B0604030504040204" pitchFamily="34" charset="-128"/>
            <a:ea typeface="Meiryo" panose="020B0604030504040204" pitchFamily="34" charset="-128"/>
          </a:endParaRPr>
        </a:p>
      </dgm:t>
    </dgm:pt>
    <dgm:pt modelId="{9B99A6AF-0A88-D245-950C-21FD50CD836C}" type="sibTrans" cxnId="{BA5B0265-F125-6C4E-AEDA-A5C41488A261}">
      <dgm:prSet/>
      <dgm:spPr/>
      <dgm:t>
        <a:bodyPr/>
        <a:lstStyle/>
        <a:p>
          <a:endParaRPr kumimoji="1" lang="ja-JP" altLang="en-US" b="1">
            <a:latin typeface="Meiryo" panose="020B0604030504040204" pitchFamily="34" charset="-128"/>
            <a:ea typeface="Meiryo" panose="020B0604030504040204" pitchFamily="34" charset="-128"/>
          </a:endParaRPr>
        </a:p>
      </dgm:t>
    </dgm:pt>
    <dgm:pt modelId="{C24B1365-BF06-3248-ABA7-BEAD27C696B0}">
      <dgm:prSet/>
      <dgm:spPr/>
      <dgm:t>
        <a:bodyPr/>
        <a:lstStyle/>
        <a:p>
          <a:pPr>
            <a:buNone/>
          </a:pPr>
          <a:r>
            <a:rPr kumimoji="1" lang="ja-JP" b="0" i="0">
              <a:latin typeface="Meiryo" panose="020B0604030504040204" pitchFamily="34" charset="-128"/>
              <a:ea typeface="Meiryo" panose="020B0604030504040204" pitchFamily="34" charset="-128"/>
            </a:rPr>
            <a:t>接続後スループットの</a:t>
          </a:r>
          <a:r>
            <a:rPr kumimoji="1" lang="ja-JP" altLang="en-US" b="0" i="0">
              <a:latin typeface="Meiryo" panose="020B0604030504040204" pitchFamily="34" charset="-128"/>
              <a:ea typeface="Meiryo" panose="020B0604030504040204" pitchFamily="34" charset="-128"/>
            </a:rPr>
            <a:t>試</a:t>
          </a:r>
          <a:r>
            <a:rPr kumimoji="1" lang="ja-JP" b="0" i="0">
              <a:latin typeface="Meiryo" panose="020B0604030504040204" pitchFamily="34" charset="-128"/>
              <a:ea typeface="Meiryo" panose="020B0604030504040204" pitchFamily="34" charset="-128"/>
            </a:rPr>
            <a:t>算</a:t>
          </a:r>
          <a:endParaRPr kumimoji="1" lang="ja-JP" altLang="en-US" b="0">
            <a:latin typeface="Meiryo" panose="020B0604030504040204" pitchFamily="34" charset="-128"/>
            <a:ea typeface="Meiryo" panose="020B0604030504040204" pitchFamily="34" charset="-128"/>
          </a:endParaRPr>
        </a:p>
      </dgm:t>
    </dgm:pt>
    <dgm:pt modelId="{1EF34E4D-60D8-7349-9A3C-0BD9A0AC294E}" type="parTrans" cxnId="{1E040A96-1534-7A4C-B97A-8839EFD737E0}">
      <dgm:prSet/>
      <dgm:spPr/>
      <dgm:t>
        <a:bodyPr/>
        <a:lstStyle/>
        <a:p>
          <a:endParaRPr kumimoji="1" lang="ja-JP" altLang="en-US" b="1">
            <a:latin typeface="Meiryo" panose="020B0604030504040204" pitchFamily="34" charset="-128"/>
            <a:ea typeface="Meiryo" panose="020B0604030504040204" pitchFamily="34" charset="-128"/>
          </a:endParaRPr>
        </a:p>
      </dgm:t>
    </dgm:pt>
    <dgm:pt modelId="{F21391BE-6CDC-4447-9D88-289D41B91EC6}" type="sibTrans" cxnId="{1E040A96-1534-7A4C-B97A-8839EFD737E0}">
      <dgm:prSet/>
      <dgm:spPr/>
      <dgm:t>
        <a:bodyPr/>
        <a:lstStyle/>
        <a:p>
          <a:endParaRPr kumimoji="1" lang="ja-JP" altLang="en-US" b="1">
            <a:latin typeface="Meiryo" panose="020B0604030504040204" pitchFamily="34" charset="-128"/>
            <a:ea typeface="Meiryo" panose="020B0604030504040204" pitchFamily="34" charset="-128"/>
          </a:endParaRPr>
        </a:p>
      </dgm:t>
    </dgm:pt>
    <dgm:pt modelId="{FDE6D793-3738-9642-8F39-60C4BBAC29D8}">
      <dgm:prSet/>
      <dgm:spPr/>
      <dgm:t>
        <a:bodyPr/>
        <a:lstStyle/>
        <a:p>
          <a:pPr>
            <a:buNone/>
          </a:pPr>
          <a:r>
            <a:rPr kumimoji="1" lang="ja-JP" b="0" i="0">
              <a:latin typeface="Meiryo" panose="020B0604030504040204" pitchFamily="34" charset="-128"/>
              <a:ea typeface="Meiryo" panose="020B0604030504040204" pitchFamily="34" charset="-128"/>
            </a:rPr>
            <a:t>候補</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のスコアリング</a:t>
          </a:r>
          <a:endParaRPr kumimoji="1" lang="ja-JP" altLang="en-US" b="0">
            <a:latin typeface="Meiryo" panose="020B0604030504040204" pitchFamily="34" charset="-128"/>
            <a:ea typeface="Meiryo" panose="020B0604030504040204" pitchFamily="34" charset="-128"/>
          </a:endParaRPr>
        </a:p>
      </dgm:t>
    </dgm:pt>
    <dgm:pt modelId="{80361D70-538C-764F-B3B3-75A60B16135B}" type="parTrans" cxnId="{969F8B23-975B-D34D-B610-9485607B3B62}">
      <dgm:prSet/>
      <dgm:spPr/>
      <dgm:t>
        <a:bodyPr/>
        <a:lstStyle/>
        <a:p>
          <a:endParaRPr kumimoji="1" lang="ja-JP" altLang="en-US" b="1">
            <a:latin typeface="Meiryo" panose="020B0604030504040204" pitchFamily="34" charset="-128"/>
            <a:ea typeface="Meiryo" panose="020B0604030504040204" pitchFamily="34" charset="-128"/>
          </a:endParaRPr>
        </a:p>
      </dgm:t>
    </dgm:pt>
    <dgm:pt modelId="{F1C663BF-D427-1A40-862B-5AFB52D897CB}" type="sibTrans" cxnId="{969F8B23-975B-D34D-B610-9485607B3B62}">
      <dgm:prSet/>
      <dgm:spPr/>
      <dgm:t>
        <a:bodyPr/>
        <a:lstStyle/>
        <a:p>
          <a:endParaRPr kumimoji="1" lang="ja-JP" altLang="en-US" b="1">
            <a:latin typeface="Meiryo" panose="020B0604030504040204" pitchFamily="34" charset="-128"/>
            <a:ea typeface="Meiryo" panose="020B0604030504040204" pitchFamily="34" charset="-128"/>
          </a:endParaRPr>
        </a:p>
      </dgm:t>
    </dgm:pt>
    <dgm:pt modelId="{1C6C8054-B2E1-CC4C-B6D0-3FB3538D06CA}">
      <dgm:prSet/>
      <dgm:spPr/>
      <dgm:t>
        <a:bodyPr/>
        <a:lstStyle/>
        <a:p>
          <a:pPr>
            <a:buNone/>
          </a:pPr>
          <a:r>
            <a:rPr kumimoji="1" lang="ja-JP" b="0" i="0">
              <a:latin typeface="Meiryo" panose="020B0604030504040204" pitchFamily="34" charset="-128"/>
              <a:ea typeface="Meiryo" panose="020B0604030504040204" pitchFamily="34" charset="-128"/>
            </a:rPr>
            <a:t>最適な</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と移動先の決定</a:t>
          </a:r>
          <a:endParaRPr kumimoji="1" lang="ja-JP" altLang="en-US" b="0">
            <a:latin typeface="Meiryo" panose="020B0604030504040204" pitchFamily="34" charset="-128"/>
            <a:ea typeface="Meiryo" panose="020B0604030504040204" pitchFamily="34" charset="-128"/>
          </a:endParaRPr>
        </a:p>
      </dgm:t>
    </dgm:pt>
    <dgm:pt modelId="{43F7A1E7-BFDC-2F48-998E-888AFDCDB73E}" type="parTrans" cxnId="{173AAF6B-D6F2-2A44-B44E-1B54705FC0BA}">
      <dgm:prSet/>
      <dgm:spPr/>
      <dgm:t>
        <a:bodyPr/>
        <a:lstStyle/>
        <a:p>
          <a:endParaRPr kumimoji="1" lang="ja-JP" altLang="en-US" b="1">
            <a:latin typeface="Meiryo" panose="020B0604030504040204" pitchFamily="34" charset="-128"/>
            <a:ea typeface="Meiryo" panose="020B0604030504040204" pitchFamily="34" charset="-128"/>
          </a:endParaRPr>
        </a:p>
      </dgm:t>
    </dgm:pt>
    <dgm:pt modelId="{7AF5B0CD-1F9B-9648-88E5-E69EC16D6193}" type="sibTrans" cxnId="{173AAF6B-D6F2-2A44-B44E-1B54705FC0BA}">
      <dgm:prSet/>
      <dgm:spPr/>
      <dgm:t>
        <a:bodyPr/>
        <a:lstStyle/>
        <a:p>
          <a:endParaRPr kumimoji="1" lang="ja-JP" altLang="en-US" b="1">
            <a:latin typeface="Meiryo" panose="020B0604030504040204" pitchFamily="34" charset="-128"/>
            <a:ea typeface="Meiryo" panose="020B0604030504040204" pitchFamily="34" charset="-128"/>
          </a:endParaRPr>
        </a:p>
      </dgm:t>
    </dgm:pt>
    <dgm:pt modelId="{10336F22-0E2A-5B45-990D-A3AB83591789}" type="pres">
      <dgm:prSet presAssocID="{3A14FD4C-5F61-7244-AEEC-FE3DC4D271B5}" presName="linearFlow" presStyleCnt="0">
        <dgm:presLayoutVars>
          <dgm:dir/>
          <dgm:animLvl val="lvl"/>
          <dgm:resizeHandles val="exact"/>
        </dgm:presLayoutVars>
      </dgm:prSet>
      <dgm:spPr/>
    </dgm:pt>
    <dgm:pt modelId="{684C7651-2983-D245-A92D-33E36A68DD28}" type="pres">
      <dgm:prSet presAssocID="{071853CC-C142-4C45-B09F-48CEDB65F509}" presName="composite" presStyleCnt="0"/>
      <dgm:spPr/>
    </dgm:pt>
    <dgm:pt modelId="{47300BB8-B36A-B14B-A41E-6276A50BA804}" type="pres">
      <dgm:prSet presAssocID="{071853CC-C142-4C45-B09F-48CEDB65F509}" presName="parentText" presStyleLbl="alignNode1" presStyleIdx="0" presStyleCnt="4">
        <dgm:presLayoutVars>
          <dgm:chMax val="1"/>
          <dgm:bulletEnabled val="1"/>
        </dgm:presLayoutVars>
      </dgm:prSet>
      <dgm:spPr/>
    </dgm:pt>
    <dgm:pt modelId="{8A1D3630-AC2A-6A44-AF55-72C405616EED}" type="pres">
      <dgm:prSet presAssocID="{071853CC-C142-4C45-B09F-48CEDB65F509}" presName="descendantText" presStyleLbl="alignAcc1" presStyleIdx="0" presStyleCnt="4">
        <dgm:presLayoutVars>
          <dgm:bulletEnabled val="1"/>
        </dgm:presLayoutVars>
      </dgm:prSet>
      <dgm:spPr/>
    </dgm:pt>
    <dgm:pt modelId="{0070AAFA-7344-5045-BE97-188B4205E6E7}" type="pres">
      <dgm:prSet presAssocID="{5F66C2D0-018A-C145-A5BF-768283A0CF52}" presName="sp" presStyleCnt="0"/>
      <dgm:spPr/>
    </dgm:pt>
    <dgm:pt modelId="{D83B3D7A-C9E4-FD46-82B2-D8D3622DFDD7}" type="pres">
      <dgm:prSet presAssocID="{6164BE5E-8604-4F45-A4F9-03B0BBC8F4CB}" presName="composite" presStyleCnt="0"/>
      <dgm:spPr/>
    </dgm:pt>
    <dgm:pt modelId="{265A47A6-B7B3-7543-A7EA-68E63C5C6BEA}" type="pres">
      <dgm:prSet presAssocID="{6164BE5E-8604-4F45-A4F9-03B0BBC8F4CB}" presName="parentText" presStyleLbl="alignNode1" presStyleIdx="1" presStyleCnt="4">
        <dgm:presLayoutVars>
          <dgm:chMax val="1"/>
          <dgm:bulletEnabled val="1"/>
        </dgm:presLayoutVars>
      </dgm:prSet>
      <dgm:spPr/>
    </dgm:pt>
    <dgm:pt modelId="{89B35504-EA08-AB4C-9B28-6D29C8D0C094}" type="pres">
      <dgm:prSet presAssocID="{6164BE5E-8604-4F45-A4F9-03B0BBC8F4CB}" presName="descendantText" presStyleLbl="alignAcc1" presStyleIdx="1" presStyleCnt="4">
        <dgm:presLayoutVars>
          <dgm:bulletEnabled val="1"/>
        </dgm:presLayoutVars>
      </dgm:prSet>
      <dgm:spPr/>
    </dgm:pt>
    <dgm:pt modelId="{8D85DA7D-6D89-1741-A6CF-D24ED4EA0A1E}" type="pres">
      <dgm:prSet presAssocID="{55E11F6C-C574-374C-80BB-C6ABB65B1145}" presName="sp" presStyleCnt="0"/>
      <dgm:spPr/>
    </dgm:pt>
    <dgm:pt modelId="{65E50C61-30FA-7E4D-B13B-44DB5E94C893}" type="pres">
      <dgm:prSet presAssocID="{BA478EA5-5C92-154E-917F-E9FEBFC706F4}" presName="composite" presStyleCnt="0"/>
      <dgm:spPr/>
    </dgm:pt>
    <dgm:pt modelId="{28B27948-4C0F-BF49-B602-F70741A56D71}" type="pres">
      <dgm:prSet presAssocID="{BA478EA5-5C92-154E-917F-E9FEBFC706F4}" presName="parentText" presStyleLbl="alignNode1" presStyleIdx="2" presStyleCnt="4">
        <dgm:presLayoutVars>
          <dgm:chMax val="1"/>
          <dgm:bulletEnabled val="1"/>
        </dgm:presLayoutVars>
      </dgm:prSet>
      <dgm:spPr/>
    </dgm:pt>
    <dgm:pt modelId="{78B065A9-3C37-AC46-93CD-3EA773753DDE}" type="pres">
      <dgm:prSet presAssocID="{BA478EA5-5C92-154E-917F-E9FEBFC706F4}" presName="descendantText" presStyleLbl="alignAcc1" presStyleIdx="2" presStyleCnt="4">
        <dgm:presLayoutVars>
          <dgm:bulletEnabled val="1"/>
        </dgm:presLayoutVars>
      </dgm:prSet>
      <dgm:spPr/>
    </dgm:pt>
    <dgm:pt modelId="{244F6673-3D1C-B249-BA77-B2BC5C7B8D9C}" type="pres">
      <dgm:prSet presAssocID="{1D39FF51-4AD9-9E45-BA0F-FD12FBB7ECEA}" presName="sp" presStyleCnt="0"/>
      <dgm:spPr/>
    </dgm:pt>
    <dgm:pt modelId="{CBBCCD0E-5A00-054B-87B6-87E9594B608A}" type="pres">
      <dgm:prSet presAssocID="{F5D56E23-DCC6-EC4E-A73C-F2A89BDE0D42}" presName="composite" presStyleCnt="0"/>
      <dgm:spPr/>
    </dgm:pt>
    <dgm:pt modelId="{872E0743-BD8B-DE4B-BFB1-140580528436}" type="pres">
      <dgm:prSet presAssocID="{F5D56E23-DCC6-EC4E-A73C-F2A89BDE0D42}" presName="parentText" presStyleLbl="alignNode1" presStyleIdx="3" presStyleCnt="4">
        <dgm:presLayoutVars>
          <dgm:chMax val="1"/>
          <dgm:bulletEnabled val="1"/>
        </dgm:presLayoutVars>
      </dgm:prSet>
      <dgm:spPr/>
    </dgm:pt>
    <dgm:pt modelId="{69A01730-360F-7B4F-B09A-D9EE1330F4BE}" type="pres">
      <dgm:prSet presAssocID="{F5D56E23-DCC6-EC4E-A73C-F2A89BDE0D42}" presName="descendantText" presStyleLbl="alignAcc1" presStyleIdx="3" presStyleCnt="4">
        <dgm:presLayoutVars>
          <dgm:bulletEnabled val="1"/>
        </dgm:presLayoutVars>
      </dgm:prSet>
      <dgm:spPr/>
    </dgm:pt>
  </dgm:ptLst>
  <dgm:cxnLst>
    <dgm:cxn modelId="{1C48E411-0F12-114C-BC31-082B8B8848BD}" type="presOf" srcId="{071853CC-C142-4C45-B09F-48CEDB65F509}" destId="{47300BB8-B36A-B14B-A41E-6276A50BA804}" srcOrd="0" destOrd="0" presId="urn:microsoft.com/office/officeart/2005/8/layout/chevron2"/>
    <dgm:cxn modelId="{BD223D14-002A-0B40-9282-2FF7601170E7}" type="presOf" srcId="{BA478EA5-5C92-154E-917F-E9FEBFC706F4}" destId="{28B27948-4C0F-BF49-B602-F70741A56D71}" srcOrd="0" destOrd="0" presId="urn:microsoft.com/office/officeart/2005/8/layout/chevron2"/>
    <dgm:cxn modelId="{BD20E014-C07B-6943-9FDA-9EBE8EE585D3}" type="presOf" srcId="{3A14FD4C-5F61-7244-AEEC-FE3DC4D271B5}" destId="{10336F22-0E2A-5B45-990D-A3AB83591789}" srcOrd="0" destOrd="0" presId="urn:microsoft.com/office/officeart/2005/8/layout/chevron2"/>
    <dgm:cxn modelId="{969F8B23-975B-D34D-B610-9485607B3B62}" srcId="{BA478EA5-5C92-154E-917F-E9FEBFC706F4}" destId="{FDE6D793-3738-9642-8F39-60C4BBAC29D8}" srcOrd="0" destOrd="0" parTransId="{80361D70-538C-764F-B3B3-75A60B16135B}" sibTransId="{F1C663BF-D427-1A40-862B-5AFB52D897CB}"/>
    <dgm:cxn modelId="{42698E45-6C8B-9F40-A0BE-683CD5FE4EAC}" type="presOf" srcId="{F5D56E23-DCC6-EC4E-A73C-F2A89BDE0D42}" destId="{872E0743-BD8B-DE4B-BFB1-140580528436}" srcOrd="0" destOrd="0" presId="urn:microsoft.com/office/officeart/2005/8/layout/chevron2"/>
    <dgm:cxn modelId="{BA5B0265-F125-6C4E-AEDA-A5C41488A261}" srcId="{071853CC-C142-4C45-B09F-48CEDB65F509}" destId="{E2553588-B964-3F42-ABC3-DFD0DE379DC1}" srcOrd="0" destOrd="0" parTransId="{354A44EB-782D-654D-A7B3-B1A668FBD3C1}" sibTransId="{9B99A6AF-0A88-D245-950C-21FD50CD836C}"/>
    <dgm:cxn modelId="{173AAF6B-D6F2-2A44-B44E-1B54705FC0BA}" srcId="{F5D56E23-DCC6-EC4E-A73C-F2A89BDE0D42}" destId="{1C6C8054-B2E1-CC4C-B6D0-3FB3538D06CA}" srcOrd="0" destOrd="0" parTransId="{43F7A1E7-BFDC-2F48-998E-888AFDCDB73E}" sibTransId="{7AF5B0CD-1F9B-9648-88E5-E69EC16D6193}"/>
    <dgm:cxn modelId="{2281F17D-7773-A148-940C-B11A7981B535}" type="presOf" srcId="{FDE6D793-3738-9642-8F39-60C4BBAC29D8}" destId="{78B065A9-3C37-AC46-93CD-3EA773753DDE}" srcOrd="0" destOrd="0" presId="urn:microsoft.com/office/officeart/2005/8/layout/chevron2"/>
    <dgm:cxn modelId="{A78F5F80-F6FA-094D-B1C5-B527C7BC8F1D}" srcId="{3A14FD4C-5F61-7244-AEEC-FE3DC4D271B5}" destId="{BA478EA5-5C92-154E-917F-E9FEBFC706F4}" srcOrd="2" destOrd="0" parTransId="{4CB09081-8B26-F94D-9AB7-5CBA729F372C}" sibTransId="{1D39FF51-4AD9-9E45-BA0F-FD12FBB7ECEA}"/>
    <dgm:cxn modelId="{1E040A96-1534-7A4C-B97A-8839EFD737E0}" srcId="{6164BE5E-8604-4F45-A4F9-03B0BBC8F4CB}" destId="{C24B1365-BF06-3248-ABA7-BEAD27C696B0}" srcOrd="0" destOrd="0" parTransId="{1EF34E4D-60D8-7349-9A3C-0BD9A0AC294E}" sibTransId="{F21391BE-6CDC-4447-9D88-289D41B91EC6}"/>
    <dgm:cxn modelId="{E0A901A4-E91A-9047-945B-00612516E61D}" type="presOf" srcId="{C24B1365-BF06-3248-ABA7-BEAD27C696B0}" destId="{89B35504-EA08-AB4C-9B28-6D29C8D0C094}" srcOrd="0" destOrd="0" presId="urn:microsoft.com/office/officeart/2005/8/layout/chevron2"/>
    <dgm:cxn modelId="{569CC3BE-F476-DC4B-A8A0-4AF2491795E1}" srcId="{3A14FD4C-5F61-7244-AEEC-FE3DC4D271B5}" destId="{6164BE5E-8604-4F45-A4F9-03B0BBC8F4CB}" srcOrd="1" destOrd="0" parTransId="{30D6033D-0D07-1544-8044-049498313E29}" sibTransId="{55E11F6C-C574-374C-80BB-C6ABB65B1145}"/>
    <dgm:cxn modelId="{E20854C6-625A-EB46-8650-63F40C360A81}" srcId="{3A14FD4C-5F61-7244-AEEC-FE3DC4D271B5}" destId="{071853CC-C142-4C45-B09F-48CEDB65F509}" srcOrd="0" destOrd="0" parTransId="{7A138ADE-7245-C142-8DF0-9CD8A759676B}" sibTransId="{5F66C2D0-018A-C145-A5BF-768283A0CF52}"/>
    <dgm:cxn modelId="{2BCD06D1-202B-6A42-9B93-34C9E78904B2}" type="presOf" srcId="{E2553588-B964-3F42-ABC3-DFD0DE379DC1}" destId="{8A1D3630-AC2A-6A44-AF55-72C405616EED}" srcOrd="0" destOrd="0" presId="urn:microsoft.com/office/officeart/2005/8/layout/chevron2"/>
    <dgm:cxn modelId="{8C5936DA-AA50-3741-9FF8-E81606E9DE86}" type="presOf" srcId="{1C6C8054-B2E1-CC4C-B6D0-3FB3538D06CA}" destId="{69A01730-360F-7B4F-B09A-D9EE1330F4BE}" srcOrd="0" destOrd="0" presId="urn:microsoft.com/office/officeart/2005/8/layout/chevron2"/>
    <dgm:cxn modelId="{72AAE7E6-D131-1346-9847-21B7AA48CA91}" type="presOf" srcId="{6164BE5E-8604-4F45-A4F9-03B0BBC8F4CB}" destId="{265A47A6-B7B3-7543-A7EA-68E63C5C6BEA}" srcOrd="0" destOrd="0" presId="urn:microsoft.com/office/officeart/2005/8/layout/chevron2"/>
    <dgm:cxn modelId="{B68BC7E9-7428-BD4C-B8CD-2E13D8D45D6E}" srcId="{3A14FD4C-5F61-7244-AEEC-FE3DC4D271B5}" destId="{F5D56E23-DCC6-EC4E-A73C-F2A89BDE0D42}" srcOrd="3" destOrd="0" parTransId="{70FDD347-D059-7B42-AFDD-E3D48D8448D4}" sibTransId="{1D3C38D0-0A36-FA40-B6A0-2C7FB17272DC}"/>
    <dgm:cxn modelId="{B799DC44-10CC-374B-9ADB-0B0BB65CA378}" type="presParOf" srcId="{10336F22-0E2A-5B45-990D-A3AB83591789}" destId="{684C7651-2983-D245-A92D-33E36A68DD28}" srcOrd="0" destOrd="0" presId="urn:microsoft.com/office/officeart/2005/8/layout/chevron2"/>
    <dgm:cxn modelId="{82FCB5BC-71EF-0042-99C8-859F8F095BF8}" type="presParOf" srcId="{684C7651-2983-D245-A92D-33E36A68DD28}" destId="{47300BB8-B36A-B14B-A41E-6276A50BA804}" srcOrd="0" destOrd="0" presId="urn:microsoft.com/office/officeart/2005/8/layout/chevron2"/>
    <dgm:cxn modelId="{2345B9BD-80FE-A547-B290-50B9FB0AC754}" type="presParOf" srcId="{684C7651-2983-D245-A92D-33E36A68DD28}" destId="{8A1D3630-AC2A-6A44-AF55-72C405616EED}" srcOrd="1" destOrd="0" presId="urn:microsoft.com/office/officeart/2005/8/layout/chevron2"/>
    <dgm:cxn modelId="{67428D31-0404-2143-A2AE-A53924D497F3}" type="presParOf" srcId="{10336F22-0E2A-5B45-990D-A3AB83591789}" destId="{0070AAFA-7344-5045-BE97-188B4205E6E7}" srcOrd="1" destOrd="0" presId="urn:microsoft.com/office/officeart/2005/8/layout/chevron2"/>
    <dgm:cxn modelId="{01A827DB-4AEC-0E48-93C7-9AE60AD81B65}" type="presParOf" srcId="{10336F22-0E2A-5B45-990D-A3AB83591789}" destId="{D83B3D7A-C9E4-FD46-82B2-D8D3622DFDD7}" srcOrd="2" destOrd="0" presId="urn:microsoft.com/office/officeart/2005/8/layout/chevron2"/>
    <dgm:cxn modelId="{B4864A55-DE5E-3941-8F8A-856BB80E93E2}" type="presParOf" srcId="{D83B3D7A-C9E4-FD46-82B2-D8D3622DFDD7}" destId="{265A47A6-B7B3-7543-A7EA-68E63C5C6BEA}" srcOrd="0" destOrd="0" presId="urn:microsoft.com/office/officeart/2005/8/layout/chevron2"/>
    <dgm:cxn modelId="{9DCDBEC3-A12C-9F4E-A03C-8412D244729A}" type="presParOf" srcId="{D83B3D7A-C9E4-FD46-82B2-D8D3622DFDD7}" destId="{89B35504-EA08-AB4C-9B28-6D29C8D0C094}" srcOrd="1" destOrd="0" presId="urn:microsoft.com/office/officeart/2005/8/layout/chevron2"/>
    <dgm:cxn modelId="{59C32FDD-5448-734D-9CA4-ACB0221F8803}" type="presParOf" srcId="{10336F22-0E2A-5B45-990D-A3AB83591789}" destId="{8D85DA7D-6D89-1741-A6CF-D24ED4EA0A1E}" srcOrd="3" destOrd="0" presId="urn:microsoft.com/office/officeart/2005/8/layout/chevron2"/>
    <dgm:cxn modelId="{F22C5B20-0805-2A42-88B4-2AD69CB439CC}" type="presParOf" srcId="{10336F22-0E2A-5B45-990D-A3AB83591789}" destId="{65E50C61-30FA-7E4D-B13B-44DB5E94C893}" srcOrd="4" destOrd="0" presId="urn:microsoft.com/office/officeart/2005/8/layout/chevron2"/>
    <dgm:cxn modelId="{0DB2F342-41F0-5743-8404-422E8A3938A9}" type="presParOf" srcId="{65E50C61-30FA-7E4D-B13B-44DB5E94C893}" destId="{28B27948-4C0F-BF49-B602-F70741A56D71}" srcOrd="0" destOrd="0" presId="urn:microsoft.com/office/officeart/2005/8/layout/chevron2"/>
    <dgm:cxn modelId="{CA9F7316-F4DD-584D-BFCE-77925AFC84E3}" type="presParOf" srcId="{65E50C61-30FA-7E4D-B13B-44DB5E94C893}" destId="{78B065A9-3C37-AC46-93CD-3EA773753DDE}" srcOrd="1" destOrd="0" presId="urn:microsoft.com/office/officeart/2005/8/layout/chevron2"/>
    <dgm:cxn modelId="{8846306B-916F-8844-878A-D4D2EAE2528C}" type="presParOf" srcId="{10336F22-0E2A-5B45-990D-A3AB83591789}" destId="{244F6673-3D1C-B249-BA77-B2BC5C7B8D9C}" srcOrd="5" destOrd="0" presId="urn:microsoft.com/office/officeart/2005/8/layout/chevron2"/>
    <dgm:cxn modelId="{33EC0FF9-326C-C84A-A288-705AD54C557D}" type="presParOf" srcId="{10336F22-0E2A-5B45-990D-A3AB83591789}" destId="{CBBCCD0E-5A00-054B-87B6-87E9594B608A}" srcOrd="6" destOrd="0" presId="urn:microsoft.com/office/officeart/2005/8/layout/chevron2"/>
    <dgm:cxn modelId="{E3DE1086-5B22-C44D-BE87-0AA149D9164C}" type="presParOf" srcId="{CBBCCD0E-5A00-054B-87B6-87E9594B608A}" destId="{872E0743-BD8B-DE4B-BFB1-140580528436}" srcOrd="0" destOrd="0" presId="urn:microsoft.com/office/officeart/2005/8/layout/chevron2"/>
    <dgm:cxn modelId="{96E3199E-6693-4243-8B6C-D120FCF27009}" type="presParOf" srcId="{CBBCCD0E-5A00-054B-87B6-87E9594B608A}" destId="{69A01730-360F-7B4F-B09A-D9EE1330F4BE}" srcOrd="1" destOrd="0" presId="urn:microsoft.com/office/officeart/2005/8/layout/chevron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00BB8-B36A-B14B-A41E-6276A50BA804}">
      <dsp:nvSpPr>
        <dsp:cNvPr id="0" name=""/>
        <dsp:cNvSpPr/>
      </dsp:nvSpPr>
      <dsp:spPr>
        <a:xfrm rot="5400000">
          <a:off x="-203152" y="206938"/>
          <a:ext cx="1354349" cy="948044"/>
        </a:xfrm>
        <a:prstGeom prst="chevron">
          <a:avLst/>
        </a:prstGeom>
        <a:gradFill rotWithShape="0">
          <a:gsLst>
            <a:gs pos="0">
              <a:schemeClr val="accent4">
                <a:shade val="50000"/>
                <a:hueOff val="0"/>
                <a:satOff val="0"/>
                <a:lumOff val="0"/>
                <a:alphaOff val="0"/>
                <a:lumMod val="110000"/>
                <a:satMod val="105000"/>
                <a:tint val="67000"/>
              </a:schemeClr>
            </a:gs>
            <a:gs pos="50000">
              <a:schemeClr val="accent4">
                <a:shade val="50000"/>
                <a:hueOff val="0"/>
                <a:satOff val="0"/>
                <a:lumOff val="0"/>
                <a:alphaOff val="0"/>
                <a:lumMod val="105000"/>
                <a:satMod val="103000"/>
                <a:tint val="73000"/>
              </a:schemeClr>
            </a:gs>
            <a:gs pos="100000">
              <a:schemeClr val="accent4">
                <a:shade val="50000"/>
                <a:hueOff val="0"/>
                <a:satOff val="0"/>
                <a:lumOff val="0"/>
                <a:alphaOff val="0"/>
                <a:lumMod val="105000"/>
                <a:satMod val="109000"/>
                <a:tint val="81000"/>
              </a:schemeClr>
            </a:gs>
          </a:gsLst>
          <a:lin ang="5400000" scaled="0"/>
        </a:gradFill>
        <a:ln w="12700" cap="flat" cmpd="sng" algn="ctr">
          <a:solidFill>
            <a:schemeClr val="accent4">
              <a:shade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Step1</a:t>
          </a:r>
          <a:endParaRPr lang="ja-JP" sz="1600" b="1" kern="1200">
            <a:latin typeface="Meiryo" panose="020B0604030504040204" pitchFamily="34" charset="-128"/>
            <a:ea typeface="Meiryo" panose="020B0604030504040204" pitchFamily="34" charset="-128"/>
          </a:endParaRPr>
        </a:p>
      </dsp:txBody>
      <dsp:txXfrm rot="-5400000">
        <a:off x="1" y="477807"/>
        <a:ext cx="948044" cy="406305"/>
      </dsp:txXfrm>
    </dsp:sp>
    <dsp:sp modelId="{8A1D3630-AC2A-6A44-AF55-72C405616EED}">
      <dsp:nvSpPr>
        <dsp:cNvPr id="0" name=""/>
        <dsp:cNvSpPr/>
      </dsp:nvSpPr>
      <dsp:spPr>
        <a:xfrm rot="5400000">
          <a:off x="4000860" y="-3049029"/>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候補</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の抽出</a:t>
          </a:r>
          <a:endParaRPr kumimoji="1" lang="ja-JP" altLang="en-US" sz="3200" b="0" kern="1200">
            <a:latin typeface="Meiryo" panose="020B0604030504040204" pitchFamily="34" charset="-128"/>
            <a:ea typeface="Meiryo" panose="020B0604030504040204" pitchFamily="34" charset="-128"/>
          </a:endParaRPr>
        </a:p>
      </dsp:txBody>
      <dsp:txXfrm rot="-5400000">
        <a:off x="948045" y="46760"/>
        <a:ext cx="6942984" cy="794379"/>
      </dsp:txXfrm>
    </dsp:sp>
    <dsp:sp modelId="{265A47A6-B7B3-7543-A7EA-68E63C5C6BEA}">
      <dsp:nvSpPr>
        <dsp:cNvPr id="0" name=""/>
        <dsp:cNvSpPr/>
      </dsp:nvSpPr>
      <dsp:spPr>
        <a:xfrm rot="5400000">
          <a:off x="-203152" y="1415859"/>
          <a:ext cx="1354349" cy="948044"/>
        </a:xfrm>
        <a:prstGeom prst="chevron">
          <a:avLst/>
        </a:prstGeom>
        <a:gradFill rotWithShape="0">
          <a:gsLst>
            <a:gs pos="0">
              <a:schemeClr val="accent4">
                <a:shade val="50000"/>
                <a:hueOff val="304767"/>
                <a:satOff val="-17610"/>
                <a:lumOff val="24366"/>
                <a:alphaOff val="0"/>
                <a:lumMod val="110000"/>
                <a:satMod val="105000"/>
                <a:tint val="67000"/>
              </a:schemeClr>
            </a:gs>
            <a:gs pos="50000">
              <a:schemeClr val="accent4">
                <a:shade val="50000"/>
                <a:hueOff val="304767"/>
                <a:satOff val="-17610"/>
                <a:lumOff val="24366"/>
                <a:alphaOff val="0"/>
                <a:lumMod val="105000"/>
                <a:satMod val="103000"/>
                <a:tint val="73000"/>
              </a:schemeClr>
            </a:gs>
            <a:gs pos="100000">
              <a:schemeClr val="accent4">
                <a:shade val="50000"/>
                <a:hueOff val="304767"/>
                <a:satOff val="-17610"/>
                <a:lumOff val="24366"/>
                <a:alphaOff val="0"/>
                <a:lumMod val="105000"/>
                <a:satMod val="109000"/>
                <a:tint val="81000"/>
              </a:schemeClr>
            </a:gs>
          </a:gsLst>
          <a:lin ang="5400000" scaled="0"/>
        </a:gra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Step2</a:t>
          </a:r>
          <a:endParaRPr lang="ja-JP" sz="1600" b="1" kern="1200">
            <a:latin typeface="Meiryo" panose="020B0604030504040204" pitchFamily="34" charset="-128"/>
            <a:ea typeface="Meiryo" panose="020B0604030504040204" pitchFamily="34" charset="-128"/>
          </a:endParaRPr>
        </a:p>
      </dsp:txBody>
      <dsp:txXfrm rot="-5400000">
        <a:off x="1" y="1686728"/>
        <a:ext cx="948044" cy="406305"/>
      </dsp:txXfrm>
    </dsp:sp>
    <dsp:sp modelId="{89B35504-EA08-AB4C-9B28-6D29C8D0C094}">
      <dsp:nvSpPr>
        <dsp:cNvPr id="0" name=""/>
        <dsp:cNvSpPr/>
      </dsp:nvSpPr>
      <dsp:spPr>
        <a:xfrm rot="5400000">
          <a:off x="4000860" y="-1840108"/>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接続後スループットの</a:t>
          </a:r>
          <a:r>
            <a:rPr kumimoji="1" lang="ja-JP" altLang="en-US" sz="3200" b="0" i="0" kern="1200">
              <a:latin typeface="Meiryo" panose="020B0604030504040204" pitchFamily="34" charset="-128"/>
              <a:ea typeface="Meiryo" panose="020B0604030504040204" pitchFamily="34" charset="-128"/>
            </a:rPr>
            <a:t>試</a:t>
          </a:r>
          <a:r>
            <a:rPr kumimoji="1" lang="ja-JP" sz="3200" b="0" i="0" kern="1200">
              <a:latin typeface="Meiryo" panose="020B0604030504040204" pitchFamily="34" charset="-128"/>
              <a:ea typeface="Meiryo" panose="020B0604030504040204" pitchFamily="34" charset="-128"/>
            </a:rPr>
            <a:t>算</a:t>
          </a:r>
          <a:endParaRPr kumimoji="1" lang="ja-JP" altLang="en-US" sz="3200" b="0" kern="1200">
            <a:latin typeface="Meiryo" panose="020B0604030504040204" pitchFamily="34" charset="-128"/>
            <a:ea typeface="Meiryo" panose="020B0604030504040204" pitchFamily="34" charset="-128"/>
          </a:endParaRPr>
        </a:p>
      </dsp:txBody>
      <dsp:txXfrm rot="-5400000">
        <a:off x="948045" y="1255681"/>
        <a:ext cx="6942984" cy="794379"/>
      </dsp:txXfrm>
    </dsp:sp>
    <dsp:sp modelId="{28B27948-4C0F-BF49-B602-F70741A56D71}">
      <dsp:nvSpPr>
        <dsp:cNvPr id="0" name=""/>
        <dsp:cNvSpPr/>
      </dsp:nvSpPr>
      <dsp:spPr>
        <a:xfrm rot="5400000">
          <a:off x="-203152" y="2624780"/>
          <a:ext cx="1354349" cy="948044"/>
        </a:xfrm>
        <a:prstGeom prst="chevron">
          <a:avLst/>
        </a:prstGeom>
        <a:gradFill rotWithShape="0">
          <a:gsLst>
            <a:gs pos="0">
              <a:schemeClr val="accent4">
                <a:shade val="50000"/>
                <a:hueOff val="609533"/>
                <a:satOff val="-35219"/>
                <a:lumOff val="48733"/>
                <a:alphaOff val="0"/>
                <a:lumMod val="110000"/>
                <a:satMod val="105000"/>
                <a:tint val="67000"/>
              </a:schemeClr>
            </a:gs>
            <a:gs pos="50000">
              <a:schemeClr val="accent4">
                <a:shade val="50000"/>
                <a:hueOff val="609533"/>
                <a:satOff val="-35219"/>
                <a:lumOff val="48733"/>
                <a:alphaOff val="0"/>
                <a:lumMod val="105000"/>
                <a:satMod val="103000"/>
                <a:tint val="73000"/>
              </a:schemeClr>
            </a:gs>
            <a:gs pos="100000">
              <a:schemeClr val="accent4">
                <a:shade val="50000"/>
                <a:hueOff val="609533"/>
                <a:satOff val="-35219"/>
                <a:lumOff val="48733"/>
                <a:alphaOff val="0"/>
                <a:lumMod val="105000"/>
                <a:satMod val="109000"/>
                <a:tint val="81000"/>
              </a:schemeClr>
            </a:gs>
          </a:gsLst>
          <a:lin ang="5400000" scaled="0"/>
        </a:gradFill>
        <a:ln w="12700" cap="flat" cmpd="sng" algn="ctr">
          <a:solidFill>
            <a:schemeClr val="accent4">
              <a:shade val="50000"/>
              <a:hueOff val="609533"/>
              <a:satOff val="-35219"/>
              <a:lumOff val="4873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Step3</a:t>
          </a:r>
          <a:endParaRPr lang="ja-JP" sz="1600" b="1" kern="1200">
            <a:latin typeface="Meiryo" panose="020B0604030504040204" pitchFamily="34" charset="-128"/>
            <a:ea typeface="Meiryo" panose="020B0604030504040204" pitchFamily="34" charset="-128"/>
          </a:endParaRPr>
        </a:p>
      </dsp:txBody>
      <dsp:txXfrm rot="-5400000">
        <a:off x="1" y="2895649"/>
        <a:ext cx="948044" cy="406305"/>
      </dsp:txXfrm>
    </dsp:sp>
    <dsp:sp modelId="{78B065A9-3C37-AC46-93CD-3EA773753DDE}">
      <dsp:nvSpPr>
        <dsp:cNvPr id="0" name=""/>
        <dsp:cNvSpPr/>
      </dsp:nvSpPr>
      <dsp:spPr>
        <a:xfrm rot="5400000">
          <a:off x="4000860" y="-631187"/>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609533"/>
              <a:satOff val="-35219"/>
              <a:lumOff val="4873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候補</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のスコアリング</a:t>
          </a:r>
          <a:endParaRPr kumimoji="1" lang="ja-JP" altLang="en-US" sz="3200" b="0" kern="1200">
            <a:latin typeface="Meiryo" panose="020B0604030504040204" pitchFamily="34" charset="-128"/>
            <a:ea typeface="Meiryo" panose="020B0604030504040204" pitchFamily="34" charset="-128"/>
          </a:endParaRPr>
        </a:p>
      </dsp:txBody>
      <dsp:txXfrm rot="-5400000">
        <a:off x="948045" y="2464602"/>
        <a:ext cx="6942984" cy="794379"/>
      </dsp:txXfrm>
    </dsp:sp>
    <dsp:sp modelId="{872E0743-BD8B-DE4B-BFB1-140580528436}">
      <dsp:nvSpPr>
        <dsp:cNvPr id="0" name=""/>
        <dsp:cNvSpPr/>
      </dsp:nvSpPr>
      <dsp:spPr>
        <a:xfrm rot="5400000">
          <a:off x="-203152" y="3833701"/>
          <a:ext cx="1354349" cy="948044"/>
        </a:xfrm>
        <a:prstGeom prst="chevron">
          <a:avLst/>
        </a:prstGeom>
        <a:gradFill rotWithShape="0">
          <a:gsLst>
            <a:gs pos="0">
              <a:schemeClr val="accent4">
                <a:shade val="50000"/>
                <a:hueOff val="304767"/>
                <a:satOff val="-17610"/>
                <a:lumOff val="24366"/>
                <a:alphaOff val="0"/>
                <a:lumMod val="110000"/>
                <a:satMod val="105000"/>
                <a:tint val="67000"/>
              </a:schemeClr>
            </a:gs>
            <a:gs pos="50000">
              <a:schemeClr val="accent4">
                <a:shade val="50000"/>
                <a:hueOff val="304767"/>
                <a:satOff val="-17610"/>
                <a:lumOff val="24366"/>
                <a:alphaOff val="0"/>
                <a:lumMod val="105000"/>
                <a:satMod val="103000"/>
                <a:tint val="73000"/>
              </a:schemeClr>
            </a:gs>
            <a:gs pos="100000">
              <a:schemeClr val="accent4">
                <a:shade val="50000"/>
                <a:hueOff val="304767"/>
                <a:satOff val="-17610"/>
                <a:lumOff val="24366"/>
                <a:alphaOff val="0"/>
                <a:lumMod val="105000"/>
                <a:satMod val="109000"/>
                <a:tint val="81000"/>
              </a:schemeClr>
            </a:gs>
          </a:gsLst>
          <a:lin ang="5400000" scaled="0"/>
        </a:gra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Step4</a:t>
          </a:r>
          <a:endParaRPr lang="ja-JP" sz="1600" b="1" kern="1200">
            <a:latin typeface="Meiryo" panose="020B0604030504040204" pitchFamily="34" charset="-128"/>
            <a:ea typeface="Meiryo" panose="020B0604030504040204" pitchFamily="34" charset="-128"/>
          </a:endParaRPr>
        </a:p>
      </dsp:txBody>
      <dsp:txXfrm rot="-5400000">
        <a:off x="1" y="4104570"/>
        <a:ext cx="948044" cy="406305"/>
      </dsp:txXfrm>
    </dsp:sp>
    <dsp:sp modelId="{69A01730-360F-7B4F-B09A-D9EE1330F4BE}">
      <dsp:nvSpPr>
        <dsp:cNvPr id="0" name=""/>
        <dsp:cNvSpPr/>
      </dsp:nvSpPr>
      <dsp:spPr>
        <a:xfrm rot="5400000">
          <a:off x="4000860" y="577733"/>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最適な</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と移動先の決定</a:t>
          </a:r>
          <a:endParaRPr kumimoji="1" lang="ja-JP" altLang="en-US" sz="3200" b="0" kern="1200">
            <a:latin typeface="Meiryo" panose="020B0604030504040204" pitchFamily="34" charset="-128"/>
            <a:ea typeface="Meiryo" panose="020B0604030504040204" pitchFamily="34" charset="-128"/>
          </a:endParaRPr>
        </a:p>
      </dsp:txBody>
      <dsp:txXfrm rot="-5400000">
        <a:off x="948045" y="3673522"/>
        <a:ext cx="6942984" cy="7943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DAE2-D9D1-E04D-B9AD-79ABB62F2C1A}" type="datetimeFigureOut">
              <a:rPr kumimoji="1" lang="ja-JP" altLang="en-US" smtClean="0"/>
              <a:t>2025/9/30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1AF03-732C-7A45-878F-2C6B15216F58}" type="slidenum">
              <a:rPr kumimoji="1" lang="ja-JP" altLang="en-US" smtClean="0"/>
              <a:t>‹#›</a:t>
            </a:fld>
            <a:endParaRPr kumimoji="1" lang="ja-JP" altLang="en-US"/>
          </a:p>
        </p:txBody>
      </p:sp>
    </p:spTree>
    <p:extLst>
      <p:ext uri="{BB962C8B-B14F-4D97-AF65-F5344CB8AC3E}">
        <p14:creationId xmlns:p14="http://schemas.microsoft.com/office/powerpoint/2010/main" val="10378866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0</a:t>
            </a:fld>
            <a:endParaRPr kumimoji="1" lang="ja-JP" altLang="en-US"/>
          </a:p>
        </p:txBody>
      </p:sp>
    </p:spTree>
    <p:extLst>
      <p:ext uri="{BB962C8B-B14F-4D97-AF65-F5344CB8AC3E}">
        <p14:creationId xmlns:p14="http://schemas.microsoft.com/office/powerpoint/2010/main" val="818824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a:t>
            </a:r>
            <a:r>
              <a:rPr kumimoji="1" lang="ja-JP" altLang="en-US"/>
              <a:t>枚</a:t>
            </a:r>
            <a:r>
              <a:rPr kumimoji="1" lang="en-US" altLang="ja-JP"/>
              <a:t>1</a:t>
            </a:r>
            <a:r>
              <a:rPr kumimoji="1" lang="ja-JP" altLang="en-US"/>
              <a:t>分ずつ</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14</a:t>
            </a:fld>
            <a:endParaRPr kumimoji="1" lang="ja-JP" altLang="en-US"/>
          </a:p>
        </p:txBody>
      </p:sp>
    </p:spTree>
    <p:extLst>
      <p:ext uri="{BB962C8B-B14F-4D97-AF65-F5344CB8AC3E}">
        <p14:creationId xmlns:p14="http://schemas.microsoft.com/office/powerpoint/2010/main" val="282056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説明の後に研究に幾つか課題があると思いました，という一言を入れる</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15</a:t>
            </a:fld>
            <a:endParaRPr kumimoji="1" lang="ja-JP" altLang="en-US"/>
          </a:p>
        </p:txBody>
      </p:sp>
    </p:spTree>
    <p:extLst>
      <p:ext uri="{BB962C8B-B14F-4D97-AF65-F5344CB8AC3E}">
        <p14:creationId xmlns:p14="http://schemas.microsoft.com/office/powerpoint/2010/main" val="1146999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65381-F5C8-B0F3-8E73-CD8A9B5D22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1BDA96-A2E1-2292-0BE5-74CEB6DC5F5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D952E8B-3298-56B3-CA1B-ADBA4746EB9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C35F77-E638-5A16-B6A9-D6A16428E9D2}"/>
              </a:ext>
            </a:extLst>
          </p:cNvPr>
          <p:cNvSpPr>
            <a:spLocks noGrp="1"/>
          </p:cNvSpPr>
          <p:nvPr>
            <p:ph type="sldNum" sz="quarter" idx="5"/>
          </p:nvPr>
        </p:nvSpPr>
        <p:spPr/>
        <p:txBody>
          <a:bodyPr/>
          <a:lstStyle/>
          <a:p>
            <a:fld id="{8071AF03-732C-7A45-878F-2C6B15216F58}" type="slidenum">
              <a:rPr kumimoji="1" lang="ja-JP" altLang="en-US" smtClean="0"/>
              <a:t>17</a:t>
            </a:fld>
            <a:endParaRPr kumimoji="1" lang="ja-JP" altLang="en-US"/>
          </a:p>
        </p:txBody>
      </p:sp>
    </p:spTree>
    <p:extLst>
      <p:ext uri="{BB962C8B-B14F-4D97-AF65-F5344CB8AC3E}">
        <p14:creationId xmlns:p14="http://schemas.microsoft.com/office/powerpoint/2010/main" val="176180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18</a:t>
            </a:fld>
            <a:endParaRPr kumimoji="1" lang="ja-JP" altLang="en-US"/>
          </a:p>
        </p:txBody>
      </p:sp>
    </p:spTree>
    <p:extLst>
      <p:ext uri="{BB962C8B-B14F-4D97-AF65-F5344CB8AC3E}">
        <p14:creationId xmlns:p14="http://schemas.microsoft.com/office/powerpoint/2010/main" val="3886347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19</a:t>
            </a:fld>
            <a:endParaRPr kumimoji="1" lang="ja-JP" altLang="en-US"/>
          </a:p>
        </p:txBody>
      </p:sp>
    </p:spTree>
    <p:extLst>
      <p:ext uri="{BB962C8B-B14F-4D97-AF65-F5344CB8AC3E}">
        <p14:creationId xmlns:p14="http://schemas.microsoft.com/office/powerpoint/2010/main" val="389192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Miyata</a:t>
            </a:r>
            <a:r>
              <a:rPr kumimoji="1" lang="ja-JP" altLang="en-US"/>
              <a:t>らの手法で採用されている，ということを入れる</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20</a:t>
            </a:fld>
            <a:endParaRPr kumimoji="1" lang="ja-JP" altLang="en-US"/>
          </a:p>
        </p:txBody>
      </p:sp>
    </p:spTree>
    <p:extLst>
      <p:ext uri="{BB962C8B-B14F-4D97-AF65-F5344CB8AC3E}">
        <p14:creationId xmlns:p14="http://schemas.microsoft.com/office/powerpoint/2010/main" val="4284108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21</a:t>
            </a:fld>
            <a:endParaRPr kumimoji="1" lang="ja-JP" altLang="en-US"/>
          </a:p>
        </p:txBody>
      </p:sp>
    </p:spTree>
    <p:extLst>
      <p:ext uri="{BB962C8B-B14F-4D97-AF65-F5344CB8AC3E}">
        <p14:creationId xmlns:p14="http://schemas.microsoft.com/office/powerpoint/2010/main" val="3707726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ここは</a:t>
            </a:r>
            <a:r>
              <a:rPr kumimoji="1" lang="en-US" altLang="ja-JP" dirty="0"/>
              <a:t>1</a:t>
            </a:r>
            <a:r>
              <a:rPr kumimoji="1" lang="ja-JP" altLang="en-US"/>
              <a:t>分半くらいかけていい</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22</a:t>
            </a:fld>
            <a:endParaRPr kumimoji="1" lang="ja-JP" altLang="en-US"/>
          </a:p>
        </p:txBody>
      </p:sp>
    </p:spTree>
    <p:extLst>
      <p:ext uri="{BB962C8B-B14F-4D97-AF65-F5344CB8AC3E}">
        <p14:creationId xmlns:p14="http://schemas.microsoft.com/office/powerpoint/2010/main" val="2590899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23</a:t>
            </a:fld>
            <a:endParaRPr kumimoji="1" lang="ja-JP" altLang="en-US"/>
          </a:p>
        </p:txBody>
      </p:sp>
    </p:spTree>
    <p:extLst>
      <p:ext uri="{BB962C8B-B14F-4D97-AF65-F5344CB8AC3E}">
        <p14:creationId xmlns:p14="http://schemas.microsoft.com/office/powerpoint/2010/main" val="4138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1</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a:t>
            </a:fld>
            <a:endParaRPr kumimoji="1" lang="ja-JP" altLang="en-US"/>
          </a:p>
        </p:txBody>
      </p:sp>
    </p:spTree>
    <p:extLst>
      <p:ext uri="{BB962C8B-B14F-4D97-AF65-F5344CB8AC3E}">
        <p14:creationId xmlns:p14="http://schemas.microsoft.com/office/powerpoint/2010/main" val="100819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2</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a:t>
            </a:fld>
            <a:endParaRPr kumimoji="1" lang="ja-JP" altLang="en-US"/>
          </a:p>
        </p:txBody>
      </p:sp>
    </p:spTree>
    <p:extLst>
      <p:ext uri="{BB962C8B-B14F-4D97-AF65-F5344CB8AC3E}">
        <p14:creationId xmlns:p14="http://schemas.microsoft.com/office/powerpoint/2010/main" val="293378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3</a:t>
            </a:fld>
            <a:endParaRPr kumimoji="1" lang="ja-JP" altLang="en-US"/>
          </a:p>
        </p:txBody>
      </p:sp>
    </p:spTree>
    <p:extLst>
      <p:ext uri="{BB962C8B-B14F-4D97-AF65-F5344CB8AC3E}">
        <p14:creationId xmlns:p14="http://schemas.microsoft.com/office/powerpoint/2010/main" val="335247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D569A-ED67-E1DF-7C69-B2E33DE63CC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3B424E-5C12-CE8E-63B5-2D2985A31C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E25FF4-4BFB-2E9F-1517-D42AB204ED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A84A13-5EC6-C5FB-739E-766A6A7BE8EE}"/>
              </a:ext>
            </a:extLst>
          </p:cNvPr>
          <p:cNvSpPr>
            <a:spLocks noGrp="1"/>
          </p:cNvSpPr>
          <p:nvPr>
            <p:ph type="sldNum" sz="quarter" idx="5"/>
          </p:nvPr>
        </p:nvSpPr>
        <p:spPr/>
        <p:txBody>
          <a:bodyPr/>
          <a:lstStyle/>
          <a:p>
            <a:fld id="{8071AF03-732C-7A45-878F-2C6B15216F58}" type="slidenum">
              <a:rPr kumimoji="1" lang="ja-JP" altLang="en-US" smtClean="0"/>
              <a:t>4</a:t>
            </a:fld>
            <a:endParaRPr kumimoji="1" lang="ja-JP" altLang="en-US"/>
          </a:p>
        </p:txBody>
      </p:sp>
    </p:spTree>
    <p:extLst>
      <p:ext uri="{BB962C8B-B14F-4D97-AF65-F5344CB8AC3E}">
        <p14:creationId xmlns:p14="http://schemas.microsoft.com/office/powerpoint/2010/main" val="116877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5</a:t>
            </a:fld>
            <a:endParaRPr kumimoji="1" lang="ja-JP" altLang="en-US"/>
          </a:p>
        </p:txBody>
      </p:sp>
    </p:spTree>
    <p:extLst>
      <p:ext uri="{BB962C8B-B14F-4D97-AF65-F5344CB8AC3E}">
        <p14:creationId xmlns:p14="http://schemas.microsoft.com/office/powerpoint/2010/main" val="14495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7</a:t>
            </a:fld>
            <a:endParaRPr kumimoji="1" lang="ja-JP" altLang="en-US"/>
          </a:p>
        </p:txBody>
      </p:sp>
    </p:spTree>
    <p:extLst>
      <p:ext uri="{BB962C8B-B14F-4D97-AF65-F5344CB8AC3E}">
        <p14:creationId xmlns:p14="http://schemas.microsoft.com/office/powerpoint/2010/main" val="285455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12</a:t>
            </a:fld>
            <a:endParaRPr kumimoji="1" lang="ja-JP" altLang="en-US"/>
          </a:p>
        </p:txBody>
      </p:sp>
    </p:spTree>
    <p:extLst>
      <p:ext uri="{BB962C8B-B14F-4D97-AF65-F5344CB8AC3E}">
        <p14:creationId xmlns:p14="http://schemas.microsoft.com/office/powerpoint/2010/main" val="157775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3</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13</a:t>
            </a:fld>
            <a:endParaRPr kumimoji="1" lang="ja-JP" altLang="en-US"/>
          </a:p>
        </p:txBody>
      </p:sp>
    </p:spTree>
    <p:extLst>
      <p:ext uri="{BB962C8B-B14F-4D97-AF65-F5344CB8AC3E}">
        <p14:creationId xmlns:p14="http://schemas.microsoft.com/office/powerpoint/2010/main" val="148994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705F2-7BD3-B908-AF7A-7F2013AE18E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81B655-FBD7-BE5C-1414-6C761CC16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F32518-5890-28B7-5426-EDA8DAA11251}"/>
              </a:ext>
            </a:extLst>
          </p:cNvPr>
          <p:cNvSpPr>
            <a:spLocks noGrp="1"/>
          </p:cNvSpPr>
          <p:nvPr>
            <p:ph type="dt" sz="half" idx="10"/>
          </p:nvPr>
        </p:nvSpPr>
        <p:spPr/>
        <p:txBody>
          <a:bodyPr/>
          <a:lstStyle/>
          <a:p>
            <a:fld id="{C1762E09-94CB-C94F-A456-44EC5378FE32}"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0EE0CD6F-F244-7E41-D700-443B36BD1C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1E6EC2-4F3E-C2D1-9E14-26AFE45794AA}"/>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21326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DC0E1-C0CA-28CA-239A-F4D8A85EDC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B142BF-E6E8-364B-78D0-E00D992A037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5AE565-68C2-4F51-5181-960617E01466}"/>
              </a:ext>
            </a:extLst>
          </p:cNvPr>
          <p:cNvSpPr>
            <a:spLocks noGrp="1"/>
          </p:cNvSpPr>
          <p:nvPr>
            <p:ph type="dt" sz="half" idx="10"/>
          </p:nvPr>
        </p:nvSpPr>
        <p:spPr/>
        <p:txBody>
          <a:bodyPr/>
          <a:lstStyle/>
          <a:p>
            <a:fld id="{9B3B0537-57AA-874D-860A-2A3BB757B303}"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67E3BAE0-EB15-41D5-27DA-7204516A92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572BDB-156F-8232-167C-BB4A14227756}"/>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55382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6250BB-B6DD-3C75-AF9C-9DDE4DEAE41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C13DC5-DAF7-781F-33C8-D8C6D6746A3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CBA8AE-190E-B189-DB8B-0015806930D8}"/>
              </a:ext>
            </a:extLst>
          </p:cNvPr>
          <p:cNvSpPr>
            <a:spLocks noGrp="1"/>
          </p:cNvSpPr>
          <p:nvPr>
            <p:ph type="dt" sz="half" idx="10"/>
          </p:nvPr>
        </p:nvSpPr>
        <p:spPr/>
        <p:txBody>
          <a:bodyPr/>
          <a:lstStyle/>
          <a:p>
            <a:fld id="{45601839-334E-1742-A2A3-A78744E4F1FD}"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55A5169E-A9A0-A285-3B3A-E66517F78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923B9C-BD58-D9FF-9899-9501AF44A5CF}"/>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21558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79196F9-A119-D60C-2AE3-D6F6A837A5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40BDDD-3097-CCD1-4541-4B7F69DDB082}"/>
              </a:ext>
            </a:extLst>
          </p:cNvPr>
          <p:cNvSpPr>
            <a:spLocks noGrp="1"/>
          </p:cNvSpPr>
          <p:nvPr>
            <p:ph type="dt" sz="half" idx="10"/>
          </p:nvPr>
        </p:nvSpPr>
        <p:spPr/>
        <p:txBody>
          <a:bodyPr/>
          <a:lstStyle/>
          <a:p>
            <a:fld id="{FBFEDAB1-0DEF-ED4A-9C8C-B93C649D56AD}"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53710704-EB3A-65A9-8E26-4DC0737B41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D5F3C2-D1A5-A695-AA3F-B977FC9D97D4}"/>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
        <p:nvSpPr>
          <p:cNvPr id="8" name="タイトル 1">
            <a:extLst>
              <a:ext uri="{FF2B5EF4-FFF2-40B4-BE49-F238E27FC236}">
                <a16:creationId xmlns:a16="http://schemas.microsoft.com/office/drawing/2014/main" id="{66E1E7F3-8399-2A31-E05C-5014E4A17D6A}"/>
              </a:ext>
            </a:extLst>
          </p:cNvPr>
          <p:cNvSpPr>
            <a:spLocks noGrp="1"/>
          </p:cNvSpPr>
          <p:nvPr>
            <p:ph type="title"/>
          </p:nvPr>
        </p:nvSpPr>
        <p:spPr>
          <a:xfrm>
            <a:off x="449704" y="1"/>
            <a:ext cx="11317575" cy="1151466"/>
          </a:xfrm>
          <a:noFill/>
          <a:ln>
            <a:noFill/>
            <a:prstDash val="solid"/>
          </a:ln>
        </p:spPr>
        <p:txBody>
          <a:bodyPr>
            <a:normAutofit/>
          </a:bodyPr>
          <a:lstStyle>
            <a:lvl1pPr>
              <a:defRPr sz="4000" b="1">
                <a:solidFill>
                  <a:schemeClr val="accent1">
                    <a:lumMod val="60000"/>
                    <a:lumOff val="40000"/>
                    <a:alpha val="70000"/>
                  </a:schemeClr>
                </a:solidFill>
                <a:latin typeface="Hiragino Maru Gothic ProN W4" panose="020F0400000000000000" pitchFamily="34" charset="-128"/>
                <a:ea typeface="Hiragino Maru Gothic ProN W4" panose="020F0400000000000000" pitchFamily="34" charset="-128"/>
              </a:defRPr>
            </a:lvl1pPr>
          </a:lstStyle>
          <a:p>
            <a:r>
              <a:rPr kumimoji="1" lang="ja-JP" altLang="en-US"/>
              <a:t>マスター タイトルの書式設定</a:t>
            </a:r>
          </a:p>
        </p:txBody>
      </p:sp>
      <p:cxnSp>
        <p:nvCxnSpPr>
          <p:cNvPr id="7" name="直線コネクタ 6">
            <a:extLst>
              <a:ext uri="{FF2B5EF4-FFF2-40B4-BE49-F238E27FC236}">
                <a16:creationId xmlns:a16="http://schemas.microsoft.com/office/drawing/2014/main" id="{5563FE4B-8C5D-BDD0-6D9B-077A861A7AAB}"/>
              </a:ext>
            </a:extLst>
          </p:cNvPr>
          <p:cNvCxnSpPr>
            <a:cxnSpLocks/>
          </p:cNvCxnSpPr>
          <p:nvPr userDrawn="1"/>
        </p:nvCxnSpPr>
        <p:spPr>
          <a:xfrm>
            <a:off x="449705" y="1151467"/>
            <a:ext cx="11317574" cy="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243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5A5349-864D-D442-75A5-66D7B2002B1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896126-634F-2E03-0352-10F994E9C5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4B30D3-DCC1-3850-B075-C7137C64A898}"/>
              </a:ext>
            </a:extLst>
          </p:cNvPr>
          <p:cNvSpPr>
            <a:spLocks noGrp="1"/>
          </p:cNvSpPr>
          <p:nvPr>
            <p:ph type="dt" sz="half" idx="10"/>
          </p:nvPr>
        </p:nvSpPr>
        <p:spPr/>
        <p:txBody>
          <a:bodyPr/>
          <a:lstStyle/>
          <a:p>
            <a:fld id="{8EAAFCE7-A922-3F40-8D80-5E383E30EB3A}"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022A3F81-D667-0522-FAAF-6EBB31250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622F1C-8804-554A-0215-6CFAE468592E}"/>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89281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42BAB-7726-0144-94EF-7471A772E0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0D4343-ABD8-D673-39A2-87A483F9384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26C81E-1927-2CAD-90F6-E867C97ADE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AC1092-12B1-C2DF-CD8C-C20336925274}"/>
              </a:ext>
            </a:extLst>
          </p:cNvPr>
          <p:cNvSpPr>
            <a:spLocks noGrp="1"/>
          </p:cNvSpPr>
          <p:nvPr>
            <p:ph type="dt" sz="half" idx="10"/>
          </p:nvPr>
        </p:nvSpPr>
        <p:spPr/>
        <p:txBody>
          <a:bodyPr/>
          <a:lstStyle/>
          <a:p>
            <a:fld id="{26E7A6D9-C153-D44F-B405-20FCA315556C}" type="datetime1">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6FA35724-B280-E1CD-13DF-85FDBCD181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666DF8-6A62-2EB5-2410-AB44AEE26B68}"/>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89431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6662D-B4F8-2F11-3F0A-42BAD545B56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F1A7D6-8E7F-8EA5-682A-7A806B7A6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60FEA5F-D2B0-26C2-1C96-B4A46530C4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49B7EA-6CDC-363D-094F-0BE61C2DF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896D88-4652-C81F-ED97-ACEA86FAAD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9A15B3-7C32-F054-B36A-50D9736A113D}"/>
              </a:ext>
            </a:extLst>
          </p:cNvPr>
          <p:cNvSpPr>
            <a:spLocks noGrp="1"/>
          </p:cNvSpPr>
          <p:nvPr>
            <p:ph type="dt" sz="half" idx="10"/>
          </p:nvPr>
        </p:nvSpPr>
        <p:spPr/>
        <p:txBody>
          <a:bodyPr/>
          <a:lstStyle/>
          <a:p>
            <a:fld id="{8B08D866-1859-8F40-8BC2-AB35AB920471}" type="datetime1">
              <a:rPr kumimoji="1" lang="ja-JP" altLang="en-US" smtClean="0"/>
              <a:t>2025/9/30</a:t>
            </a:fld>
            <a:endParaRPr kumimoji="1" lang="ja-JP" altLang="en-US"/>
          </a:p>
        </p:txBody>
      </p:sp>
      <p:sp>
        <p:nvSpPr>
          <p:cNvPr id="8" name="フッター プレースホルダー 7">
            <a:extLst>
              <a:ext uri="{FF2B5EF4-FFF2-40B4-BE49-F238E27FC236}">
                <a16:creationId xmlns:a16="http://schemas.microsoft.com/office/drawing/2014/main" id="{593976D3-73BD-316D-9999-8C08D9E6D7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B7CC477-9ED7-FE70-0B2A-91F196EBAB66}"/>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23906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4FCE9-DE60-D46D-9CDC-495D4F957F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179430-D62C-A970-D24D-E22CF59C187C}"/>
              </a:ext>
            </a:extLst>
          </p:cNvPr>
          <p:cNvSpPr>
            <a:spLocks noGrp="1"/>
          </p:cNvSpPr>
          <p:nvPr>
            <p:ph type="dt" sz="half" idx="10"/>
          </p:nvPr>
        </p:nvSpPr>
        <p:spPr/>
        <p:txBody>
          <a:bodyPr/>
          <a:lstStyle/>
          <a:p>
            <a:fld id="{A3B45C62-48A3-1743-86C0-3693CA81DF63}" type="datetime1">
              <a:rPr kumimoji="1" lang="ja-JP" altLang="en-US" smtClean="0"/>
              <a:t>2025/9/30</a:t>
            </a:fld>
            <a:endParaRPr kumimoji="1" lang="ja-JP" altLang="en-US"/>
          </a:p>
        </p:txBody>
      </p:sp>
      <p:sp>
        <p:nvSpPr>
          <p:cNvPr id="4" name="フッター プレースホルダー 3">
            <a:extLst>
              <a:ext uri="{FF2B5EF4-FFF2-40B4-BE49-F238E27FC236}">
                <a16:creationId xmlns:a16="http://schemas.microsoft.com/office/drawing/2014/main" id="{BCAF5EFB-0DB1-6BAD-9F4F-2C3138A0B2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36C540-11FE-6244-0CC5-6F6A584AE33F}"/>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01300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566003-D5D1-7E12-11B4-1C84DC53FAA4}"/>
              </a:ext>
            </a:extLst>
          </p:cNvPr>
          <p:cNvSpPr>
            <a:spLocks noGrp="1"/>
          </p:cNvSpPr>
          <p:nvPr>
            <p:ph type="dt" sz="half" idx="10"/>
          </p:nvPr>
        </p:nvSpPr>
        <p:spPr/>
        <p:txBody>
          <a:bodyPr/>
          <a:lstStyle/>
          <a:p>
            <a:fld id="{EC4AB53A-49BA-6847-BE5E-35E21D7ED5F7}" type="datetime1">
              <a:rPr kumimoji="1" lang="ja-JP" altLang="en-US" smtClean="0"/>
              <a:t>2025/9/30</a:t>
            </a:fld>
            <a:endParaRPr kumimoji="1" lang="ja-JP" altLang="en-US"/>
          </a:p>
        </p:txBody>
      </p:sp>
      <p:sp>
        <p:nvSpPr>
          <p:cNvPr id="3" name="フッター プレースホルダー 2">
            <a:extLst>
              <a:ext uri="{FF2B5EF4-FFF2-40B4-BE49-F238E27FC236}">
                <a16:creationId xmlns:a16="http://schemas.microsoft.com/office/drawing/2014/main" id="{B489A566-9AF1-1D20-A189-F0812204C8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255A2E-2732-F0C2-AEEB-EDCC6BD5F4FC}"/>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77072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8E2D8-7E0E-6A05-9684-A32215D3E9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3B98FA-8504-D671-E2F1-B5CF25CAA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481309-F2D8-11FB-C9B9-222B048CA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6A63D1-2864-86BF-8961-0D3FEEE38904}"/>
              </a:ext>
            </a:extLst>
          </p:cNvPr>
          <p:cNvSpPr>
            <a:spLocks noGrp="1"/>
          </p:cNvSpPr>
          <p:nvPr>
            <p:ph type="dt" sz="half" idx="10"/>
          </p:nvPr>
        </p:nvSpPr>
        <p:spPr/>
        <p:txBody>
          <a:bodyPr/>
          <a:lstStyle/>
          <a:p>
            <a:fld id="{63AF8B7C-3938-6645-931C-E4B743217A87}" type="datetime1">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853FE7B1-E5FC-83C5-8801-7788CA08CC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1AF557-28AD-0FE7-5155-05A10C081989}"/>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61700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82FB-59B7-6948-802B-4BC4F74E1A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E7ADDA4-0E45-4B7F-39D4-CB7823286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4D4D51-181C-8CE5-A2FB-861F7A55E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45A362-CCC4-868B-BC18-FED524CC1C82}"/>
              </a:ext>
            </a:extLst>
          </p:cNvPr>
          <p:cNvSpPr>
            <a:spLocks noGrp="1"/>
          </p:cNvSpPr>
          <p:nvPr>
            <p:ph type="dt" sz="half" idx="10"/>
          </p:nvPr>
        </p:nvSpPr>
        <p:spPr/>
        <p:txBody>
          <a:bodyPr/>
          <a:lstStyle/>
          <a:p>
            <a:fld id="{B73C5FF8-7D03-1C47-9F68-FA129AA2790A}" type="datetime1">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1AC2154B-DA8A-352B-310E-CCB3540300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5E85A0-F4D6-0B2E-B1C5-E28FEE7DE21E}"/>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57613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4B6774-727E-07BC-3E30-F06A121CC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1ECD0B-B11B-AFD3-F5B7-64CA0B48B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E9780C-BF59-A193-0EEE-49463EDBF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fld id="{15F3575E-8A77-F742-AC68-751B75A7B991}" type="datetime1">
              <a:rPr lang="ja-JP" altLang="en-US" smtClean="0"/>
              <a:t>2025/9/30</a:t>
            </a:fld>
            <a:endParaRPr lang="ja-JP" altLang="en-US"/>
          </a:p>
        </p:txBody>
      </p:sp>
      <p:sp>
        <p:nvSpPr>
          <p:cNvPr id="5" name="フッター プレースホルダー 4">
            <a:extLst>
              <a:ext uri="{FF2B5EF4-FFF2-40B4-BE49-F238E27FC236}">
                <a16:creationId xmlns:a16="http://schemas.microsoft.com/office/drawing/2014/main" id="{4C46311B-C258-9567-A997-5527766D4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1036417A-B049-AC6A-808C-8A0E80ADE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fld id="{F1CDFA39-16F5-E64D-9D3A-3CE155B62115}" type="slidenum">
              <a:rPr lang="ja-JP" altLang="en-US" smtClean="0"/>
              <a:pPr/>
              <a:t>‹#›</a:t>
            </a:fld>
            <a:endParaRPr lang="ja-JP" altLang="en-US"/>
          </a:p>
        </p:txBody>
      </p:sp>
    </p:spTree>
    <p:extLst>
      <p:ext uri="{BB962C8B-B14F-4D97-AF65-F5344CB8AC3E}">
        <p14:creationId xmlns:p14="http://schemas.microsoft.com/office/powerpoint/2010/main" val="1321646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 W3" panose="020B0300000000000000" pitchFamily="34" charset="-128"/>
          <a:ea typeface="Hiragino Kaku Gothic Pro W3"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Hiragino Kaku Gothic Pro W3" panose="020B0300000000000000" pitchFamily="34" charset="-128"/>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E09E72A.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8/10/relationships/comments" Target="../comments/modernComment_128_D65D08F1.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20_6C7B1BD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02_FF15DF3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18/10/relationships/comments" Target="../comments/modernComment_116_65FCCA8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documentation.meraki.com/MR/Other_Topics/Client_Balancing?utm_source=chatgpt.com" TargetMode="External"/><Relationship Id="rId10" Type="http://schemas.openxmlformats.org/officeDocument/2006/relationships/image" Target="../media/image40.jpeg"/><Relationship Id="rId4" Type="http://schemas.openxmlformats.org/officeDocument/2006/relationships/hyperlink" Target="https://www.cisco.com/c/en/us/td/docs/wireless/controller/7-6/configuration-guide/b_cg76/b_cg76_chapter_01000.pdf?utm_source=chatgpt.com" TargetMode="External"/><Relationship Id="rId9" Type="http://schemas.openxmlformats.org/officeDocument/2006/relationships/image" Target="../media/image39.sv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4_75C422B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image" Target="../media/image190.png"/><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5.png"/><Relationship Id="rId5" Type="http://schemas.openxmlformats.org/officeDocument/2006/relationships/image" Target="../media/image6.svg"/><Relationship Id="rId10" Type="http://schemas.openxmlformats.org/officeDocument/2006/relationships/image" Target="../media/image44.svg"/><Relationship Id="rId4" Type="http://schemas.openxmlformats.org/officeDocument/2006/relationships/image" Target="../media/image5.png"/><Relationship Id="rId9" Type="http://schemas.openxmlformats.org/officeDocument/2006/relationships/image" Target="../media/image43.png"/><Relationship Id="rId14" Type="http://schemas.openxmlformats.org/officeDocument/2006/relationships/image" Target="../media/image48.sv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50.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61.svg"/><Relationship Id="rId3" Type="http://schemas.microsoft.com/office/2018/10/relationships/comments" Target="../comments/modernComment_10D_FE85802D.xml"/><Relationship Id="rId7" Type="http://schemas.openxmlformats.org/officeDocument/2006/relationships/image" Target="../media/image39.svg"/><Relationship Id="rId12" Type="http://schemas.openxmlformats.org/officeDocument/2006/relationships/image" Target="../media/image60.png"/><Relationship Id="rId2" Type="http://schemas.openxmlformats.org/officeDocument/2006/relationships/notesSlide" Target="../notesSlides/notesSlide13.xml"/><Relationship Id="rId16" Type="http://schemas.openxmlformats.org/officeDocument/2006/relationships/image" Target="../media/image64.jpe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59.svg"/><Relationship Id="rId5" Type="http://schemas.openxmlformats.org/officeDocument/2006/relationships/image" Target="../media/image6.svg"/><Relationship Id="rId15" Type="http://schemas.openxmlformats.org/officeDocument/2006/relationships/image" Target="../media/image63.svg"/><Relationship Id="rId10" Type="http://schemas.openxmlformats.org/officeDocument/2006/relationships/image" Target="../media/image58.png"/><Relationship Id="rId4" Type="http://schemas.openxmlformats.org/officeDocument/2006/relationships/image" Target="../media/image5.png"/><Relationship Id="rId9" Type="http://schemas.openxmlformats.org/officeDocument/2006/relationships/image" Target="../media/image54.svg"/><Relationship Id="rId14" Type="http://schemas.openxmlformats.org/officeDocument/2006/relationships/image" Target="../media/image6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115_8C486C4.xml"/><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microsoft.com/office/2018/10/relationships/comments" Target="../comments/modernComment_10E_1A769578.xml"/><Relationship Id="rId7" Type="http://schemas.openxmlformats.org/officeDocument/2006/relationships/image" Target="../media/image68.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50.svg"/></Relationships>
</file>

<file path=ppt/slides/_rels/slide21.xml.rels><?xml version="1.0" encoding="UTF-8" standalone="yes"?>
<Relationships xmlns="http://schemas.openxmlformats.org/package/2006/relationships"><Relationship Id="rId3" Type="http://schemas.microsoft.com/office/2018/10/relationships/comments" Target="../comments/modernComment_121_76D3B90A.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620.png"/><Relationship Id="rId3" Type="http://schemas.microsoft.com/office/2018/10/relationships/comments" Target="../comments/modernComment_112_DBE090A9.xml"/><Relationship Id="rId7"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9.png"/><Relationship Id="rId4" Type="http://schemas.openxmlformats.org/officeDocument/2006/relationships/image" Target="../media/image580.png"/></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60.png"/><Relationship Id="rId11" Type="http://schemas.openxmlformats.org/officeDocument/2006/relationships/image" Target="../media/image71.png"/><Relationship Id="rId5" Type="http://schemas.openxmlformats.org/officeDocument/2006/relationships/image" Target="../media/image650.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microsoft.com/office/2018/10/relationships/comments" Target="../comments/modernComment_10B_A2568F2F.xml"/><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notesSlide" Target="../notesSlides/notesSlide18.xml"/><Relationship Id="rId16"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710.png"/><Relationship Id="rId11" Type="http://schemas.openxmlformats.org/officeDocument/2006/relationships/image" Target="../media/image76.png"/><Relationship Id="rId5" Type="http://schemas.openxmlformats.org/officeDocument/2006/relationships/image" Target="../media/image700.png"/><Relationship Id="rId15"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690.png"/><Relationship Id="rId9" Type="http://schemas.openxmlformats.org/officeDocument/2006/relationships/image" Target="../media/image74.png"/><Relationship Id="rId14"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9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18/10/relationships/comments" Target="../comments/modernComment_107_68426BE7.xml"/><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6.svg"/><Relationship Id="rId4" Type="http://schemas.openxmlformats.org/officeDocument/2006/relationships/image" Target="../media/image14.svg"/><Relationship Id="rId9" Type="http://schemas.openxmlformats.org/officeDocument/2006/relationships/image" Target="../media/image5.png"/><Relationship Id="rId1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18/10/relationships/comments" Target="../comments/modernComment_118_FAEA628F.xml"/><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29.svg"/><Relationship Id="rId3" Type="http://schemas.microsoft.com/office/2018/10/relationships/comments" Target="../comments/modernComment_106_2B22E5BE.xml"/><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7.xml"/><Relationship Id="rId16"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image" Target="../media/image27.svg"/><Relationship Id="rId5" Type="http://schemas.openxmlformats.org/officeDocument/2006/relationships/image" Target="../media/image22.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97.png"/><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25_B2FDD0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58EA-5C14-3285-BD86-36C14A582016}"/>
              </a:ext>
            </a:extLst>
          </p:cNvPr>
          <p:cNvSpPr>
            <a:spLocks noGrp="1"/>
          </p:cNvSpPr>
          <p:nvPr>
            <p:ph type="ctrTitle"/>
          </p:nvPr>
        </p:nvSpPr>
        <p:spPr>
          <a:xfrm>
            <a:off x="800100" y="1604616"/>
            <a:ext cx="11391900" cy="1924050"/>
          </a:xfrm>
        </p:spPr>
        <p:txBody>
          <a:bodyPr>
            <a:noAutofit/>
          </a:bodyPr>
          <a:lstStyle/>
          <a:p>
            <a:pPr algn="l">
              <a:lnSpc>
                <a:spcPct val="150000"/>
              </a:lnSpc>
            </a:pPr>
            <a:r>
              <a:rPr kumimoji="1" lang="ja-JP" altLang="en-US" sz="4000">
                <a:latin typeface="Meiryo" panose="020B0604030504040204" pitchFamily="34" charset="-128"/>
                <a:ea typeface="Meiryo" panose="020B0604030504040204" pitchFamily="34" charset="-128"/>
              </a:rPr>
              <a:t>エンタープライズ無線</a:t>
            </a:r>
            <a:r>
              <a:rPr kumimoji="1" lang="en" altLang="ja-JP" sz="4000" dirty="0">
                <a:latin typeface="Meiryo" panose="020B0604030504040204" pitchFamily="34" charset="-128"/>
                <a:ea typeface="Meiryo" panose="020B0604030504040204" pitchFamily="34" charset="-128"/>
              </a:rPr>
              <a:t>LAN</a:t>
            </a:r>
            <a:r>
              <a:rPr kumimoji="1" lang="ja-JP" altLang="en-US" sz="4000">
                <a:latin typeface="Meiryo" panose="020B0604030504040204" pitchFamily="34" charset="-128"/>
                <a:ea typeface="Meiryo" panose="020B0604030504040204" pitchFamily="34" charset="-128"/>
              </a:rPr>
              <a:t>環境における</a:t>
            </a:r>
            <a:br>
              <a:rPr kumimoji="1" lang="ja-JP" altLang="en-US" sz="4000">
                <a:latin typeface="Meiryo" panose="020B0604030504040204" pitchFamily="34" charset="-128"/>
                <a:ea typeface="Meiryo" panose="020B0604030504040204" pitchFamily="34" charset="-128"/>
              </a:rPr>
            </a:br>
            <a:r>
              <a:rPr kumimoji="1" lang="ja-JP" altLang="en-US" sz="4000">
                <a:latin typeface="Meiryo" panose="020B0604030504040204" pitchFamily="34" charset="-128"/>
                <a:ea typeface="Meiryo" panose="020B0604030504040204" pitchFamily="34" charset="-128"/>
              </a:rPr>
              <a:t>通信品質改善のためのユーザ行動支援手法</a:t>
            </a:r>
          </a:p>
        </p:txBody>
      </p:sp>
      <p:sp>
        <p:nvSpPr>
          <p:cNvPr id="3" name="字幕 2">
            <a:extLst>
              <a:ext uri="{FF2B5EF4-FFF2-40B4-BE49-F238E27FC236}">
                <a16:creationId xmlns:a16="http://schemas.microsoft.com/office/drawing/2014/main" id="{ECA9E849-1D35-9174-359C-433A81538A0B}"/>
              </a:ext>
            </a:extLst>
          </p:cNvPr>
          <p:cNvSpPr>
            <a:spLocks noGrp="1"/>
          </p:cNvSpPr>
          <p:nvPr>
            <p:ph type="subTitle" idx="1"/>
          </p:nvPr>
        </p:nvSpPr>
        <p:spPr>
          <a:xfrm>
            <a:off x="5474208" y="4221163"/>
            <a:ext cx="6254496" cy="518858"/>
          </a:xfrm>
        </p:spPr>
        <p:txBody>
          <a:bodyPr/>
          <a:lstStyle/>
          <a:p>
            <a:r>
              <a:rPr lang="ja-JP" altLang="en-US">
                <a:latin typeface="Meiryo" panose="020B0604030504040204" pitchFamily="34" charset="-128"/>
                <a:ea typeface="Meiryo" panose="020B0604030504040204" pitchFamily="34" charset="-128"/>
              </a:rPr>
              <a:t>上川雅弘，住吉晶，松橋拓人，矢崎俊志</a:t>
            </a:r>
            <a:endParaRPr lang="en-US" altLang="ja-JP" baseline="30000">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5A9314A5-C45A-43F9-E976-655F47EBB32A}"/>
              </a:ext>
            </a:extLst>
          </p:cNvPr>
          <p:cNvSpPr txBox="1"/>
          <p:nvPr/>
        </p:nvSpPr>
        <p:spPr>
          <a:xfrm>
            <a:off x="5802821" y="3759498"/>
            <a:ext cx="2031325"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電気通信大学</a:t>
            </a:r>
          </a:p>
        </p:txBody>
      </p:sp>
    </p:spTree>
    <p:extLst>
      <p:ext uri="{BB962C8B-B14F-4D97-AF65-F5344CB8AC3E}">
        <p14:creationId xmlns:p14="http://schemas.microsoft.com/office/powerpoint/2010/main" val="1040836394"/>
      </p:ext>
    </p:extLst>
  </p:cSld>
  <p:clrMapOvr>
    <a:masterClrMapping/>
  </p:clrMapOvr>
  <mc:AlternateContent xmlns:mc="http://schemas.openxmlformats.org/markup-compatibility/2006" xmlns:p14="http://schemas.microsoft.com/office/powerpoint/2010/main">
    <mc:Choice Requires="p14">
      <p:transition spd="slow" p14:dur="2000" advTm="13903"/>
    </mc:Choice>
    <mc:Fallback xmlns="">
      <p:transition spd="slow" advTm="13903"/>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2D758-EE8B-2C3E-2585-D48AA5B2A3A1}"/>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A8587987-D6F9-360A-C894-41563AB22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54" y="1301242"/>
            <a:ext cx="5480283" cy="46800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7A0166B-676B-237E-2C77-D30622E89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197014"/>
            <a:ext cx="6054034" cy="4790004"/>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a:extLst>
              <a:ext uri="{FF2B5EF4-FFF2-40B4-BE49-F238E27FC236}">
                <a16:creationId xmlns:a16="http://schemas.microsoft.com/office/drawing/2014/main" id="{513ED96D-174B-1F19-2002-C40C6397AC9F}"/>
              </a:ext>
            </a:extLst>
          </p:cNvPr>
          <p:cNvSpPr>
            <a:spLocks noGrp="1"/>
          </p:cNvSpPr>
          <p:nvPr>
            <p:ph type="title"/>
          </p:nvPr>
        </p:nvSpPr>
        <p:spPr/>
        <p:txBody>
          <a:bodyPr>
            <a:normAutofit fontScale="90000"/>
          </a:bodyPr>
          <a:lstStyle/>
          <a:p>
            <a:r>
              <a:rPr kumimoji="1" lang="ja-JP" altLang="en-US"/>
              <a:t>評価</a:t>
            </a:r>
            <a:r>
              <a:rPr kumimoji="1" lang="en-US" altLang="ja-JP"/>
              <a:t> – </a:t>
            </a:r>
            <a:r>
              <a:rPr kumimoji="1" lang="ja-JP" altLang="en-US"/>
              <a:t>ランダムと提案手法による移動結果の比較</a:t>
            </a:r>
          </a:p>
        </p:txBody>
      </p:sp>
      <p:sp>
        <p:nvSpPr>
          <p:cNvPr id="7" name="スライド番号プレースホルダー 6">
            <a:extLst>
              <a:ext uri="{FF2B5EF4-FFF2-40B4-BE49-F238E27FC236}">
                <a16:creationId xmlns:a16="http://schemas.microsoft.com/office/drawing/2014/main" id="{B7211FC2-2E1A-4908-45B1-2F82FF92AC70}"/>
              </a:ext>
            </a:extLst>
          </p:cNvPr>
          <p:cNvSpPr>
            <a:spLocks noGrp="1"/>
          </p:cNvSpPr>
          <p:nvPr>
            <p:ph type="sldNum" sz="quarter" idx="12"/>
          </p:nvPr>
        </p:nvSpPr>
        <p:spPr/>
        <p:txBody>
          <a:bodyPr/>
          <a:lstStyle/>
          <a:p>
            <a:fld id="{F1CDFA39-16F5-E64D-9D3A-3CE155B62115}" type="slidenum">
              <a:rPr kumimoji="1" lang="ja-JP" altLang="en-US" smtClean="0"/>
              <a:t>9</a:t>
            </a:fld>
            <a:endParaRPr kumimoji="1" lang="ja-JP" altLang="en-US"/>
          </a:p>
        </p:txBody>
      </p:sp>
      <p:sp>
        <p:nvSpPr>
          <p:cNvPr id="13" name="スライド番号プレースホルダー 6">
            <a:extLst>
              <a:ext uri="{FF2B5EF4-FFF2-40B4-BE49-F238E27FC236}">
                <a16:creationId xmlns:a16="http://schemas.microsoft.com/office/drawing/2014/main" id="{1A33E8CA-4AFC-398E-6611-C5B954BA8AA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b="0" i="0" kern="1200">
                <a:solidFill>
                  <a:schemeClr val="tx1">
                    <a:tint val="82000"/>
                  </a:schemeClr>
                </a:solidFill>
                <a:latin typeface="Hiragino Kaku Gothic Pro W3" panose="020B0300000000000000" pitchFamily="34" charset="-128"/>
                <a:ea typeface="Hiragino Kaku Gothic Pro W3"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F1CDFA39-16F5-E64D-9D3A-3CE155B62115}" type="slidenum">
              <a:rPr lang="ja-JP" altLang="en-US" smtClean="0"/>
              <a:pPr/>
              <a:t>9</a:t>
            </a:fld>
            <a:endParaRPr lang="ja-JP" altLang="en-US"/>
          </a:p>
        </p:txBody>
      </p:sp>
      <p:sp>
        <p:nvSpPr>
          <p:cNvPr id="17" name="テキスト ボックス 16">
            <a:extLst>
              <a:ext uri="{FF2B5EF4-FFF2-40B4-BE49-F238E27FC236}">
                <a16:creationId xmlns:a16="http://schemas.microsoft.com/office/drawing/2014/main" id="{86B5066E-9ED3-2D8D-DC83-FD2AD9240F5F}"/>
              </a:ext>
            </a:extLst>
          </p:cNvPr>
          <p:cNvSpPr txBox="1"/>
          <p:nvPr/>
        </p:nvSpPr>
        <p:spPr>
          <a:xfrm>
            <a:off x="2791969" y="7542048"/>
            <a:ext cx="4697120" cy="646331"/>
          </a:xfrm>
          <a:prstGeom prst="rect">
            <a:avLst/>
          </a:prstGeom>
          <a:noFill/>
        </p:spPr>
        <p:txBody>
          <a:bodyPr wrap="square" rtlCol="0">
            <a:spAutoFit/>
          </a:bodyPr>
          <a:lstStyle/>
          <a:p>
            <a:pPr algn="l"/>
            <a:r>
              <a:rPr kumimoji="1" lang="ja-JP" altLang="en-US">
                <a:latin typeface="Meiryo" panose="020B0604030504040204" pitchFamily="34" charset="-128"/>
                <a:ea typeface="Meiryo" panose="020B0604030504040204" pitchFamily="34" charset="-128"/>
              </a:rPr>
              <a:t>ランダムな移動の場合と提案手法との</a:t>
            </a:r>
            <a:br>
              <a:rPr kumimoji="1" lang="en-US" altLang="ja-JP" dirty="0">
                <a:latin typeface="Meiryo" panose="020B0604030504040204" pitchFamily="34" charset="-128"/>
                <a:ea typeface="Meiryo" panose="020B0604030504040204" pitchFamily="34" charset="-128"/>
              </a:rPr>
            </a:br>
            <a:r>
              <a:rPr kumimoji="1" lang="ja-JP" altLang="en-US">
                <a:latin typeface="Meiryo" panose="020B0604030504040204" pitchFamily="34" charset="-128"/>
                <a:ea typeface="Meiryo" panose="020B0604030504040204" pitchFamily="34" charset="-128"/>
              </a:rPr>
              <a:t>システム全体スループットの改善率の比較</a:t>
            </a:r>
          </a:p>
        </p:txBody>
      </p:sp>
      <p:sp>
        <p:nvSpPr>
          <p:cNvPr id="18" name="上下矢印 17">
            <a:extLst>
              <a:ext uri="{FF2B5EF4-FFF2-40B4-BE49-F238E27FC236}">
                <a16:creationId xmlns:a16="http://schemas.microsoft.com/office/drawing/2014/main" id="{90FAE9C1-ACA3-BA67-5CDC-226AF39B0E1E}"/>
              </a:ext>
            </a:extLst>
          </p:cNvPr>
          <p:cNvSpPr/>
          <p:nvPr/>
        </p:nvSpPr>
        <p:spPr>
          <a:xfrm>
            <a:off x="3512417" y="3800475"/>
            <a:ext cx="288058" cy="923653"/>
          </a:xfrm>
          <a:prstGeom prst="upDownArrow">
            <a:avLst>
              <a:gd name="adj1" fmla="val 35670"/>
              <a:gd name="adj2" fmla="val 5238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DC926312-8467-A5FD-DFB4-D06E76AB2443}"/>
              </a:ext>
            </a:extLst>
          </p:cNvPr>
          <p:cNvSpPr txBox="1"/>
          <p:nvPr/>
        </p:nvSpPr>
        <p:spPr>
          <a:xfrm>
            <a:off x="3324865" y="4097444"/>
            <a:ext cx="835485" cy="369332"/>
          </a:xfrm>
          <a:prstGeom prst="rect">
            <a:avLst/>
          </a:prstGeom>
          <a:noFill/>
        </p:spPr>
        <p:txBody>
          <a:bodyPr wrap="square" rtlCol="0">
            <a:spAutoFit/>
          </a:bodyPr>
          <a:lstStyle/>
          <a:p>
            <a:pPr algn="l"/>
            <a:r>
              <a:rPr kumimoji="1" lang="en-US" altLang="ja-JP" dirty="0">
                <a:latin typeface="Meiryo" panose="020B0604030504040204" pitchFamily="34" charset="-128"/>
                <a:ea typeface="Meiryo" panose="020B0604030504040204" pitchFamily="34" charset="-128"/>
              </a:rPr>
              <a:t>2.49</a:t>
            </a:r>
            <a:endParaRPr kumimoji="1" lang="ja-JP" altLang="en-US">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F4A7449A-2E81-B649-7567-FD4C1F8C8405}"/>
              </a:ext>
            </a:extLst>
          </p:cNvPr>
          <p:cNvSpPr txBox="1"/>
          <p:nvPr/>
        </p:nvSpPr>
        <p:spPr>
          <a:xfrm>
            <a:off x="2473235" y="1599589"/>
            <a:ext cx="1701403" cy="1200329"/>
          </a:xfrm>
          <a:prstGeom prst="wedgeRectCallout">
            <a:avLst>
              <a:gd name="adj1" fmla="val 63354"/>
              <a:gd name="adj2" fmla="val 10819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スループット改善率の平均値の差は約</a:t>
            </a:r>
            <a:r>
              <a:rPr lang="en-US" altLang="ja-JP" dirty="0">
                <a:latin typeface="Meiryo" panose="020B0604030504040204" pitchFamily="34" charset="-128"/>
                <a:ea typeface="Meiryo" panose="020B0604030504040204" pitchFamily="34" charset="-128"/>
              </a:rPr>
              <a:t>2.49</a:t>
            </a:r>
            <a:r>
              <a:rPr kumimoji="1" lang="en-US" altLang="ja-JP" dirty="0">
                <a:latin typeface="Meiryo" panose="020B0604030504040204" pitchFamily="34" charset="-128"/>
                <a:ea typeface="Meiryo" panose="020B0604030504040204" pitchFamily="34" charset="-128"/>
              </a:rPr>
              <a:t>%</a:t>
            </a:r>
          </a:p>
        </p:txBody>
      </p:sp>
      <p:sp>
        <p:nvSpPr>
          <p:cNvPr id="21" name="テキスト ボックス 20">
            <a:extLst>
              <a:ext uri="{FF2B5EF4-FFF2-40B4-BE49-F238E27FC236}">
                <a16:creationId xmlns:a16="http://schemas.microsoft.com/office/drawing/2014/main" id="{988BA3A0-AB2D-1F54-BCFB-83B6F3A0970B}"/>
              </a:ext>
            </a:extLst>
          </p:cNvPr>
          <p:cNvSpPr txBox="1"/>
          <p:nvPr/>
        </p:nvSpPr>
        <p:spPr>
          <a:xfrm>
            <a:off x="2022628" y="5981329"/>
            <a:ext cx="2954655" cy="369332"/>
          </a:xfrm>
          <a:prstGeom prst="rect">
            <a:avLst/>
          </a:prstGeom>
          <a:noFill/>
        </p:spPr>
        <p:txBody>
          <a:bodyPr wrap="none" rtlCol="0">
            <a:spAutoFit/>
          </a:bodyPr>
          <a:lstStyle/>
          <a:p>
            <a:r>
              <a:rPr lang="ja-JP" altLang="en-US">
                <a:latin typeface="Meiryo" panose="020B0604030504040204" pitchFamily="34" charset="-128"/>
                <a:ea typeface="Meiryo" panose="020B0604030504040204" pitchFamily="34" charset="-128"/>
              </a:rPr>
              <a:t>スループット改善率の比較</a:t>
            </a:r>
            <a:endParaRPr kumimoji="1" lang="ja-JP" altLang="en-US">
              <a:latin typeface="Meiryo" panose="020B0604030504040204" pitchFamily="34" charset="-128"/>
              <a:ea typeface="Meiryo" panose="020B0604030504040204" pitchFamily="34" charset="-128"/>
            </a:endParaRPr>
          </a:p>
        </p:txBody>
      </p:sp>
      <p:sp>
        <p:nvSpPr>
          <p:cNvPr id="23" name="四角形吹き出し 22">
            <a:extLst>
              <a:ext uri="{FF2B5EF4-FFF2-40B4-BE49-F238E27FC236}">
                <a16:creationId xmlns:a16="http://schemas.microsoft.com/office/drawing/2014/main" id="{D8352C4C-9392-3CED-6735-5C9BAED06C7D}"/>
              </a:ext>
            </a:extLst>
          </p:cNvPr>
          <p:cNvSpPr/>
          <p:nvPr/>
        </p:nvSpPr>
        <p:spPr>
          <a:xfrm>
            <a:off x="7888378" y="1833372"/>
            <a:ext cx="1789136" cy="1595628"/>
          </a:xfrm>
          <a:prstGeom prst="wedgeRectCallout">
            <a:avLst>
              <a:gd name="adj1" fmla="val -58210"/>
              <a:gd name="adj2" fmla="val 7127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0.5m</a:t>
            </a:r>
            <a:r>
              <a:rPr kumimoji="1" lang="ja-JP" altLang="en-US">
                <a:solidFill>
                  <a:schemeClr val="tx1"/>
                </a:solidFill>
                <a:latin typeface="Meiryo" panose="020B0604030504040204" pitchFamily="34" charset="-128"/>
                <a:ea typeface="Meiryo" panose="020B0604030504040204" pitchFamily="34" charset="-128"/>
              </a:rPr>
              <a:t>以下のユーザが</a:t>
            </a:r>
            <a:r>
              <a:rPr lang="en-US" altLang="ja-JP" dirty="0">
                <a:solidFill>
                  <a:schemeClr val="tx1"/>
                </a:solidFill>
                <a:latin typeface="Meiryo" panose="020B0604030504040204" pitchFamily="34" charset="-128"/>
                <a:ea typeface="Meiryo" panose="020B0604030504040204" pitchFamily="34" charset="-128"/>
              </a:rPr>
              <a:t>2</a:t>
            </a:r>
            <a:r>
              <a:rPr kumimoji="1" lang="ja-JP" altLang="en-US">
                <a:solidFill>
                  <a:schemeClr val="tx1"/>
                </a:solidFill>
                <a:latin typeface="Meiryo" panose="020B0604030504040204" pitchFamily="34" charset="-128"/>
                <a:ea typeface="Meiryo" panose="020B0604030504040204" pitchFamily="34" charset="-128"/>
              </a:rPr>
              <a:t>分の</a:t>
            </a:r>
            <a:r>
              <a:rPr kumimoji="1" lang="en-US" altLang="ja-JP" dirty="0">
                <a:solidFill>
                  <a:schemeClr val="tx1"/>
                </a:solidFill>
                <a:latin typeface="Meiryo" panose="020B0604030504040204" pitchFamily="34" charset="-128"/>
                <a:ea typeface="Meiryo" panose="020B0604030504040204" pitchFamily="34" charset="-128"/>
              </a:rPr>
              <a:t>1</a:t>
            </a:r>
            <a:r>
              <a:rPr kumimoji="1" lang="ja-JP" altLang="en-US">
                <a:solidFill>
                  <a:schemeClr val="tx1"/>
                </a:solidFill>
                <a:latin typeface="Meiryo" panose="020B0604030504040204" pitchFamily="34" charset="-128"/>
                <a:ea typeface="Meiryo" panose="020B0604030504040204" pitchFamily="34" charset="-128"/>
              </a:rPr>
              <a:t>弱程度</a:t>
            </a:r>
          </a:p>
        </p:txBody>
      </p:sp>
      <p:sp>
        <p:nvSpPr>
          <p:cNvPr id="24" name="四角形吹き出し 23">
            <a:extLst>
              <a:ext uri="{FF2B5EF4-FFF2-40B4-BE49-F238E27FC236}">
                <a16:creationId xmlns:a16="http://schemas.microsoft.com/office/drawing/2014/main" id="{F9376ED0-6C9F-9918-7C3D-185A7A732762}"/>
              </a:ext>
            </a:extLst>
          </p:cNvPr>
          <p:cNvSpPr/>
          <p:nvPr/>
        </p:nvSpPr>
        <p:spPr>
          <a:xfrm>
            <a:off x="9161432" y="3731221"/>
            <a:ext cx="2192368" cy="776967"/>
          </a:xfrm>
          <a:prstGeom prst="wedgeRectCallout">
            <a:avLst>
              <a:gd name="adj1" fmla="val 49606"/>
              <a:gd name="adj2" fmla="val 109078"/>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panose="020B0604030504040204" pitchFamily="34" charset="-128"/>
                <a:ea typeface="Meiryo" panose="020B0604030504040204" pitchFamily="34" charset="-128"/>
              </a:rPr>
              <a:t>14</a:t>
            </a:r>
            <a:r>
              <a:rPr kumimoji="1" lang="en-US" altLang="ja-JP" dirty="0">
                <a:solidFill>
                  <a:schemeClr val="tx1"/>
                </a:solidFill>
                <a:latin typeface="Meiryo" panose="020B0604030504040204" pitchFamily="34" charset="-128"/>
                <a:ea typeface="Meiryo" panose="020B0604030504040204" pitchFamily="34" charset="-128"/>
              </a:rPr>
              <a:t>.5m</a:t>
            </a:r>
            <a:r>
              <a:rPr kumimoji="1" lang="ja-JP" altLang="en-US">
                <a:solidFill>
                  <a:schemeClr val="tx1"/>
                </a:solidFill>
                <a:latin typeface="Meiryo" panose="020B0604030504040204" pitchFamily="34" charset="-128"/>
                <a:ea typeface="Meiryo" panose="020B0604030504040204" pitchFamily="34" charset="-128"/>
              </a:rPr>
              <a:t>以上の</a:t>
            </a:r>
            <a:br>
              <a:rPr kumimoji="1" lang="en-US" altLang="ja-JP" dirty="0">
                <a:solidFill>
                  <a:schemeClr val="tx1"/>
                </a:solidFill>
                <a:latin typeface="Meiryo" panose="020B0604030504040204" pitchFamily="34" charset="-128"/>
                <a:ea typeface="Meiryo" panose="020B0604030504040204" pitchFamily="34" charset="-128"/>
              </a:rPr>
            </a:br>
            <a:r>
              <a:rPr kumimoji="1" lang="ja-JP" altLang="en-US">
                <a:solidFill>
                  <a:schemeClr val="tx1"/>
                </a:solidFill>
                <a:latin typeface="Meiryo" panose="020B0604030504040204" pitchFamily="34" charset="-128"/>
                <a:ea typeface="Meiryo" panose="020B0604030504040204" pitchFamily="34" charset="-128"/>
              </a:rPr>
              <a:t>ユーザは増えた</a:t>
            </a:r>
          </a:p>
        </p:txBody>
      </p:sp>
      <p:sp>
        <p:nvSpPr>
          <p:cNvPr id="25" name="テキスト ボックス 24">
            <a:extLst>
              <a:ext uri="{FF2B5EF4-FFF2-40B4-BE49-F238E27FC236}">
                <a16:creationId xmlns:a16="http://schemas.microsoft.com/office/drawing/2014/main" id="{8B0958E1-6D09-2349-90B2-C1EF6A67C185}"/>
              </a:ext>
            </a:extLst>
          </p:cNvPr>
          <p:cNvSpPr txBox="1"/>
          <p:nvPr/>
        </p:nvSpPr>
        <p:spPr>
          <a:xfrm>
            <a:off x="7462157" y="5987018"/>
            <a:ext cx="4099562" cy="369332"/>
          </a:xfrm>
          <a:prstGeom prst="rect">
            <a:avLst/>
          </a:prstGeom>
          <a:noFill/>
        </p:spPr>
        <p:txBody>
          <a:bodyPr wrap="square" rtlCol="0">
            <a:spAutoFit/>
          </a:bodyPr>
          <a:lstStyle/>
          <a:p>
            <a:pPr algn="ctr"/>
            <a:r>
              <a:rPr kumimoji="1" lang="ja-JP" altLang="en-US">
                <a:latin typeface="Meiryo" panose="020B0604030504040204" pitchFamily="34" charset="-128"/>
                <a:ea typeface="Meiryo" panose="020B0604030504040204" pitchFamily="34" charset="-128"/>
              </a:rPr>
              <a:t>ユーザごとの移動距離の比較</a:t>
            </a:r>
          </a:p>
        </p:txBody>
      </p:sp>
      <p:sp>
        <p:nvSpPr>
          <p:cNvPr id="28" name="テキスト ボックス 27">
            <a:extLst>
              <a:ext uri="{FF2B5EF4-FFF2-40B4-BE49-F238E27FC236}">
                <a16:creationId xmlns:a16="http://schemas.microsoft.com/office/drawing/2014/main" id="{472AF935-EBB7-FCA2-9CF3-08AD9C73F0FF}"/>
              </a:ext>
            </a:extLst>
          </p:cNvPr>
          <p:cNvSpPr txBox="1"/>
          <p:nvPr/>
        </p:nvSpPr>
        <p:spPr>
          <a:xfrm>
            <a:off x="1170703" y="2197203"/>
            <a:ext cx="1270245" cy="1754326"/>
          </a:xfrm>
          <a:prstGeom prst="wedgeRectCallout">
            <a:avLst>
              <a:gd name="adj1" fmla="val 44765"/>
              <a:gd name="adj2" fmla="val 6126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提案手法の最小値はランダムな場合の平均と同程度</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59642136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a:extLst>
              <a:ext uri="{FF2B5EF4-FFF2-40B4-BE49-F238E27FC236}">
                <a16:creationId xmlns:a16="http://schemas.microsoft.com/office/drawing/2014/main" id="{CAE93ACE-FE68-6FE1-D93E-E3CBAE4C8EEE}"/>
              </a:ext>
            </a:extLst>
          </p:cNvPr>
          <p:cNvSpPr/>
          <p:nvPr/>
        </p:nvSpPr>
        <p:spPr>
          <a:xfrm>
            <a:off x="599310" y="4340335"/>
            <a:ext cx="10805026" cy="1951299"/>
          </a:xfrm>
          <a:prstGeom prst="roundRect">
            <a:avLst>
              <a:gd name="adj" fmla="val 7572"/>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3" name="角丸四角形 22">
            <a:extLst>
              <a:ext uri="{FF2B5EF4-FFF2-40B4-BE49-F238E27FC236}">
                <a16:creationId xmlns:a16="http://schemas.microsoft.com/office/drawing/2014/main" id="{CF67AF5E-5450-DC68-9CAE-C94639F55D06}"/>
              </a:ext>
            </a:extLst>
          </p:cNvPr>
          <p:cNvSpPr/>
          <p:nvPr/>
        </p:nvSpPr>
        <p:spPr>
          <a:xfrm>
            <a:off x="599309" y="1582152"/>
            <a:ext cx="10805027" cy="2230813"/>
          </a:xfrm>
          <a:prstGeom prst="roundRect">
            <a:avLst>
              <a:gd name="adj" fmla="val 7572"/>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F8158099-D630-99D6-54D2-6E722D3EDF07}"/>
              </a:ext>
            </a:extLst>
          </p:cNvPr>
          <p:cNvSpPr>
            <a:spLocks noGrp="1"/>
          </p:cNvSpPr>
          <p:nvPr>
            <p:ph type="title"/>
          </p:nvPr>
        </p:nvSpPr>
        <p:spPr/>
        <p:txBody>
          <a:bodyPr/>
          <a:lstStyle/>
          <a:p>
            <a:r>
              <a:rPr kumimoji="1" lang="ja-JP" altLang="en-US"/>
              <a:t>考察</a:t>
            </a:r>
          </a:p>
        </p:txBody>
      </p:sp>
      <p:sp>
        <p:nvSpPr>
          <p:cNvPr id="10" name="テキスト ボックス 9">
            <a:extLst>
              <a:ext uri="{FF2B5EF4-FFF2-40B4-BE49-F238E27FC236}">
                <a16:creationId xmlns:a16="http://schemas.microsoft.com/office/drawing/2014/main" id="{3FF88952-0EF4-892C-08DC-064A297D9518}"/>
              </a:ext>
            </a:extLst>
          </p:cNvPr>
          <p:cNvSpPr txBox="1"/>
          <p:nvPr/>
        </p:nvSpPr>
        <p:spPr>
          <a:xfrm>
            <a:off x="3060491" y="-1654685"/>
            <a:ext cx="6096000" cy="1708160"/>
          </a:xfrm>
          <a:prstGeom prst="rect">
            <a:avLst/>
          </a:prstGeom>
          <a:noFill/>
        </p:spPr>
        <p:txBody>
          <a:bodyPr wrap="square">
            <a:spAutoFit/>
          </a:bodyPr>
          <a:lstStyle/>
          <a:p>
            <a:pPr>
              <a:lnSpc>
                <a:spcPct val="150000"/>
              </a:lnSpc>
            </a:pPr>
            <a:r>
              <a:rPr lang="ja-JP" altLang="en-US" sz="2400">
                <a:latin typeface="Meiryo" panose="020B0604030504040204" pitchFamily="34" charset="-128"/>
                <a:ea typeface="Meiryo" panose="020B0604030504040204" pitchFamily="34" charset="-128"/>
              </a:rPr>
              <a:t>提案手法を適用することで，ランダム移動と比較して全体スループットが約</a:t>
            </a:r>
            <a:r>
              <a:rPr lang="en-US" altLang="ja-JP" sz="2400">
                <a:latin typeface="Meiryo" panose="020B0604030504040204" pitchFamily="34" charset="-128"/>
                <a:ea typeface="Meiryo" panose="020B0604030504040204" pitchFamily="34" charset="-128"/>
              </a:rPr>
              <a:t>13</a:t>
            </a:r>
            <a:r>
              <a:rPr lang="ja-JP" altLang="en-US" sz="2400">
                <a:latin typeface="Meiryo" panose="020B0604030504040204" pitchFamily="34" charset="-128"/>
                <a:ea typeface="Meiryo" panose="020B0604030504040204" pitchFamily="34" charset="-128"/>
              </a:rPr>
              <a:t>％改善された．</a:t>
            </a:r>
            <a:endParaRPr lang="en-US" altLang="ja-JP" sz="2400">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55B53F88-8ACA-F1B5-3442-6E9B3291AF0A}"/>
              </a:ext>
            </a:extLst>
          </p:cNvPr>
          <p:cNvSpPr txBox="1"/>
          <p:nvPr/>
        </p:nvSpPr>
        <p:spPr>
          <a:xfrm>
            <a:off x="322341" y="6928415"/>
            <a:ext cx="1626478" cy="1200329"/>
          </a:xfrm>
          <a:prstGeom prst="rect">
            <a:avLst/>
          </a:prstGeom>
          <a:noFill/>
        </p:spPr>
        <p:txBody>
          <a:bodyPr wrap="square" rtlCol="0">
            <a:spAutoFit/>
          </a:bodyPr>
          <a:lstStyle/>
          <a:p>
            <a:pPr algn="l"/>
            <a:r>
              <a:rPr lang="ja-JP" altLang="en-US">
                <a:latin typeface="Meiryo" panose="020B0604030504040204" pitchFamily="34" charset="-128"/>
                <a:ea typeface="Meiryo" panose="020B0604030504040204" pitchFamily="34" charset="-128"/>
              </a:rPr>
              <a:t>事実から主張できること</a:t>
            </a:r>
            <a:endParaRPr lang="en-US" altLang="ja-JP">
              <a:latin typeface="Meiryo" panose="020B0604030504040204" pitchFamily="34" charset="-128"/>
              <a:ea typeface="Meiryo" panose="020B0604030504040204" pitchFamily="34" charset="-128"/>
            </a:endParaRPr>
          </a:p>
          <a:p>
            <a:pPr algn="l"/>
            <a:r>
              <a:rPr kumimoji="1" lang="ja-JP" altLang="en-US">
                <a:latin typeface="Meiryo" panose="020B0604030504040204" pitchFamily="34" charset="-128"/>
                <a:ea typeface="Meiryo" panose="020B0604030504040204" pitchFamily="34" charset="-128"/>
              </a:rPr>
              <a:t>（仮説の確認など）</a:t>
            </a:r>
          </a:p>
        </p:txBody>
      </p:sp>
      <p:sp>
        <p:nvSpPr>
          <p:cNvPr id="5" name="スライド番号プレースホルダー 4">
            <a:extLst>
              <a:ext uri="{FF2B5EF4-FFF2-40B4-BE49-F238E27FC236}">
                <a16:creationId xmlns:a16="http://schemas.microsoft.com/office/drawing/2014/main" id="{66ACBD03-EB03-59AD-6556-51F0DF43F231}"/>
              </a:ext>
            </a:extLst>
          </p:cNvPr>
          <p:cNvSpPr>
            <a:spLocks noGrp="1"/>
          </p:cNvSpPr>
          <p:nvPr>
            <p:ph type="sldNum" sz="quarter" idx="12"/>
          </p:nvPr>
        </p:nvSpPr>
        <p:spPr/>
        <p:txBody>
          <a:bodyPr/>
          <a:lstStyle/>
          <a:p>
            <a:fld id="{F1CDFA39-16F5-E64D-9D3A-3CE155B62115}" type="slidenum">
              <a:rPr kumimoji="1" lang="ja-JP" altLang="en-US" smtClean="0"/>
              <a:t>10</a:t>
            </a:fld>
            <a:endParaRPr kumimoji="1" lang="ja-JP" altLang="en-US"/>
          </a:p>
        </p:txBody>
      </p:sp>
      <p:sp>
        <p:nvSpPr>
          <p:cNvPr id="6" name="テキスト ボックス 5">
            <a:extLst>
              <a:ext uri="{FF2B5EF4-FFF2-40B4-BE49-F238E27FC236}">
                <a16:creationId xmlns:a16="http://schemas.microsoft.com/office/drawing/2014/main" id="{2A8EB83F-4E9E-8B4B-FFFC-3F3D2139DFB0}"/>
              </a:ext>
            </a:extLst>
          </p:cNvPr>
          <p:cNvSpPr txBox="1"/>
          <p:nvPr/>
        </p:nvSpPr>
        <p:spPr>
          <a:xfrm>
            <a:off x="1474172" y="7448475"/>
            <a:ext cx="987962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今回はバンド幅を調和平均で取ったけど，実際は違うのではないか，という議論の余地がある</a:t>
            </a:r>
            <a:endParaRPr kumimoji="1" lang="en-US" altLang="ja-JP">
              <a:latin typeface="Meiryo" panose="020B0604030504040204" pitchFamily="34" charset="-128"/>
              <a:ea typeface="Meiryo" panose="020B0604030504040204" pitchFamily="34" charset="-128"/>
            </a:endParaRPr>
          </a:p>
        </p:txBody>
      </p:sp>
      <p:sp>
        <p:nvSpPr>
          <p:cNvPr id="7" name="角丸四角形 6">
            <a:extLst>
              <a:ext uri="{FF2B5EF4-FFF2-40B4-BE49-F238E27FC236}">
                <a16:creationId xmlns:a16="http://schemas.microsoft.com/office/drawing/2014/main" id="{9B6DE389-D0FE-93FE-3303-01915E082E06}"/>
              </a:ext>
            </a:extLst>
          </p:cNvPr>
          <p:cNvSpPr/>
          <p:nvPr/>
        </p:nvSpPr>
        <p:spPr>
          <a:xfrm>
            <a:off x="1913465" y="7215637"/>
            <a:ext cx="8365067" cy="1951299"/>
          </a:xfrm>
          <a:prstGeom prst="roundRect">
            <a:avLst/>
          </a:prstGeom>
          <a:solidFill>
            <a:schemeClr val="bg1"/>
          </a:solidFill>
          <a:ln w="38100">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a:solidFill>
                  <a:schemeClr val="tx1"/>
                </a:solidFill>
                <a:latin typeface="Meiryo" panose="020B0604030504040204" pitchFamily="34" charset="-128"/>
                <a:ea typeface="Meiryo" panose="020B0604030504040204" pitchFamily="34" charset="-128"/>
              </a:rPr>
              <a:t>ランダムな移動よりも有意にスループットが改善された</a:t>
            </a:r>
            <a:endParaRPr lang="en-US" altLang="ja-JP">
              <a:solidFill>
                <a:schemeClr val="tx1"/>
              </a:solidFill>
              <a:latin typeface="Meiryo" panose="020B0604030504040204" pitchFamily="34" charset="-128"/>
              <a:ea typeface="Meiryo" panose="020B0604030504040204" pitchFamily="34" charset="-128"/>
            </a:endParaRPr>
          </a:p>
          <a:p>
            <a:pPr algn="ctr">
              <a:lnSpc>
                <a:spcPct val="150000"/>
              </a:lnSpc>
            </a:pPr>
            <a:r>
              <a:rPr kumimoji="1" lang="ja-JP" altLang="en-US">
                <a:solidFill>
                  <a:schemeClr val="tx1"/>
                </a:solidFill>
                <a:latin typeface="Meiryo" panose="020B0604030504040204" pitchFamily="34" charset="-128"/>
                <a:ea typeface="Meiryo" panose="020B0604030504040204" pitchFamily="34" charset="-128"/>
              </a:rPr>
              <a:t>閾値ギリギリまで動くユーザの人数は，スループットが改善しきれないユーザの数であるため，出現位置が悪かったユーザの数とも捉えられる</a:t>
            </a:r>
            <a:endParaRPr kumimoji="1" lang="en-US" altLang="ja-JP">
              <a:solidFill>
                <a:schemeClr val="tx1"/>
              </a:solidFill>
              <a:latin typeface="Meiryo" panose="020B0604030504040204" pitchFamily="34" charset="-128"/>
              <a:ea typeface="Meiryo" panose="020B0604030504040204" pitchFamily="34" charset="-128"/>
            </a:endParaRPr>
          </a:p>
          <a:p>
            <a:pPr algn="ctr"/>
            <a:endParaRPr kumimoji="1" lang="ja-JP" altLang="en-US">
              <a:solidFill>
                <a:schemeClr val="tx1"/>
              </a:solidFill>
              <a:latin typeface="Meiryo" panose="020B0604030504040204" pitchFamily="34" charset="-128"/>
              <a:ea typeface="Meiryo" panose="020B0604030504040204" pitchFamily="34" charset="-128"/>
            </a:endParaRPr>
          </a:p>
        </p:txBody>
      </p:sp>
      <p:sp>
        <p:nvSpPr>
          <p:cNvPr id="18" name="円/楕円 17">
            <a:extLst>
              <a:ext uri="{FF2B5EF4-FFF2-40B4-BE49-F238E27FC236}">
                <a16:creationId xmlns:a16="http://schemas.microsoft.com/office/drawing/2014/main" id="{57BB878D-3A8D-7036-B9B7-0B2981D744F3}"/>
              </a:ext>
            </a:extLst>
          </p:cNvPr>
          <p:cNvSpPr/>
          <p:nvPr/>
        </p:nvSpPr>
        <p:spPr>
          <a:xfrm>
            <a:off x="799453" y="1205158"/>
            <a:ext cx="914400" cy="9144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en-US" altLang="ja-JP" sz="2800">
                <a:solidFill>
                  <a:schemeClr val="bg1"/>
                </a:solidFill>
                <a:latin typeface="Meiryo" panose="020B0604030504040204" pitchFamily="34" charset="-128"/>
                <a:ea typeface="Meiryo" panose="020B0604030504040204" pitchFamily="34" charset="-128"/>
              </a:rPr>
              <a:t>01</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B1B38F47-2423-F69C-73F3-439BC4883D9D}"/>
              </a:ext>
            </a:extLst>
          </p:cNvPr>
          <p:cNvSpPr txBox="1"/>
          <p:nvPr/>
        </p:nvSpPr>
        <p:spPr>
          <a:xfrm>
            <a:off x="799453" y="2267084"/>
            <a:ext cx="10131626" cy="515526"/>
          </a:xfrm>
          <a:prstGeom prst="rect">
            <a:avLst/>
          </a:prstGeom>
          <a:noFill/>
        </p:spPr>
        <p:txBody>
          <a:bodyPr wrap="square" rtlCol="0">
            <a:spAutoFit/>
          </a:bodyPr>
          <a:lstStyle/>
          <a:p>
            <a:pPr algn="l">
              <a:lnSpc>
                <a:spcPct val="150000"/>
              </a:lnSpc>
            </a:pPr>
            <a:r>
              <a:rPr kumimoji="1" lang="ja-JP" altLang="en-US" sz="2000">
                <a:latin typeface="Meiryo" panose="020B0604030504040204" pitchFamily="34" charset="-128"/>
                <a:ea typeface="Meiryo" panose="020B0604030504040204" pitchFamily="34" charset="-128"/>
              </a:rPr>
              <a:t>ランダムな移動よりも提案手法の方がスループットを改善でき，移動距離も抑えられる</a:t>
            </a:r>
          </a:p>
        </p:txBody>
      </p:sp>
      <p:sp>
        <p:nvSpPr>
          <p:cNvPr id="20" name="円/楕円 19">
            <a:extLst>
              <a:ext uri="{FF2B5EF4-FFF2-40B4-BE49-F238E27FC236}">
                <a16:creationId xmlns:a16="http://schemas.microsoft.com/office/drawing/2014/main" id="{9D9EF1C5-5F1B-C07D-8B2F-6B1374F3A711}"/>
              </a:ext>
            </a:extLst>
          </p:cNvPr>
          <p:cNvSpPr/>
          <p:nvPr/>
        </p:nvSpPr>
        <p:spPr>
          <a:xfrm>
            <a:off x="737033" y="4029398"/>
            <a:ext cx="914400" cy="9144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en-US" altLang="ja-JP" sz="2800">
                <a:solidFill>
                  <a:schemeClr val="bg1"/>
                </a:solidFill>
                <a:latin typeface="Meiryo" panose="020B0604030504040204" pitchFamily="34" charset="-128"/>
                <a:ea typeface="Meiryo" panose="020B0604030504040204" pitchFamily="34" charset="-128"/>
              </a:rPr>
              <a:t>02</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6C4A1217-1CFE-A95C-21BF-DE846FDADD60}"/>
              </a:ext>
            </a:extLst>
          </p:cNvPr>
          <p:cNvSpPr txBox="1"/>
          <p:nvPr/>
        </p:nvSpPr>
        <p:spPr>
          <a:xfrm>
            <a:off x="1045029" y="4885647"/>
            <a:ext cx="9146218" cy="515526"/>
          </a:xfrm>
          <a:prstGeom prst="rect">
            <a:avLst/>
          </a:prstGeom>
          <a:noFill/>
        </p:spPr>
        <p:txBody>
          <a:bodyPr wrap="square" rtlCol="0">
            <a:spAutoFit/>
          </a:bodyPr>
          <a:lstStyle/>
          <a:p>
            <a:pPr algn="l">
              <a:lnSpc>
                <a:spcPct val="150000"/>
              </a:lnSpc>
            </a:pPr>
            <a:r>
              <a:rPr kumimoji="1" lang="ja-JP" altLang="en-US" sz="2000">
                <a:latin typeface="Meiryo" panose="020B0604030504040204" pitchFamily="34" charset="-128"/>
                <a:ea typeface="Meiryo" panose="020B0604030504040204" pitchFamily="34" charset="-128"/>
              </a:rPr>
              <a:t>初期位置によっては</a:t>
            </a:r>
            <a:r>
              <a:rPr kumimoji="1" lang="en-US" altLang="ja-JP" sz="2000">
                <a:latin typeface="Meiryo" panose="020B0604030504040204" pitchFamily="34" charset="-128"/>
                <a:ea typeface="Meiryo" panose="020B0604030504040204" pitchFamily="34" charset="-128"/>
              </a:rPr>
              <a:t>15m</a:t>
            </a:r>
            <a:r>
              <a:rPr kumimoji="1" lang="ja-JP" altLang="en-US" sz="2000">
                <a:latin typeface="Meiryo" panose="020B0604030504040204" pitchFamily="34" charset="-128"/>
                <a:ea typeface="Meiryo" panose="020B0604030504040204" pitchFamily="34" charset="-128"/>
              </a:rPr>
              <a:t>移動しても要求スループットに達せない場合がある</a:t>
            </a:r>
          </a:p>
        </p:txBody>
      </p:sp>
      <p:sp>
        <p:nvSpPr>
          <p:cNvPr id="25" name="右矢印 24">
            <a:extLst>
              <a:ext uri="{FF2B5EF4-FFF2-40B4-BE49-F238E27FC236}">
                <a16:creationId xmlns:a16="http://schemas.microsoft.com/office/drawing/2014/main" id="{827E7D28-5A82-B2C0-27F2-85DAE25BC0F6}"/>
              </a:ext>
            </a:extLst>
          </p:cNvPr>
          <p:cNvSpPr/>
          <p:nvPr/>
        </p:nvSpPr>
        <p:spPr>
          <a:xfrm>
            <a:off x="1078315" y="3023210"/>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BB19C5F1-0304-AA76-9C28-EFF3AE2BDFA7}"/>
              </a:ext>
            </a:extLst>
          </p:cNvPr>
          <p:cNvSpPr txBox="1"/>
          <p:nvPr/>
        </p:nvSpPr>
        <p:spPr>
          <a:xfrm>
            <a:off x="2122684" y="3034694"/>
            <a:ext cx="7571303" cy="461665"/>
          </a:xfrm>
          <a:prstGeom prst="rect">
            <a:avLst/>
          </a:prstGeom>
          <a:noFill/>
        </p:spPr>
        <p:txBody>
          <a:bodyPr wrap="none" rtlCol="0">
            <a:spAutoFit/>
          </a:bodyPr>
          <a:lstStyle/>
          <a:p>
            <a:pPr algn="l"/>
            <a:r>
              <a:rPr kumimoji="1" lang="ja-JP" altLang="en-US" sz="2400">
                <a:latin typeface="Meiryo" panose="020B0604030504040204" pitchFamily="34" charset="-128"/>
                <a:ea typeface="Meiryo" panose="020B0604030504040204" pitchFamily="34" charset="-128"/>
              </a:rPr>
              <a:t>スループットと移動距離の改善にはランダムより有効</a:t>
            </a:r>
          </a:p>
        </p:txBody>
      </p:sp>
      <p:sp>
        <p:nvSpPr>
          <p:cNvPr id="27" name="右矢印 26">
            <a:extLst>
              <a:ext uri="{FF2B5EF4-FFF2-40B4-BE49-F238E27FC236}">
                <a16:creationId xmlns:a16="http://schemas.microsoft.com/office/drawing/2014/main" id="{3437FC45-6923-A335-21C0-03608C912858}"/>
              </a:ext>
            </a:extLst>
          </p:cNvPr>
          <p:cNvSpPr/>
          <p:nvPr/>
        </p:nvSpPr>
        <p:spPr>
          <a:xfrm>
            <a:off x="1224649" y="5554424"/>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CC404B63-03FC-3ED5-06AA-A49C37C2500A}"/>
              </a:ext>
            </a:extLst>
          </p:cNvPr>
          <p:cNvSpPr txBox="1"/>
          <p:nvPr/>
        </p:nvSpPr>
        <p:spPr>
          <a:xfrm>
            <a:off x="2294151" y="5601697"/>
            <a:ext cx="8802410" cy="461665"/>
          </a:xfrm>
          <a:prstGeom prst="rect">
            <a:avLst/>
          </a:prstGeom>
          <a:noFill/>
        </p:spPr>
        <p:txBody>
          <a:bodyPr wrap="none" rtlCol="0">
            <a:spAutoFit/>
          </a:bodyPr>
          <a:lstStyle/>
          <a:p>
            <a:pPr algn="l"/>
            <a:r>
              <a:rPr lang="ja-JP" altLang="en-US" sz="2400">
                <a:latin typeface="Meiryo" panose="020B0604030504040204" pitchFamily="34" charset="-128"/>
                <a:ea typeface="Meiryo" panose="020B0604030504040204" pitchFamily="34" charset="-128"/>
              </a:rPr>
              <a:t>移動してもスループットの最大化に至らない場合の対策が必要</a:t>
            </a:r>
            <a:endParaRPr kumimoji="1" lang="ja-JP" altLang="en-US" sz="24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0325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209C25D-4CF3-BE64-F0D0-27BD26BE0DAD}"/>
              </a:ext>
            </a:extLst>
          </p:cNvPr>
          <p:cNvSpPr>
            <a:spLocks noGrp="1"/>
          </p:cNvSpPr>
          <p:nvPr>
            <p:ph idx="1"/>
          </p:nvPr>
        </p:nvSpPr>
        <p:spPr>
          <a:xfrm>
            <a:off x="4197926" y="7661564"/>
            <a:ext cx="7071207" cy="1548670"/>
          </a:xfrm>
        </p:spPr>
        <p:txBody>
          <a:bodyPr/>
          <a:lstStyle/>
          <a:p>
            <a:r>
              <a:rPr kumimoji="1" lang="ja-JP" altLang="en-US"/>
              <a:t>まとめ</a:t>
            </a:r>
            <a:endParaRPr kumimoji="1" lang="en-US" altLang="ja-JP"/>
          </a:p>
          <a:p>
            <a:r>
              <a:rPr lang="ja-JP" altLang="en-US"/>
              <a:t>今日の話が全部わかるように書く</a:t>
            </a:r>
            <a:endParaRPr kumimoji="1" lang="ja-JP" altLang="en-US"/>
          </a:p>
        </p:txBody>
      </p:sp>
      <p:sp>
        <p:nvSpPr>
          <p:cNvPr id="3" name="タイトル 2">
            <a:extLst>
              <a:ext uri="{FF2B5EF4-FFF2-40B4-BE49-F238E27FC236}">
                <a16:creationId xmlns:a16="http://schemas.microsoft.com/office/drawing/2014/main" id="{1FFD4325-A6E9-70D9-2274-C1A6D1FC3775}"/>
              </a:ext>
            </a:extLst>
          </p:cNvPr>
          <p:cNvSpPr>
            <a:spLocks noGrp="1"/>
          </p:cNvSpPr>
          <p:nvPr>
            <p:ph type="title"/>
          </p:nvPr>
        </p:nvSpPr>
        <p:spPr/>
        <p:txBody>
          <a:bodyPr/>
          <a:lstStyle/>
          <a:p>
            <a:r>
              <a:rPr kumimoji="1" lang="ja-JP" altLang="en-US"/>
              <a:t>まとめと今後の課題</a:t>
            </a:r>
          </a:p>
        </p:txBody>
      </p:sp>
      <p:sp>
        <p:nvSpPr>
          <p:cNvPr id="5" name="スライド番号プレースホルダー 4">
            <a:extLst>
              <a:ext uri="{FF2B5EF4-FFF2-40B4-BE49-F238E27FC236}">
                <a16:creationId xmlns:a16="http://schemas.microsoft.com/office/drawing/2014/main" id="{74A0C142-73FF-EDB1-7103-9BD8C9DB555A}"/>
              </a:ext>
            </a:extLst>
          </p:cNvPr>
          <p:cNvSpPr>
            <a:spLocks noGrp="1"/>
          </p:cNvSpPr>
          <p:nvPr>
            <p:ph type="sldNum" sz="quarter" idx="12"/>
          </p:nvPr>
        </p:nvSpPr>
        <p:spPr/>
        <p:txBody>
          <a:bodyPr/>
          <a:lstStyle/>
          <a:p>
            <a:fld id="{F1CDFA39-16F5-E64D-9D3A-3CE155B62115}" type="slidenum">
              <a:rPr kumimoji="1" lang="ja-JP" altLang="en-US" smtClean="0"/>
              <a:t>11</a:t>
            </a:fld>
            <a:endParaRPr kumimoji="1" lang="ja-JP" altLang="en-US"/>
          </a:p>
        </p:txBody>
      </p:sp>
      <p:sp>
        <p:nvSpPr>
          <p:cNvPr id="7" name="角丸四角形 6">
            <a:extLst>
              <a:ext uri="{FF2B5EF4-FFF2-40B4-BE49-F238E27FC236}">
                <a16:creationId xmlns:a16="http://schemas.microsoft.com/office/drawing/2014/main" id="{3B5B0935-4F8D-5E6C-FAC0-7DF816E49185}"/>
              </a:ext>
            </a:extLst>
          </p:cNvPr>
          <p:cNvSpPr/>
          <p:nvPr/>
        </p:nvSpPr>
        <p:spPr>
          <a:xfrm>
            <a:off x="449704" y="4527358"/>
            <a:ext cx="11500991" cy="1828992"/>
          </a:xfrm>
          <a:prstGeom prst="roundRect">
            <a:avLst/>
          </a:prstGeom>
          <a:solidFill>
            <a:schemeClr val="bg1"/>
          </a:solidFill>
          <a:ln w="38100">
            <a:solidFill>
              <a:srgbClr val="FF424E"/>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ja-JP" sz="2400" dirty="0">
                <a:solidFill>
                  <a:schemeClr val="tx1"/>
                </a:solidFill>
                <a:latin typeface="Meiryo" panose="020B0604030504040204" pitchFamily="34" charset="-128"/>
                <a:ea typeface="Meiryo" panose="020B0604030504040204" pitchFamily="34" charset="-128"/>
              </a:rPr>
              <a:t>Miyata</a:t>
            </a:r>
            <a:r>
              <a:rPr lang="ja-JP" altLang="en-US" sz="2400">
                <a:solidFill>
                  <a:schemeClr val="tx1"/>
                </a:solidFill>
                <a:latin typeface="Meiryo" panose="020B0604030504040204" pitchFamily="34" charset="-128"/>
                <a:ea typeface="Meiryo" panose="020B0604030504040204" pitchFamily="34" charset="-128"/>
              </a:rPr>
              <a:t>らの手法との比較</a:t>
            </a:r>
            <a:endParaRPr lang="en-US" altLang="ja-JP" sz="2400" dirty="0">
              <a:solidFill>
                <a:schemeClr val="tx1"/>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ユーザが正確かつ簡単に自身の位置を申告する仕組みを考える</a:t>
            </a:r>
            <a:endParaRPr lang="en-US" altLang="ja-JP" sz="2400" dirty="0">
              <a:solidFill>
                <a:schemeClr val="tx1"/>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移動してもスループットの最大化に至らない場合の対策</a:t>
            </a:r>
            <a:endParaRPr lang="en-US" altLang="ja-JP" sz="2400" dirty="0">
              <a:solidFill>
                <a:schemeClr val="tx1"/>
              </a:solidFill>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3ABBC602-F182-A96D-A8FE-6DEE0C893D12}"/>
              </a:ext>
            </a:extLst>
          </p:cNvPr>
          <p:cNvSpPr/>
          <p:nvPr/>
        </p:nvSpPr>
        <p:spPr>
          <a:xfrm>
            <a:off x="449704" y="1558979"/>
            <a:ext cx="11500991" cy="2603254"/>
          </a:xfrm>
          <a:prstGeom prst="roundRect">
            <a:avLst/>
          </a:prstGeom>
          <a:solidFill>
            <a:schemeClr val="bg1"/>
          </a:solidFill>
          <a:ln w="38100">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400" dirty="0">
                <a:solidFill>
                  <a:sysClr val="windowText" lastClr="000000"/>
                </a:solidFill>
                <a:latin typeface="Meiryo" panose="020B0604030504040204" pitchFamily="34" charset="-128"/>
                <a:ea typeface="Meiryo" panose="020B0604030504040204" pitchFamily="34" charset="-128"/>
              </a:rPr>
              <a:t>Wi-Fi</a:t>
            </a:r>
            <a:r>
              <a:rPr kumimoji="1" lang="ja-JP" altLang="en-US" sz="2400">
                <a:solidFill>
                  <a:sysClr val="windowText" lastClr="000000"/>
                </a:solidFill>
                <a:latin typeface="Meiryo" panose="020B0604030504040204" pitchFamily="34" charset="-128"/>
                <a:ea typeface="Meiryo" panose="020B0604030504040204" pitchFamily="34" charset="-128"/>
              </a:rPr>
              <a:t>の通信環境改善について，従来の管理者側のアプローチではなく利用者側からのアプローチに注目した</a:t>
            </a:r>
            <a:r>
              <a:rPr kumimoji="1" lang="ja-JP" altLang="en-US" sz="2400" b="1">
                <a:solidFill>
                  <a:sysClr val="windowText" lastClr="000000"/>
                </a:solidFill>
                <a:latin typeface="Meiryo" panose="020B0604030504040204" pitchFamily="34" charset="-128"/>
                <a:ea typeface="Meiryo" panose="020B0604030504040204" pitchFamily="34" charset="-128"/>
              </a:rPr>
              <a:t>消極的移動</a:t>
            </a:r>
            <a:r>
              <a:rPr kumimoji="1" lang="ja-JP" altLang="en-US" sz="2400">
                <a:solidFill>
                  <a:sysClr val="windowText" lastClr="000000"/>
                </a:solidFill>
                <a:latin typeface="Meiryo" panose="020B0604030504040204" pitchFamily="34" charset="-128"/>
                <a:ea typeface="Meiryo" panose="020B0604030504040204" pitchFamily="34" charset="-128"/>
              </a:rPr>
              <a:t>のための手法を考案した．</a:t>
            </a:r>
            <a:br>
              <a:rPr kumimoji="1" lang="en-US" altLang="ja-JP" sz="2400" dirty="0">
                <a:solidFill>
                  <a:sysClr val="windowText" lastClr="000000"/>
                </a:solidFill>
                <a:latin typeface="Meiryo" panose="020B0604030504040204" pitchFamily="34" charset="-128"/>
                <a:ea typeface="Meiryo" panose="020B0604030504040204" pitchFamily="34" charset="-128"/>
              </a:rPr>
            </a:br>
            <a:r>
              <a:rPr lang="ja-JP" altLang="en-US" sz="2400" b="1">
                <a:solidFill>
                  <a:sysClr val="windowText" lastClr="000000"/>
                </a:solidFill>
                <a:latin typeface="Meiryo" panose="020B0604030504040204" pitchFamily="34" charset="-128"/>
                <a:ea typeface="Meiryo" panose="020B0604030504040204" pitchFamily="34" charset="-128"/>
              </a:rPr>
              <a:t>シミュレーション</a:t>
            </a:r>
            <a:r>
              <a:rPr lang="ja-JP" altLang="en-US" sz="2400">
                <a:solidFill>
                  <a:sysClr val="windowText" lastClr="000000"/>
                </a:solidFill>
                <a:latin typeface="Meiryo" panose="020B0604030504040204" pitchFamily="34" charset="-128"/>
                <a:ea typeface="Meiryo" panose="020B0604030504040204" pitchFamily="34" charset="-128"/>
              </a:rPr>
              <a:t>の結果から，スループットは</a:t>
            </a:r>
            <a:r>
              <a:rPr lang="ja-JP" altLang="en-US" sz="2400" b="1">
                <a:solidFill>
                  <a:sysClr val="windowText" lastClr="000000"/>
                </a:solidFill>
                <a:latin typeface="Meiryo" panose="020B0604030504040204" pitchFamily="34" charset="-128"/>
                <a:ea typeface="Meiryo" panose="020B0604030504040204" pitchFamily="34" charset="-128"/>
              </a:rPr>
              <a:t>ランダム移動よりも改善</a:t>
            </a:r>
            <a:r>
              <a:rPr lang="ja-JP" altLang="en-US" sz="2400">
                <a:solidFill>
                  <a:sysClr val="windowText" lastClr="000000"/>
                </a:solidFill>
                <a:latin typeface="Meiryo" panose="020B0604030504040204" pitchFamily="34" charset="-128"/>
                <a:ea typeface="Meiryo" panose="020B0604030504040204" pitchFamily="34" charset="-128"/>
              </a:rPr>
              <a:t>された．</a:t>
            </a:r>
            <a:endParaRPr kumimoji="1" lang="en-US" altLang="ja-JP" sz="2400" dirty="0">
              <a:solidFill>
                <a:sysClr val="windowText" lastClr="000000"/>
              </a:solidFill>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7FD7F162-5D35-2A7B-C239-ECFEB25E18A2}"/>
              </a:ext>
            </a:extLst>
          </p:cNvPr>
          <p:cNvSpPr txBox="1"/>
          <p:nvPr/>
        </p:nvSpPr>
        <p:spPr>
          <a:xfrm>
            <a:off x="1461852" y="1357646"/>
            <a:ext cx="1261884" cy="523220"/>
          </a:xfrm>
          <a:prstGeom prst="rect">
            <a:avLst/>
          </a:prstGeom>
          <a:solidFill>
            <a:schemeClr val="bg1"/>
          </a:solidFill>
        </p:spPr>
        <p:txBody>
          <a:bodyPr wrap="none" rtlCol="0">
            <a:spAutoFit/>
          </a:bodyPr>
          <a:lstStyle/>
          <a:p>
            <a:pPr algn="l"/>
            <a:r>
              <a:rPr kumimoji="1" lang="ja-JP" altLang="en-US" sz="2800" b="1">
                <a:latin typeface="Meiryo" panose="020B0604030504040204" pitchFamily="34" charset="-128"/>
                <a:ea typeface="Meiryo" panose="020B0604030504040204" pitchFamily="34" charset="-128"/>
              </a:rPr>
              <a:t>まとめ</a:t>
            </a:r>
          </a:p>
        </p:txBody>
      </p:sp>
      <p:sp>
        <p:nvSpPr>
          <p:cNvPr id="10" name="テキスト ボックス 9">
            <a:extLst>
              <a:ext uri="{FF2B5EF4-FFF2-40B4-BE49-F238E27FC236}">
                <a16:creationId xmlns:a16="http://schemas.microsoft.com/office/drawing/2014/main" id="{937EA8D9-F1B2-F6A3-8E9C-B2F43607B253}"/>
              </a:ext>
            </a:extLst>
          </p:cNvPr>
          <p:cNvSpPr txBox="1"/>
          <p:nvPr/>
        </p:nvSpPr>
        <p:spPr>
          <a:xfrm>
            <a:off x="969818" y="4233726"/>
            <a:ext cx="1980029" cy="523220"/>
          </a:xfrm>
          <a:prstGeom prst="rect">
            <a:avLst/>
          </a:prstGeom>
          <a:solidFill>
            <a:schemeClr val="bg1"/>
          </a:solidFill>
        </p:spPr>
        <p:txBody>
          <a:bodyPr wrap="none" rtlCol="0">
            <a:spAutoFit/>
          </a:bodyPr>
          <a:lstStyle/>
          <a:p>
            <a:pPr algn="l"/>
            <a:r>
              <a:rPr kumimoji="1" lang="ja-JP" altLang="en-US" sz="2800" b="1">
                <a:latin typeface="Meiryo" panose="020B0604030504040204" pitchFamily="34" charset="-128"/>
                <a:ea typeface="Meiryo" panose="020B0604030504040204" pitchFamily="34" charset="-128"/>
              </a:rPr>
              <a:t>今後の課題</a:t>
            </a:r>
          </a:p>
        </p:txBody>
      </p:sp>
    </p:spTree>
    <p:extLst>
      <p:ext uri="{BB962C8B-B14F-4D97-AF65-F5344CB8AC3E}">
        <p14:creationId xmlns:p14="http://schemas.microsoft.com/office/powerpoint/2010/main" val="182000738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4C5A287-8B56-26CD-F2C8-AF7E1CE0DDF3}"/>
              </a:ext>
            </a:extLst>
          </p:cNvPr>
          <p:cNvSpPr>
            <a:spLocks noGrp="1"/>
          </p:cNvSpPr>
          <p:nvPr>
            <p:ph type="title"/>
          </p:nvPr>
        </p:nvSpPr>
        <p:spPr/>
        <p:txBody>
          <a:bodyPr>
            <a:normAutofit/>
          </a:bodyPr>
          <a:lstStyle/>
          <a:p>
            <a:r>
              <a:rPr kumimoji="1" lang="ja-JP" altLang="en-US"/>
              <a:t>背景</a:t>
            </a:r>
            <a:r>
              <a:rPr kumimoji="1" lang="en-US" altLang="ja-JP"/>
              <a:t>①-</a:t>
            </a:r>
            <a:r>
              <a:rPr kumimoji="1" lang="ja-JP" altLang="en-US"/>
              <a:t>無線</a:t>
            </a:r>
            <a:r>
              <a:rPr kumimoji="1" lang="en-US" altLang="ja-JP"/>
              <a:t>LAN</a:t>
            </a:r>
            <a:r>
              <a:rPr kumimoji="1" lang="ja-JP" altLang="en-US"/>
              <a:t>環境の影響</a:t>
            </a:r>
          </a:p>
        </p:txBody>
      </p:sp>
      <p:sp>
        <p:nvSpPr>
          <p:cNvPr id="16" name="テキスト ボックス 15">
            <a:extLst>
              <a:ext uri="{FF2B5EF4-FFF2-40B4-BE49-F238E27FC236}">
                <a16:creationId xmlns:a16="http://schemas.microsoft.com/office/drawing/2014/main" id="{2FEF10A1-034B-93B5-87D9-A73363ADD097}"/>
              </a:ext>
            </a:extLst>
          </p:cNvPr>
          <p:cNvSpPr txBox="1"/>
          <p:nvPr/>
        </p:nvSpPr>
        <p:spPr>
          <a:xfrm>
            <a:off x="622132" y="1368531"/>
            <a:ext cx="9951763"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無線</a:t>
            </a:r>
            <a:r>
              <a:rPr lang="en-US" altLang="ja-JP" sz="2400">
                <a:latin typeface="Meiryo" panose="020B0604030504040204" pitchFamily="34" charset="-128"/>
                <a:ea typeface="Meiryo" panose="020B0604030504040204" pitchFamily="34" charset="-128"/>
              </a:rPr>
              <a:t>LAN</a:t>
            </a:r>
            <a:r>
              <a:rPr lang="ja-JP" altLang="en-US" sz="2400">
                <a:latin typeface="Meiryo" panose="020B0604030504040204" pitchFamily="34" charset="-128"/>
                <a:ea typeface="Meiryo" panose="020B0604030504040204" pitchFamily="34" charset="-128"/>
              </a:rPr>
              <a:t>環境の質は</a:t>
            </a:r>
            <a:r>
              <a:rPr lang="ja-JP" altLang="en-US" sz="2400" b="1">
                <a:latin typeface="Meiryo" panose="020B0604030504040204" pitchFamily="34" charset="-128"/>
                <a:ea typeface="Meiryo" panose="020B0604030504040204" pitchFamily="34" charset="-128"/>
              </a:rPr>
              <a:t>業務効率</a:t>
            </a:r>
            <a:r>
              <a:rPr lang="ja-JP" altLang="en-US" sz="2400">
                <a:latin typeface="Meiryo" panose="020B0604030504040204" pitchFamily="34" charset="-128"/>
                <a:ea typeface="Meiryo" panose="020B0604030504040204" pitchFamily="34" charset="-128"/>
              </a:rPr>
              <a:t>と</a:t>
            </a:r>
            <a:r>
              <a:rPr lang="en-US" altLang="ja-JP" sz="2400" b="1" err="1">
                <a:latin typeface="Meiryo" panose="020B0604030504040204" pitchFamily="34" charset="-128"/>
                <a:ea typeface="Meiryo" panose="020B0604030504040204" pitchFamily="34" charset="-128"/>
              </a:rPr>
              <a:t>QoE</a:t>
            </a:r>
            <a:r>
              <a:rPr lang="en-US" altLang="ja-JP" sz="2400" b="1">
                <a:latin typeface="Meiryo" panose="020B0604030504040204" pitchFamily="34" charset="-128"/>
                <a:ea typeface="Meiryo" panose="020B0604030504040204" pitchFamily="34" charset="-128"/>
              </a:rPr>
              <a:t> (</a:t>
            </a:r>
            <a:r>
              <a:rPr lang="ja-JP" altLang="en-US" sz="2400" b="1">
                <a:latin typeface="Meiryo" panose="020B0604030504040204" pitchFamily="34" charset="-128"/>
                <a:ea typeface="Meiryo" panose="020B0604030504040204" pitchFamily="34" charset="-128"/>
              </a:rPr>
              <a:t>体感品質</a:t>
            </a:r>
            <a:r>
              <a:rPr lang="en-US" altLang="ja-JP" sz="2400" b="1">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に大きな影響を与える</a:t>
            </a:r>
            <a:endParaRPr kumimoji="1" lang="ja-JP" altLang="en-US" sz="2400">
              <a:latin typeface="Meiryo" panose="020B0604030504040204" pitchFamily="34" charset="-128"/>
              <a:ea typeface="Meiryo" panose="020B0604030504040204" pitchFamily="34" charset="-128"/>
            </a:endParaRPr>
          </a:p>
        </p:txBody>
      </p:sp>
      <p:pic>
        <p:nvPicPr>
          <p:cNvPr id="19" name="図 18">
            <a:extLst>
              <a:ext uri="{FF2B5EF4-FFF2-40B4-BE49-F238E27FC236}">
                <a16:creationId xmlns:a16="http://schemas.microsoft.com/office/drawing/2014/main" id="{C7279B1B-BC44-5A34-141D-B29203B70FCB}"/>
              </a:ext>
            </a:extLst>
          </p:cNvPr>
          <p:cNvPicPr>
            <a:picLocks noChangeAspect="1"/>
          </p:cNvPicPr>
          <p:nvPr/>
        </p:nvPicPr>
        <p:blipFill>
          <a:blip r:embed="rId4"/>
          <a:stretch>
            <a:fillRect/>
          </a:stretch>
        </p:blipFill>
        <p:spPr>
          <a:xfrm>
            <a:off x="9513297" y="3735652"/>
            <a:ext cx="1362874" cy="1362874"/>
          </a:xfrm>
          <a:prstGeom prst="rect">
            <a:avLst/>
          </a:prstGeom>
          <a:ln>
            <a:noFill/>
          </a:ln>
        </p:spPr>
      </p:pic>
      <p:pic>
        <p:nvPicPr>
          <p:cNvPr id="20" name="図 19">
            <a:extLst>
              <a:ext uri="{FF2B5EF4-FFF2-40B4-BE49-F238E27FC236}">
                <a16:creationId xmlns:a16="http://schemas.microsoft.com/office/drawing/2014/main" id="{04424366-6D1C-8FCD-D870-EA138AF145AD}"/>
              </a:ext>
            </a:extLst>
          </p:cNvPr>
          <p:cNvPicPr>
            <a:picLocks noChangeAspect="1"/>
          </p:cNvPicPr>
          <p:nvPr/>
        </p:nvPicPr>
        <p:blipFill>
          <a:blip r:embed="rId5"/>
          <a:stretch>
            <a:fillRect/>
          </a:stretch>
        </p:blipFill>
        <p:spPr>
          <a:xfrm>
            <a:off x="9454356" y="5394960"/>
            <a:ext cx="1362874" cy="1362874"/>
          </a:xfrm>
          <a:prstGeom prst="rect">
            <a:avLst/>
          </a:prstGeom>
          <a:ln>
            <a:noFill/>
          </a:ln>
        </p:spPr>
      </p:pic>
      <p:pic>
        <p:nvPicPr>
          <p:cNvPr id="21" name="図 20">
            <a:extLst>
              <a:ext uri="{FF2B5EF4-FFF2-40B4-BE49-F238E27FC236}">
                <a16:creationId xmlns:a16="http://schemas.microsoft.com/office/drawing/2014/main" id="{E60480F1-6489-8715-E231-CF8CCAB8E6A4}"/>
              </a:ext>
            </a:extLst>
          </p:cNvPr>
          <p:cNvPicPr>
            <a:picLocks noChangeAspect="1"/>
          </p:cNvPicPr>
          <p:nvPr/>
        </p:nvPicPr>
        <p:blipFill>
          <a:blip r:embed="rId6"/>
          <a:stretch>
            <a:fillRect/>
          </a:stretch>
        </p:blipFill>
        <p:spPr>
          <a:xfrm>
            <a:off x="9570316" y="2093827"/>
            <a:ext cx="1246914" cy="1246914"/>
          </a:xfrm>
          <a:prstGeom prst="rect">
            <a:avLst/>
          </a:prstGeom>
          <a:ln>
            <a:noFill/>
          </a:ln>
        </p:spPr>
      </p:pic>
      <p:grpSp>
        <p:nvGrpSpPr>
          <p:cNvPr id="68" name="グループ化 67">
            <a:extLst>
              <a:ext uri="{FF2B5EF4-FFF2-40B4-BE49-F238E27FC236}">
                <a16:creationId xmlns:a16="http://schemas.microsoft.com/office/drawing/2014/main" id="{8C251DC6-E1AE-F238-2A6D-11BF65C032CC}"/>
              </a:ext>
            </a:extLst>
          </p:cNvPr>
          <p:cNvGrpSpPr/>
          <p:nvPr/>
        </p:nvGrpSpPr>
        <p:grpSpPr>
          <a:xfrm>
            <a:off x="651397" y="2125287"/>
            <a:ext cx="8475045" cy="1077573"/>
            <a:chOff x="325721" y="2125287"/>
            <a:chExt cx="8475045" cy="1077573"/>
          </a:xfrm>
        </p:grpSpPr>
        <p:sp>
          <p:nvSpPr>
            <p:cNvPr id="23" name="テキスト ボックス 22">
              <a:extLst>
                <a:ext uri="{FF2B5EF4-FFF2-40B4-BE49-F238E27FC236}">
                  <a16:creationId xmlns:a16="http://schemas.microsoft.com/office/drawing/2014/main" id="{53C2B3B3-3493-B1C2-6779-0E7BD017D03E}"/>
                </a:ext>
              </a:extLst>
            </p:cNvPr>
            <p:cNvSpPr txBox="1"/>
            <p:nvPr/>
          </p:nvSpPr>
          <p:spPr>
            <a:xfrm>
              <a:off x="1312798" y="2125287"/>
              <a:ext cx="1415772" cy="461665"/>
            </a:xfrm>
            <a:prstGeom prst="rect">
              <a:avLst/>
            </a:prstGeom>
            <a:noFill/>
          </p:spPr>
          <p:txBody>
            <a:bodyPr wrap="none" rtlCol="0">
              <a:spAutoFit/>
            </a:bodyPr>
            <a:lstStyle/>
            <a:p>
              <a:r>
                <a:rPr kumimoji="1" lang="ja-JP" altLang="en-US" sz="2400" b="1">
                  <a:solidFill>
                    <a:schemeClr val="accent1">
                      <a:lumMod val="60000"/>
                      <a:lumOff val="40000"/>
                    </a:schemeClr>
                  </a:solidFill>
                  <a:latin typeface="Meiryo" panose="020B0604030504040204" pitchFamily="34" charset="-128"/>
                  <a:ea typeface="Meiryo" panose="020B0604030504040204" pitchFamily="34" charset="-128"/>
                </a:rPr>
                <a:t>イベント</a:t>
              </a:r>
            </a:p>
          </p:txBody>
        </p:sp>
        <p:sp>
          <p:nvSpPr>
            <p:cNvPr id="29" name="円/楕円 28">
              <a:extLst>
                <a:ext uri="{FF2B5EF4-FFF2-40B4-BE49-F238E27FC236}">
                  <a16:creationId xmlns:a16="http://schemas.microsoft.com/office/drawing/2014/main" id="{5193ABF7-C3AC-8C61-FCE8-CA8559394BCF}"/>
                </a:ext>
              </a:extLst>
            </p:cNvPr>
            <p:cNvSpPr/>
            <p:nvPr/>
          </p:nvSpPr>
          <p:spPr>
            <a:xfrm>
              <a:off x="325721" y="2238021"/>
              <a:ext cx="958527" cy="95852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a:latin typeface="Meiryo" panose="020B0604030504040204" pitchFamily="34" charset="-128"/>
                  <a:ea typeface="Meiryo" panose="020B0604030504040204" pitchFamily="34" charset="-128"/>
                </a:rPr>
                <a:t>01</a:t>
              </a:r>
              <a:endParaRPr kumimoji="1" lang="ja-JP" altLang="en-US" sz="2800">
                <a:latin typeface="Meiryo" panose="020B0604030504040204" pitchFamily="34" charset="-128"/>
                <a:ea typeface="Meiryo" panose="020B0604030504040204" pitchFamily="34" charset="-128"/>
              </a:endParaRPr>
            </a:p>
          </p:txBody>
        </p:sp>
        <p:sp>
          <p:nvSpPr>
            <p:cNvPr id="44" name="平行四辺形 43">
              <a:extLst>
                <a:ext uri="{FF2B5EF4-FFF2-40B4-BE49-F238E27FC236}">
                  <a16:creationId xmlns:a16="http://schemas.microsoft.com/office/drawing/2014/main" id="{DD17F8F7-8CEC-CB6D-F89F-AAC15AF39AC5}"/>
                </a:ext>
              </a:extLst>
            </p:cNvPr>
            <p:cNvSpPr/>
            <p:nvPr/>
          </p:nvSpPr>
          <p:spPr>
            <a:xfrm>
              <a:off x="740391" y="2556529"/>
              <a:ext cx="8042684" cy="646331"/>
            </a:xfrm>
            <a:custGeom>
              <a:avLst/>
              <a:gdLst>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3990" h="646331">
                  <a:moveTo>
                    <a:pt x="0" y="646331"/>
                  </a:moveTo>
                  <a:lnTo>
                    <a:pt x="602148" y="0"/>
                  </a:lnTo>
                  <a:lnTo>
                    <a:pt x="6323990" y="0"/>
                  </a:lnTo>
                  <a:lnTo>
                    <a:pt x="5721842" y="646331"/>
                  </a:lnTo>
                  <a:lnTo>
                    <a:pt x="0" y="646331"/>
                  </a:lnTo>
                  <a:close/>
                </a:path>
              </a:pathLst>
            </a:cu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latin typeface="Meiryo" panose="020B0604030504040204" pitchFamily="34" charset="-128"/>
                  <a:ea typeface="Meiryo" panose="020B0604030504040204" pitchFamily="34" charset="-128"/>
                </a:rPr>
                <a:t>         </a:t>
              </a:r>
              <a:r>
                <a:rPr lang="ja-JP" altLang="en-US">
                  <a:solidFill>
                    <a:schemeClr val="tx1"/>
                  </a:solidFill>
                  <a:latin typeface="Meiryo" panose="020B0604030504040204" pitchFamily="34" charset="-128"/>
                  <a:ea typeface="Meiryo" panose="020B0604030504040204" pitchFamily="34" charset="-128"/>
                </a:rPr>
                <a:t>会場案内，入退場管理，プログラム配布・確認など</a:t>
              </a:r>
            </a:p>
          </p:txBody>
        </p:sp>
        <p:cxnSp>
          <p:nvCxnSpPr>
            <p:cNvPr id="46" name="直線コネクタ 45">
              <a:extLst>
                <a:ext uri="{FF2B5EF4-FFF2-40B4-BE49-F238E27FC236}">
                  <a16:creationId xmlns:a16="http://schemas.microsoft.com/office/drawing/2014/main" id="{EF7E1D1E-B94D-B31D-B4D6-91D89EBFD34F}"/>
                </a:ext>
              </a:extLst>
            </p:cNvPr>
            <p:cNvCxnSpPr>
              <a:cxnSpLocks/>
              <a:stCxn id="44" idx="1"/>
              <a:endCxn id="44" idx="0"/>
            </p:cNvCxnSpPr>
            <p:nvPr/>
          </p:nvCxnSpPr>
          <p:spPr>
            <a:xfrm flipH="1">
              <a:off x="740391" y="2556529"/>
              <a:ext cx="765796" cy="646331"/>
            </a:xfrm>
            <a:prstGeom prst="line">
              <a:avLst/>
            </a:prstGeom>
            <a:ln w="38100">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469E9649-9D2B-F99C-7BA8-B82402304E60}"/>
                </a:ext>
              </a:extLst>
            </p:cNvPr>
            <p:cNvCxnSpPr>
              <a:cxnSpLocks/>
              <a:endCxn id="44" idx="1"/>
            </p:cNvCxnSpPr>
            <p:nvPr/>
          </p:nvCxnSpPr>
          <p:spPr>
            <a:xfrm flipH="1">
              <a:off x="1506187" y="2556529"/>
              <a:ext cx="7294579" cy="0"/>
            </a:xfrm>
            <a:prstGeom prst="line">
              <a:avLst/>
            </a:prstGeom>
            <a:ln w="38100" cap="rnd">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grpSp>
      <p:grpSp>
        <p:nvGrpSpPr>
          <p:cNvPr id="69" name="グループ化 68">
            <a:extLst>
              <a:ext uri="{FF2B5EF4-FFF2-40B4-BE49-F238E27FC236}">
                <a16:creationId xmlns:a16="http://schemas.microsoft.com/office/drawing/2014/main" id="{5826F167-8406-F58C-C4F8-310C8595E96C}"/>
              </a:ext>
            </a:extLst>
          </p:cNvPr>
          <p:cNvGrpSpPr/>
          <p:nvPr/>
        </p:nvGrpSpPr>
        <p:grpSpPr>
          <a:xfrm>
            <a:off x="624687" y="3697494"/>
            <a:ext cx="8501755" cy="1115151"/>
            <a:chOff x="299011" y="3416027"/>
            <a:chExt cx="8501755" cy="1115151"/>
          </a:xfrm>
        </p:grpSpPr>
        <p:sp>
          <p:nvSpPr>
            <p:cNvPr id="56" name="テキスト ボックス 55">
              <a:extLst>
                <a:ext uri="{FF2B5EF4-FFF2-40B4-BE49-F238E27FC236}">
                  <a16:creationId xmlns:a16="http://schemas.microsoft.com/office/drawing/2014/main" id="{95C48FEE-626A-DAC1-D27B-1351C840498B}"/>
                </a:ext>
              </a:extLst>
            </p:cNvPr>
            <p:cNvSpPr txBox="1"/>
            <p:nvPr/>
          </p:nvSpPr>
          <p:spPr>
            <a:xfrm>
              <a:off x="1361244" y="3416027"/>
              <a:ext cx="5109091" cy="461665"/>
            </a:xfrm>
            <a:prstGeom prst="rect">
              <a:avLst/>
            </a:prstGeom>
            <a:noFill/>
          </p:spPr>
          <p:txBody>
            <a:bodyPr wrap="none" rtlCol="0">
              <a:spAutoFit/>
            </a:bodyPr>
            <a:lstStyle/>
            <a:p>
              <a:r>
                <a:rPr kumimoji="1" lang="ja-JP" altLang="en-US" sz="2400" b="1">
                  <a:solidFill>
                    <a:schemeClr val="accent1">
                      <a:lumMod val="60000"/>
                      <a:lumOff val="40000"/>
                    </a:schemeClr>
                  </a:solidFill>
                  <a:latin typeface="Meiryo" panose="020B0604030504040204" pitchFamily="34" charset="-128"/>
                  <a:ea typeface="Meiryo" panose="020B0604030504040204" pitchFamily="34" charset="-128"/>
                </a:rPr>
                <a:t>企業（研究，開発，サービス提供）</a:t>
              </a:r>
              <a:endParaRPr kumimoji="1" lang="en-US" altLang="ja-JP" sz="2400" b="1">
                <a:solidFill>
                  <a:schemeClr val="accent1">
                    <a:lumMod val="60000"/>
                    <a:lumOff val="40000"/>
                  </a:schemeClr>
                </a:solidFill>
                <a:latin typeface="Meiryo" panose="020B0604030504040204" pitchFamily="34" charset="-128"/>
                <a:ea typeface="Meiryo" panose="020B0604030504040204" pitchFamily="34" charset="-128"/>
              </a:endParaRPr>
            </a:p>
          </p:txBody>
        </p:sp>
        <p:sp>
          <p:nvSpPr>
            <p:cNvPr id="57" name="円/楕円 56">
              <a:extLst>
                <a:ext uri="{FF2B5EF4-FFF2-40B4-BE49-F238E27FC236}">
                  <a16:creationId xmlns:a16="http://schemas.microsoft.com/office/drawing/2014/main" id="{973CB594-5BDB-A12A-A40F-926480058417}"/>
                </a:ext>
              </a:extLst>
            </p:cNvPr>
            <p:cNvSpPr/>
            <p:nvPr/>
          </p:nvSpPr>
          <p:spPr>
            <a:xfrm>
              <a:off x="299011" y="3566339"/>
              <a:ext cx="958527" cy="95852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a:latin typeface="Meiryo" panose="020B0604030504040204" pitchFamily="34" charset="-128"/>
                  <a:ea typeface="Meiryo" panose="020B0604030504040204" pitchFamily="34" charset="-128"/>
                </a:rPr>
                <a:t>02</a:t>
              </a:r>
              <a:endParaRPr lang="ja-JP" altLang="en-US" sz="2800">
                <a:latin typeface="Meiryo" panose="020B0604030504040204" pitchFamily="34" charset="-128"/>
                <a:ea typeface="Meiryo" panose="020B0604030504040204" pitchFamily="34" charset="-128"/>
              </a:endParaRPr>
            </a:p>
          </p:txBody>
        </p:sp>
        <p:sp>
          <p:nvSpPr>
            <p:cNvPr id="58" name="平行四辺形 43">
              <a:extLst>
                <a:ext uri="{FF2B5EF4-FFF2-40B4-BE49-F238E27FC236}">
                  <a16:creationId xmlns:a16="http://schemas.microsoft.com/office/drawing/2014/main" id="{455F1181-54BB-25FC-F64F-6A8B3C7ACFAB}"/>
                </a:ext>
              </a:extLst>
            </p:cNvPr>
            <p:cNvSpPr/>
            <p:nvPr/>
          </p:nvSpPr>
          <p:spPr>
            <a:xfrm>
              <a:off x="713681" y="3884847"/>
              <a:ext cx="6323990" cy="646331"/>
            </a:xfrm>
            <a:custGeom>
              <a:avLst/>
              <a:gdLst>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3990" h="646331">
                  <a:moveTo>
                    <a:pt x="0" y="646331"/>
                  </a:moveTo>
                  <a:lnTo>
                    <a:pt x="602148" y="0"/>
                  </a:lnTo>
                  <a:lnTo>
                    <a:pt x="6323990" y="0"/>
                  </a:lnTo>
                  <a:lnTo>
                    <a:pt x="5721842" y="646331"/>
                  </a:lnTo>
                  <a:lnTo>
                    <a:pt x="0" y="646331"/>
                  </a:lnTo>
                  <a:close/>
                </a:path>
              </a:pathLst>
            </a:cu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latin typeface="Meiryo" panose="020B0604030504040204" pitchFamily="34" charset="-128"/>
                  <a:ea typeface="Meiryo" panose="020B0604030504040204" pitchFamily="34" charset="-128"/>
                </a:rPr>
                <a:t>          Web</a:t>
              </a:r>
              <a:r>
                <a:rPr lang="ja-JP" altLang="en-US">
                  <a:solidFill>
                    <a:schemeClr val="tx1"/>
                  </a:solidFill>
                  <a:latin typeface="Meiryo" panose="020B0604030504040204" pitchFamily="34" charset="-128"/>
                  <a:ea typeface="Meiryo" panose="020B0604030504040204" pitchFamily="34" charset="-128"/>
                </a:rPr>
                <a:t>会議，メールや調査など</a:t>
              </a:r>
            </a:p>
          </p:txBody>
        </p:sp>
        <p:cxnSp>
          <p:nvCxnSpPr>
            <p:cNvPr id="59" name="直線コネクタ 58">
              <a:extLst>
                <a:ext uri="{FF2B5EF4-FFF2-40B4-BE49-F238E27FC236}">
                  <a16:creationId xmlns:a16="http://schemas.microsoft.com/office/drawing/2014/main" id="{AEA84803-03BC-516C-18D1-5BB0DB3B03BA}"/>
                </a:ext>
              </a:extLst>
            </p:cNvPr>
            <p:cNvCxnSpPr>
              <a:cxnSpLocks/>
              <a:stCxn id="58" idx="1"/>
              <a:endCxn id="58" idx="0"/>
            </p:cNvCxnSpPr>
            <p:nvPr/>
          </p:nvCxnSpPr>
          <p:spPr>
            <a:xfrm flipH="1">
              <a:off x="713681" y="3884847"/>
              <a:ext cx="602148" cy="646331"/>
            </a:xfrm>
            <a:prstGeom prst="line">
              <a:avLst/>
            </a:prstGeom>
            <a:ln w="38100">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4B7365A3-9C81-AEC7-6380-513E36224112}"/>
                </a:ext>
              </a:extLst>
            </p:cNvPr>
            <p:cNvCxnSpPr>
              <a:cxnSpLocks/>
              <a:endCxn id="58" idx="1"/>
            </p:cNvCxnSpPr>
            <p:nvPr/>
          </p:nvCxnSpPr>
          <p:spPr>
            <a:xfrm flipH="1">
              <a:off x="1315829" y="3884847"/>
              <a:ext cx="7484937" cy="0"/>
            </a:xfrm>
            <a:prstGeom prst="line">
              <a:avLst/>
            </a:prstGeom>
            <a:ln w="38100" cap="rnd">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grpSp>
      <p:grpSp>
        <p:nvGrpSpPr>
          <p:cNvPr id="74" name="グループ化 73">
            <a:extLst>
              <a:ext uri="{FF2B5EF4-FFF2-40B4-BE49-F238E27FC236}">
                <a16:creationId xmlns:a16="http://schemas.microsoft.com/office/drawing/2014/main" id="{CA6A869C-3895-77FD-2ACC-BAD13E4212FF}"/>
              </a:ext>
            </a:extLst>
          </p:cNvPr>
          <p:cNvGrpSpPr/>
          <p:nvPr/>
        </p:nvGrpSpPr>
        <p:grpSpPr>
          <a:xfrm>
            <a:off x="624687" y="5332330"/>
            <a:ext cx="8501755" cy="1090099"/>
            <a:chOff x="299011" y="4842359"/>
            <a:chExt cx="8501755" cy="1090099"/>
          </a:xfrm>
        </p:grpSpPr>
        <p:sp>
          <p:nvSpPr>
            <p:cNvPr id="62" name="テキスト ボックス 61">
              <a:extLst>
                <a:ext uri="{FF2B5EF4-FFF2-40B4-BE49-F238E27FC236}">
                  <a16:creationId xmlns:a16="http://schemas.microsoft.com/office/drawing/2014/main" id="{8A969C4F-F526-A8F4-B51B-5488D33CC0A6}"/>
                </a:ext>
              </a:extLst>
            </p:cNvPr>
            <p:cNvSpPr txBox="1"/>
            <p:nvPr/>
          </p:nvSpPr>
          <p:spPr>
            <a:xfrm>
              <a:off x="1298614" y="4842359"/>
              <a:ext cx="2643672" cy="461665"/>
            </a:xfrm>
            <a:prstGeom prst="rect">
              <a:avLst/>
            </a:prstGeom>
            <a:noFill/>
          </p:spPr>
          <p:txBody>
            <a:bodyPr wrap="none" rtlCol="0">
              <a:spAutoFit/>
            </a:bodyPr>
            <a:lstStyle/>
            <a:p>
              <a:r>
                <a:rPr lang="ja-JP" altLang="en-US" sz="2400" b="1">
                  <a:solidFill>
                    <a:schemeClr val="accent1">
                      <a:lumMod val="60000"/>
                      <a:lumOff val="40000"/>
                    </a:schemeClr>
                  </a:solidFill>
                  <a:latin typeface="Meiryo" panose="020B0604030504040204" pitchFamily="34" charset="-128"/>
                  <a:ea typeface="Meiryo" panose="020B0604030504040204" pitchFamily="34" charset="-128"/>
                </a:rPr>
                <a:t>学校</a:t>
              </a:r>
              <a:r>
                <a:rPr lang="en-US" altLang="ja-JP" sz="2400" b="1">
                  <a:solidFill>
                    <a:schemeClr val="accent1">
                      <a:lumMod val="60000"/>
                      <a:lumOff val="40000"/>
                    </a:schemeClr>
                  </a:solidFill>
                  <a:latin typeface="Meiryo" panose="020B0604030504040204" pitchFamily="34" charset="-128"/>
                  <a:ea typeface="Meiryo" panose="020B0604030504040204" pitchFamily="34" charset="-128"/>
                </a:rPr>
                <a:t>(</a:t>
              </a:r>
              <a:r>
                <a:rPr lang="ja-JP" altLang="en-US" sz="2400" b="1">
                  <a:solidFill>
                    <a:schemeClr val="accent1">
                      <a:lumMod val="60000"/>
                      <a:lumOff val="40000"/>
                    </a:schemeClr>
                  </a:solidFill>
                  <a:latin typeface="Meiryo" panose="020B0604030504040204" pitchFamily="34" charset="-128"/>
                  <a:ea typeface="Meiryo" panose="020B0604030504040204" pitchFamily="34" charset="-128"/>
                </a:rPr>
                <a:t>教育，研究</a:t>
              </a:r>
              <a:r>
                <a:rPr lang="en-US" altLang="ja-JP" sz="2400" b="1">
                  <a:solidFill>
                    <a:schemeClr val="accent1">
                      <a:lumMod val="60000"/>
                      <a:lumOff val="40000"/>
                    </a:schemeClr>
                  </a:solidFill>
                  <a:latin typeface="Meiryo" panose="020B0604030504040204" pitchFamily="34" charset="-128"/>
                  <a:ea typeface="Meiryo" panose="020B0604030504040204" pitchFamily="34" charset="-128"/>
                </a:rPr>
                <a:t>)</a:t>
              </a:r>
              <a:endParaRPr kumimoji="1" lang="ja-JP" altLang="en-US" sz="2400" b="1">
                <a:solidFill>
                  <a:schemeClr val="accent1">
                    <a:lumMod val="60000"/>
                    <a:lumOff val="40000"/>
                  </a:schemeClr>
                </a:solidFill>
                <a:latin typeface="Meiryo" panose="020B0604030504040204" pitchFamily="34" charset="-128"/>
                <a:ea typeface="Meiryo" panose="020B0604030504040204" pitchFamily="34" charset="-128"/>
              </a:endParaRPr>
            </a:p>
          </p:txBody>
        </p:sp>
        <p:sp>
          <p:nvSpPr>
            <p:cNvPr id="63" name="円/楕円 62">
              <a:extLst>
                <a:ext uri="{FF2B5EF4-FFF2-40B4-BE49-F238E27FC236}">
                  <a16:creationId xmlns:a16="http://schemas.microsoft.com/office/drawing/2014/main" id="{069C990A-513F-3C3B-96B5-F5C3C397A0B0}"/>
                </a:ext>
              </a:extLst>
            </p:cNvPr>
            <p:cNvSpPr/>
            <p:nvPr/>
          </p:nvSpPr>
          <p:spPr>
            <a:xfrm>
              <a:off x="299011" y="4967619"/>
              <a:ext cx="958527" cy="95852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a:latin typeface="Meiryo" panose="020B0604030504040204" pitchFamily="34" charset="-128"/>
                  <a:ea typeface="Meiryo" panose="020B0604030504040204" pitchFamily="34" charset="-128"/>
                </a:rPr>
                <a:t>03</a:t>
              </a:r>
              <a:endParaRPr kumimoji="1" lang="ja-JP" altLang="en-US" sz="2800">
                <a:latin typeface="Meiryo" panose="020B0604030504040204" pitchFamily="34" charset="-128"/>
                <a:ea typeface="Meiryo" panose="020B0604030504040204" pitchFamily="34" charset="-128"/>
              </a:endParaRPr>
            </a:p>
          </p:txBody>
        </p:sp>
        <p:sp>
          <p:nvSpPr>
            <p:cNvPr id="64" name="平行四辺形 43">
              <a:extLst>
                <a:ext uri="{FF2B5EF4-FFF2-40B4-BE49-F238E27FC236}">
                  <a16:creationId xmlns:a16="http://schemas.microsoft.com/office/drawing/2014/main" id="{B36FFCC2-E7B3-D861-BD3D-B3F42C568BB0}"/>
                </a:ext>
              </a:extLst>
            </p:cNvPr>
            <p:cNvSpPr/>
            <p:nvPr/>
          </p:nvSpPr>
          <p:spPr>
            <a:xfrm>
              <a:off x="713680" y="5286127"/>
              <a:ext cx="8087085" cy="646331"/>
            </a:xfrm>
            <a:custGeom>
              <a:avLst/>
              <a:gdLst>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3990" h="646331">
                  <a:moveTo>
                    <a:pt x="0" y="646331"/>
                  </a:moveTo>
                  <a:lnTo>
                    <a:pt x="602148" y="0"/>
                  </a:lnTo>
                  <a:lnTo>
                    <a:pt x="6323990" y="0"/>
                  </a:lnTo>
                  <a:lnTo>
                    <a:pt x="5721842" y="646331"/>
                  </a:lnTo>
                  <a:lnTo>
                    <a:pt x="0" y="646331"/>
                  </a:lnTo>
                  <a:close/>
                </a:path>
              </a:pathLst>
            </a:cu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latin typeface="Meiryo" panose="020B0604030504040204" pitchFamily="34" charset="-128"/>
                  <a:ea typeface="Meiryo" panose="020B0604030504040204" pitchFamily="34" charset="-128"/>
                </a:rPr>
                <a:t>        </a:t>
              </a:r>
              <a:r>
                <a:rPr lang="ja-JP" altLang="en-US">
                  <a:solidFill>
                    <a:schemeClr val="tx1"/>
                  </a:solidFill>
                  <a:latin typeface="Meiryo" panose="020B0604030504040204" pitchFamily="34" charset="-128"/>
                  <a:ea typeface="Meiryo" panose="020B0604030504040204" pitchFamily="34" charset="-128"/>
                </a:rPr>
                <a:t>デジタル教科書やオンライン授業，リアルタイム共有など</a:t>
              </a:r>
            </a:p>
          </p:txBody>
        </p:sp>
        <p:cxnSp>
          <p:nvCxnSpPr>
            <p:cNvPr id="65" name="直線コネクタ 64">
              <a:extLst>
                <a:ext uri="{FF2B5EF4-FFF2-40B4-BE49-F238E27FC236}">
                  <a16:creationId xmlns:a16="http://schemas.microsoft.com/office/drawing/2014/main" id="{0804A8C7-490A-E165-176E-DF22C537CC78}"/>
                </a:ext>
              </a:extLst>
            </p:cNvPr>
            <p:cNvCxnSpPr>
              <a:cxnSpLocks/>
              <a:stCxn id="64" idx="1"/>
              <a:endCxn id="64" idx="0"/>
            </p:cNvCxnSpPr>
            <p:nvPr/>
          </p:nvCxnSpPr>
          <p:spPr>
            <a:xfrm flipH="1">
              <a:off x="713680" y="5286127"/>
              <a:ext cx="770024" cy="646331"/>
            </a:xfrm>
            <a:prstGeom prst="line">
              <a:avLst/>
            </a:prstGeom>
            <a:ln w="38100">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cxnSp>
          <p:nvCxnSpPr>
            <p:cNvPr id="66" name="直線コネクタ 65">
              <a:extLst>
                <a:ext uri="{FF2B5EF4-FFF2-40B4-BE49-F238E27FC236}">
                  <a16:creationId xmlns:a16="http://schemas.microsoft.com/office/drawing/2014/main" id="{126C96CD-9EEF-E042-9216-9511A81A53B7}"/>
                </a:ext>
              </a:extLst>
            </p:cNvPr>
            <p:cNvCxnSpPr>
              <a:cxnSpLocks/>
              <a:endCxn id="64" idx="1"/>
            </p:cNvCxnSpPr>
            <p:nvPr/>
          </p:nvCxnSpPr>
          <p:spPr>
            <a:xfrm flipH="1">
              <a:off x="1483704" y="5286127"/>
              <a:ext cx="7317062" cy="0"/>
            </a:xfrm>
            <a:prstGeom prst="line">
              <a:avLst/>
            </a:prstGeom>
            <a:ln w="38100" cap="rnd">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grpSp>
      <p:sp>
        <p:nvSpPr>
          <p:cNvPr id="2" name="正方形/長方形 1">
            <a:extLst>
              <a:ext uri="{FF2B5EF4-FFF2-40B4-BE49-F238E27FC236}">
                <a16:creationId xmlns:a16="http://schemas.microsoft.com/office/drawing/2014/main" id="{3EE73E96-560A-6B2C-A214-FD564151D708}"/>
              </a:ext>
            </a:extLst>
          </p:cNvPr>
          <p:cNvSpPr/>
          <p:nvPr/>
        </p:nvSpPr>
        <p:spPr>
          <a:xfrm>
            <a:off x="594560" y="1334747"/>
            <a:ext cx="55144" cy="46166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BDE1BA49-36E8-3DAD-AEEB-BFF502679EFA}"/>
              </a:ext>
            </a:extLst>
          </p:cNvPr>
          <p:cNvSpPr>
            <a:spLocks noGrp="1"/>
          </p:cNvSpPr>
          <p:nvPr>
            <p:ph type="sldNum" sz="quarter" idx="12"/>
          </p:nvPr>
        </p:nvSpPr>
        <p:spPr/>
        <p:txBody>
          <a:bodyPr/>
          <a:lstStyle/>
          <a:p>
            <a:fld id="{F1CDFA39-16F5-E64D-9D3A-3CE155B62115}" type="slidenum">
              <a:rPr kumimoji="1" lang="ja-JP" altLang="en-US" smtClean="0"/>
              <a:t>12</a:t>
            </a:fld>
            <a:endParaRPr kumimoji="1" lang="ja-JP" altLang="en-US"/>
          </a:p>
        </p:txBody>
      </p:sp>
    </p:spTree>
    <p:extLst>
      <p:ext uri="{BB962C8B-B14F-4D97-AF65-F5344CB8AC3E}">
        <p14:creationId xmlns:p14="http://schemas.microsoft.com/office/powerpoint/2010/main" val="4279623476"/>
      </p:ext>
    </p:extLst>
  </p:cSld>
  <p:clrMapOvr>
    <a:masterClrMapping/>
  </p:clrMapOvr>
  <mc:AlternateContent xmlns:mc="http://schemas.openxmlformats.org/markup-compatibility/2006">
    <mc:Choice xmlns:p14="http://schemas.microsoft.com/office/powerpoint/2010/main" Requires="p14">
      <p:transition spd="slow" p14:dur="2000" advTm="57121"/>
    </mc:Choice>
    <mc:Fallback>
      <p:transition spd="slow" advTm="57121"/>
    </mc:Fallback>
  </mc:AlternateContent>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角丸四角形 29">
            <a:extLst>
              <a:ext uri="{FF2B5EF4-FFF2-40B4-BE49-F238E27FC236}">
                <a16:creationId xmlns:a16="http://schemas.microsoft.com/office/drawing/2014/main" id="{FF6736EE-B452-C2CF-AA34-D71FB1D3DB2A}"/>
              </a:ext>
            </a:extLst>
          </p:cNvPr>
          <p:cNvSpPr/>
          <p:nvPr/>
        </p:nvSpPr>
        <p:spPr>
          <a:xfrm>
            <a:off x="449704" y="3533547"/>
            <a:ext cx="6488226" cy="3180404"/>
          </a:xfrm>
          <a:prstGeom prst="roundRect">
            <a:avLst>
              <a:gd name="adj" fmla="val 12613"/>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9" name="角丸四角形 28">
            <a:extLst>
              <a:ext uri="{FF2B5EF4-FFF2-40B4-BE49-F238E27FC236}">
                <a16:creationId xmlns:a16="http://schemas.microsoft.com/office/drawing/2014/main" id="{47119C50-B791-9C64-F03E-1D7BE0A39C53}"/>
              </a:ext>
            </a:extLst>
          </p:cNvPr>
          <p:cNvSpPr/>
          <p:nvPr/>
        </p:nvSpPr>
        <p:spPr>
          <a:xfrm>
            <a:off x="449704" y="1481811"/>
            <a:ext cx="6488226" cy="1842643"/>
          </a:xfrm>
          <a:prstGeom prst="roundRect">
            <a:avLst>
              <a:gd name="adj" fmla="val 12613"/>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2" name="角丸四角形 21">
            <a:extLst>
              <a:ext uri="{FF2B5EF4-FFF2-40B4-BE49-F238E27FC236}">
                <a16:creationId xmlns:a16="http://schemas.microsoft.com/office/drawing/2014/main" id="{37676FEB-78DB-9039-50EA-4A069275B9CB}"/>
              </a:ext>
            </a:extLst>
          </p:cNvPr>
          <p:cNvSpPr/>
          <p:nvPr/>
        </p:nvSpPr>
        <p:spPr>
          <a:xfrm>
            <a:off x="7137310" y="1445440"/>
            <a:ext cx="4454568" cy="4429267"/>
          </a:xfrm>
          <a:prstGeom prst="roundRect">
            <a:avLst>
              <a:gd name="adj" fmla="val 5302"/>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5ADAE2D1-002C-1938-9D6E-43E62E05D6CE}"/>
              </a:ext>
            </a:extLst>
          </p:cNvPr>
          <p:cNvSpPr>
            <a:spLocks noGrp="1"/>
          </p:cNvSpPr>
          <p:nvPr>
            <p:ph type="title"/>
          </p:nvPr>
        </p:nvSpPr>
        <p:spPr/>
        <p:txBody>
          <a:bodyPr/>
          <a:lstStyle/>
          <a:p>
            <a:r>
              <a:rPr kumimoji="1" lang="ja-JP" altLang="en-US"/>
              <a:t>背景</a:t>
            </a:r>
            <a:r>
              <a:rPr kumimoji="1" lang="en-US" altLang="ja-JP"/>
              <a:t>③ – </a:t>
            </a:r>
            <a:r>
              <a:rPr kumimoji="1" lang="ja-JP" altLang="en-US"/>
              <a:t>関連する製品や研究</a:t>
            </a:r>
          </a:p>
        </p:txBody>
      </p:sp>
      <p:sp>
        <p:nvSpPr>
          <p:cNvPr id="4" name="テキスト ボックス 3">
            <a:extLst>
              <a:ext uri="{FF2B5EF4-FFF2-40B4-BE49-F238E27FC236}">
                <a16:creationId xmlns:a16="http://schemas.microsoft.com/office/drawing/2014/main" id="{59A82791-E564-664E-DD14-1022B521DA22}"/>
              </a:ext>
            </a:extLst>
          </p:cNvPr>
          <p:cNvSpPr txBox="1"/>
          <p:nvPr/>
        </p:nvSpPr>
        <p:spPr>
          <a:xfrm>
            <a:off x="6096000" y="-691846"/>
            <a:ext cx="3211135" cy="923330"/>
          </a:xfrm>
          <a:prstGeom prst="rect">
            <a:avLst/>
          </a:prstGeom>
          <a:noFill/>
        </p:spPr>
        <p:txBody>
          <a:bodyPr wrap="none" rtlCol="0">
            <a:spAutoFit/>
          </a:bodyPr>
          <a:lstStyle/>
          <a:p>
            <a:r>
              <a:rPr kumimoji="1" lang="ja-JP" altLang="en-US"/>
              <a:t>・スライドが必要，</a:t>
            </a:r>
            <a:r>
              <a:rPr kumimoji="1" lang="en-US" altLang="ja-JP"/>
              <a:t>2</a:t>
            </a:r>
            <a:r>
              <a:rPr kumimoji="1" lang="ja-JP" altLang="en-US"/>
              <a:t>と</a:t>
            </a:r>
            <a:r>
              <a:rPr kumimoji="1" lang="en-US" altLang="ja-JP"/>
              <a:t>3</a:t>
            </a:r>
            <a:r>
              <a:rPr kumimoji="1" lang="ja-JP" altLang="en-US"/>
              <a:t>の間</a:t>
            </a:r>
            <a:endParaRPr kumimoji="1" lang="en-US" altLang="ja-JP"/>
          </a:p>
          <a:p>
            <a:r>
              <a:rPr lang="ja-JP" altLang="en-US"/>
              <a:t>製品の紹介，研究の紹介</a:t>
            </a:r>
            <a:endParaRPr lang="en-US" altLang="ja-JP"/>
          </a:p>
          <a:p>
            <a:endParaRPr lang="en-US" altLang="ja-JP"/>
          </a:p>
        </p:txBody>
      </p:sp>
      <p:graphicFrame>
        <p:nvGraphicFramePr>
          <p:cNvPr id="9" name="表 8">
            <a:extLst>
              <a:ext uri="{FF2B5EF4-FFF2-40B4-BE49-F238E27FC236}">
                <a16:creationId xmlns:a16="http://schemas.microsoft.com/office/drawing/2014/main" id="{4F4450B9-FC8F-75C3-45C7-495E1B0A9755}"/>
              </a:ext>
            </a:extLst>
          </p:cNvPr>
          <p:cNvGraphicFramePr>
            <a:graphicFrameLocks noGrp="1"/>
          </p:cNvGraphicFramePr>
          <p:nvPr>
            <p:extLst>
              <p:ext uri="{D42A27DB-BD31-4B8C-83A1-F6EECF244321}">
                <p14:modId xmlns:p14="http://schemas.microsoft.com/office/powerpoint/2010/main" val="1321931002"/>
              </p:ext>
            </p:extLst>
          </p:nvPr>
        </p:nvGraphicFramePr>
        <p:xfrm>
          <a:off x="7453147" y="7484228"/>
          <a:ext cx="5633860" cy="4641880"/>
        </p:xfrm>
        <a:graphic>
          <a:graphicData uri="http://schemas.openxmlformats.org/drawingml/2006/table">
            <a:tbl>
              <a:tblPr/>
              <a:tblGrid>
                <a:gridCol w="1408465">
                  <a:extLst>
                    <a:ext uri="{9D8B030D-6E8A-4147-A177-3AD203B41FA5}">
                      <a16:colId xmlns:a16="http://schemas.microsoft.com/office/drawing/2014/main" val="1532512021"/>
                    </a:ext>
                  </a:extLst>
                </a:gridCol>
                <a:gridCol w="1408465">
                  <a:extLst>
                    <a:ext uri="{9D8B030D-6E8A-4147-A177-3AD203B41FA5}">
                      <a16:colId xmlns:a16="http://schemas.microsoft.com/office/drawing/2014/main" val="2583679237"/>
                    </a:ext>
                  </a:extLst>
                </a:gridCol>
                <a:gridCol w="1408465">
                  <a:extLst>
                    <a:ext uri="{9D8B030D-6E8A-4147-A177-3AD203B41FA5}">
                      <a16:colId xmlns:a16="http://schemas.microsoft.com/office/drawing/2014/main" val="1330477"/>
                    </a:ext>
                  </a:extLst>
                </a:gridCol>
                <a:gridCol w="1408465">
                  <a:extLst>
                    <a:ext uri="{9D8B030D-6E8A-4147-A177-3AD203B41FA5}">
                      <a16:colId xmlns:a16="http://schemas.microsoft.com/office/drawing/2014/main" val="3450402813"/>
                    </a:ext>
                  </a:extLst>
                </a:gridCol>
              </a:tblGrid>
              <a:tr h="300970">
                <a:tc>
                  <a:txBody>
                    <a:bodyPr/>
                    <a:lstStyle/>
                    <a:p>
                      <a:pPr>
                        <a:buNone/>
                      </a:pPr>
                      <a:r>
                        <a:rPr lang="ja-JP" altLang="en-US" sz="900"/>
                        <a:t>メーカー／製品</a:t>
                      </a:r>
                    </a:p>
                  </a:txBody>
                  <a:tcPr marL="28899" marR="28899" marT="14450" marB="14450" anchor="ctr">
                    <a:lnL>
                      <a:noFill/>
                    </a:lnL>
                    <a:lnR>
                      <a:noFill/>
                    </a:lnR>
                    <a:lnT>
                      <a:noFill/>
                    </a:lnT>
                    <a:lnB>
                      <a:noFill/>
                    </a:lnB>
                    <a:noFill/>
                  </a:tcPr>
                </a:tc>
                <a:tc>
                  <a:txBody>
                    <a:bodyPr/>
                    <a:lstStyle/>
                    <a:p>
                      <a:pPr>
                        <a:buNone/>
                      </a:pPr>
                      <a:r>
                        <a:rPr lang="ja-JP" altLang="en-US" sz="900"/>
                        <a:t>機能名／設定</a:t>
                      </a:r>
                    </a:p>
                  </a:txBody>
                  <a:tcPr marL="28899" marR="28899" marT="14450" marB="14450" anchor="ctr">
                    <a:lnL>
                      <a:noFill/>
                    </a:lnL>
                    <a:lnR>
                      <a:noFill/>
                    </a:lnR>
                    <a:lnT>
                      <a:noFill/>
                    </a:lnT>
                    <a:lnB>
                      <a:noFill/>
                    </a:lnB>
                    <a:noFill/>
                  </a:tcPr>
                </a:tc>
                <a:tc>
                  <a:txBody>
                    <a:bodyPr/>
                    <a:lstStyle/>
                    <a:p>
                      <a:pPr>
                        <a:buNone/>
                      </a:pPr>
                      <a:r>
                        <a:rPr lang="ja-JP" altLang="en-US" sz="900"/>
                        <a:t>挙動内容</a:t>
                      </a:r>
                    </a:p>
                  </a:txBody>
                  <a:tcPr marL="28899" marR="28899" marT="14450" marB="14450" anchor="ctr">
                    <a:lnL>
                      <a:noFill/>
                    </a:lnL>
                    <a:lnR>
                      <a:noFill/>
                    </a:lnR>
                    <a:lnT>
                      <a:noFill/>
                    </a:lnT>
                    <a:lnB>
                      <a:noFill/>
                    </a:lnB>
                    <a:noFill/>
                  </a:tcPr>
                </a:tc>
                <a:tc>
                  <a:txBody>
                    <a:bodyPr/>
                    <a:lstStyle/>
                    <a:p>
                      <a:pPr>
                        <a:buNone/>
                      </a:pPr>
                      <a:r>
                        <a:rPr lang="ja-JP" altLang="en-US" sz="900"/>
                        <a:t>要件への適合度・応用のヒント</a:t>
                      </a:r>
                    </a:p>
                  </a:txBody>
                  <a:tcPr marL="28899" marR="28899" marT="14450" marB="14450" anchor="ctr">
                    <a:lnL>
                      <a:noFill/>
                    </a:lnL>
                    <a:lnR>
                      <a:noFill/>
                    </a:lnR>
                    <a:lnT>
                      <a:noFill/>
                    </a:lnT>
                    <a:lnB>
                      <a:noFill/>
                    </a:lnB>
                    <a:noFill/>
                  </a:tcPr>
                </a:tc>
                <a:extLst>
                  <a:ext uri="{0D108BD9-81ED-4DB2-BD59-A6C34878D82A}">
                    <a16:rowId xmlns:a16="http://schemas.microsoft.com/office/drawing/2014/main" val="2144238523"/>
                  </a:ext>
                </a:extLst>
              </a:tr>
              <a:tr h="1661323">
                <a:tc>
                  <a:txBody>
                    <a:bodyPr/>
                    <a:lstStyle/>
                    <a:p>
                      <a:pPr>
                        <a:buNone/>
                      </a:pPr>
                      <a:r>
                        <a:rPr lang="en" sz="900" b="1"/>
                        <a:t>Cisco</a:t>
                      </a:r>
                      <a:endParaRPr lang="en" sz="900"/>
                    </a:p>
                  </a:txBody>
                  <a:tcPr marL="28899" marR="28899" marT="14450" marB="14450" anchor="ctr">
                    <a:lnL>
                      <a:noFill/>
                    </a:lnL>
                    <a:lnR>
                      <a:noFill/>
                    </a:lnR>
                    <a:lnT>
                      <a:noFill/>
                    </a:lnT>
                    <a:lnB>
                      <a:noFill/>
                    </a:lnB>
                    <a:noFill/>
                  </a:tcPr>
                </a:tc>
                <a:tc>
                  <a:txBody>
                    <a:bodyPr/>
                    <a:lstStyle/>
                    <a:p>
                      <a:pPr>
                        <a:buNone/>
                      </a:pPr>
                      <a:r>
                        <a:rPr lang="en" sz="900" i="1"/>
                        <a:t>Aggressive Client Load Balancing</a:t>
                      </a:r>
                      <a:endParaRPr lang="en" sz="900"/>
                    </a:p>
                  </a:txBody>
                  <a:tcPr marL="28899" marR="28899" marT="14450" marB="14450" anchor="ctr">
                    <a:lnL>
                      <a:noFill/>
                    </a:lnL>
                    <a:lnR>
                      <a:noFill/>
                    </a:lnR>
                    <a:lnT>
                      <a:noFill/>
                    </a:lnT>
                    <a:lnB>
                      <a:noFill/>
                    </a:lnB>
                    <a:noFill/>
                  </a:tcPr>
                </a:tc>
                <a:tc>
                  <a:txBody>
                    <a:bodyPr/>
                    <a:lstStyle/>
                    <a:p>
                      <a:pPr>
                        <a:buNone/>
                      </a:pPr>
                      <a:r>
                        <a:rPr lang="en" sz="900"/>
                        <a:t>AP </a:t>
                      </a:r>
                      <a:r>
                        <a:rPr lang="ja-JP" altLang="en-US" sz="900"/>
                        <a:t>やコントローラが「忙しい（</a:t>
                      </a:r>
                      <a:r>
                        <a:rPr lang="en" sz="900"/>
                        <a:t>busy）」</a:t>
                      </a:r>
                      <a:r>
                        <a:rPr lang="ja-JP" altLang="en-US" sz="900"/>
                        <a:t>と判断したら，クライアントの </a:t>
                      </a:r>
                      <a:r>
                        <a:rPr lang="en" sz="900"/>
                        <a:t>association </a:t>
                      </a:r>
                      <a:r>
                        <a:rPr lang="ja-JP" altLang="en-US" sz="900"/>
                        <a:t>リクエストを「</a:t>
                      </a:r>
                      <a:r>
                        <a:rPr lang="en" sz="900"/>
                        <a:t>Status Code 17」（AP busy）</a:t>
                      </a:r>
                      <a:r>
                        <a:rPr lang="ja-JP" altLang="en-US" sz="900"/>
                        <a:t>で拒否することがある。 </a:t>
                      </a:r>
                      <a:r>
                        <a:rPr lang="en" sz="900">
                          <a:hlinkClick r:id="rId4"/>
                        </a:rPr>
                        <a:t>Cisco+2Cisco+2</a:t>
                      </a:r>
                      <a:endParaRPr lang="en" sz="900"/>
                    </a:p>
                  </a:txBody>
                  <a:tcPr marL="28899" marR="28899" marT="14450" marB="14450" anchor="ctr">
                    <a:lnL>
                      <a:noFill/>
                    </a:lnL>
                    <a:lnR>
                      <a:noFill/>
                    </a:lnR>
                    <a:lnT>
                      <a:noFill/>
                    </a:lnT>
                    <a:lnB>
                      <a:noFill/>
                    </a:lnB>
                    <a:noFill/>
                  </a:tcPr>
                </a:tc>
                <a:tc>
                  <a:txBody>
                    <a:bodyPr/>
                    <a:lstStyle/>
                    <a:p>
                      <a:pPr>
                        <a:buNone/>
                      </a:pPr>
                      <a:r>
                        <a:rPr lang="ja-JP" altLang="en-US" sz="900"/>
                        <a:t>「即座に接続を許可しない」挙動ではあるが，「数秒間だけ全て拒否する」「必ず一定時間待つ」ことを保証する機能ではない。 </a:t>
                      </a:r>
                      <a:r>
                        <a:rPr lang="en" sz="900"/>
                        <a:t>busy </a:t>
                      </a:r>
                      <a:r>
                        <a:rPr lang="ja-JP" altLang="en-US" sz="900"/>
                        <a:t>状態のしきい値やクライアント数</a:t>
                      </a:r>
                      <a:r>
                        <a:rPr lang="en-US" altLang="ja-JP" sz="900"/>
                        <a:t>,</a:t>
                      </a:r>
                      <a:r>
                        <a:rPr lang="ja-JP" altLang="en-US" sz="900"/>
                        <a:t>ロードに依存する。要件で「常に数秒待たせたい」なら、この機能をカスタマイズできるか確認が必要。</a:t>
                      </a:r>
                    </a:p>
                  </a:txBody>
                  <a:tcPr marL="28899" marR="28899" marT="14450" marB="14450" anchor="ctr">
                    <a:lnL>
                      <a:noFill/>
                    </a:lnL>
                    <a:lnR>
                      <a:noFill/>
                    </a:lnR>
                    <a:lnT>
                      <a:noFill/>
                    </a:lnT>
                    <a:lnB>
                      <a:noFill/>
                    </a:lnB>
                    <a:noFill/>
                  </a:tcPr>
                </a:tc>
                <a:extLst>
                  <a:ext uri="{0D108BD9-81ED-4DB2-BD59-A6C34878D82A}">
                    <a16:rowId xmlns:a16="http://schemas.microsoft.com/office/drawing/2014/main" val="2181973893"/>
                  </a:ext>
                </a:extLst>
              </a:tr>
              <a:tr h="1525287">
                <a:tc>
                  <a:txBody>
                    <a:bodyPr/>
                    <a:lstStyle/>
                    <a:p>
                      <a:pPr>
                        <a:buNone/>
                      </a:pPr>
                      <a:r>
                        <a:rPr lang="en" sz="900" b="1"/>
                        <a:t>Meraki (Cisco Meraki APs)</a:t>
                      </a:r>
                      <a:endParaRPr lang="en" sz="900"/>
                    </a:p>
                  </a:txBody>
                  <a:tcPr marL="28899" marR="28899" marT="14450" marB="14450" anchor="ctr">
                    <a:lnL>
                      <a:noFill/>
                    </a:lnL>
                    <a:lnR>
                      <a:noFill/>
                    </a:lnR>
                    <a:lnT>
                      <a:noFill/>
                    </a:lnT>
                    <a:lnB>
                      <a:noFill/>
                    </a:lnB>
                    <a:noFill/>
                  </a:tcPr>
                </a:tc>
                <a:tc>
                  <a:txBody>
                    <a:bodyPr/>
                    <a:lstStyle/>
                    <a:p>
                      <a:pPr>
                        <a:buNone/>
                      </a:pPr>
                      <a:r>
                        <a:rPr lang="en" sz="900" i="1"/>
                        <a:t>Client Balancing</a:t>
                      </a:r>
                      <a:endParaRPr lang="en" sz="900"/>
                    </a:p>
                  </a:txBody>
                  <a:tcPr marL="28899" marR="28899" marT="14450" marB="14450" anchor="ctr">
                    <a:lnL>
                      <a:noFill/>
                    </a:lnL>
                    <a:lnR>
                      <a:noFill/>
                    </a:lnR>
                    <a:lnT>
                      <a:noFill/>
                    </a:lnT>
                    <a:lnB>
                      <a:noFill/>
                    </a:lnB>
                    <a:noFill/>
                  </a:tcPr>
                </a:tc>
                <a:tc>
                  <a:txBody>
                    <a:bodyPr/>
                    <a:lstStyle/>
                    <a:p>
                      <a:pPr>
                        <a:buNone/>
                      </a:pPr>
                      <a:r>
                        <a:rPr lang="en" sz="900"/>
                        <a:t>AP </a:t>
                      </a:r>
                      <a:r>
                        <a:rPr lang="ja-JP" altLang="en-US" sz="900"/>
                        <a:t>がクライアントの </a:t>
                      </a:r>
                      <a:r>
                        <a:rPr lang="en" sz="900"/>
                        <a:t>association </a:t>
                      </a:r>
                      <a:r>
                        <a:rPr lang="ja-JP" altLang="en-US" sz="900"/>
                        <a:t>を拒否したり，接続リクエストを断ることができる「負荷分散</a:t>
                      </a:r>
                      <a:r>
                        <a:rPr lang="en-US" altLang="ja-JP" sz="900"/>
                        <a:t>(</a:t>
                      </a:r>
                      <a:r>
                        <a:rPr lang="en" sz="900"/>
                        <a:t>client balancing)」</a:t>
                      </a:r>
                      <a:r>
                        <a:rPr lang="ja-JP" altLang="en-US" sz="900"/>
                        <a:t>機能あり。特定の回数まで </a:t>
                      </a:r>
                      <a:r>
                        <a:rPr lang="en" sz="900"/>
                        <a:t>association </a:t>
                      </a:r>
                      <a:r>
                        <a:rPr lang="ja-JP" altLang="en-US" sz="900"/>
                        <a:t>を拒否する設定などが可能。 </a:t>
                      </a:r>
                      <a:r>
                        <a:rPr lang="en" sz="900">
                          <a:hlinkClick r:id="rId5"/>
                        </a:rPr>
                        <a:t>Cisco Meraki </a:t>
                      </a:r>
                      <a:r>
                        <a:rPr lang="en" sz="1300">
                          <a:hlinkClick r:id="rId5"/>
                        </a:rPr>
                        <a:t>Documentation</a:t>
                      </a:r>
                      <a:endParaRPr lang="en" sz="900"/>
                    </a:p>
                  </a:txBody>
                  <a:tcPr marL="28899" marR="28899" marT="14450" marB="14450" anchor="ctr">
                    <a:lnL>
                      <a:noFill/>
                    </a:lnL>
                    <a:lnR>
                      <a:noFill/>
                    </a:lnR>
                    <a:lnT>
                      <a:noFill/>
                    </a:lnT>
                    <a:lnB>
                      <a:noFill/>
                    </a:lnB>
                    <a:noFill/>
                  </a:tcPr>
                </a:tc>
                <a:tc>
                  <a:txBody>
                    <a:bodyPr/>
                    <a:lstStyle/>
                    <a:p>
                      <a:pPr>
                        <a:buNone/>
                      </a:pPr>
                      <a:r>
                        <a:rPr lang="ja-JP" altLang="en-US" sz="900"/>
                        <a:t>これも「一定時間 </a:t>
                      </a:r>
                      <a:r>
                        <a:rPr lang="en" sz="900"/>
                        <a:t>delay」</a:t>
                      </a:r>
                      <a:r>
                        <a:rPr lang="ja-JP" altLang="en-US" sz="900"/>
                        <a:t>というよりは「負荷が高ければ拒否する」制御。回数制限（例えば “</a:t>
                      </a:r>
                      <a:r>
                        <a:rPr lang="en-US" altLang="ja-JP" sz="900"/>
                        <a:t>2 </a:t>
                      </a:r>
                      <a:r>
                        <a:rPr lang="ja-JP" altLang="en-US" sz="900"/>
                        <a:t>回は拒否するが、</a:t>
                      </a:r>
                      <a:r>
                        <a:rPr lang="en-US" altLang="ja-JP" sz="900"/>
                        <a:t>3 </a:t>
                      </a:r>
                      <a:r>
                        <a:rPr lang="ja-JP" altLang="en-US" sz="900"/>
                        <a:t>回目は受け入れる”など）が設定可能なので、「最初の数秒間」を狙って制御を入れることは理論的には可能。時間ではなく、回数・条件で制御する形。</a:t>
                      </a:r>
                    </a:p>
                  </a:txBody>
                  <a:tcPr marL="28899" marR="28899" marT="14450" marB="14450" anchor="ctr">
                    <a:lnL>
                      <a:noFill/>
                    </a:lnL>
                    <a:lnR>
                      <a:noFill/>
                    </a:lnR>
                    <a:lnT>
                      <a:noFill/>
                    </a:lnT>
                    <a:lnB>
                      <a:noFill/>
                    </a:lnB>
                    <a:noFill/>
                  </a:tcPr>
                </a:tc>
                <a:extLst>
                  <a:ext uri="{0D108BD9-81ED-4DB2-BD59-A6C34878D82A}">
                    <a16:rowId xmlns:a16="http://schemas.microsoft.com/office/drawing/2014/main" val="977826255"/>
                  </a:ext>
                </a:extLst>
              </a:tr>
              <a:tr h="1117182">
                <a:tc>
                  <a:txBody>
                    <a:bodyPr/>
                    <a:lstStyle/>
                    <a:p>
                      <a:pPr>
                        <a:buNone/>
                      </a:pPr>
                      <a:r>
                        <a:rPr lang="ja-JP" altLang="en-US" sz="900"/>
                        <a:t>その他（</a:t>
                      </a:r>
                      <a:r>
                        <a:rPr lang="en" sz="900"/>
                        <a:t>Aruba, Ruckus </a:t>
                      </a:r>
                      <a:r>
                        <a:rPr lang="ja-JP" altLang="en-US" sz="900"/>
                        <a:t>等）</a:t>
                      </a:r>
                    </a:p>
                  </a:txBody>
                  <a:tcPr marL="28899" marR="28899" marT="14450" marB="14450" anchor="ctr">
                    <a:lnL>
                      <a:noFill/>
                    </a:lnL>
                    <a:lnR>
                      <a:noFill/>
                    </a:lnR>
                    <a:lnT>
                      <a:noFill/>
                    </a:lnT>
                    <a:lnB>
                      <a:noFill/>
                    </a:lnB>
                    <a:noFill/>
                  </a:tcPr>
                </a:tc>
                <a:tc>
                  <a:txBody>
                    <a:bodyPr/>
                    <a:lstStyle/>
                    <a:p>
                      <a:pPr>
                        <a:buNone/>
                      </a:pPr>
                      <a:r>
                        <a:rPr lang="ja-JP" altLang="en-US" sz="900"/>
                        <a:t>特定のドキュメントや設定に「再認証遅延」「負荷状況による拒否」についての記述あり</a:t>
                      </a:r>
                    </a:p>
                  </a:txBody>
                  <a:tcPr marL="28899" marR="28899" marT="14450" marB="14450" anchor="ctr">
                    <a:lnL>
                      <a:noFill/>
                    </a:lnL>
                    <a:lnR>
                      <a:noFill/>
                    </a:lnR>
                    <a:lnT>
                      <a:noFill/>
                    </a:lnT>
                    <a:lnB>
                      <a:noFill/>
                    </a:lnB>
                    <a:noFill/>
                  </a:tcPr>
                </a:tc>
                <a:tc>
                  <a:txBody>
                    <a:bodyPr/>
                    <a:lstStyle/>
                    <a:p>
                      <a:pPr>
                        <a:buNone/>
                      </a:pPr>
                      <a:r>
                        <a:rPr lang="ja-JP" altLang="en-US" sz="900"/>
                        <a:t>ただし「</a:t>
                      </a:r>
                      <a:r>
                        <a:rPr lang="en" sz="900"/>
                        <a:t>association </a:t>
                      </a:r>
                      <a:r>
                        <a:rPr lang="ja-JP" altLang="en-US" sz="900"/>
                        <a:t>を○秒間拒否／遅らせる」ことを意図したタイマー設定や待機期間設定は確認できていない</a:t>
                      </a:r>
                    </a:p>
                  </a:txBody>
                  <a:tcPr marL="28899" marR="28899" marT="14450" marB="14450" anchor="ctr">
                    <a:lnL>
                      <a:noFill/>
                    </a:lnL>
                    <a:lnR>
                      <a:noFill/>
                    </a:lnR>
                    <a:lnT>
                      <a:noFill/>
                    </a:lnT>
                    <a:lnB>
                      <a:noFill/>
                    </a:lnB>
                    <a:noFill/>
                  </a:tcPr>
                </a:tc>
                <a:tc>
                  <a:txBody>
                    <a:bodyPr/>
                    <a:lstStyle/>
                    <a:p>
                      <a:pPr>
                        <a:buNone/>
                      </a:pPr>
                      <a:r>
                        <a:rPr lang="ja-JP" altLang="en-US" sz="900"/>
                        <a:t>もし </a:t>
                      </a:r>
                      <a:r>
                        <a:rPr lang="en" sz="900" err="1"/>
                        <a:t>ArubaOS</a:t>
                      </a:r>
                      <a:r>
                        <a:rPr lang="en" sz="900"/>
                        <a:t> </a:t>
                      </a:r>
                      <a:r>
                        <a:rPr lang="ja-JP" altLang="en-US" sz="900"/>
                        <a:t>や </a:t>
                      </a:r>
                      <a:r>
                        <a:rPr lang="en" sz="900"/>
                        <a:t>Ruckus OS </a:t>
                      </a:r>
                      <a:r>
                        <a:rPr lang="ja-JP" altLang="en-US" sz="900"/>
                        <a:t>の管理ドキュメントをさらに調べれば、隠れた設定として “</a:t>
                      </a:r>
                      <a:r>
                        <a:rPr lang="en" sz="900"/>
                        <a:t>association delay timer” </a:t>
                      </a:r>
                      <a:r>
                        <a:rPr lang="ja-JP" altLang="en-US" sz="900"/>
                        <a:t>や “</a:t>
                      </a:r>
                      <a:r>
                        <a:rPr lang="en" sz="900"/>
                        <a:t>association suppression” </a:t>
                      </a:r>
                      <a:r>
                        <a:rPr lang="ja-JP" altLang="en-US" sz="900"/>
                        <a:t>のようなものがあるかもしれない。</a:t>
                      </a:r>
                    </a:p>
                  </a:txBody>
                  <a:tcPr marL="28899" marR="28899" marT="14450" marB="14450" anchor="ctr">
                    <a:lnL>
                      <a:noFill/>
                    </a:lnL>
                    <a:lnR>
                      <a:noFill/>
                    </a:lnR>
                    <a:lnT>
                      <a:noFill/>
                    </a:lnT>
                    <a:lnB>
                      <a:noFill/>
                    </a:lnB>
                    <a:noFill/>
                  </a:tcPr>
                </a:tc>
                <a:extLst>
                  <a:ext uri="{0D108BD9-81ED-4DB2-BD59-A6C34878D82A}">
                    <a16:rowId xmlns:a16="http://schemas.microsoft.com/office/drawing/2014/main" val="2942829296"/>
                  </a:ext>
                </a:extLst>
              </a:tr>
            </a:tbl>
          </a:graphicData>
        </a:graphic>
      </p:graphicFrame>
      <p:grpSp>
        <p:nvGrpSpPr>
          <p:cNvPr id="35" name="グループ化 34">
            <a:extLst>
              <a:ext uri="{FF2B5EF4-FFF2-40B4-BE49-F238E27FC236}">
                <a16:creationId xmlns:a16="http://schemas.microsoft.com/office/drawing/2014/main" id="{5B46B3EA-9835-DC99-DBB5-6929F363EDC0}"/>
              </a:ext>
            </a:extLst>
          </p:cNvPr>
          <p:cNvGrpSpPr/>
          <p:nvPr/>
        </p:nvGrpSpPr>
        <p:grpSpPr>
          <a:xfrm>
            <a:off x="7286067" y="1664152"/>
            <a:ext cx="3912658" cy="3773805"/>
            <a:chOff x="6129278" y="1394391"/>
            <a:chExt cx="4600299" cy="4437042"/>
          </a:xfrm>
        </p:grpSpPr>
        <p:sp>
          <p:nvSpPr>
            <p:cNvPr id="7" name="テキスト ボックス 6">
              <a:extLst>
                <a:ext uri="{FF2B5EF4-FFF2-40B4-BE49-F238E27FC236}">
                  <a16:creationId xmlns:a16="http://schemas.microsoft.com/office/drawing/2014/main" id="{9AEFC362-2B54-2B13-3DAD-8712809F36B3}"/>
                </a:ext>
              </a:extLst>
            </p:cNvPr>
            <p:cNvSpPr txBox="1"/>
            <p:nvPr/>
          </p:nvSpPr>
          <p:spPr>
            <a:xfrm>
              <a:off x="6292770" y="1394391"/>
              <a:ext cx="4380484" cy="759922"/>
            </a:xfrm>
            <a:prstGeom prst="rect">
              <a:avLst/>
            </a:prstGeom>
            <a:noFill/>
          </p:spPr>
          <p:txBody>
            <a:bodyPr wrap="none" rtlCol="0">
              <a:spAutoFit/>
            </a:bodyPr>
            <a:lstStyle/>
            <a:p>
              <a:pPr algn="ctr"/>
              <a:r>
                <a:rPr kumimoji="1" lang="ja-JP" altLang="en-US">
                  <a:latin typeface="Meiryo" panose="020B0604030504040204" pitchFamily="34" charset="-128"/>
                  <a:ea typeface="Meiryo" panose="020B0604030504040204" pitchFamily="34" charset="-128"/>
                </a:rPr>
                <a:t>民製品</a:t>
              </a:r>
              <a:r>
                <a:rPr kumimoji="1" lang="en-US" altLang="ja-JP">
                  <a:latin typeface="Meiryo" panose="020B0604030504040204" pitchFamily="34" charset="-128"/>
                  <a:ea typeface="Meiryo" panose="020B0604030504040204" pitchFamily="34" charset="-128"/>
                </a:rPr>
                <a:t>[3]</a:t>
              </a:r>
              <a:br>
                <a:rPr kumimoji="1" lang="en-US" altLang="ja-JP">
                  <a:latin typeface="Meiryo" panose="020B0604030504040204" pitchFamily="34" charset="-128"/>
                  <a:ea typeface="Meiryo" panose="020B0604030504040204" pitchFamily="34" charset="-128"/>
                </a:rPr>
              </a:br>
              <a:r>
                <a:rPr kumimoji="1" lang="ja-JP" altLang="en-US">
                  <a:latin typeface="Meiryo" panose="020B0604030504040204" pitchFamily="34" charset="-128"/>
                  <a:ea typeface="Meiryo" panose="020B0604030504040204" pitchFamily="34" charset="-128"/>
                </a:rPr>
                <a:t>アグレッシブ</a:t>
              </a:r>
              <a:r>
                <a:rPr kumimoji="1" lang="en-US" altLang="ja-JP">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ロードバランシング</a:t>
              </a:r>
            </a:p>
          </p:txBody>
        </p:sp>
        <p:pic>
          <p:nvPicPr>
            <p:cNvPr id="10" name="グラフィックス 9" descr="無線ルーター 単色塗りつぶし">
              <a:extLst>
                <a:ext uri="{FF2B5EF4-FFF2-40B4-BE49-F238E27FC236}">
                  <a16:creationId xmlns:a16="http://schemas.microsoft.com/office/drawing/2014/main" id="{B2404935-18DD-C504-7539-804ADD6F20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7021803" y="2067830"/>
              <a:ext cx="914400" cy="914400"/>
            </a:xfrm>
            <a:prstGeom prst="rect">
              <a:avLst/>
            </a:prstGeom>
          </p:spPr>
        </p:pic>
        <p:pic>
          <p:nvPicPr>
            <p:cNvPr id="11" name="グラフィックス 10" descr="無線ルーター 単色塗りつぶし">
              <a:extLst>
                <a:ext uri="{FF2B5EF4-FFF2-40B4-BE49-F238E27FC236}">
                  <a16:creationId xmlns:a16="http://schemas.microsoft.com/office/drawing/2014/main" id="{558BD34F-8BC0-C84C-DF6B-768DD06C52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8821695" y="2067831"/>
              <a:ext cx="914400" cy="914400"/>
            </a:xfrm>
            <a:prstGeom prst="rect">
              <a:avLst/>
            </a:prstGeom>
          </p:spPr>
        </p:pic>
        <p:pic>
          <p:nvPicPr>
            <p:cNvPr id="13" name="グラフィックス 12" descr="ノート PC 単色塗りつぶし">
              <a:extLst>
                <a:ext uri="{FF2B5EF4-FFF2-40B4-BE49-F238E27FC236}">
                  <a16:creationId xmlns:a16="http://schemas.microsoft.com/office/drawing/2014/main" id="{62C89A60-9BFC-9568-95A5-498CC521C7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1375" y="4917033"/>
              <a:ext cx="914400" cy="914400"/>
            </a:xfrm>
            <a:prstGeom prst="rect">
              <a:avLst/>
            </a:prstGeom>
          </p:spPr>
        </p:pic>
        <p:cxnSp>
          <p:nvCxnSpPr>
            <p:cNvPr id="15" name="直線矢印コネクタ 14">
              <a:extLst>
                <a:ext uri="{FF2B5EF4-FFF2-40B4-BE49-F238E27FC236}">
                  <a16:creationId xmlns:a16="http://schemas.microsoft.com/office/drawing/2014/main" id="{72942F7C-4665-2912-84C8-1ACB0503E18F}"/>
                </a:ext>
              </a:extLst>
            </p:cNvPr>
            <p:cNvCxnSpPr>
              <a:cxnSpLocks/>
            </p:cNvCxnSpPr>
            <p:nvPr/>
          </p:nvCxnSpPr>
          <p:spPr>
            <a:xfrm flipH="1" flipV="1">
              <a:off x="7448127" y="3676268"/>
              <a:ext cx="1020447" cy="1358583"/>
            </a:xfrm>
            <a:prstGeom prst="straightConnector1">
              <a:avLst/>
            </a:prstGeom>
            <a:ln w="57150">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D384E3A7-4B29-24E7-F0D6-79FB8EB43305}"/>
                </a:ext>
              </a:extLst>
            </p:cNvPr>
            <p:cNvCxnSpPr>
              <a:cxnSpLocks/>
              <a:stCxn id="13" idx="0"/>
              <a:endCxn id="27" idx="2"/>
            </p:cNvCxnSpPr>
            <p:nvPr/>
          </p:nvCxnSpPr>
          <p:spPr>
            <a:xfrm flipV="1">
              <a:off x="8468575" y="3572019"/>
              <a:ext cx="1136167" cy="134501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6" name="角丸四角形 25">
              <a:extLst>
                <a:ext uri="{FF2B5EF4-FFF2-40B4-BE49-F238E27FC236}">
                  <a16:creationId xmlns:a16="http://schemas.microsoft.com/office/drawing/2014/main" id="{748F8E2C-D4A5-CE0F-87D7-77D64CAF6A05}"/>
                </a:ext>
              </a:extLst>
            </p:cNvPr>
            <p:cNvSpPr/>
            <p:nvPr/>
          </p:nvSpPr>
          <p:spPr>
            <a:xfrm>
              <a:off x="6129278" y="2934503"/>
              <a:ext cx="2249669" cy="646331"/>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eiryo" panose="020B0604030504040204" pitchFamily="34" charset="-128"/>
                  <a:ea typeface="Meiryo" panose="020B0604030504040204" pitchFamily="34" charset="-128"/>
                </a:rPr>
                <a:t>クライアント数</a:t>
              </a:r>
              <a:r>
                <a:rPr lang="en-US" altLang="ja-JP">
                  <a:solidFill>
                    <a:schemeClr val="tx1"/>
                  </a:solidFill>
                  <a:latin typeface="Meiryo" panose="020B0604030504040204" pitchFamily="34" charset="-128"/>
                  <a:ea typeface="Meiryo" panose="020B0604030504040204" pitchFamily="34" charset="-128"/>
                </a:rPr>
                <a:t>10</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27" name="角丸四角形 26">
              <a:extLst>
                <a:ext uri="{FF2B5EF4-FFF2-40B4-BE49-F238E27FC236}">
                  <a16:creationId xmlns:a16="http://schemas.microsoft.com/office/drawing/2014/main" id="{90C17D0D-8990-840E-1D1E-BC4924AEA57F}"/>
                </a:ext>
              </a:extLst>
            </p:cNvPr>
            <p:cNvSpPr/>
            <p:nvPr/>
          </p:nvSpPr>
          <p:spPr>
            <a:xfrm>
              <a:off x="8479907" y="2925688"/>
              <a:ext cx="2249670" cy="646331"/>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eiryo" panose="020B0604030504040204" pitchFamily="34" charset="-128"/>
                  <a:ea typeface="Meiryo" panose="020B0604030504040204" pitchFamily="34" charset="-128"/>
                </a:rPr>
                <a:t>クライアント数</a:t>
              </a:r>
              <a:r>
                <a:rPr kumimoji="1" lang="en-US" altLang="ja-JP">
                  <a:solidFill>
                    <a:schemeClr val="tx1"/>
                  </a:solidFill>
                  <a:latin typeface="Meiryo" panose="020B0604030504040204" pitchFamily="34" charset="-128"/>
                  <a:ea typeface="Meiryo" panose="020B0604030504040204" pitchFamily="34" charset="-128"/>
                </a:rPr>
                <a:t>5</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6AF2E965-5248-A58F-4F28-81F67D80D1ED}"/>
                </a:ext>
              </a:extLst>
            </p:cNvPr>
            <p:cNvSpPr txBox="1"/>
            <p:nvPr/>
          </p:nvSpPr>
          <p:spPr>
            <a:xfrm>
              <a:off x="7565423" y="4091120"/>
              <a:ext cx="741560" cy="707886"/>
            </a:xfrm>
            <a:prstGeom prst="rect">
              <a:avLst/>
            </a:prstGeom>
            <a:noFill/>
          </p:spPr>
          <p:txBody>
            <a:bodyPr wrap="square" rtlCol="0">
              <a:spAutoFit/>
            </a:bodyPr>
            <a:lstStyle/>
            <a:p>
              <a:pPr algn="l"/>
              <a:r>
                <a:rPr kumimoji="1" lang="ja-JP" altLang="en-US" sz="4000">
                  <a:latin typeface="Meiryo" panose="020B0604030504040204" pitchFamily="34" charset="-128"/>
                  <a:ea typeface="Meiryo" panose="020B0604030504040204" pitchFamily="34" charset="-128"/>
                </a:rPr>
                <a:t>❌</a:t>
              </a:r>
            </a:p>
          </p:txBody>
        </p:sp>
      </p:grpSp>
      <p:sp>
        <p:nvSpPr>
          <p:cNvPr id="36" name="テキスト ボックス 35">
            <a:extLst>
              <a:ext uri="{FF2B5EF4-FFF2-40B4-BE49-F238E27FC236}">
                <a16:creationId xmlns:a16="http://schemas.microsoft.com/office/drawing/2014/main" id="{F74A5465-8279-50C8-D429-105509530823}"/>
              </a:ext>
            </a:extLst>
          </p:cNvPr>
          <p:cNvSpPr txBox="1"/>
          <p:nvPr/>
        </p:nvSpPr>
        <p:spPr>
          <a:xfrm>
            <a:off x="7187414" y="5405435"/>
            <a:ext cx="4339650"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クライアント数に応じて接続を拒否する</a:t>
            </a:r>
          </a:p>
        </p:txBody>
      </p:sp>
      <p:sp>
        <p:nvSpPr>
          <p:cNvPr id="14" name="テキスト ボックス 13">
            <a:extLst>
              <a:ext uri="{FF2B5EF4-FFF2-40B4-BE49-F238E27FC236}">
                <a16:creationId xmlns:a16="http://schemas.microsoft.com/office/drawing/2014/main" id="{9A6D0C77-02F4-0C62-4564-9C99D272A49B}"/>
              </a:ext>
            </a:extLst>
          </p:cNvPr>
          <p:cNvSpPr txBox="1"/>
          <p:nvPr/>
        </p:nvSpPr>
        <p:spPr>
          <a:xfrm>
            <a:off x="575544" y="1743302"/>
            <a:ext cx="4738605" cy="923330"/>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Wu</a:t>
            </a:r>
            <a:r>
              <a:rPr kumimoji="1" lang="ja-JP" altLang="en-US">
                <a:latin typeface="Meiryo" panose="020B0604030504040204" pitchFamily="34" charset="-128"/>
                <a:ea typeface="Meiryo" panose="020B0604030504040204" pitchFamily="34" charset="-128"/>
              </a:rPr>
              <a:t>ら</a:t>
            </a:r>
            <a:r>
              <a:rPr kumimoji="1" lang="en-US" altLang="ja-JP">
                <a:latin typeface="Meiryo" panose="020B0604030504040204" pitchFamily="34" charset="-128"/>
                <a:ea typeface="Meiryo" panose="020B0604030504040204" pitchFamily="34" charset="-128"/>
              </a:rPr>
              <a:t>[2024]-Dual Interface </a:t>
            </a:r>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を用いた</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「強化型</a:t>
            </a:r>
            <a:r>
              <a:rPr lang="en-US" altLang="ja-JP">
                <a:latin typeface="Meiryo" panose="020B0604030504040204" pitchFamily="34" charset="-128"/>
                <a:ea typeface="Meiryo" panose="020B0604030504040204" pitchFamily="34" charset="-128"/>
              </a:rPr>
              <a:t>Active </a:t>
            </a:r>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構成アルゴリズム」</a:t>
            </a:r>
            <a:r>
              <a:rPr lang="en-US" altLang="ja-JP">
                <a:latin typeface="Meiryo" panose="020B0604030504040204" pitchFamily="34" charset="-128"/>
                <a:ea typeface="Meiryo" panose="020B0604030504040204" pitchFamily="34" charset="-128"/>
              </a:rPr>
              <a:t>[1]</a:t>
            </a:r>
            <a:endParaRPr lang="ja-JP" altLang="en-US">
              <a:latin typeface="Meiryo" panose="020B0604030504040204" pitchFamily="34" charset="-128"/>
              <a:ea typeface="Meiryo" panose="020B0604030504040204" pitchFamily="34" charset="-128"/>
            </a:endParaRPr>
          </a:p>
          <a:p>
            <a:pPr algn="l"/>
            <a:endParaRPr kumimoji="1" lang="ja-JP" altLang="en-US">
              <a:latin typeface="Meiryo" panose="020B0604030504040204" pitchFamily="34" charset="-128"/>
              <a:ea typeface="Meiryo" panose="020B0604030504040204" pitchFamily="34" charset="-128"/>
            </a:endParaRPr>
          </a:p>
        </p:txBody>
      </p:sp>
      <p:sp>
        <p:nvSpPr>
          <p:cNvPr id="19" name="Rectangle 1">
            <a:extLst>
              <a:ext uri="{FF2B5EF4-FFF2-40B4-BE49-F238E27FC236}">
                <a16:creationId xmlns:a16="http://schemas.microsoft.com/office/drawing/2014/main" id="{E27DFFE4-3783-0354-CF32-BE1F52D7B279}"/>
              </a:ext>
            </a:extLst>
          </p:cNvPr>
          <p:cNvSpPr>
            <a:spLocks noChangeArrowheads="1"/>
          </p:cNvSpPr>
          <p:nvPr/>
        </p:nvSpPr>
        <p:spPr bwMode="auto">
          <a:xfrm rot="10800000" flipV="1">
            <a:off x="558441" y="2493456"/>
            <a:ext cx="61857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ja-JP" altLang="ja-JP" sz="1600" b="1" i="0" u="none" strike="noStrike" cap="none" normalizeH="0" baseline="0">
                <a:ln>
                  <a:noFill/>
                </a:ln>
                <a:solidFill>
                  <a:schemeClr val="tx1"/>
                </a:solidFill>
                <a:effectLst/>
                <a:latin typeface="Meiryo" panose="020B0604030504040204" pitchFamily="34" charset="-128"/>
                <a:ea typeface="Meiryo" panose="020B0604030504040204" pitchFamily="34" charset="-128"/>
              </a:rPr>
              <a:t>貪欲法＋局所探索</a:t>
            </a:r>
            <a:r>
              <a:rPr kumimoji="0" lang="ja-JP" altLang="ja-JP" sz="16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でAP数を最小化</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ja-JP" sz="1600" b="1" dirty="0">
                <a:latin typeface="Meiryo" panose="020B0604030504040204" pitchFamily="34" charset="-128"/>
                <a:ea typeface="Meiryo" panose="020B0604030504040204" pitchFamily="34" charset="-128"/>
              </a:rPr>
              <a:t>Traffic Shaping</a:t>
            </a:r>
            <a:r>
              <a:rPr kumimoji="0" lang="ja-JP" altLang="ja-JP" sz="16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でホストごとのスループットを制御</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ja-JP" altLang="ja-JP" sz="16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最小スループット制約を満たしつつ公平な配分を実現</a:t>
            </a:r>
          </a:p>
        </p:txBody>
      </p:sp>
      <p:sp>
        <p:nvSpPr>
          <p:cNvPr id="20" name="テキスト ボックス 19">
            <a:extLst>
              <a:ext uri="{FF2B5EF4-FFF2-40B4-BE49-F238E27FC236}">
                <a16:creationId xmlns:a16="http://schemas.microsoft.com/office/drawing/2014/main" id="{7D0C6CBB-0789-4EF0-4009-D3F7A4A34BC3}"/>
              </a:ext>
            </a:extLst>
          </p:cNvPr>
          <p:cNvSpPr txBox="1"/>
          <p:nvPr/>
        </p:nvSpPr>
        <p:spPr>
          <a:xfrm>
            <a:off x="2465357" y="1361613"/>
            <a:ext cx="1899879" cy="369332"/>
          </a:xfrm>
          <a:prstGeom prst="rect">
            <a:avLst/>
          </a:prstGeom>
          <a:solidFill>
            <a:schemeClr val="bg1"/>
          </a:solidFill>
        </p:spPr>
        <p:txBody>
          <a:bodyPr wrap="none" rtlCol="0">
            <a:spAutoFit/>
          </a:bodyPr>
          <a:lstStyle/>
          <a:p>
            <a:pPr algn="l"/>
            <a:r>
              <a:rPr kumimoji="1" lang="en-US" altLang="ja-JP" b="1" dirty="0">
                <a:latin typeface="Meiryo" panose="020B0604030504040204" pitchFamily="34" charset="-128"/>
                <a:ea typeface="Meiryo" panose="020B0604030504040204" pitchFamily="34" charset="-128"/>
              </a:rPr>
              <a:t>AP</a:t>
            </a:r>
            <a:r>
              <a:rPr kumimoji="1" lang="ja-JP" altLang="en-US" b="1">
                <a:latin typeface="Meiryo" panose="020B0604030504040204" pitchFamily="34" charset="-128"/>
                <a:ea typeface="Meiryo" panose="020B0604030504040204" pitchFamily="34" charset="-128"/>
              </a:rPr>
              <a:t>配置の最適化</a:t>
            </a:r>
          </a:p>
        </p:txBody>
      </p:sp>
      <p:sp>
        <p:nvSpPr>
          <p:cNvPr id="21" name="テキスト ボックス 20">
            <a:extLst>
              <a:ext uri="{FF2B5EF4-FFF2-40B4-BE49-F238E27FC236}">
                <a16:creationId xmlns:a16="http://schemas.microsoft.com/office/drawing/2014/main" id="{9F220D5C-527D-66AA-94CD-0AD392D09157}"/>
              </a:ext>
            </a:extLst>
          </p:cNvPr>
          <p:cNvSpPr txBox="1"/>
          <p:nvPr/>
        </p:nvSpPr>
        <p:spPr>
          <a:xfrm>
            <a:off x="8176056" y="1336369"/>
            <a:ext cx="2262158" cy="369332"/>
          </a:xfrm>
          <a:prstGeom prst="rect">
            <a:avLst/>
          </a:prstGeom>
          <a:solidFill>
            <a:schemeClr val="bg1"/>
          </a:solidFill>
        </p:spPr>
        <p:txBody>
          <a:bodyPr wrap="none" rtlCol="0">
            <a:spAutoFit/>
          </a:bodyPr>
          <a:lstStyle/>
          <a:p>
            <a:pPr algn="l"/>
            <a:r>
              <a:rPr kumimoji="1" lang="ja-JP" altLang="en-US" b="1">
                <a:latin typeface="Meiryo" panose="020B0604030504040204" pitchFamily="34" charset="-128"/>
                <a:ea typeface="Meiryo" panose="020B0604030504040204" pitchFamily="34" charset="-128"/>
              </a:rPr>
              <a:t>ロードバランシング</a:t>
            </a:r>
          </a:p>
        </p:txBody>
      </p:sp>
      <p:sp>
        <p:nvSpPr>
          <p:cNvPr id="23" name="テキスト ボックス 22">
            <a:extLst>
              <a:ext uri="{FF2B5EF4-FFF2-40B4-BE49-F238E27FC236}">
                <a16:creationId xmlns:a16="http://schemas.microsoft.com/office/drawing/2014/main" id="{B58F0C19-E847-CA48-765E-46EEC7A24577}"/>
              </a:ext>
            </a:extLst>
          </p:cNvPr>
          <p:cNvSpPr txBox="1"/>
          <p:nvPr/>
        </p:nvSpPr>
        <p:spPr>
          <a:xfrm>
            <a:off x="1138084" y="3812275"/>
            <a:ext cx="4696222"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Fujitsu[2015]-</a:t>
            </a:r>
            <a:r>
              <a:rPr kumimoji="1" lang="ja-JP" altLang="en-US">
                <a:latin typeface="Meiryo" panose="020B0604030504040204" pitchFamily="34" charset="-128"/>
                <a:ea typeface="Meiryo" panose="020B0604030504040204" pitchFamily="34" charset="-128"/>
              </a:rPr>
              <a:t>チャネルの割り当て技術</a:t>
            </a:r>
            <a:r>
              <a:rPr kumimoji="1" lang="en-US" altLang="ja-JP">
                <a:latin typeface="Meiryo" panose="020B0604030504040204" pitchFamily="34" charset="-128"/>
                <a:ea typeface="Meiryo" panose="020B0604030504040204" pitchFamily="34" charset="-128"/>
              </a:rPr>
              <a:t>[2]</a:t>
            </a:r>
            <a:endParaRPr kumimoji="1" lang="ja-JP" altLang="en-US">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1409F068-8045-4822-7924-ED73C575184A}"/>
              </a:ext>
            </a:extLst>
          </p:cNvPr>
          <p:cNvSpPr txBox="1"/>
          <p:nvPr/>
        </p:nvSpPr>
        <p:spPr>
          <a:xfrm>
            <a:off x="2465355" y="3401279"/>
            <a:ext cx="2031325" cy="369332"/>
          </a:xfrm>
          <a:prstGeom prst="rect">
            <a:avLst/>
          </a:prstGeom>
          <a:solidFill>
            <a:schemeClr val="bg1"/>
          </a:solidFill>
        </p:spPr>
        <p:txBody>
          <a:bodyPr wrap="none" rtlCol="0">
            <a:spAutoFit/>
          </a:bodyPr>
          <a:lstStyle/>
          <a:p>
            <a:pPr algn="l"/>
            <a:r>
              <a:rPr lang="ja-JP" altLang="en-US" b="1">
                <a:latin typeface="Meiryo" panose="020B0604030504040204" pitchFamily="34" charset="-128"/>
                <a:ea typeface="Meiryo" panose="020B0604030504040204" pitchFamily="34" charset="-128"/>
              </a:rPr>
              <a:t>チャネル割り当て</a:t>
            </a:r>
            <a:endParaRPr kumimoji="1" lang="ja-JP" altLang="en-US" b="1">
              <a:latin typeface="Meiryo" panose="020B0604030504040204" pitchFamily="34" charset="-128"/>
              <a:ea typeface="Meiryo" panose="020B0604030504040204" pitchFamily="34" charset="-128"/>
            </a:endParaRPr>
          </a:p>
        </p:txBody>
      </p:sp>
      <p:pic>
        <p:nvPicPr>
          <p:cNvPr id="1027" name="Picture 3" descr="図2 干渉量が小さくなるようなチャネル候補の選択方式">
            <a:extLst>
              <a:ext uri="{FF2B5EF4-FFF2-40B4-BE49-F238E27FC236}">
                <a16:creationId xmlns:a16="http://schemas.microsoft.com/office/drawing/2014/main" id="{E99657AD-CAEE-5AA6-64CD-AF015F15E8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6671" y="4373768"/>
            <a:ext cx="4340794" cy="224523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646CC4EE-8B99-4370-7964-52D743E81BF8}"/>
              </a:ext>
            </a:extLst>
          </p:cNvPr>
          <p:cNvSpPr txBox="1"/>
          <p:nvPr/>
        </p:nvSpPr>
        <p:spPr>
          <a:xfrm>
            <a:off x="7020698" y="5907940"/>
            <a:ext cx="5110672" cy="830997"/>
          </a:xfrm>
          <a:prstGeom prst="rect">
            <a:avLst/>
          </a:prstGeom>
          <a:noFill/>
        </p:spPr>
        <p:txBody>
          <a:bodyPr wrap="square">
            <a:spAutoFit/>
          </a:bodyPr>
          <a:lstStyle/>
          <a:p>
            <a:r>
              <a:rPr lang="en-US" altLang="ja-JP" sz="1200"/>
              <a:t>[1] https://</a:t>
            </a:r>
            <a:r>
              <a:rPr lang="en-US" altLang="ja-JP" sz="1200" err="1"/>
              <a:t>www.mdpi.com</a:t>
            </a:r>
            <a:r>
              <a:rPr lang="en-US" altLang="ja-JP" sz="1200"/>
              <a:t>/2073-8994/16/8/1005</a:t>
            </a:r>
            <a:br>
              <a:rPr lang="en-US" altLang="ja-JP" sz="1200"/>
            </a:br>
            <a:r>
              <a:rPr lang="en-US" altLang="ja-JP" sz="1200"/>
              <a:t>[2]</a:t>
            </a:r>
            <a:r>
              <a:rPr lang="ja-JP" altLang="en-US" sz="1200"/>
              <a:t>https://pr.fujitsu.com/jp/news/2015/09/9-1.html</a:t>
            </a:r>
            <a:br>
              <a:rPr lang="en-US" altLang="ja-JP" sz="1200"/>
            </a:br>
            <a:r>
              <a:rPr lang="en-US" altLang="ja-JP" sz="1200"/>
              <a:t>[3]https://</a:t>
            </a:r>
            <a:r>
              <a:rPr lang="en-US" altLang="ja-JP" sz="1200" err="1"/>
              <a:t>www.cisco.com</a:t>
            </a:r>
            <a:r>
              <a:rPr lang="en-US" altLang="ja-JP" sz="1200"/>
              <a:t>/c/</a:t>
            </a:r>
            <a:r>
              <a:rPr lang="en-US" altLang="ja-JP" sz="1200" err="1"/>
              <a:t>ja_jp</a:t>
            </a:r>
            <a:r>
              <a:rPr lang="en-US" altLang="ja-JP" sz="1200"/>
              <a:t>/td/docs/</a:t>
            </a:r>
            <a:r>
              <a:rPr lang="en-US" altLang="ja-JP" sz="1200" err="1"/>
              <a:t>wl</a:t>
            </a:r>
            <a:r>
              <a:rPr lang="en-US" altLang="ja-JP" sz="1200"/>
              <a:t>/</a:t>
            </a:r>
            <a:r>
              <a:rPr lang="en-US" altLang="ja-JP" sz="1200" err="1"/>
              <a:t>wllancntrller</a:t>
            </a:r>
            <a:r>
              <a:rPr lang="en-US" altLang="ja-JP" sz="1200"/>
              <a:t>/</a:t>
            </a:r>
            <a:r>
              <a:rPr lang="en-US" altLang="ja-JP" sz="1200" err="1"/>
              <a:t>wllancntrllersw</a:t>
            </a:r>
            <a:r>
              <a:rPr lang="en-US" altLang="ja-JP" sz="1200"/>
              <a:t>/cg/001/b_cg80/b_cg80_chapter_01001.html</a:t>
            </a:r>
            <a:endParaRPr lang="ja-JP" altLang="en-US" sz="1200"/>
          </a:p>
        </p:txBody>
      </p:sp>
      <p:sp>
        <p:nvSpPr>
          <p:cNvPr id="37" name="スライド番号プレースホルダー 36">
            <a:extLst>
              <a:ext uri="{FF2B5EF4-FFF2-40B4-BE49-F238E27FC236}">
                <a16:creationId xmlns:a16="http://schemas.microsoft.com/office/drawing/2014/main" id="{CA73D61A-DB52-F934-8D05-02ADA0F0E0A4}"/>
              </a:ext>
            </a:extLst>
          </p:cNvPr>
          <p:cNvSpPr>
            <a:spLocks noGrp="1"/>
          </p:cNvSpPr>
          <p:nvPr>
            <p:ph type="sldNum" sz="quarter" idx="12"/>
          </p:nvPr>
        </p:nvSpPr>
        <p:spPr/>
        <p:txBody>
          <a:bodyPr/>
          <a:lstStyle/>
          <a:p>
            <a:fld id="{F1CDFA39-16F5-E64D-9D3A-3CE155B62115}" type="slidenum">
              <a:rPr kumimoji="1" lang="ja-JP" altLang="en-US" smtClean="0"/>
              <a:t>13</a:t>
            </a:fld>
            <a:endParaRPr kumimoji="1" lang="ja-JP" altLang="en-US"/>
          </a:p>
        </p:txBody>
      </p:sp>
    </p:spTree>
    <p:extLst>
      <p:ext uri="{BB962C8B-B14F-4D97-AF65-F5344CB8AC3E}">
        <p14:creationId xmlns:p14="http://schemas.microsoft.com/office/powerpoint/2010/main" val="1711065730"/>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DE3D837-A577-A931-AD59-AAD8E3F9E4F1}"/>
              </a:ext>
            </a:extLst>
          </p:cNvPr>
          <p:cNvSpPr>
            <a:spLocks noGrp="1"/>
          </p:cNvSpPr>
          <p:nvPr>
            <p:ph type="title"/>
          </p:nvPr>
        </p:nvSpPr>
        <p:spPr/>
        <p:txBody>
          <a:bodyPr>
            <a:normAutofit/>
          </a:bodyPr>
          <a:lstStyle/>
          <a:p>
            <a:r>
              <a:rPr kumimoji="1" lang="ja-JP" altLang="en-US"/>
              <a:t>関連研究</a:t>
            </a:r>
            <a:r>
              <a:rPr kumimoji="1" lang="en-US" altLang="ja-JP" dirty="0"/>
              <a:t>-</a:t>
            </a:r>
            <a:r>
              <a:rPr lang="en" altLang="ja-JP" dirty="0"/>
              <a:t>Miyata</a:t>
            </a:r>
            <a:r>
              <a:rPr lang="ja-JP" altLang="en-US"/>
              <a:t>ら</a:t>
            </a:r>
            <a:r>
              <a:rPr lang="en-US" altLang="ja-JP" dirty="0"/>
              <a:t>[2012][4]</a:t>
            </a:r>
            <a:r>
              <a:rPr lang="ja-JP" altLang="en-US"/>
              <a:t> </a:t>
            </a:r>
            <a:endParaRPr kumimoji="1" lang="ja-JP" altLang="en-US"/>
          </a:p>
        </p:txBody>
      </p:sp>
      <p:sp>
        <p:nvSpPr>
          <p:cNvPr id="8" name="角丸四角形 7">
            <a:extLst>
              <a:ext uri="{FF2B5EF4-FFF2-40B4-BE49-F238E27FC236}">
                <a16:creationId xmlns:a16="http://schemas.microsoft.com/office/drawing/2014/main" id="{179D4D4F-F65A-C8D3-C788-1FB95EA68AC7}"/>
              </a:ext>
            </a:extLst>
          </p:cNvPr>
          <p:cNvSpPr/>
          <p:nvPr/>
        </p:nvSpPr>
        <p:spPr>
          <a:xfrm>
            <a:off x="1245274" y="1505877"/>
            <a:ext cx="8986746" cy="1067764"/>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利用者の</a:t>
            </a:r>
            <a:r>
              <a:rPr lang="ja-JP" altLang="en-US" sz="2400" b="1">
                <a:solidFill>
                  <a:schemeClr val="tx1"/>
                </a:solidFill>
                <a:latin typeface="Meiryo" panose="020B0604030504040204" pitchFamily="34" charset="-128"/>
                <a:ea typeface="Meiryo" panose="020B0604030504040204" pitchFamily="34" charset="-128"/>
              </a:rPr>
              <a:t>協調的な移動</a:t>
            </a:r>
            <a:r>
              <a:rPr lang="ja-JP" altLang="en-US" sz="2400">
                <a:solidFill>
                  <a:schemeClr val="tx1"/>
                </a:solidFill>
                <a:latin typeface="Meiryo" panose="020B0604030504040204" pitchFamily="34" charset="-128"/>
                <a:ea typeface="Meiryo" panose="020B0604030504040204" pitchFamily="34" charset="-128"/>
              </a:rPr>
              <a:t>を考慮した</a:t>
            </a:r>
            <a:r>
              <a:rPr lang="en" altLang="ja-JP" sz="2400">
                <a:solidFill>
                  <a:schemeClr val="tx1"/>
                </a:solidFill>
                <a:latin typeface="Meiryo" panose="020B0604030504040204" pitchFamily="34" charset="-128"/>
                <a:ea typeface="Meiryo" panose="020B0604030504040204" pitchFamily="34" charset="-128"/>
              </a:rPr>
              <a:t>AP</a:t>
            </a:r>
            <a:r>
              <a:rPr lang="ja-JP" altLang="en-US" sz="2400">
                <a:solidFill>
                  <a:schemeClr val="tx1"/>
                </a:solidFill>
                <a:latin typeface="Meiryo" panose="020B0604030504040204" pitchFamily="34" charset="-128"/>
                <a:ea typeface="Meiryo" panose="020B0604030504040204" pitchFamily="34" charset="-128"/>
              </a:rPr>
              <a:t>選択手法を提案</a:t>
            </a:r>
          </a:p>
        </p:txBody>
      </p:sp>
      <p:sp>
        <p:nvSpPr>
          <p:cNvPr id="7" name="角丸四角形 6">
            <a:extLst>
              <a:ext uri="{FF2B5EF4-FFF2-40B4-BE49-F238E27FC236}">
                <a16:creationId xmlns:a16="http://schemas.microsoft.com/office/drawing/2014/main" id="{BCBA6A1F-1828-5FAA-CEC1-F048522FB93F}"/>
              </a:ext>
            </a:extLst>
          </p:cNvPr>
          <p:cNvSpPr/>
          <p:nvPr/>
        </p:nvSpPr>
        <p:spPr>
          <a:xfrm>
            <a:off x="1481560" y="1301235"/>
            <a:ext cx="856527" cy="52322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latin typeface="Meiryo" panose="020B0604030504040204" pitchFamily="34" charset="-128"/>
                <a:ea typeface="Meiryo" panose="020B0604030504040204" pitchFamily="34" charset="-128"/>
              </a:rPr>
              <a:t>概要</a:t>
            </a:r>
          </a:p>
        </p:txBody>
      </p:sp>
      <p:sp>
        <p:nvSpPr>
          <p:cNvPr id="10" name="角丸四角形 9">
            <a:extLst>
              <a:ext uri="{FF2B5EF4-FFF2-40B4-BE49-F238E27FC236}">
                <a16:creationId xmlns:a16="http://schemas.microsoft.com/office/drawing/2014/main" id="{EB1C16B3-BBD7-D9F0-ABF3-53215261F2A5}"/>
              </a:ext>
            </a:extLst>
          </p:cNvPr>
          <p:cNvSpPr/>
          <p:nvPr/>
        </p:nvSpPr>
        <p:spPr>
          <a:xfrm>
            <a:off x="1245274" y="3096163"/>
            <a:ext cx="8986746" cy="2787838"/>
          </a:xfrm>
          <a:prstGeom prst="roundRect">
            <a:avLst>
              <a:gd name="adj" fmla="val 10439"/>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251999" rIns="251999" rtlCol="0" anchor="ctr"/>
          <a:lstStyle/>
          <a:p>
            <a:r>
              <a:rPr lang="ja-JP" altLang="en-US" sz="2400">
                <a:solidFill>
                  <a:schemeClr val="tx1"/>
                </a:solidFill>
                <a:latin typeface="Meiryo" panose="020B0604030504040204" pitchFamily="34" charset="-128"/>
                <a:ea typeface="Meiryo" panose="020B0604030504040204" pitchFamily="34" charset="-128"/>
              </a:rPr>
              <a:t>各利用者が指定する</a:t>
            </a:r>
            <a:endParaRPr lang="en-US" altLang="ja-JP" sz="2400">
              <a:solidFill>
                <a:schemeClr val="tx1"/>
              </a:solidFill>
              <a:latin typeface="Meiryo" panose="020B0604030504040204" pitchFamily="34" charset="-128"/>
              <a:ea typeface="Meiryo" panose="020B0604030504040204" pitchFamily="34" charset="-128"/>
            </a:endParaRPr>
          </a:p>
          <a:p>
            <a:pPr marL="342900" indent="-342900">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移動可能距離</a:t>
            </a:r>
            <a:endParaRPr lang="en-US" altLang="ja-JP" sz="2400">
              <a:solidFill>
                <a:schemeClr val="tx1"/>
              </a:solidFill>
              <a:latin typeface="Meiryo" panose="020B0604030504040204" pitchFamily="34" charset="-128"/>
              <a:ea typeface="Meiryo" panose="020B0604030504040204" pitchFamily="34" charset="-128"/>
            </a:endParaRPr>
          </a:p>
          <a:p>
            <a:pPr marL="342900" indent="-342900">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許容スループット</a:t>
            </a:r>
            <a:endParaRPr lang="en-US" altLang="ja-JP" sz="2400">
              <a:solidFill>
                <a:schemeClr val="tx1"/>
              </a:solidFill>
              <a:latin typeface="Meiryo" panose="020B0604030504040204" pitchFamily="34" charset="-128"/>
              <a:ea typeface="Meiryo" panose="020B0604030504040204" pitchFamily="34" charset="-128"/>
            </a:endParaRPr>
          </a:p>
          <a:p>
            <a:r>
              <a:rPr lang="ja-JP" altLang="en-US" sz="2400">
                <a:solidFill>
                  <a:schemeClr val="tx1"/>
                </a:solidFill>
                <a:latin typeface="Meiryo" panose="020B0604030504040204" pitchFamily="34" charset="-128"/>
                <a:ea typeface="Meiryo" panose="020B0604030504040204" pitchFamily="34" charset="-128"/>
              </a:rPr>
              <a:t>を条件に，無線</a:t>
            </a:r>
            <a:r>
              <a:rPr lang="en" altLang="ja-JP" sz="2400">
                <a:solidFill>
                  <a:schemeClr val="tx1"/>
                </a:solidFill>
                <a:latin typeface="Meiryo" panose="020B0604030504040204" pitchFamily="34" charset="-128"/>
                <a:ea typeface="Meiryo" panose="020B0604030504040204" pitchFamily="34" charset="-128"/>
              </a:rPr>
              <a:t>LAN</a:t>
            </a:r>
            <a:r>
              <a:rPr lang="ja-JP" altLang="en-US" sz="2400">
                <a:solidFill>
                  <a:schemeClr val="tx1"/>
                </a:solidFill>
                <a:latin typeface="Meiryo" panose="020B0604030504040204" pitchFamily="34" charset="-128"/>
                <a:ea typeface="Meiryo" panose="020B0604030504040204" pitchFamily="34" charset="-128"/>
              </a:rPr>
              <a:t>システム全体の合計スループットを最大化するよう利用者に移動を促す</a:t>
            </a:r>
          </a:p>
        </p:txBody>
      </p:sp>
      <p:sp>
        <p:nvSpPr>
          <p:cNvPr id="11" name="角丸四角形 10">
            <a:extLst>
              <a:ext uri="{FF2B5EF4-FFF2-40B4-BE49-F238E27FC236}">
                <a16:creationId xmlns:a16="http://schemas.microsoft.com/office/drawing/2014/main" id="{D1D714F9-BA71-8C49-E5DF-3B0DBA33EF10}"/>
              </a:ext>
            </a:extLst>
          </p:cNvPr>
          <p:cNvSpPr/>
          <p:nvPr/>
        </p:nvSpPr>
        <p:spPr>
          <a:xfrm>
            <a:off x="1481559" y="2880372"/>
            <a:ext cx="856527" cy="52322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latin typeface="Meiryo" panose="020B0604030504040204" pitchFamily="34" charset="-128"/>
                <a:ea typeface="Meiryo" panose="020B0604030504040204" pitchFamily="34" charset="-128"/>
              </a:rPr>
              <a:t>手法</a:t>
            </a:r>
          </a:p>
        </p:txBody>
      </p:sp>
      <p:sp>
        <p:nvSpPr>
          <p:cNvPr id="2" name="テキスト ボックス 1">
            <a:extLst>
              <a:ext uri="{FF2B5EF4-FFF2-40B4-BE49-F238E27FC236}">
                <a16:creationId xmlns:a16="http://schemas.microsoft.com/office/drawing/2014/main" id="{790A5583-043E-153B-D0F9-5F6BFCE6FB52}"/>
              </a:ext>
            </a:extLst>
          </p:cNvPr>
          <p:cNvSpPr txBox="1"/>
          <p:nvPr/>
        </p:nvSpPr>
        <p:spPr>
          <a:xfrm>
            <a:off x="1909822" y="7059090"/>
            <a:ext cx="4801314" cy="1477328"/>
          </a:xfrm>
          <a:prstGeom prst="rect">
            <a:avLst/>
          </a:prstGeom>
          <a:noFill/>
        </p:spPr>
        <p:txBody>
          <a:bodyPr wrap="none" rtlCol="0">
            <a:spAutoFit/>
          </a:bodyPr>
          <a:lstStyle/>
          <a:p>
            <a:r>
              <a:rPr kumimoji="1" lang="en-US" altLang="ja-JP"/>
              <a:t>Miyata</a:t>
            </a:r>
            <a:r>
              <a:rPr kumimoji="1" lang="ja-JP" altLang="en-US"/>
              <a:t>さん</a:t>
            </a:r>
            <a:endParaRPr kumimoji="1" lang="en-US" altLang="ja-JP"/>
          </a:p>
          <a:p>
            <a:r>
              <a:rPr lang="ja-JP" altLang="en-US"/>
              <a:t>そもそもユーザにどんなことをさせたいか？</a:t>
            </a:r>
            <a:endParaRPr lang="en-US" altLang="ja-JP"/>
          </a:p>
          <a:p>
            <a:r>
              <a:rPr lang="en-US" altLang="ja-JP"/>
              <a:t>Miyata—</a:t>
            </a:r>
            <a:r>
              <a:rPr lang="en-US" altLang="ja-JP" err="1"/>
              <a:t>dth</a:t>
            </a:r>
            <a:r>
              <a:rPr lang="ja-JP" altLang="en-US"/>
              <a:t>を積極的に使う</a:t>
            </a:r>
            <a:endParaRPr lang="en-US" altLang="ja-JP"/>
          </a:p>
          <a:p>
            <a:r>
              <a:rPr kumimoji="1" lang="ja-JP" altLang="en-US"/>
              <a:t>上川</a:t>
            </a:r>
            <a:endParaRPr kumimoji="1" lang="en-US" altLang="ja-JP"/>
          </a:p>
          <a:p>
            <a:r>
              <a:rPr lang="en-US" altLang="ja-JP" err="1"/>
              <a:t>dth</a:t>
            </a:r>
            <a:r>
              <a:rPr lang="ja-JP" altLang="en-US"/>
              <a:t>を消極的なものとして</a:t>
            </a:r>
            <a:endParaRPr kumimoji="1" lang="ja-JP" altLang="en-US"/>
          </a:p>
        </p:txBody>
      </p:sp>
      <p:sp>
        <p:nvSpPr>
          <p:cNvPr id="4" name="スライド番号プレースホルダー 3">
            <a:extLst>
              <a:ext uri="{FF2B5EF4-FFF2-40B4-BE49-F238E27FC236}">
                <a16:creationId xmlns:a16="http://schemas.microsoft.com/office/drawing/2014/main" id="{C2B8EE93-A908-51F8-2DC8-3910DC0F167F}"/>
              </a:ext>
            </a:extLst>
          </p:cNvPr>
          <p:cNvSpPr>
            <a:spLocks noGrp="1"/>
          </p:cNvSpPr>
          <p:nvPr>
            <p:ph type="sldNum" sz="quarter" idx="12"/>
          </p:nvPr>
        </p:nvSpPr>
        <p:spPr/>
        <p:txBody>
          <a:bodyPr/>
          <a:lstStyle/>
          <a:p>
            <a:fld id="{F1CDFA39-16F5-E64D-9D3A-3CE155B62115}" type="slidenum">
              <a:rPr kumimoji="1" lang="ja-JP" altLang="en-US" smtClean="0"/>
              <a:t>14</a:t>
            </a:fld>
            <a:endParaRPr kumimoji="1" lang="ja-JP" altLang="en-US"/>
          </a:p>
        </p:txBody>
      </p:sp>
      <p:sp>
        <p:nvSpPr>
          <p:cNvPr id="5" name="テキスト ボックス 4">
            <a:extLst>
              <a:ext uri="{FF2B5EF4-FFF2-40B4-BE49-F238E27FC236}">
                <a16:creationId xmlns:a16="http://schemas.microsoft.com/office/drawing/2014/main" id="{644397A5-426B-DAD9-00FB-24EA569F4386}"/>
              </a:ext>
            </a:extLst>
          </p:cNvPr>
          <p:cNvSpPr txBox="1"/>
          <p:nvPr/>
        </p:nvSpPr>
        <p:spPr>
          <a:xfrm>
            <a:off x="1481559" y="5987018"/>
            <a:ext cx="8986745" cy="738664"/>
          </a:xfrm>
          <a:prstGeom prst="rect">
            <a:avLst/>
          </a:prstGeom>
          <a:noFill/>
        </p:spPr>
        <p:txBody>
          <a:bodyPr wrap="square" rtlCol="0">
            <a:spAutoFit/>
          </a:bodyPr>
          <a:lstStyle/>
          <a:p>
            <a:r>
              <a:rPr lang="en" altLang="ja-JP" sz="1400" dirty="0"/>
              <a:t>[4]Miyata, S., Murase, T. and Yamaoka, K.: Novel </a:t>
            </a:r>
            <a:r>
              <a:rPr lang="en" altLang="ja-JP" sz="1400" dirty="0" err="1"/>
              <a:t>accesspoint</a:t>
            </a:r>
            <a:r>
              <a:rPr lang="en" altLang="ja-JP" sz="1400" dirty="0"/>
              <a:t> selection for user QoS and system </a:t>
            </a:r>
            <a:r>
              <a:rPr lang="en" altLang="ja-JP" sz="1400" dirty="0" err="1"/>
              <a:t>optimizationbased</a:t>
            </a:r>
            <a:r>
              <a:rPr lang="en" altLang="ja-JP" sz="1400" dirty="0"/>
              <a:t> on user cooperative moving, IEICE Transactions</a:t>
            </a:r>
          </a:p>
          <a:p>
            <a:r>
              <a:rPr lang="en" altLang="ja-JP" sz="1400" dirty="0"/>
              <a:t>on Communications, Vol. E95-B, pp. 1953–1964 (online),DOI:10.1587/transcom.E95.B.1953 (2012).</a:t>
            </a:r>
          </a:p>
        </p:txBody>
      </p:sp>
    </p:spTree>
    <p:extLst>
      <p:ext uri="{BB962C8B-B14F-4D97-AF65-F5344CB8AC3E}">
        <p14:creationId xmlns:p14="http://schemas.microsoft.com/office/powerpoint/2010/main" val="1975788208"/>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FC5EF0C-7807-159B-9C7C-EC5305CBBEAB}"/>
              </a:ext>
            </a:extLst>
          </p:cNvPr>
          <p:cNvSpPr>
            <a:spLocks noGrp="1"/>
          </p:cNvSpPr>
          <p:nvPr>
            <p:ph type="title"/>
          </p:nvPr>
        </p:nvSpPr>
        <p:spPr>
          <a:xfrm>
            <a:off x="433375" y="1"/>
            <a:ext cx="11317575" cy="1151466"/>
          </a:xfrm>
        </p:spPr>
        <p:txBody>
          <a:bodyPr/>
          <a:lstStyle/>
          <a:p>
            <a:r>
              <a:rPr kumimoji="1" lang="ja-JP" altLang="en-US"/>
              <a:t>関連研究</a:t>
            </a:r>
            <a:r>
              <a:rPr kumimoji="1" lang="en-US" altLang="ja-JP"/>
              <a:t>-Miyata</a:t>
            </a:r>
            <a:r>
              <a:rPr kumimoji="1" lang="ja-JP" altLang="en-US"/>
              <a:t>らのアプローチ</a:t>
            </a: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9FED45DE-6854-2028-7221-57AA532B80F9}"/>
                  </a:ext>
                </a:extLst>
              </p:cNvPr>
              <p:cNvSpPr txBox="1"/>
              <p:nvPr/>
            </p:nvSpPr>
            <p:spPr>
              <a:xfrm>
                <a:off x="7059003" y="-3200854"/>
                <a:ext cx="5224507" cy="1477328"/>
              </a:xfrm>
              <a:prstGeom prst="rect">
                <a:avLst/>
              </a:prstGeom>
              <a:noFill/>
            </p:spPr>
            <p:txBody>
              <a:bodyPr wrap="none" rtlCol="0">
                <a:spAutoFit/>
              </a:bodyPr>
              <a:lstStyle/>
              <a:p>
                <a:r>
                  <a:rPr kumimoji="1" lang="ja-JP" altLang="en-US"/>
                  <a:t>ユーザが指定した移動可能距離</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𝑡h</m:t>
                        </m:r>
                      </m:sub>
                    </m:sSub>
                  </m:oMath>
                </a14:m>
                <a:r>
                  <a:rPr kumimoji="1" lang="ja-JP" altLang="en-US"/>
                  <a:t>の</a:t>
                </a:r>
                <a:br>
                  <a:rPr kumimoji="1" lang="en-US" altLang="ja-JP"/>
                </a:br>
                <a:r>
                  <a:rPr kumimoji="1" lang="ja-JP" altLang="en-US"/>
                  <a:t>範囲内にある各</a:t>
                </a:r>
                <a:r>
                  <a:rPr kumimoji="1" lang="en-US" altLang="ja-JP"/>
                  <a:t>AP</a:t>
                </a:r>
                <a:r>
                  <a:rPr kumimoji="1" lang="ja-JP" altLang="en-US"/>
                  <a:t>の近くにユーザが移動した際</a:t>
                </a:r>
                <a:br>
                  <a:rPr kumimoji="1" lang="en-US" altLang="ja-JP"/>
                </a:br>
                <a:r>
                  <a:rPr kumimoji="1" lang="ja-JP" altLang="en-US"/>
                  <a:t>のスループットを求め，</a:t>
                </a:r>
                <a:br>
                  <a:rPr kumimoji="1" lang="en-US" altLang="ja-JP"/>
                </a:br>
                <a:r>
                  <a:rPr kumimoji="1" lang="ja-JP" altLang="en-US"/>
                  <a:t>最も全体スループットが良くなるような場所を</a:t>
                </a:r>
                <a:br>
                  <a:rPr kumimoji="1" lang="en-US" altLang="ja-JP"/>
                </a:br>
                <a:r>
                  <a:rPr kumimoji="1" lang="ja-JP" altLang="en-US"/>
                  <a:t>提案する</a:t>
                </a:r>
              </a:p>
            </p:txBody>
          </p:sp>
        </mc:Choice>
        <mc:Fallback xmlns="">
          <p:sp>
            <p:nvSpPr>
              <p:cNvPr id="49" name="テキスト ボックス 48">
                <a:extLst>
                  <a:ext uri="{FF2B5EF4-FFF2-40B4-BE49-F238E27FC236}">
                    <a16:creationId xmlns:a16="http://schemas.microsoft.com/office/drawing/2014/main" id="{9FED45DE-6854-2028-7221-57AA532B80F9}"/>
                  </a:ext>
                </a:extLst>
              </p:cNvPr>
              <p:cNvSpPr txBox="1">
                <a:spLocks noRot="1" noChangeAspect="1" noMove="1" noResize="1" noEditPoints="1" noAdjustHandles="1" noChangeArrowheads="1" noChangeShapeType="1" noTextEdit="1"/>
              </p:cNvSpPr>
              <p:nvPr/>
            </p:nvSpPr>
            <p:spPr>
              <a:xfrm>
                <a:off x="7059003" y="-3200854"/>
                <a:ext cx="5224507" cy="1477328"/>
              </a:xfrm>
              <a:prstGeom prst="rect">
                <a:avLst/>
              </a:prstGeom>
              <a:blipFill>
                <a:blip r:embed="rId3"/>
                <a:stretch>
                  <a:fillRect l="-1050" t="-2066" b="-5785"/>
                </a:stretch>
              </a:blipFill>
            </p:spPr>
            <p:txBody>
              <a:bodyPr/>
              <a:lstStyle/>
              <a:p>
                <a:r>
                  <a:rPr lang="en-US">
                    <a:noFill/>
                  </a:rPr>
                  <a:t> </a:t>
                </a:r>
              </a:p>
            </p:txBody>
          </p:sp>
        </mc:Fallback>
      </mc:AlternateContent>
      <p:sp>
        <p:nvSpPr>
          <p:cNvPr id="55" name="テキスト ボックス 54">
            <a:extLst>
              <a:ext uri="{FF2B5EF4-FFF2-40B4-BE49-F238E27FC236}">
                <a16:creationId xmlns:a16="http://schemas.microsoft.com/office/drawing/2014/main" id="{DF35E335-2030-001F-A602-53C243A9B11C}"/>
              </a:ext>
            </a:extLst>
          </p:cNvPr>
          <p:cNvSpPr txBox="1"/>
          <p:nvPr/>
        </p:nvSpPr>
        <p:spPr>
          <a:xfrm>
            <a:off x="7058112" y="-1368833"/>
            <a:ext cx="4410182" cy="646331"/>
          </a:xfrm>
          <a:prstGeom prst="rect">
            <a:avLst/>
          </a:prstGeom>
          <a:noFill/>
        </p:spPr>
        <p:txBody>
          <a:bodyPr wrap="none" rtlCol="0">
            <a:spAutoFit/>
          </a:bodyPr>
          <a:lstStyle/>
          <a:p>
            <a:r>
              <a:rPr kumimoji="1" lang="ja-JP" altLang="en-US"/>
              <a:t>ユーザや</a:t>
            </a:r>
            <a:r>
              <a:rPr kumimoji="1" lang="en-US" altLang="ja-JP"/>
              <a:t>AP</a:t>
            </a:r>
            <a:r>
              <a:rPr kumimoji="1" lang="ja-JP" altLang="en-US"/>
              <a:t>の位置情報は室内に設置した</a:t>
            </a:r>
            <a:br>
              <a:rPr kumimoji="1" lang="en-US" altLang="ja-JP"/>
            </a:br>
            <a:r>
              <a:rPr lang="ja-JP" altLang="en-US"/>
              <a:t>センサーによって取得する</a:t>
            </a:r>
            <a:endParaRPr kumimoji="1" lang="ja-JP" altLang="en-US"/>
          </a:p>
        </p:txBody>
      </p:sp>
      <p:sp>
        <p:nvSpPr>
          <p:cNvPr id="61" name="テキスト ボックス 60">
            <a:extLst>
              <a:ext uri="{FF2B5EF4-FFF2-40B4-BE49-F238E27FC236}">
                <a16:creationId xmlns:a16="http://schemas.microsoft.com/office/drawing/2014/main" id="{6836F456-53B9-6416-D752-6D206D8F667A}"/>
              </a:ext>
            </a:extLst>
          </p:cNvPr>
          <p:cNvSpPr txBox="1"/>
          <p:nvPr/>
        </p:nvSpPr>
        <p:spPr>
          <a:xfrm>
            <a:off x="7372079" y="-671731"/>
            <a:ext cx="4801314" cy="369332"/>
          </a:xfrm>
          <a:prstGeom prst="rect">
            <a:avLst/>
          </a:prstGeom>
          <a:noFill/>
        </p:spPr>
        <p:txBody>
          <a:bodyPr wrap="none" rtlCol="0">
            <a:spAutoFit/>
          </a:bodyPr>
          <a:lstStyle/>
          <a:p>
            <a:r>
              <a:rPr kumimoji="1" lang="ja-JP" altLang="en-US"/>
              <a:t>シミュレーションによりアルゴリズムを評価</a:t>
            </a:r>
          </a:p>
        </p:txBody>
      </p:sp>
      <p:grpSp>
        <p:nvGrpSpPr>
          <p:cNvPr id="52" name="グループ化 51">
            <a:extLst>
              <a:ext uri="{FF2B5EF4-FFF2-40B4-BE49-F238E27FC236}">
                <a16:creationId xmlns:a16="http://schemas.microsoft.com/office/drawing/2014/main" id="{884F7B43-1B4A-5C17-241A-B9AEB33C9944}"/>
              </a:ext>
            </a:extLst>
          </p:cNvPr>
          <p:cNvGrpSpPr/>
          <p:nvPr/>
        </p:nvGrpSpPr>
        <p:grpSpPr>
          <a:xfrm>
            <a:off x="265069" y="2037980"/>
            <a:ext cx="7195876" cy="4650190"/>
            <a:chOff x="624114" y="1320801"/>
            <a:chExt cx="8314940" cy="5336616"/>
          </a:xfrm>
        </p:grpSpPr>
        <p:sp>
          <p:nvSpPr>
            <p:cNvPr id="39" name="パイ 38">
              <a:extLst>
                <a:ext uri="{FF2B5EF4-FFF2-40B4-BE49-F238E27FC236}">
                  <a16:creationId xmlns:a16="http://schemas.microsoft.com/office/drawing/2014/main" id="{D809A217-A36C-E484-01E9-4903D11CE878}"/>
                </a:ext>
              </a:extLst>
            </p:cNvPr>
            <p:cNvSpPr/>
            <p:nvPr/>
          </p:nvSpPr>
          <p:spPr>
            <a:xfrm rot="5400000">
              <a:off x="4145177" y="1863540"/>
              <a:ext cx="2512240" cy="7075514"/>
            </a:xfrm>
            <a:prstGeom prst="pie">
              <a:avLst>
                <a:gd name="adj1" fmla="val 5382426"/>
                <a:gd name="adj2" fmla="val 14381562"/>
              </a:avLst>
            </a:prstGeom>
            <a:gradFill flip="none" rotWithShape="1">
              <a:gsLst>
                <a:gs pos="17000">
                  <a:schemeClr val="bg1"/>
                </a:gs>
                <a:gs pos="49000">
                  <a:schemeClr val="accent2">
                    <a:lumMod val="45000"/>
                    <a:lumOff val="55000"/>
                  </a:schemeClr>
                </a:gs>
                <a:gs pos="33000">
                  <a:schemeClr val="accent2">
                    <a:lumMod val="20000"/>
                    <a:lumOff val="80000"/>
                  </a:schemeClr>
                </a:gs>
                <a:gs pos="86000">
                  <a:schemeClr val="accent2">
                    <a:lumMod val="78508"/>
                    <a:alpha val="73557"/>
                  </a:schemeClr>
                </a:gs>
                <a:gs pos="69000">
                  <a:schemeClr val="accent2">
                    <a:lumMod val="60000"/>
                    <a:lumOff val="40000"/>
                  </a:schemeClr>
                </a:gs>
              </a:gsLst>
              <a:lin ang="21000000" scaled="0"/>
              <a:tileRect/>
            </a:gra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cxnSp>
          <p:nvCxnSpPr>
            <p:cNvPr id="20" name="直線コネクタ 19">
              <a:extLst>
                <a:ext uri="{FF2B5EF4-FFF2-40B4-BE49-F238E27FC236}">
                  <a16:creationId xmlns:a16="http://schemas.microsoft.com/office/drawing/2014/main" id="{DC84F964-62C7-91C1-11CD-E7BCB7195CF9}"/>
                </a:ext>
              </a:extLst>
            </p:cNvPr>
            <p:cNvCxnSpPr>
              <a:cxnSpLocks/>
            </p:cNvCxnSpPr>
            <p:nvPr/>
          </p:nvCxnSpPr>
          <p:spPr>
            <a:xfrm flipH="1">
              <a:off x="1538511" y="4455871"/>
              <a:ext cx="5515432" cy="0"/>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B9EA42F-9C1A-4496-1B30-98F4280EF052}"/>
                </a:ext>
              </a:extLst>
            </p:cNvPr>
            <p:cNvCxnSpPr>
              <a:cxnSpLocks/>
            </p:cNvCxnSpPr>
            <p:nvPr/>
          </p:nvCxnSpPr>
          <p:spPr>
            <a:xfrm>
              <a:off x="1538511" y="1320801"/>
              <a:ext cx="0" cy="3135070"/>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pic>
          <p:nvPicPr>
            <p:cNvPr id="4" name="グラフィックス 3" descr="無線ルーター 単色塗りつぶし">
              <a:extLst>
                <a:ext uri="{FF2B5EF4-FFF2-40B4-BE49-F238E27FC236}">
                  <a16:creationId xmlns:a16="http://schemas.microsoft.com/office/drawing/2014/main" id="{A1AB734F-1AE2-9EDD-6008-8CA7582CB1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3260319" y="2107581"/>
              <a:ext cx="870857" cy="870857"/>
            </a:xfrm>
            <a:prstGeom prst="rect">
              <a:avLst/>
            </a:prstGeom>
          </p:spPr>
        </p:pic>
        <p:pic>
          <p:nvPicPr>
            <p:cNvPr id="5" name="グラフィックス 4" descr="無線ルーター 単色塗りつぶし">
              <a:extLst>
                <a:ext uri="{FF2B5EF4-FFF2-40B4-BE49-F238E27FC236}">
                  <a16:creationId xmlns:a16="http://schemas.microsoft.com/office/drawing/2014/main" id="{A92EA966-F981-F0A9-9201-8DC9FA2020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1079974" y="1704178"/>
              <a:ext cx="943427" cy="943427"/>
            </a:xfrm>
            <a:prstGeom prst="rect">
              <a:avLst/>
            </a:prstGeom>
          </p:spPr>
        </p:pic>
        <p:pic>
          <p:nvPicPr>
            <p:cNvPr id="6" name="グラフィックス 5" descr="無線ルーター 単色塗りつぶし">
              <a:extLst>
                <a:ext uri="{FF2B5EF4-FFF2-40B4-BE49-F238E27FC236}">
                  <a16:creationId xmlns:a16="http://schemas.microsoft.com/office/drawing/2014/main" id="{74E8FFC9-3DB3-828F-EAD0-8BED560FD2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5321760" y="1472437"/>
              <a:ext cx="870857" cy="870857"/>
            </a:xfrm>
            <a:prstGeom prst="rect">
              <a:avLst/>
            </a:prstGeom>
          </p:spPr>
        </p:pic>
        <p:sp>
          <p:nvSpPr>
            <p:cNvPr id="7" name="直方体 6">
              <a:extLst>
                <a:ext uri="{FF2B5EF4-FFF2-40B4-BE49-F238E27FC236}">
                  <a16:creationId xmlns:a16="http://schemas.microsoft.com/office/drawing/2014/main" id="{3739267A-A6E0-B89F-E2B9-01346EF42D8A}"/>
                </a:ext>
              </a:extLst>
            </p:cNvPr>
            <p:cNvSpPr/>
            <p:nvPr/>
          </p:nvSpPr>
          <p:spPr>
            <a:xfrm>
              <a:off x="624114" y="1320801"/>
              <a:ext cx="6429829" cy="4064762"/>
            </a:xfrm>
            <a:prstGeom prst="cube">
              <a:avLst>
                <a:gd name="adj" fmla="val 22500"/>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C81487A1-74D9-AEE7-BAB3-126779471AD2}"/>
                </a:ext>
              </a:extLst>
            </p:cNvPr>
            <p:cNvCxnSpPr>
              <a:cxnSpLocks/>
            </p:cNvCxnSpPr>
            <p:nvPr/>
          </p:nvCxnSpPr>
          <p:spPr>
            <a:xfrm flipH="1">
              <a:off x="624114" y="4455871"/>
              <a:ext cx="914397" cy="929692"/>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grpSp>
          <p:nvGrpSpPr>
            <p:cNvPr id="27" name="グループ化 26">
              <a:extLst>
                <a:ext uri="{FF2B5EF4-FFF2-40B4-BE49-F238E27FC236}">
                  <a16:creationId xmlns:a16="http://schemas.microsoft.com/office/drawing/2014/main" id="{E77308A9-B964-683E-E303-6C8699D1B26A}"/>
                </a:ext>
              </a:extLst>
            </p:cNvPr>
            <p:cNvGrpSpPr/>
            <p:nvPr/>
          </p:nvGrpSpPr>
          <p:grpSpPr>
            <a:xfrm>
              <a:off x="5097720" y="4571918"/>
              <a:ext cx="360995" cy="761999"/>
              <a:chOff x="7663583" y="3483428"/>
              <a:chExt cx="360995" cy="761999"/>
            </a:xfrm>
          </p:grpSpPr>
          <p:sp>
            <p:nvSpPr>
              <p:cNvPr id="28" name="フリーフォーム 27">
                <a:extLst>
                  <a:ext uri="{FF2B5EF4-FFF2-40B4-BE49-F238E27FC236}">
                    <a16:creationId xmlns:a16="http://schemas.microsoft.com/office/drawing/2014/main" id="{1F6F092C-46F9-1D00-ED42-E1B136314542}"/>
                  </a:ext>
                </a:extLst>
              </p:cNvPr>
              <p:cNvSpPr/>
              <p:nvPr/>
            </p:nvSpPr>
            <p:spPr>
              <a:xfrm>
                <a:off x="7777390" y="3483428"/>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solidFill>
                <a:srgbClr val="000000"/>
              </a:solidFill>
              <a:ln w="9525" cap="flat">
                <a:noFill/>
                <a:prstDash val="solid"/>
                <a:miter/>
              </a:ln>
            </p:spPr>
            <p:txBody>
              <a:bodyPr rtlCol="0" anchor="ctr"/>
              <a:lstStyle/>
              <a:p>
                <a:endParaRPr lang="ja-JP" altLang="en-US"/>
              </a:p>
            </p:txBody>
          </p:sp>
          <p:sp>
            <p:nvSpPr>
              <p:cNvPr id="29" name="フリーフォーム 28">
                <a:extLst>
                  <a:ext uri="{FF2B5EF4-FFF2-40B4-BE49-F238E27FC236}">
                    <a16:creationId xmlns:a16="http://schemas.microsoft.com/office/drawing/2014/main" id="{86563A94-5D7C-5C25-3271-D19B190B9B0E}"/>
                  </a:ext>
                </a:extLst>
              </p:cNvPr>
              <p:cNvSpPr/>
              <p:nvPr/>
            </p:nvSpPr>
            <p:spPr>
              <a:xfrm>
                <a:off x="7663583" y="3635814"/>
                <a:ext cx="360995" cy="609613"/>
              </a:xfrm>
              <a:custGeom>
                <a:avLst/>
                <a:gdLst>
                  <a:gd name="connsiteX0" fmla="*/ 360028 w 360995"/>
                  <a:gd name="connsiteY0" fmla="*/ 267952 h 609613"/>
                  <a:gd name="connsiteX1" fmla="*/ 307069 w 360995"/>
                  <a:gd name="connsiteY1" fmla="*/ 67451 h 609613"/>
                  <a:gd name="connsiteX2" fmla="*/ 297544 w 360995"/>
                  <a:gd name="connsiteY2" fmla="*/ 51449 h 609613"/>
                  <a:gd name="connsiteX3" fmla="*/ 231917 w 360995"/>
                  <a:gd name="connsiteY3" fmla="*/ 9539 h 609613"/>
                  <a:gd name="connsiteX4" fmla="*/ 180482 w 360995"/>
                  <a:gd name="connsiteY4" fmla="*/ 14 h 609613"/>
                  <a:gd name="connsiteX5" fmla="*/ 129047 w 360995"/>
                  <a:gd name="connsiteY5" fmla="*/ 8586 h 609613"/>
                  <a:gd name="connsiteX6" fmla="*/ 63324 w 360995"/>
                  <a:gd name="connsiteY6" fmla="*/ 50496 h 609613"/>
                  <a:gd name="connsiteX7" fmla="*/ 53799 w 360995"/>
                  <a:gd name="connsiteY7" fmla="*/ 67451 h 609613"/>
                  <a:gd name="connsiteX8" fmla="*/ 935 w 360995"/>
                  <a:gd name="connsiteY8" fmla="*/ 267952 h 609613"/>
                  <a:gd name="connsiteX9" fmla="*/ 21319 w 360995"/>
                  <a:gd name="connsiteY9" fmla="*/ 302813 h 609613"/>
                  <a:gd name="connsiteX10" fmla="*/ 28558 w 360995"/>
                  <a:gd name="connsiteY10" fmla="*/ 303766 h 609613"/>
                  <a:gd name="connsiteX11" fmla="*/ 56657 w 360995"/>
                  <a:gd name="connsiteY11" fmla="*/ 282525 h 609613"/>
                  <a:gd name="connsiteX12" fmla="*/ 104282 w 360995"/>
                  <a:gd name="connsiteY12" fmla="*/ 100598 h 609613"/>
                  <a:gd name="connsiteX13" fmla="*/ 104282 w 360995"/>
                  <a:gd name="connsiteY13" fmla="*/ 609614 h 609613"/>
                  <a:gd name="connsiteX14" fmla="*/ 161432 w 360995"/>
                  <a:gd name="connsiteY14" fmla="*/ 609614 h 609613"/>
                  <a:gd name="connsiteX15" fmla="*/ 161432 w 360995"/>
                  <a:gd name="connsiteY15" fmla="*/ 314339 h 609613"/>
                  <a:gd name="connsiteX16" fmla="*/ 199532 w 360995"/>
                  <a:gd name="connsiteY16" fmla="*/ 314339 h 609613"/>
                  <a:gd name="connsiteX17" fmla="*/ 199532 w 360995"/>
                  <a:gd name="connsiteY17" fmla="*/ 609614 h 609613"/>
                  <a:gd name="connsiteX18" fmla="*/ 256682 w 360995"/>
                  <a:gd name="connsiteY18" fmla="*/ 609614 h 609613"/>
                  <a:gd name="connsiteX19" fmla="*/ 256682 w 360995"/>
                  <a:gd name="connsiteY19" fmla="*/ 100598 h 609613"/>
                  <a:gd name="connsiteX20" fmla="*/ 304307 w 360995"/>
                  <a:gd name="connsiteY20" fmla="*/ 282525 h 609613"/>
                  <a:gd name="connsiteX21" fmla="*/ 332882 w 360995"/>
                  <a:gd name="connsiteY21" fmla="*/ 303766 h 609613"/>
                  <a:gd name="connsiteX22" fmla="*/ 340121 w 360995"/>
                  <a:gd name="connsiteY22" fmla="*/ 302813 h 609613"/>
                  <a:gd name="connsiteX23" fmla="*/ 360028 w 360995"/>
                  <a:gd name="connsiteY23" fmla="*/ 267952 h 60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0995" h="609613">
                    <a:moveTo>
                      <a:pt x="360028" y="267952"/>
                    </a:moveTo>
                    <a:lnTo>
                      <a:pt x="307069" y="67451"/>
                    </a:lnTo>
                    <a:cubicBezTo>
                      <a:pt x="305267" y="61411"/>
                      <a:pt x="301994" y="55913"/>
                      <a:pt x="297544" y="51449"/>
                    </a:cubicBezTo>
                    <a:cubicBezTo>
                      <a:pt x="279314" y="32457"/>
                      <a:pt x="256815" y="18088"/>
                      <a:pt x="231917" y="9539"/>
                    </a:cubicBezTo>
                    <a:cubicBezTo>
                      <a:pt x="215569" y="2999"/>
                      <a:pt x="198088" y="-238"/>
                      <a:pt x="180482" y="14"/>
                    </a:cubicBezTo>
                    <a:cubicBezTo>
                      <a:pt x="162973" y="-85"/>
                      <a:pt x="145577" y="2815"/>
                      <a:pt x="129047" y="8586"/>
                    </a:cubicBezTo>
                    <a:cubicBezTo>
                      <a:pt x="104003" y="16889"/>
                      <a:pt x="81417" y="31292"/>
                      <a:pt x="63324" y="50496"/>
                    </a:cubicBezTo>
                    <a:cubicBezTo>
                      <a:pt x="59076" y="55474"/>
                      <a:pt x="55841" y="61234"/>
                      <a:pt x="53799" y="67451"/>
                    </a:cubicBezTo>
                    <a:lnTo>
                      <a:pt x="935" y="267952"/>
                    </a:lnTo>
                    <a:cubicBezTo>
                      <a:pt x="-3051" y="283206"/>
                      <a:pt x="6071" y="298806"/>
                      <a:pt x="21319" y="302813"/>
                    </a:cubicBezTo>
                    <a:cubicBezTo>
                      <a:pt x="23678" y="303456"/>
                      <a:pt x="26113" y="303777"/>
                      <a:pt x="28558" y="303766"/>
                    </a:cubicBezTo>
                    <a:cubicBezTo>
                      <a:pt x="41693" y="303987"/>
                      <a:pt x="53287" y="295223"/>
                      <a:pt x="56657" y="282525"/>
                    </a:cubicBezTo>
                    <a:lnTo>
                      <a:pt x="104282" y="100598"/>
                    </a:lnTo>
                    <a:lnTo>
                      <a:pt x="104282" y="609614"/>
                    </a:lnTo>
                    <a:lnTo>
                      <a:pt x="161432" y="609614"/>
                    </a:lnTo>
                    <a:lnTo>
                      <a:pt x="161432" y="314339"/>
                    </a:lnTo>
                    <a:lnTo>
                      <a:pt x="199532" y="314339"/>
                    </a:lnTo>
                    <a:lnTo>
                      <a:pt x="199532" y="609614"/>
                    </a:lnTo>
                    <a:lnTo>
                      <a:pt x="256682" y="609614"/>
                    </a:lnTo>
                    <a:lnTo>
                      <a:pt x="256682" y="100598"/>
                    </a:lnTo>
                    <a:lnTo>
                      <a:pt x="304307" y="282525"/>
                    </a:lnTo>
                    <a:cubicBezTo>
                      <a:pt x="307718" y="295399"/>
                      <a:pt x="319570" y="304210"/>
                      <a:pt x="332882" y="303766"/>
                    </a:cubicBezTo>
                    <a:cubicBezTo>
                      <a:pt x="335327" y="303777"/>
                      <a:pt x="337761" y="303456"/>
                      <a:pt x="340121" y="302813"/>
                    </a:cubicBezTo>
                    <a:cubicBezTo>
                      <a:pt x="355177" y="298596"/>
                      <a:pt x="364047" y="283061"/>
                      <a:pt x="360028" y="267952"/>
                    </a:cubicBezTo>
                    <a:close/>
                  </a:path>
                </a:pathLst>
              </a:custGeom>
              <a:solidFill>
                <a:srgbClr val="000000"/>
              </a:solidFill>
              <a:ln w="9525" cap="flat">
                <a:noFill/>
                <a:prstDash val="solid"/>
                <a:miter/>
              </a:ln>
            </p:spPr>
            <p:txBody>
              <a:bodyPr rtlCol="0" anchor="ctr"/>
              <a:lstStyle/>
              <a:p>
                <a:endParaRPr lang="ja-JP" altLang="en-US"/>
              </a:p>
            </p:txBody>
          </p:sp>
        </p:grpSp>
        <p:grpSp>
          <p:nvGrpSpPr>
            <p:cNvPr id="30" name="グループ化 29">
              <a:extLst>
                <a:ext uri="{FF2B5EF4-FFF2-40B4-BE49-F238E27FC236}">
                  <a16:creationId xmlns:a16="http://schemas.microsoft.com/office/drawing/2014/main" id="{76673EA2-41CB-B578-B7EF-F9BFC054017D}"/>
                </a:ext>
              </a:extLst>
            </p:cNvPr>
            <p:cNvGrpSpPr/>
            <p:nvPr/>
          </p:nvGrpSpPr>
          <p:grpSpPr>
            <a:xfrm>
              <a:off x="3521575" y="4074871"/>
              <a:ext cx="360995" cy="761999"/>
              <a:chOff x="7663583" y="3483428"/>
              <a:chExt cx="360995" cy="761999"/>
            </a:xfrm>
            <a:solidFill>
              <a:schemeClr val="bg1"/>
            </a:solidFill>
          </p:grpSpPr>
          <p:sp>
            <p:nvSpPr>
              <p:cNvPr id="31" name="フリーフォーム 30">
                <a:extLst>
                  <a:ext uri="{FF2B5EF4-FFF2-40B4-BE49-F238E27FC236}">
                    <a16:creationId xmlns:a16="http://schemas.microsoft.com/office/drawing/2014/main" id="{6D2A5358-5246-83C5-D3F6-AB266564B71D}"/>
                  </a:ext>
                </a:extLst>
              </p:cNvPr>
              <p:cNvSpPr/>
              <p:nvPr/>
            </p:nvSpPr>
            <p:spPr>
              <a:xfrm>
                <a:off x="7777390" y="3483428"/>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19050" cap="flat">
                <a:solidFill>
                  <a:schemeClr val="tx1"/>
                </a:solidFill>
                <a:prstDash val="sysDash"/>
                <a:miter/>
              </a:ln>
            </p:spPr>
            <p:txBody>
              <a:bodyPr rtlCol="0" anchor="ctr"/>
              <a:lstStyle/>
              <a:p>
                <a:endParaRPr lang="ja-JP" altLang="en-US"/>
              </a:p>
            </p:txBody>
          </p:sp>
          <p:sp>
            <p:nvSpPr>
              <p:cNvPr id="32" name="フリーフォーム 31">
                <a:extLst>
                  <a:ext uri="{FF2B5EF4-FFF2-40B4-BE49-F238E27FC236}">
                    <a16:creationId xmlns:a16="http://schemas.microsoft.com/office/drawing/2014/main" id="{16A47EB4-C06B-629C-6DA2-B570CF7468AF}"/>
                  </a:ext>
                </a:extLst>
              </p:cNvPr>
              <p:cNvSpPr/>
              <p:nvPr/>
            </p:nvSpPr>
            <p:spPr>
              <a:xfrm>
                <a:off x="7663583" y="3635814"/>
                <a:ext cx="360995" cy="609613"/>
              </a:xfrm>
              <a:custGeom>
                <a:avLst/>
                <a:gdLst>
                  <a:gd name="connsiteX0" fmla="*/ 360028 w 360995"/>
                  <a:gd name="connsiteY0" fmla="*/ 267952 h 609613"/>
                  <a:gd name="connsiteX1" fmla="*/ 307069 w 360995"/>
                  <a:gd name="connsiteY1" fmla="*/ 67451 h 609613"/>
                  <a:gd name="connsiteX2" fmla="*/ 297544 w 360995"/>
                  <a:gd name="connsiteY2" fmla="*/ 51449 h 609613"/>
                  <a:gd name="connsiteX3" fmla="*/ 231917 w 360995"/>
                  <a:gd name="connsiteY3" fmla="*/ 9539 h 609613"/>
                  <a:gd name="connsiteX4" fmla="*/ 180482 w 360995"/>
                  <a:gd name="connsiteY4" fmla="*/ 14 h 609613"/>
                  <a:gd name="connsiteX5" fmla="*/ 129047 w 360995"/>
                  <a:gd name="connsiteY5" fmla="*/ 8586 h 609613"/>
                  <a:gd name="connsiteX6" fmla="*/ 63324 w 360995"/>
                  <a:gd name="connsiteY6" fmla="*/ 50496 h 609613"/>
                  <a:gd name="connsiteX7" fmla="*/ 53799 w 360995"/>
                  <a:gd name="connsiteY7" fmla="*/ 67451 h 609613"/>
                  <a:gd name="connsiteX8" fmla="*/ 935 w 360995"/>
                  <a:gd name="connsiteY8" fmla="*/ 267952 h 609613"/>
                  <a:gd name="connsiteX9" fmla="*/ 21319 w 360995"/>
                  <a:gd name="connsiteY9" fmla="*/ 302813 h 609613"/>
                  <a:gd name="connsiteX10" fmla="*/ 28558 w 360995"/>
                  <a:gd name="connsiteY10" fmla="*/ 303766 h 609613"/>
                  <a:gd name="connsiteX11" fmla="*/ 56657 w 360995"/>
                  <a:gd name="connsiteY11" fmla="*/ 282525 h 609613"/>
                  <a:gd name="connsiteX12" fmla="*/ 104282 w 360995"/>
                  <a:gd name="connsiteY12" fmla="*/ 100598 h 609613"/>
                  <a:gd name="connsiteX13" fmla="*/ 104282 w 360995"/>
                  <a:gd name="connsiteY13" fmla="*/ 609614 h 609613"/>
                  <a:gd name="connsiteX14" fmla="*/ 161432 w 360995"/>
                  <a:gd name="connsiteY14" fmla="*/ 609614 h 609613"/>
                  <a:gd name="connsiteX15" fmla="*/ 161432 w 360995"/>
                  <a:gd name="connsiteY15" fmla="*/ 314339 h 609613"/>
                  <a:gd name="connsiteX16" fmla="*/ 199532 w 360995"/>
                  <a:gd name="connsiteY16" fmla="*/ 314339 h 609613"/>
                  <a:gd name="connsiteX17" fmla="*/ 199532 w 360995"/>
                  <a:gd name="connsiteY17" fmla="*/ 609614 h 609613"/>
                  <a:gd name="connsiteX18" fmla="*/ 256682 w 360995"/>
                  <a:gd name="connsiteY18" fmla="*/ 609614 h 609613"/>
                  <a:gd name="connsiteX19" fmla="*/ 256682 w 360995"/>
                  <a:gd name="connsiteY19" fmla="*/ 100598 h 609613"/>
                  <a:gd name="connsiteX20" fmla="*/ 304307 w 360995"/>
                  <a:gd name="connsiteY20" fmla="*/ 282525 h 609613"/>
                  <a:gd name="connsiteX21" fmla="*/ 332882 w 360995"/>
                  <a:gd name="connsiteY21" fmla="*/ 303766 h 609613"/>
                  <a:gd name="connsiteX22" fmla="*/ 340121 w 360995"/>
                  <a:gd name="connsiteY22" fmla="*/ 302813 h 609613"/>
                  <a:gd name="connsiteX23" fmla="*/ 360028 w 360995"/>
                  <a:gd name="connsiteY23" fmla="*/ 267952 h 60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0995" h="609613">
                    <a:moveTo>
                      <a:pt x="360028" y="267952"/>
                    </a:moveTo>
                    <a:lnTo>
                      <a:pt x="307069" y="67451"/>
                    </a:lnTo>
                    <a:cubicBezTo>
                      <a:pt x="305267" y="61411"/>
                      <a:pt x="301994" y="55913"/>
                      <a:pt x="297544" y="51449"/>
                    </a:cubicBezTo>
                    <a:cubicBezTo>
                      <a:pt x="279314" y="32457"/>
                      <a:pt x="256815" y="18088"/>
                      <a:pt x="231917" y="9539"/>
                    </a:cubicBezTo>
                    <a:cubicBezTo>
                      <a:pt x="215569" y="2999"/>
                      <a:pt x="198088" y="-238"/>
                      <a:pt x="180482" y="14"/>
                    </a:cubicBezTo>
                    <a:cubicBezTo>
                      <a:pt x="162973" y="-85"/>
                      <a:pt x="145577" y="2815"/>
                      <a:pt x="129047" y="8586"/>
                    </a:cubicBezTo>
                    <a:cubicBezTo>
                      <a:pt x="104003" y="16889"/>
                      <a:pt x="81417" y="31292"/>
                      <a:pt x="63324" y="50496"/>
                    </a:cubicBezTo>
                    <a:cubicBezTo>
                      <a:pt x="59076" y="55474"/>
                      <a:pt x="55841" y="61234"/>
                      <a:pt x="53799" y="67451"/>
                    </a:cubicBezTo>
                    <a:lnTo>
                      <a:pt x="935" y="267952"/>
                    </a:lnTo>
                    <a:cubicBezTo>
                      <a:pt x="-3051" y="283206"/>
                      <a:pt x="6071" y="298806"/>
                      <a:pt x="21319" y="302813"/>
                    </a:cubicBezTo>
                    <a:cubicBezTo>
                      <a:pt x="23678" y="303456"/>
                      <a:pt x="26113" y="303777"/>
                      <a:pt x="28558" y="303766"/>
                    </a:cubicBezTo>
                    <a:cubicBezTo>
                      <a:pt x="41693" y="303987"/>
                      <a:pt x="53287" y="295223"/>
                      <a:pt x="56657" y="282525"/>
                    </a:cubicBezTo>
                    <a:lnTo>
                      <a:pt x="104282" y="100598"/>
                    </a:lnTo>
                    <a:lnTo>
                      <a:pt x="104282" y="609614"/>
                    </a:lnTo>
                    <a:lnTo>
                      <a:pt x="161432" y="609614"/>
                    </a:lnTo>
                    <a:lnTo>
                      <a:pt x="161432" y="314339"/>
                    </a:lnTo>
                    <a:lnTo>
                      <a:pt x="199532" y="314339"/>
                    </a:lnTo>
                    <a:lnTo>
                      <a:pt x="199532" y="609614"/>
                    </a:lnTo>
                    <a:lnTo>
                      <a:pt x="256682" y="609614"/>
                    </a:lnTo>
                    <a:lnTo>
                      <a:pt x="256682" y="100598"/>
                    </a:lnTo>
                    <a:lnTo>
                      <a:pt x="304307" y="282525"/>
                    </a:lnTo>
                    <a:cubicBezTo>
                      <a:pt x="307718" y="295399"/>
                      <a:pt x="319570" y="304210"/>
                      <a:pt x="332882" y="303766"/>
                    </a:cubicBezTo>
                    <a:cubicBezTo>
                      <a:pt x="335327" y="303777"/>
                      <a:pt x="337761" y="303456"/>
                      <a:pt x="340121" y="302813"/>
                    </a:cubicBezTo>
                    <a:cubicBezTo>
                      <a:pt x="355177" y="298596"/>
                      <a:pt x="364047" y="283061"/>
                      <a:pt x="360028" y="267952"/>
                    </a:cubicBezTo>
                    <a:close/>
                  </a:path>
                </a:pathLst>
              </a:custGeom>
              <a:grpFill/>
              <a:ln w="19050" cap="flat">
                <a:solidFill>
                  <a:schemeClr val="tx1"/>
                </a:solidFill>
                <a:prstDash val="sysDash"/>
                <a:miter/>
              </a:ln>
            </p:spPr>
            <p:txBody>
              <a:bodyPr rtlCol="0" anchor="ctr"/>
              <a:lstStyle/>
              <a:p>
                <a:endParaRPr lang="ja-JP" altLang="en-US"/>
              </a:p>
            </p:txBody>
          </p:sp>
        </p:grpSp>
        <p:grpSp>
          <p:nvGrpSpPr>
            <p:cNvPr id="33" name="グループ化 32">
              <a:extLst>
                <a:ext uri="{FF2B5EF4-FFF2-40B4-BE49-F238E27FC236}">
                  <a16:creationId xmlns:a16="http://schemas.microsoft.com/office/drawing/2014/main" id="{F2B1844C-4F6C-3404-8D07-C01FCADC369E}"/>
                </a:ext>
              </a:extLst>
            </p:cNvPr>
            <p:cNvGrpSpPr/>
            <p:nvPr/>
          </p:nvGrpSpPr>
          <p:grpSpPr>
            <a:xfrm>
              <a:off x="5567587" y="3846257"/>
              <a:ext cx="360995" cy="761999"/>
              <a:chOff x="7663583" y="3483428"/>
              <a:chExt cx="360995" cy="761999"/>
            </a:xfrm>
            <a:solidFill>
              <a:schemeClr val="bg1"/>
            </a:solidFill>
          </p:grpSpPr>
          <p:sp>
            <p:nvSpPr>
              <p:cNvPr id="34" name="フリーフォーム 33">
                <a:extLst>
                  <a:ext uri="{FF2B5EF4-FFF2-40B4-BE49-F238E27FC236}">
                    <a16:creationId xmlns:a16="http://schemas.microsoft.com/office/drawing/2014/main" id="{34FC69F9-9147-D8FE-603F-E95E7685E165}"/>
                  </a:ext>
                </a:extLst>
              </p:cNvPr>
              <p:cNvSpPr/>
              <p:nvPr/>
            </p:nvSpPr>
            <p:spPr>
              <a:xfrm>
                <a:off x="7777390" y="3483428"/>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19050" cap="flat">
                <a:solidFill>
                  <a:schemeClr val="tx1"/>
                </a:solidFill>
                <a:prstDash val="sysDash"/>
                <a:miter/>
              </a:ln>
            </p:spPr>
            <p:txBody>
              <a:bodyPr rtlCol="0" anchor="ctr"/>
              <a:lstStyle/>
              <a:p>
                <a:endParaRPr lang="ja-JP" altLang="en-US"/>
              </a:p>
            </p:txBody>
          </p:sp>
          <p:sp>
            <p:nvSpPr>
              <p:cNvPr id="35" name="フリーフォーム 34">
                <a:extLst>
                  <a:ext uri="{FF2B5EF4-FFF2-40B4-BE49-F238E27FC236}">
                    <a16:creationId xmlns:a16="http://schemas.microsoft.com/office/drawing/2014/main" id="{4EF18F51-A3EE-9168-92E0-BE5F1FF1065F}"/>
                  </a:ext>
                </a:extLst>
              </p:cNvPr>
              <p:cNvSpPr/>
              <p:nvPr/>
            </p:nvSpPr>
            <p:spPr>
              <a:xfrm>
                <a:off x="7663583" y="3635814"/>
                <a:ext cx="360995" cy="609613"/>
              </a:xfrm>
              <a:custGeom>
                <a:avLst/>
                <a:gdLst>
                  <a:gd name="connsiteX0" fmla="*/ 360028 w 360995"/>
                  <a:gd name="connsiteY0" fmla="*/ 267952 h 609613"/>
                  <a:gd name="connsiteX1" fmla="*/ 307069 w 360995"/>
                  <a:gd name="connsiteY1" fmla="*/ 67451 h 609613"/>
                  <a:gd name="connsiteX2" fmla="*/ 297544 w 360995"/>
                  <a:gd name="connsiteY2" fmla="*/ 51449 h 609613"/>
                  <a:gd name="connsiteX3" fmla="*/ 231917 w 360995"/>
                  <a:gd name="connsiteY3" fmla="*/ 9539 h 609613"/>
                  <a:gd name="connsiteX4" fmla="*/ 180482 w 360995"/>
                  <a:gd name="connsiteY4" fmla="*/ 14 h 609613"/>
                  <a:gd name="connsiteX5" fmla="*/ 129047 w 360995"/>
                  <a:gd name="connsiteY5" fmla="*/ 8586 h 609613"/>
                  <a:gd name="connsiteX6" fmla="*/ 63324 w 360995"/>
                  <a:gd name="connsiteY6" fmla="*/ 50496 h 609613"/>
                  <a:gd name="connsiteX7" fmla="*/ 53799 w 360995"/>
                  <a:gd name="connsiteY7" fmla="*/ 67451 h 609613"/>
                  <a:gd name="connsiteX8" fmla="*/ 935 w 360995"/>
                  <a:gd name="connsiteY8" fmla="*/ 267952 h 609613"/>
                  <a:gd name="connsiteX9" fmla="*/ 21319 w 360995"/>
                  <a:gd name="connsiteY9" fmla="*/ 302813 h 609613"/>
                  <a:gd name="connsiteX10" fmla="*/ 28558 w 360995"/>
                  <a:gd name="connsiteY10" fmla="*/ 303766 h 609613"/>
                  <a:gd name="connsiteX11" fmla="*/ 56657 w 360995"/>
                  <a:gd name="connsiteY11" fmla="*/ 282525 h 609613"/>
                  <a:gd name="connsiteX12" fmla="*/ 104282 w 360995"/>
                  <a:gd name="connsiteY12" fmla="*/ 100598 h 609613"/>
                  <a:gd name="connsiteX13" fmla="*/ 104282 w 360995"/>
                  <a:gd name="connsiteY13" fmla="*/ 609614 h 609613"/>
                  <a:gd name="connsiteX14" fmla="*/ 161432 w 360995"/>
                  <a:gd name="connsiteY14" fmla="*/ 609614 h 609613"/>
                  <a:gd name="connsiteX15" fmla="*/ 161432 w 360995"/>
                  <a:gd name="connsiteY15" fmla="*/ 314339 h 609613"/>
                  <a:gd name="connsiteX16" fmla="*/ 199532 w 360995"/>
                  <a:gd name="connsiteY16" fmla="*/ 314339 h 609613"/>
                  <a:gd name="connsiteX17" fmla="*/ 199532 w 360995"/>
                  <a:gd name="connsiteY17" fmla="*/ 609614 h 609613"/>
                  <a:gd name="connsiteX18" fmla="*/ 256682 w 360995"/>
                  <a:gd name="connsiteY18" fmla="*/ 609614 h 609613"/>
                  <a:gd name="connsiteX19" fmla="*/ 256682 w 360995"/>
                  <a:gd name="connsiteY19" fmla="*/ 100598 h 609613"/>
                  <a:gd name="connsiteX20" fmla="*/ 304307 w 360995"/>
                  <a:gd name="connsiteY20" fmla="*/ 282525 h 609613"/>
                  <a:gd name="connsiteX21" fmla="*/ 332882 w 360995"/>
                  <a:gd name="connsiteY21" fmla="*/ 303766 h 609613"/>
                  <a:gd name="connsiteX22" fmla="*/ 340121 w 360995"/>
                  <a:gd name="connsiteY22" fmla="*/ 302813 h 609613"/>
                  <a:gd name="connsiteX23" fmla="*/ 360028 w 360995"/>
                  <a:gd name="connsiteY23" fmla="*/ 267952 h 60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0995" h="609613">
                    <a:moveTo>
                      <a:pt x="360028" y="267952"/>
                    </a:moveTo>
                    <a:lnTo>
                      <a:pt x="307069" y="67451"/>
                    </a:lnTo>
                    <a:cubicBezTo>
                      <a:pt x="305267" y="61411"/>
                      <a:pt x="301994" y="55913"/>
                      <a:pt x="297544" y="51449"/>
                    </a:cubicBezTo>
                    <a:cubicBezTo>
                      <a:pt x="279314" y="32457"/>
                      <a:pt x="256815" y="18088"/>
                      <a:pt x="231917" y="9539"/>
                    </a:cubicBezTo>
                    <a:cubicBezTo>
                      <a:pt x="215569" y="2999"/>
                      <a:pt x="198088" y="-238"/>
                      <a:pt x="180482" y="14"/>
                    </a:cubicBezTo>
                    <a:cubicBezTo>
                      <a:pt x="162973" y="-85"/>
                      <a:pt x="145577" y="2815"/>
                      <a:pt x="129047" y="8586"/>
                    </a:cubicBezTo>
                    <a:cubicBezTo>
                      <a:pt x="104003" y="16889"/>
                      <a:pt x="81417" y="31292"/>
                      <a:pt x="63324" y="50496"/>
                    </a:cubicBezTo>
                    <a:cubicBezTo>
                      <a:pt x="59076" y="55474"/>
                      <a:pt x="55841" y="61234"/>
                      <a:pt x="53799" y="67451"/>
                    </a:cubicBezTo>
                    <a:lnTo>
                      <a:pt x="935" y="267952"/>
                    </a:lnTo>
                    <a:cubicBezTo>
                      <a:pt x="-3051" y="283206"/>
                      <a:pt x="6071" y="298806"/>
                      <a:pt x="21319" y="302813"/>
                    </a:cubicBezTo>
                    <a:cubicBezTo>
                      <a:pt x="23678" y="303456"/>
                      <a:pt x="26113" y="303777"/>
                      <a:pt x="28558" y="303766"/>
                    </a:cubicBezTo>
                    <a:cubicBezTo>
                      <a:pt x="41693" y="303987"/>
                      <a:pt x="53287" y="295223"/>
                      <a:pt x="56657" y="282525"/>
                    </a:cubicBezTo>
                    <a:lnTo>
                      <a:pt x="104282" y="100598"/>
                    </a:lnTo>
                    <a:lnTo>
                      <a:pt x="104282" y="609614"/>
                    </a:lnTo>
                    <a:lnTo>
                      <a:pt x="161432" y="609614"/>
                    </a:lnTo>
                    <a:lnTo>
                      <a:pt x="161432" y="314339"/>
                    </a:lnTo>
                    <a:lnTo>
                      <a:pt x="199532" y="314339"/>
                    </a:lnTo>
                    <a:lnTo>
                      <a:pt x="199532" y="609614"/>
                    </a:lnTo>
                    <a:lnTo>
                      <a:pt x="256682" y="609614"/>
                    </a:lnTo>
                    <a:lnTo>
                      <a:pt x="256682" y="100598"/>
                    </a:lnTo>
                    <a:lnTo>
                      <a:pt x="304307" y="282525"/>
                    </a:lnTo>
                    <a:cubicBezTo>
                      <a:pt x="307718" y="295399"/>
                      <a:pt x="319570" y="304210"/>
                      <a:pt x="332882" y="303766"/>
                    </a:cubicBezTo>
                    <a:cubicBezTo>
                      <a:pt x="335327" y="303777"/>
                      <a:pt x="337761" y="303456"/>
                      <a:pt x="340121" y="302813"/>
                    </a:cubicBezTo>
                    <a:cubicBezTo>
                      <a:pt x="355177" y="298596"/>
                      <a:pt x="364047" y="283061"/>
                      <a:pt x="360028" y="267952"/>
                    </a:cubicBezTo>
                    <a:close/>
                  </a:path>
                </a:pathLst>
              </a:custGeom>
              <a:grpFill/>
              <a:ln w="19050" cap="flat">
                <a:solidFill>
                  <a:schemeClr val="tx1"/>
                </a:solidFill>
                <a:prstDash val="sysDash"/>
                <a:miter/>
              </a:ln>
            </p:spPr>
            <p:txBody>
              <a:bodyPr rtlCol="0" anchor="ctr"/>
              <a:lstStyle/>
              <a:p>
                <a:endParaRPr lang="ja-JP" altLang="en-US"/>
              </a:p>
            </p:txBody>
          </p:sp>
        </p:grpSp>
        <p:grpSp>
          <p:nvGrpSpPr>
            <p:cNvPr id="36" name="グループ化 35">
              <a:extLst>
                <a:ext uri="{FF2B5EF4-FFF2-40B4-BE49-F238E27FC236}">
                  <a16:creationId xmlns:a16="http://schemas.microsoft.com/office/drawing/2014/main" id="{B880F23B-7859-6D0C-7D18-A1E6B2EE9E4D}"/>
                </a:ext>
              </a:extLst>
            </p:cNvPr>
            <p:cNvGrpSpPr/>
            <p:nvPr/>
          </p:nvGrpSpPr>
          <p:grpSpPr>
            <a:xfrm>
              <a:off x="2071161" y="4190918"/>
              <a:ext cx="360995" cy="761999"/>
              <a:chOff x="7663583" y="3483428"/>
              <a:chExt cx="360995" cy="761999"/>
            </a:xfrm>
            <a:solidFill>
              <a:schemeClr val="bg1"/>
            </a:solidFill>
          </p:grpSpPr>
          <p:sp>
            <p:nvSpPr>
              <p:cNvPr id="37" name="フリーフォーム 36">
                <a:extLst>
                  <a:ext uri="{FF2B5EF4-FFF2-40B4-BE49-F238E27FC236}">
                    <a16:creationId xmlns:a16="http://schemas.microsoft.com/office/drawing/2014/main" id="{A7F9770E-E9ED-8E04-677E-883C277F8004}"/>
                  </a:ext>
                </a:extLst>
              </p:cNvPr>
              <p:cNvSpPr/>
              <p:nvPr/>
            </p:nvSpPr>
            <p:spPr>
              <a:xfrm>
                <a:off x="7777390" y="3483428"/>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19050" cap="flat">
                <a:solidFill>
                  <a:schemeClr val="tx1"/>
                </a:solidFill>
                <a:prstDash val="sysDash"/>
                <a:miter/>
              </a:ln>
            </p:spPr>
            <p:txBody>
              <a:bodyPr rtlCol="0" anchor="ctr"/>
              <a:lstStyle/>
              <a:p>
                <a:endParaRPr lang="ja-JP" altLang="en-US"/>
              </a:p>
            </p:txBody>
          </p:sp>
          <p:sp>
            <p:nvSpPr>
              <p:cNvPr id="38" name="フリーフォーム 37">
                <a:extLst>
                  <a:ext uri="{FF2B5EF4-FFF2-40B4-BE49-F238E27FC236}">
                    <a16:creationId xmlns:a16="http://schemas.microsoft.com/office/drawing/2014/main" id="{392B8D54-19EA-9A70-791E-14784206F4EB}"/>
                  </a:ext>
                </a:extLst>
              </p:cNvPr>
              <p:cNvSpPr/>
              <p:nvPr/>
            </p:nvSpPr>
            <p:spPr>
              <a:xfrm>
                <a:off x="7663583" y="3635814"/>
                <a:ext cx="360995" cy="609613"/>
              </a:xfrm>
              <a:custGeom>
                <a:avLst/>
                <a:gdLst>
                  <a:gd name="connsiteX0" fmla="*/ 360028 w 360995"/>
                  <a:gd name="connsiteY0" fmla="*/ 267952 h 609613"/>
                  <a:gd name="connsiteX1" fmla="*/ 307069 w 360995"/>
                  <a:gd name="connsiteY1" fmla="*/ 67451 h 609613"/>
                  <a:gd name="connsiteX2" fmla="*/ 297544 w 360995"/>
                  <a:gd name="connsiteY2" fmla="*/ 51449 h 609613"/>
                  <a:gd name="connsiteX3" fmla="*/ 231917 w 360995"/>
                  <a:gd name="connsiteY3" fmla="*/ 9539 h 609613"/>
                  <a:gd name="connsiteX4" fmla="*/ 180482 w 360995"/>
                  <a:gd name="connsiteY4" fmla="*/ 14 h 609613"/>
                  <a:gd name="connsiteX5" fmla="*/ 129047 w 360995"/>
                  <a:gd name="connsiteY5" fmla="*/ 8586 h 609613"/>
                  <a:gd name="connsiteX6" fmla="*/ 63324 w 360995"/>
                  <a:gd name="connsiteY6" fmla="*/ 50496 h 609613"/>
                  <a:gd name="connsiteX7" fmla="*/ 53799 w 360995"/>
                  <a:gd name="connsiteY7" fmla="*/ 67451 h 609613"/>
                  <a:gd name="connsiteX8" fmla="*/ 935 w 360995"/>
                  <a:gd name="connsiteY8" fmla="*/ 267952 h 609613"/>
                  <a:gd name="connsiteX9" fmla="*/ 21319 w 360995"/>
                  <a:gd name="connsiteY9" fmla="*/ 302813 h 609613"/>
                  <a:gd name="connsiteX10" fmla="*/ 28558 w 360995"/>
                  <a:gd name="connsiteY10" fmla="*/ 303766 h 609613"/>
                  <a:gd name="connsiteX11" fmla="*/ 56657 w 360995"/>
                  <a:gd name="connsiteY11" fmla="*/ 282525 h 609613"/>
                  <a:gd name="connsiteX12" fmla="*/ 104282 w 360995"/>
                  <a:gd name="connsiteY12" fmla="*/ 100598 h 609613"/>
                  <a:gd name="connsiteX13" fmla="*/ 104282 w 360995"/>
                  <a:gd name="connsiteY13" fmla="*/ 609614 h 609613"/>
                  <a:gd name="connsiteX14" fmla="*/ 161432 w 360995"/>
                  <a:gd name="connsiteY14" fmla="*/ 609614 h 609613"/>
                  <a:gd name="connsiteX15" fmla="*/ 161432 w 360995"/>
                  <a:gd name="connsiteY15" fmla="*/ 314339 h 609613"/>
                  <a:gd name="connsiteX16" fmla="*/ 199532 w 360995"/>
                  <a:gd name="connsiteY16" fmla="*/ 314339 h 609613"/>
                  <a:gd name="connsiteX17" fmla="*/ 199532 w 360995"/>
                  <a:gd name="connsiteY17" fmla="*/ 609614 h 609613"/>
                  <a:gd name="connsiteX18" fmla="*/ 256682 w 360995"/>
                  <a:gd name="connsiteY18" fmla="*/ 609614 h 609613"/>
                  <a:gd name="connsiteX19" fmla="*/ 256682 w 360995"/>
                  <a:gd name="connsiteY19" fmla="*/ 100598 h 609613"/>
                  <a:gd name="connsiteX20" fmla="*/ 304307 w 360995"/>
                  <a:gd name="connsiteY20" fmla="*/ 282525 h 609613"/>
                  <a:gd name="connsiteX21" fmla="*/ 332882 w 360995"/>
                  <a:gd name="connsiteY21" fmla="*/ 303766 h 609613"/>
                  <a:gd name="connsiteX22" fmla="*/ 340121 w 360995"/>
                  <a:gd name="connsiteY22" fmla="*/ 302813 h 609613"/>
                  <a:gd name="connsiteX23" fmla="*/ 360028 w 360995"/>
                  <a:gd name="connsiteY23" fmla="*/ 267952 h 60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0995" h="609613">
                    <a:moveTo>
                      <a:pt x="360028" y="267952"/>
                    </a:moveTo>
                    <a:lnTo>
                      <a:pt x="307069" y="67451"/>
                    </a:lnTo>
                    <a:cubicBezTo>
                      <a:pt x="305267" y="61411"/>
                      <a:pt x="301994" y="55913"/>
                      <a:pt x="297544" y="51449"/>
                    </a:cubicBezTo>
                    <a:cubicBezTo>
                      <a:pt x="279314" y="32457"/>
                      <a:pt x="256815" y="18088"/>
                      <a:pt x="231917" y="9539"/>
                    </a:cubicBezTo>
                    <a:cubicBezTo>
                      <a:pt x="215569" y="2999"/>
                      <a:pt x="198088" y="-238"/>
                      <a:pt x="180482" y="14"/>
                    </a:cubicBezTo>
                    <a:cubicBezTo>
                      <a:pt x="162973" y="-85"/>
                      <a:pt x="145577" y="2815"/>
                      <a:pt x="129047" y="8586"/>
                    </a:cubicBezTo>
                    <a:cubicBezTo>
                      <a:pt x="104003" y="16889"/>
                      <a:pt x="81417" y="31292"/>
                      <a:pt x="63324" y="50496"/>
                    </a:cubicBezTo>
                    <a:cubicBezTo>
                      <a:pt x="59076" y="55474"/>
                      <a:pt x="55841" y="61234"/>
                      <a:pt x="53799" y="67451"/>
                    </a:cubicBezTo>
                    <a:lnTo>
                      <a:pt x="935" y="267952"/>
                    </a:lnTo>
                    <a:cubicBezTo>
                      <a:pt x="-3051" y="283206"/>
                      <a:pt x="6071" y="298806"/>
                      <a:pt x="21319" y="302813"/>
                    </a:cubicBezTo>
                    <a:cubicBezTo>
                      <a:pt x="23678" y="303456"/>
                      <a:pt x="26113" y="303777"/>
                      <a:pt x="28558" y="303766"/>
                    </a:cubicBezTo>
                    <a:cubicBezTo>
                      <a:pt x="41693" y="303987"/>
                      <a:pt x="53287" y="295223"/>
                      <a:pt x="56657" y="282525"/>
                    </a:cubicBezTo>
                    <a:lnTo>
                      <a:pt x="104282" y="100598"/>
                    </a:lnTo>
                    <a:lnTo>
                      <a:pt x="104282" y="609614"/>
                    </a:lnTo>
                    <a:lnTo>
                      <a:pt x="161432" y="609614"/>
                    </a:lnTo>
                    <a:lnTo>
                      <a:pt x="161432" y="314339"/>
                    </a:lnTo>
                    <a:lnTo>
                      <a:pt x="199532" y="314339"/>
                    </a:lnTo>
                    <a:lnTo>
                      <a:pt x="199532" y="609614"/>
                    </a:lnTo>
                    <a:lnTo>
                      <a:pt x="256682" y="609614"/>
                    </a:lnTo>
                    <a:lnTo>
                      <a:pt x="256682" y="100598"/>
                    </a:lnTo>
                    <a:lnTo>
                      <a:pt x="304307" y="282525"/>
                    </a:lnTo>
                    <a:cubicBezTo>
                      <a:pt x="307718" y="295399"/>
                      <a:pt x="319570" y="304210"/>
                      <a:pt x="332882" y="303766"/>
                    </a:cubicBezTo>
                    <a:cubicBezTo>
                      <a:pt x="335327" y="303777"/>
                      <a:pt x="337761" y="303456"/>
                      <a:pt x="340121" y="302813"/>
                    </a:cubicBezTo>
                    <a:cubicBezTo>
                      <a:pt x="355177" y="298596"/>
                      <a:pt x="364047" y="283061"/>
                      <a:pt x="360028" y="267952"/>
                    </a:cubicBezTo>
                    <a:close/>
                  </a:path>
                </a:pathLst>
              </a:custGeom>
              <a:grpFill/>
              <a:ln w="19050" cap="flat">
                <a:solidFill>
                  <a:schemeClr val="tx1"/>
                </a:solidFill>
                <a:prstDash val="sysDash"/>
                <a:miter/>
              </a:ln>
            </p:spPr>
            <p:txBody>
              <a:bodyPr rtlCol="0" anchor="ctr"/>
              <a:lstStyle/>
              <a:p>
                <a:endParaRPr lang="ja-JP" altLang="en-US"/>
              </a:p>
            </p:txBody>
          </p:sp>
        </p:grpSp>
        <p:cxnSp>
          <p:nvCxnSpPr>
            <p:cNvPr id="41" name="直線矢印コネクタ 40">
              <a:extLst>
                <a:ext uri="{FF2B5EF4-FFF2-40B4-BE49-F238E27FC236}">
                  <a16:creationId xmlns:a16="http://schemas.microsoft.com/office/drawing/2014/main" id="{60A2896A-528A-B651-EAC4-4444F589E24A}"/>
                </a:ext>
              </a:extLst>
            </p:cNvPr>
            <p:cNvCxnSpPr/>
            <p:nvPr/>
          </p:nvCxnSpPr>
          <p:spPr>
            <a:xfrm>
              <a:off x="3695747" y="2978439"/>
              <a:ext cx="0" cy="100116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1791026E-BB95-E5F6-41EE-D17A71F1C77F}"/>
                </a:ext>
              </a:extLst>
            </p:cNvPr>
            <p:cNvCxnSpPr>
              <a:cxnSpLocks/>
            </p:cNvCxnSpPr>
            <p:nvPr/>
          </p:nvCxnSpPr>
          <p:spPr>
            <a:xfrm>
              <a:off x="5742173" y="2343294"/>
              <a:ext cx="1" cy="150296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C1DEC7C5-1108-8E00-5946-FB72836C27BE}"/>
                </a:ext>
              </a:extLst>
            </p:cNvPr>
            <p:cNvCxnSpPr>
              <a:cxnSpLocks/>
              <a:endCxn id="37" idx="3"/>
            </p:cNvCxnSpPr>
            <p:nvPr/>
          </p:nvCxnSpPr>
          <p:spPr>
            <a:xfrm>
              <a:off x="1558462" y="2647605"/>
              <a:ext cx="693181" cy="154331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1" name="直線矢印コネクタ 50">
              <a:extLst>
                <a:ext uri="{FF2B5EF4-FFF2-40B4-BE49-F238E27FC236}">
                  <a16:creationId xmlns:a16="http://schemas.microsoft.com/office/drawing/2014/main" id="{E72976E2-BEED-A845-A543-1ACF88A01E8D}"/>
                </a:ext>
              </a:extLst>
            </p:cNvPr>
            <p:cNvCxnSpPr>
              <a:cxnSpLocks/>
            </p:cNvCxnSpPr>
            <p:nvPr/>
          </p:nvCxnSpPr>
          <p:spPr>
            <a:xfrm flipH="1">
              <a:off x="5420761" y="4376469"/>
              <a:ext cx="1650460" cy="955078"/>
            </a:xfrm>
            <a:prstGeom prst="straightConnector1">
              <a:avLst/>
            </a:prstGeom>
            <a:ln w="57150">
              <a:solidFill>
                <a:schemeClr val="bg1">
                  <a:lumMod val="50000"/>
                </a:schemeClr>
              </a:solidFill>
              <a:prstDash val="sysDash"/>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線矢印コネクタ 13">
              <a:extLst>
                <a:ext uri="{FF2B5EF4-FFF2-40B4-BE49-F238E27FC236}">
                  <a16:creationId xmlns:a16="http://schemas.microsoft.com/office/drawing/2014/main" id="{FFF3B082-55D5-418B-8072-3F7DCF1FC7B8}"/>
                </a:ext>
              </a:extLst>
            </p:cNvPr>
            <p:cNvCxnSpPr>
              <a:cxnSpLocks/>
            </p:cNvCxnSpPr>
            <p:nvPr/>
          </p:nvCxnSpPr>
          <p:spPr>
            <a:xfrm flipH="1" flipV="1">
              <a:off x="3839028" y="4724304"/>
              <a:ext cx="1439174" cy="62864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847D9C97-AF88-CAEA-BDC6-48EDEEC2BB10}"/>
                </a:ext>
              </a:extLst>
            </p:cNvPr>
            <p:cNvCxnSpPr>
              <a:cxnSpLocks/>
              <a:stCxn id="29" idx="13"/>
            </p:cNvCxnSpPr>
            <p:nvPr/>
          </p:nvCxnSpPr>
          <p:spPr>
            <a:xfrm flipH="1" flipV="1">
              <a:off x="2318318" y="5004471"/>
              <a:ext cx="2883684" cy="32944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線矢印コネクタ 20">
              <a:extLst>
                <a:ext uri="{FF2B5EF4-FFF2-40B4-BE49-F238E27FC236}">
                  <a16:creationId xmlns:a16="http://schemas.microsoft.com/office/drawing/2014/main" id="{01683876-3E5A-A770-79E3-471A1BBB5A84}"/>
                </a:ext>
              </a:extLst>
            </p:cNvPr>
            <p:cNvCxnSpPr>
              <a:cxnSpLocks/>
            </p:cNvCxnSpPr>
            <p:nvPr/>
          </p:nvCxnSpPr>
          <p:spPr>
            <a:xfrm flipV="1">
              <a:off x="5270992" y="4663104"/>
              <a:ext cx="486196" cy="58515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CBB1C96-6AA7-8EC1-40EC-195420F06C7F}"/>
                    </a:ext>
                  </a:extLst>
                </p:cNvPr>
                <p:cNvSpPr txBox="1"/>
                <p:nvPr/>
              </p:nvSpPr>
              <p:spPr>
                <a:xfrm>
                  <a:off x="4922492" y="4701578"/>
                  <a:ext cx="2012881"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𝑡h</m:t>
                            </m:r>
                          </m:sub>
                        </m:sSub>
                      </m:oMath>
                    </m:oMathPara>
                  </a14:m>
                  <a:endParaRPr lang="ja-JP" altLang="en-US"/>
                </a:p>
              </p:txBody>
            </p:sp>
          </mc:Choice>
          <mc:Fallback xmlns="">
            <p:sp>
              <p:nvSpPr>
                <p:cNvPr id="54" name="テキスト ボックス 53">
                  <a:extLst>
                    <a:ext uri="{FF2B5EF4-FFF2-40B4-BE49-F238E27FC236}">
                      <a16:creationId xmlns:a16="http://schemas.microsoft.com/office/drawing/2014/main" id="{6CBB1C96-6AA7-8EC1-40EC-195420F06C7F}"/>
                    </a:ext>
                  </a:extLst>
                </p:cNvPr>
                <p:cNvSpPr txBox="1">
                  <a:spLocks noRot="1" noChangeAspect="1" noMove="1" noResize="1" noEditPoints="1" noAdjustHandles="1" noChangeArrowheads="1" noChangeShapeType="1" noTextEdit="1"/>
                </p:cNvSpPr>
                <p:nvPr/>
              </p:nvSpPr>
              <p:spPr>
                <a:xfrm>
                  <a:off x="4922492" y="4701578"/>
                  <a:ext cx="2012881" cy="369332"/>
                </a:xfrm>
                <a:prstGeom prst="rect">
                  <a:avLst/>
                </a:prstGeom>
                <a:blipFill>
                  <a:blip r:embed="rId6"/>
                  <a:stretch>
                    <a:fillRect b="-15385"/>
                  </a:stretch>
                </a:blipFill>
                <a:ln>
                  <a:noFill/>
                </a:ln>
              </p:spPr>
              <p:txBody>
                <a:bodyPr/>
                <a:lstStyle/>
                <a:p>
                  <a:r>
                    <a:rPr lang="en-US">
                      <a:noFill/>
                    </a:rPr>
                    <a:t> </a:t>
                  </a:r>
                </a:p>
              </p:txBody>
            </p:sp>
          </mc:Fallback>
        </mc:AlternateContent>
      </p:grpSp>
      <p:sp>
        <p:nvSpPr>
          <p:cNvPr id="46" name="角丸四角形 45">
            <a:extLst>
              <a:ext uri="{FF2B5EF4-FFF2-40B4-BE49-F238E27FC236}">
                <a16:creationId xmlns:a16="http://schemas.microsoft.com/office/drawing/2014/main" id="{A5A1C282-C100-5921-42E6-0B3A1190AE1C}"/>
              </a:ext>
            </a:extLst>
          </p:cNvPr>
          <p:cNvSpPr/>
          <p:nvPr/>
        </p:nvSpPr>
        <p:spPr>
          <a:xfrm>
            <a:off x="6108491" y="1686207"/>
            <a:ext cx="5627022" cy="808076"/>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56" name="円/楕円 55">
            <a:extLst>
              <a:ext uri="{FF2B5EF4-FFF2-40B4-BE49-F238E27FC236}">
                <a16:creationId xmlns:a16="http://schemas.microsoft.com/office/drawing/2014/main" id="{C8C1D5D9-4B7A-DE51-C6B2-1A7B14101FA7}"/>
              </a:ext>
            </a:extLst>
          </p:cNvPr>
          <p:cNvSpPr/>
          <p:nvPr/>
        </p:nvSpPr>
        <p:spPr>
          <a:xfrm>
            <a:off x="6342113" y="1811313"/>
            <a:ext cx="569753" cy="569753"/>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6" name="グループ化 25">
            <a:extLst>
              <a:ext uri="{FF2B5EF4-FFF2-40B4-BE49-F238E27FC236}">
                <a16:creationId xmlns:a16="http://schemas.microsoft.com/office/drawing/2014/main" id="{1F09579B-9143-873F-9588-83A56E0ACE42}"/>
              </a:ext>
            </a:extLst>
          </p:cNvPr>
          <p:cNvGrpSpPr/>
          <p:nvPr/>
        </p:nvGrpSpPr>
        <p:grpSpPr>
          <a:xfrm>
            <a:off x="6096000" y="5604016"/>
            <a:ext cx="5639514" cy="808076"/>
            <a:chOff x="6096000" y="5770267"/>
            <a:chExt cx="5639514" cy="808076"/>
          </a:xfrm>
        </p:grpSpPr>
        <p:sp>
          <p:nvSpPr>
            <p:cNvPr id="2050" name="角丸四角形 2049">
              <a:extLst>
                <a:ext uri="{FF2B5EF4-FFF2-40B4-BE49-F238E27FC236}">
                  <a16:creationId xmlns:a16="http://schemas.microsoft.com/office/drawing/2014/main" id="{5255AAC2-613D-FEEC-5FE1-B18955005A3B}"/>
                </a:ext>
              </a:extLst>
            </p:cNvPr>
            <p:cNvSpPr/>
            <p:nvPr/>
          </p:nvSpPr>
          <p:spPr>
            <a:xfrm>
              <a:off x="6096000" y="5770267"/>
              <a:ext cx="5639514" cy="8080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55" name="円/楕円 2054">
              <a:extLst>
                <a:ext uri="{FF2B5EF4-FFF2-40B4-BE49-F238E27FC236}">
                  <a16:creationId xmlns:a16="http://schemas.microsoft.com/office/drawing/2014/main" id="{53F8D603-6F5A-2144-4016-B018AEA192AD}"/>
                </a:ext>
              </a:extLst>
            </p:cNvPr>
            <p:cNvSpPr/>
            <p:nvPr/>
          </p:nvSpPr>
          <p:spPr>
            <a:xfrm>
              <a:off x="6313278" y="5888772"/>
              <a:ext cx="569753" cy="56975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pic>
          <p:nvPicPr>
            <p:cNvPr id="43" name="グラフィックス 42" descr="コマンド (ターミナル) 単色塗りつぶし">
              <a:extLst>
                <a:ext uri="{FF2B5EF4-FFF2-40B4-BE49-F238E27FC236}">
                  <a16:creationId xmlns:a16="http://schemas.microsoft.com/office/drawing/2014/main" id="{07E70DE9-9EB3-1A86-A45C-77F41F8039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95674" y="5953500"/>
              <a:ext cx="416082" cy="416081"/>
            </a:xfrm>
            <a:prstGeom prst="rect">
              <a:avLst/>
            </a:prstGeom>
          </p:spPr>
        </p:pic>
        <p:sp>
          <p:nvSpPr>
            <p:cNvPr id="2057" name="テキスト ボックス 2056">
              <a:extLst>
                <a:ext uri="{FF2B5EF4-FFF2-40B4-BE49-F238E27FC236}">
                  <a16:creationId xmlns:a16="http://schemas.microsoft.com/office/drawing/2014/main" id="{6A329BE7-D11C-0822-01DE-997139740E83}"/>
                </a:ext>
              </a:extLst>
            </p:cNvPr>
            <p:cNvSpPr txBox="1"/>
            <p:nvPr/>
          </p:nvSpPr>
          <p:spPr>
            <a:xfrm>
              <a:off x="7204449" y="5976658"/>
              <a:ext cx="4339650" cy="369332"/>
            </a:xfrm>
            <a:prstGeom prst="rect">
              <a:avLst/>
            </a:prstGeom>
            <a:noFill/>
          </p:spPr>
          <p:txBody>
            <a:bodyPr wrap="none" rtlCol="0">
              <a:spAutoFit/>
            </a:bodyPr>
            <a:lstStyle/>
            <a:p>
              <a:r>
                <a:rPr kumimoji="0" lang="ja-JP" altLang="ja-JP" b="1">
                  <a:latin typeface="Meiryo" panose="020B0604030504040204" pitchFamily="34" charset="-128"/>
                  <a:ea typeface="Meiryo" panose="020B0604030504040204" pitchFamily="34" charset="-128"/>
                </a:rPr>
                <a:t>シミュレーション</a:t>
              </a:r>
              <a:r>
                <a:rPr kumimoji="0" lang="ja-JP" altLang="ja-JP">
                  <a:latin typeface="Meiryo" panose="020B0604030504040204" pitchFamily="34" charset="-128"/>
                  <a:ea typeface="Meiryo" panose="020B0604030504040204" pitchFamily="34" charset="-128"/>
                </a:rPr>
                <a:t>でアルゴリズムを評価</a:t>
              </a:r>
            </a:p>
          </p:txBody>
        </p:sp>
      </p:grpSp>
      <p:sp>
        <p:nvSpPr>
          <p:cNvPr id="63" name="角丸四角形 62">
            <a:extLst>
              <a:ext uri="{FF2B5EF4-FFF2-40B4-BE49-F238E27FC236}">
                <a16:creationId xmlns:a16="http://schemas.microsoft.com/office/drawing/2014/main" id="{53F0620B-B4E1-9C4D-D1E9-69ABD8396348}"/>
              </a:ext>
            </a:extLst>
          </p:cNvPr>
          <p:cNvSpPr/>
          <p:nvPr/>
        </p:nvSpPr>
        <p:spPr>
          <a:xfrm>
            <a:off x="6108491" y="2591290"/>
            <a:ext cx="5627022" cy="808076"/>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52" name="円/楕円 2051">
            <a:extLst>
              <a:ext uri="{FF2B5EF4-FFF2-40B4-BE49-F238E27FC236}">
                <a16:creationId xmlns:a16="http://schemas.microsoft.com/office/drawing/2014/main" id="{A68E8B03-23DB-AF7F-D0C2-EF7AAF4C32E0}"/>
              </a:ext>
            </a:extLst>
          </p:cNvPr>
          <p:cNvSpPr>
            <a:spLocks/>
          </p:cNvSpPr>
          <p:nvPr/>
        </p:nvSpPr>
        <p:spPr>
          <a:xfrm>
            <a:off x="6325769" y="2705211"/>
            <a:ext cx="569753" cy="569753"/>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pic>
        <p:nvPicPr>
          <p:cNvPr id="2060" name="グラフィックス 2059" descr="コンパス 単色塗りつぶし">
            <a:extLst>
              <a:ext uri="{FF2B5EF4-FFF2-40B4-BE49-F238E27FC236}">
                <a16:creationId xmlns:a16="http://schemas.microsoft.com/office/drawing/2014/main" id="{FAE60E15-4CC6-2EEE-4693-006939A29F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47954" y="2710451"/>
            <a:ext cx="569753" cy="569753"/>
          </a:xfrm>
          <a:prstGeom prst="rect">
            <a:avLst/>
          </a:prstGeom>
        </p:spPr>
      </p:pic>
      <p:sp>
        <p:nvSpPr>
          <p:cNvPr id="2062" name="テキスト ボックス 2061">
            <a:extLst>
              <a:ext uri="{FF2B5EF4-FFF2-40B4-BE49-F238E27FC236}">
                <a16:creationId xmlns:a16="http://schemas.microsoft.com/office/drawing/2014/main" id="{C654F546-A98A-3CEE-30FB-88D08099DD0F}"/>
              </a:ext>
            </a:extLst>
          </p:cNvPr>
          <p:cNvSpPr txBox="1"/>
          <p:nvPr/>
        </p:nvSpPr>
        <p:spPr>
          <a:xfrm>
            <a:off x="7246942" y="2852433"/>
            <a:ext cx="434096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移動</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可能</a:t>
            </a:r>
            <a:r>
              <a:rPr kumimoji="0" lang="ja-JP"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距離内</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で</a:t>
            </a:r>
            <a:r>
              <a:rPr kumimoji="0" lang="ja-JP" altLang="en-US" sz="1800" b="1" i="0" u="none" strike="noStrike" cap="none" normalizeH="0" baseline="0">
                <a:ln>
                  <a:noFill/>
                </a:ln>
                <a:solidFill>
                  <a:schemeClr val="tx1"/>
                </a:solidFill>
                <a:effectLst/>
                <a:latin typeface="Meiryo" panose="020B0604030504040204" pitchFamily="34" charset="-128"/>
                <a:ea typeface="Meiryo" panose="020B0604030504040204" pitchFamily="34" charset="-128"/>
              </a:rPr>
              <a:t>積極的に</a:t>
            </a:r>
            <a:r>
              <a:rPr kumimoji="0" lang="en-US"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AP</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に近づく</a:t>
            </a:r>
            <a:endParaRPr kumimoji="0" lang="ja-JP"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p:txBody>
      </p:sp>
      <p:grpSp>
        <p:nvGrpSpPr>
          <p:cNvPr id="2073" name="グループ化 2072">
            <a:extLst>
              <a:ext uri="{FF2B5EF4-FFF2-40B4-BE49-F238E27FC236}">
                <a16:creationId xmlns:a16="http://schemas.microsoft.com/office/drawing/2014/main" id="{9243C670-A312-15E8-E62D-CCCD5B83D7CB}"/>
              </a:ext>
            </a:extLst>
          </p:cNvPr>
          <p:cNvGrpSpPr/>
          <p:nvPr/>
        </p:nvGrpSpPr>
        <p:grpSpPr>
          <a:xfrm>
            <a:off x="6108491" y="4357156"/>
            <a:ext cx="5627023" cy="808076"/>
            <a:chOff x="6108490" y="4482230"/>
            <a:chExt cx="6517817" cy="936000"/>
          </a:xfrm>
        </p:grpSpPr>
        <p:sp>
          <p:nvSpPr>
            <p:cNvPr id="2049" name="角丸四角形 2048">
              <a:extLst>
                <a:ext uri="{FF2B5EF4-FFF2-40B4-BE49-F238E27FC236}">
                  <a16:creationId xmlns:a16="http://schemas.microsoft.com/office/drawing/2014/main" id="{5ECD300A-12DD-4681-D6E6-4FD0AF0DAC9B}"/>
                </a:ext>
              </a:extLst>
            </p:cNvPr>
            <p:cNvSpPr/>
            <p:nvPr/>
          </p:nvSpPr>
          <p:spPr>
            <a:xfrm>
              <a:off x="6108490" y="4482230"/>
              <a:ext cx="6517817" cy="93600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54" name="円/楕円 2053">
              <a:extLst>
                <a:ext uri="{FF2B5EF4-FFF2-40B4-BE49-F238E27FC236}">
                  <a16:creationId xmlns:a16="http://schemas.microsoft.com/office/drawing/2014/main" id="{84B121A2-B77D-1054-3FFE-197F8F40D7E4}"/>
                </a:ext>
              </a:extLst>
            </p:cNvPr>
            <p:cNvSpPr/>
            <p:nvPr/>
          </p:nvSpPr>
          <p:spPr>
            <a:xfrm>
              <a:off x="6360166" y="4622058"/>
              <a:ext cx="659949" cy="659949"/>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pic>
          <p:nvPicPr>
            <p:cNvPr id="2066" name="グラフィックス 2065" descr="ライト: オン 単色塗りつぶし">
              <a:extLst>
                <a:ext uri="{FF2B5EF4-FFF2-40B4-BE49-F238E27FC236}">
                  <a16:creationId xmlns:a16="http://schemas.microsoft.com/office/drawing/2014/main" id="{82DC0588-E663-C497-D3BD-62CA010CF86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66606" y="4619384"/>
              <a:ext cx="644638" cy="644638"/>
            </a:xfrm>
            <a:prstGeom prst="rect">
              <a:avLst/>
            </a:prstGeom>
          </p:spPr>
        </p:pic>
      </p:grpSp>
      <p:sp>
        <p:nvSpPr>
          <p:cNvPr id="2071" name="テキスト ボックス 2070">
            <a:extLst>
              <a:ext uri="{FF2B5EF4-FFF2-40B4-BE49-F238E27FC236}">
                <a16:creationId xmlns:a16="http://schemas.microsoft.com/office/drawing/2014/main" id="{28665335-5268-A860-9F05-FDBB9F2A04DE}"/>
              </a:ext>
            </a:extLst>
          </p:cNvPr>
          <p:cNvSpPr txBox="1"/>
          <p:nvPr/>
        </p:nvSpPr>
        <p:spPr>
          <a:xfrm>
            <a:off x="7104518" y="1935257"/>
            <a:ext cx="462581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en-US" sz="1800" b="1" i="0" u="none" strike="noStrike" cap="none" normalizeH="0" baseline="0">
                <a:ln>
                  <a:noFill/>
                </a:ln>
                <a:solidFill>
                  <a:schemeClr val="tx1"/>
                </a:solidFill>
                <a:effectLst/>
                <a:latin typeface="Meiryo" panose="020B0604030504040204" pitchFamily="34" charset="-128"/>
                <a:ea typeface="Meiryo" panose="020B0604030504040204" pitchFamily="34" charset="-128"/>
              </a:rPr>
              <a:t>室内のセンサー</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で</a:t>
            </a:r>
            <a:r>
              <a:rPr kumimoji="0" lang="en-US"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AP</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と機器の位置を測定</a:t>
            </a:r>
            <a:endParaRPr kumimoji="0" lang="ja-JP"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p:txBody>
      </p:sp>
      <p:sp>
        <p:nvSpPr>
          <p:cNvPr id="2075" name="テキスト ボックス 2074">
            <a:extLst>
              <a:ext uri="{FF2B5EF4-FFF2-40B4-BE49-F238E27FC236}">
                <a16:creationId xmlns:a16="http://schemas.microsoft.com/office/drawing/2014/main" id="{1CBD78BD-9721-8757-BBA3-B3A5A31B8A10}"/>
              </a:ext>
            </a:extLst>
          </p:cNvPr>
          <p:cNvSpPr txBox="1"/>
          <p:nvPr/>
        </p:nvSpPr>
        <p:spPr>
          <a:xfrm>
            <a:off x="6811756" y="4607212"/>
            <a:ext cx="5032147" cy="369332"/>
          </a:xfrm>
          <a:prstGeom prst="rect">
            <a:avLst/>
          </a:prstGeom>
          <a:noFill/>
        </p:spPr>
        <p:txBody>
          <a:bodyPr wrap="none" rtlCol="0">
            <a:spAutoFit/>
          </a:bodyPr>
          <a:lstStyle/>
          <a:p>
            <a:r>
              <a:rPr kumimoji="0" lang="ja-JP" altLang="ja-JP" b="1">
                <a:latin typeface="Meiryo" panose="020B0604030504040204" pitchFamily="34" charset="-128"/>
                <a:ea typeface="Meiryo" panose="020B0604030504040204" pitchFamily="34" charset="-128"/>
              </a:rPr>
              <a:t>全体</a:t>
            </a:r>
            <a:r>
              <a:rPr kumimoji="0" lang="ja-JP" altLang="en-US" b="1">
                <a:latin typeface="Meiryo" panose="020B0604030504040204" pitchFamily="34" charset="-128"/>
                <a:ea typeface="Meiryo" panose="020B0604030504040204" pitchFamily="34" charset="-128"/>
              </a:rPr>
              <a:t>の合計</a:t>
            </a:r>
            <a:r>
              <a:rPr kumimoji="0" lang="ja-JP" altLang="ja-JP" b="1">
                <a:latin typeface="Meiryo" panose="020B0604030504040204" pitchFamily="34" charset="-128"/>
                <a:ea typeface="Meiryo" panose="020B0604030504040204" pitchFamily="34" charset="-128"/>
              </a:rPr>
              <a:t>スループット最大</a:t>
            </a:r>
            <a:r>
              <a:rPr kumimoji="0" lang="ja-JP" altLang="ja-JP">
                <a:latin typeface="Meiryo" panose="020B0604030504040204" pitchFamily="34" charset="-128"/>
                <a:ea typeface="Meiryo" panose="020B0604030504040204" pitchFamily="34" charset="-128"/>
              </a:rPr>
              <a:t>となる位置を提案</a:t>
            </a:r>
          </a:p>
        </p:txBody>
      </p:sp>
      <p:sp>
        <p:nvSpPr>
          <p:cNvPr id="2" name="スライド番号プレースホルダー 1">
            <a:extLst>
              <a:ext uri="{FF2B5EF4-FFF2-40B4-BE49-F238E27FC236}">
                <a16:creationId xmlns:a16="http://schemas.microsoft.com/office/drawing/2014/main" id="{C8AE24C9-F08C-4B3C-CE29-1BE411C2DBD6}"/>
              </a:ext>
            </a:extLst>
          </p:cNvPr>
          <p:cNvSpPr>
            <a:spLocks noGrp="1"/>
          </p:cNvSpPr>
          <p:nvPr>
            <p:ph type="sldNum" sz="quarter" idx="12"/>
          </p:nvPr>
        </p:nvSpPr>
        <p:spPr/>
        <p:txBody>
          <a:bodyPr/>
          <a:lstStyle/>
          <a:p>
            <a:fld id="{F1CDFA39-16F5-E64D-9D3A-3CE155B62115}" type="slidenum">
              <a:rPr kumimoji="1" lang="ja-JP" altLang="en-US" smtClean="0"/>
              <a:t>15</a:t>
            </a:fld>
            <a:endParaRPr kumimoji="1" lang="ja-JP" altLang="en-US"/>
          </a:p>
        </p:txBody>
      </p:sp>
      <p:sp>
        <p:nvSpPr>
          <p:cNvPr id="15" name="角丸四角形 14">
            <a:extLst>
              <a:ext uri="{FF2B5EF4-FFF2-40B4-BE49-F238E27FC236}">
                <a16:creationId xmlns:a16="http://schemas.microsoft.com/office/drawing/2014/main" id="{E928FE45-5BEE-2D3E-019C-0B8A57EC34C1}"/>
              </a:ext>
            </a:extLst>
          </p:cNvPr>
          <p:cNvSpPr/>
          <p:nvPr/>
        </p:nvSpPr>
        <p:spPr>
          <a:xfrm>
            <a:off x="6088497" y="3487341"/>
            <a:ext cx="5627023" cy="808076"/>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17" name="円/楕円 16">
            <a:extLst>
              <a:ext uri="{FF2B5EF4-FFF2-40B4-BE49-F238E27FC236}">
                <a16:creationId xmlns:a16="http://schemas.microsoft.com/office/drawing/2014/main" id="{E99688BA-3A56-9ECF-4E29-A9997056F5B0}"/>
              </a:ext>
            </a:extLst>
          </p:cNvPr>
          <p:cNvSpPr/>
          <p:nvPr/>
        </p:nvSpPr>
        <p:spPr>
          <a:xfrm>
            <a:off x="6359976" y="3582815"/>
            <a:ext cx="569753" cy="569753"/>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pic>
        <p:nvPicPr>
          <p:cNvPr id="22" name="グラフィックス 21" descr="計算機 単色塗りつぶし">
            <a:extLst>
              <a:ext uri="{FF2B5EF4-FFF2-40B4-BE49-F238E27FC236}">
                <a16:creationId xmlns:a16="http://schemas.microsoft.com/office/drawing/2014/main" id="{D9B5628D-7900-944B-320C-582AAA3F83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21743" y="3663686"/>
            <a:ext cx="446218" cy="446218"/>
          </a:xfrm>
          <a:prstGeom prst="rect">
            <a:avLst/>
          </a:prstGeom>
        </p:spPr>
      </p:pic>
      <p:sp>
        <p:nvSpPr>
          <p:cNvPr id="23" name="テキスト ボックス 22">
            <a:extLst>
              <a:ext uri="{FF2B5EF4-FFF2-40B4-BE49-F238E27FC236}">
                <a16:creationId xmlns:a16="http://schemas.microsoft.com/office/drawing/2014/main" id="{687CE93F-067F-C9F5-FC11-3E0A3FCB888C}"/>
              </a:ext>
            </a:extLst>
          </p:cNvPr>
          <p:cNvSpPr txBox="1"/>
          <p:nvPr/>
        </p:nvSpPr>
        <p:spPr>
          <a:xfrm>
            <a:off x="7201208" y="3736550"/>
            <a:ext cx="3889206" cy="369332"/>
          </a:xfrm>
          <a:prstGeom prst="rect">
            <a:avLst/>
          </a:prstGeom>
          <a:noFill/>
        </p:spPr>
        <p:txBody>
          <a:bodyPr wrap="none" rtlCol="0">
            <a:spAutoFit/>
          </a:bodyPr>
          <a:lstStyle/>
          <a:p>
            <a:r>
              <a:rPr kumimoji="0" lang="ja-JP" altLang="ja-JP" b="1">
                <a:latin typeface="Meiryo" panose="020B0604030504040204" pitchFamily="34" charset="-128"/>
                <a:ea typeface="Meiryo" panose="020B0604030504040204" pitchFamily="34" charset="-128"/>
              </a:rPr>
              <a:t>AP</a:t>
            </a:r>
            <a:r>
              <a:rPr kumimoji="0" lang="ja-JP" altLang="en-US" b="1">
                <a:latin typeface="Meiryo" panose="020B0604030504040204" pitchFamily="34" charset="-128"/>
                <a:ea typeface="Meiryo" panose="020B0604030504040204" pitchFamily="34" charset="-128"/>
              </a:rPr>
              <a:t>最</a:t>
            </a:r>
            <a:r>
              <a:rPr kumimoji="0" lang="ja-JP" altLang="ja-JP" b="1">
                <a:latin typeface="Meiryo" panose="020B0604030504040204" pitchFamily="34" charset="-128"/>
                <a:ea typeface="Meiryo" panose="020B0604030504040204" pitchFamily="34" charset="-128"/>
              </a:rPr>
              <a:t>近傍でのスループット</a:t>
            </a:r>
            <a:r>
              <a:rPr kumimoji="0" lang="ja-JP" altLang="ja-JP">
                <a:latin typeface="Meiryo" panose="020B0604030504040204" pitchFamily="34" charset="-128"/>
                <a:ea typeface="Meiryo" panose="020B0604030504040204" pitchFamily="34" charset="-128"/>
              </a:rPr>
              <a:t>を</a:t>
            </a:r>
            <a:r>
              <a:rPr kumimoji="0" lang="ja-JP" altLang="en-US">
                <a:latin typeface="Meiryo" panose="020B0604030504040204" pitchFamily="34" charset="-128"/>
                <a:ea typeface="Meiryo" panose="020B0604030504040204" pitchFamily="34" charset="-128"/>
              </a:rPr>
              <a:t>試算</a:t>
            </a:r>
            <a:endParaRPr kumimoji="0" lang="ja-JP" altLang="ja-JP">
              <a:latin typeface="Meiryo" panose="020B0604030504040204" pitchFamily="34" charset="-128"/>
              <a:ea typeface="Meiryo" panose="020B0604030504040204" pitchFamily="34" charset="-128"/>
            </a:endParaRPr>
          </a:p>
        </p:txBody>
      </p:sp>
      <p:grpSp>
        <p:nvGrpSpPr>
          <p:cNvPr id="2063" name="グループ化 2062">
            <a:extLst>
              <a:ext uri="{FF2B5EF4-FFF2-40B4-BE49-F238E27FC236}">
                <a16:creationId xmlns:a16="http://schemas.microsoft.com/office/drawing/2014/main" id="{DAC37006-6150-33C3-1347-D30856E3470A}"/>
              </a:ext>
            </a:extLst>
          </p:cNvPr>
          <p:cNvGrpSpPr/>
          <p:nvPr/>
        </p:nvGrpSpPr>
        <p:grpSpPr>
          <a:xfrm>
            <a:off x="1769231" y="3112958"/>
            <a:ext cx="705832" cy="340998"/>
            <a:chOff x="2172802" y="6567212"/>
            <a:chExt cx="874519" cy="422493"/>
          </a:xfrm>
          <a:solidFill>
            <a:schemeClr val="bg1">
              <a:lumMod val="50000"/>
            </a:schemeClr>
          </a:solidFill>
        </p:grpSpPr>
        <p:grpSp>
          <p:nvGrpSpPr>
            <p:cNvPr id="48" name="グループ化 47">
              <a:extLst>
                <a:ext uri="{FF2B5EF4-FFF2-40B4-BE49-F238E27FC236}">
                  <a16:creationId xmlns:a16="http://schemas.microsoft.com/office/drawing/2014/main" id="{2C17E924-CFB2-39E4-4589-C6B1352DEB43}"/>
                </a:ext>
              </a:extLst>
            </p:cNvPr>
            <p:cNvGrpSpPr/>
            <p:nvPr/>
          </p:nvGrpSpPr>
          <p:grpSpPr>
            <a:xfrm>
              <a:off x="2406463" y="6567212"/>
              <a:ext cx="422493" cy="422493"/>
              <a:chOff x="2206057" y="6300158"/>
              <a:chExt cx="914400" cy="914400"/>
            </a:xfrm>
            <a:grpFill/>
          </p:grpSpPr>
          <p:sp>
            <p:nvSpPr>
              <p:cNvPr id="44" name="円/楕円 43">
                <a:extLst>
                  <a:ext uri="{FF2B5EF4-FFF2-40B4-BE49-F238E27FC236}">
                    <a16:creationId xmlns:a16="http://schemas.microsoft.com/office/drawing/2014/main" id="{CFA83BCC-2E3B-8E92-85A8-7FF1A13C4F1E}"/>
                  </a:ext>
                </a:extLst>
              </p:cNvPr>
              <p:cNvSpPr/>
              <p:nvPr/>
            </p:nvSpPr>
            <p:spPr>
              <a:xfrm>
                <a:off x="2206057" y="6300158"/>
                <a:ext cx="914400" cy="9144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47" name="円/楕円 46">
                <a:extLst>
                  <a:ext uri="{FF2B5EF4-FFF2-40B4-BE49-F238E27FC236}">
                    <a16:creationId xmlns:a16="http://schemas.microsoft.com/office/drawing/2014/main" id="{BABAC9C5-7F37-F0CB-3D0A-D0C801791A5C}"/>
                  </a:ext>
                </a:extLst>
              </p:cNvPr>
              <p:cNvSpPr/>
              <p:nvPr/>
            </p:nvSpPr>
            <p:spPr>
              <a:xfrm>
                <a:off x="2367570" y="6461671"/>
                <a:ext cx="591375" cy="591375"/>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
          <p:nvSpPr>
            <p:cNvPr id="57" name="フリーフォーム 56">
              <a:extLst>
                <a:ext uri="{FF2B5EF4-FFF2-40B4-BE49-F238E27FC236}">
                  <a16:creationId xmlns:a16="http://schemas.microsoft.com/office/drawing/2014/main" id="{E8886E6C-7875-E38C-432A-EE8C3687A1B1}"/>
                </a:ext>
              </a:extLst>
            </p:cNvPr>
            <p:cNvSpPr/>
            <p:nvPr/>
          </p:nvSpPr>
          <p:spPr>
            <a:xfrm rot="10800000">
              <a:off x="2872255" y="6715960"/>
              <a:ext cx="49458" cy="134378"/>
            </a:xfrm>
            <a:custGeom>
              <a:avLst/>
              <a:gdLst>
                <a:gd name="connsiteX0" fmla="*/ 27477 w 49458"/>
                <a:gd name="connsiteY0" fmla="*/ 134378 h 134378"/>
                <a:gd name="connsiteX1" fmla="*/ 49458 w 49458"/>
                <a:gd name="connsiteY1" fmla="*/ 112245 h 134378"/>
                <a:gd name="connsiteX2" fmla="*/ 31402 w 49458"/>
                <a:gd name="connsiteY2" fmla="*/ 67189 h 134378"/>
                <a:gd name="connsiteX3" fmla="*/ 49458 w 49458"/>
                <a:gd name="connsiteY3" fmla="*/ 22133 h 134378"/>
                <a:gd name="connsiteX4" fmla="*/ 27477 w 49458"/>
                <a:gd name="connsiteY4" fmla="*/ 0 h 134378"/>
                <a:gd name="connsiteX5" fmla="*/ 0 w 49458"/>
                <a:gd name="connsiteY5" fmla="*/ 67189 h 134378"/>
                <a:gd name="connsiteX6" fmla="*/ 27477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7477" y="134378"/>
                  </a:moveTo>
                  <a:lnTo>
                    <a:pt x="49458" y="112245"/>
                  </a:lnTo>
                  <a:cubicBezTo>
                    <a:pt x="38468" y="100388"/>
                    <a:pt x="31402" y="84579"/>
                    <a:pt x="31402" y="67189"/>
                  </a:cubicBezTo>
                  <a:cubicBezTo>
                    <a:pt x="31402" y="49799"/>
                    <a:pt x="38468" y="33990"/>
                    <a:pt x="49458" y="22133"/>
                  </a:cubicBezTo>
                  <a:lnTo>
                    <a:pt x="27477" y="0"/>
                  </a:lnTo>
                  <a:cubicBezTo>
                    <a:pt x="10206" y="17390"/>
                    <a:pt x="0" y="41104"/>
                    <a:pt x="0" y="67189"/>
                  </a:cubicBezTo>
                  <a:cubicBezTo>
                    <a:pt x="0" y="93274"/>
                    <a:pt x="10206" y="116988"/>
                    <a:pt x="27477" y="134378"/>
                  </a:cubicBezTo>
                  <a:close/>
                </a:path>
              </a:pathLst>
            </a:custGeom>
            <a:grpFill/>
            <a:ln w="7838" cap="flat">
              <a:noFill/>
              <a:prstDash val="solid"/>
              <a:miter/>
            </a:ln>
          </p:spPr>
          <p:txBody>
            <a:bodyPr rtlCol="0" anchor="ctr"/>
            <a:lstStyle/>
            <a:p>
              <a:endParaRPr lang="ja-JP" altLang="en-US"/>
            </a:p>
          </p:txBody>
        </p:sp>
        <p:sp>
          <p:nvSpPr>
            <p:cNvPr id="58" name="フリーフォーム 57">
              <a:extLst>
                <a:ext uri="{FF2B5EF4-FFF2-40B4-BE49-F238E27FC236}">
                  <a16:creationId xmlns:a16="http://schemas.microsoft.com/office/drawing/2014/main" id="{B2A2E0ED-FBFE-580C-8DC7-A46062A01FEA}"/>
                </a:ext>
              </a:extLst>
            </p:cNvPr>
            <p:cNvSpPr/>
            <p:nvPr/>
          </p:nvSpPr>
          <p:spPr>
            <a:xfrm rot="10800000">
              <a:off x="2916218" y="6671694"/>
              <a:ext cx="68299" cy="222909"/>
            </a:xfrm>
            <a:custGeom>
              <a:avLst/>
              <a:gdLst>
                <a:gd name="connsiteX0" fmla="*/ 46318 w 68299"/>
                <a:gd name="connsiteY0" fmla="*/ 222910 h 222909"/>
                <a:gd name="connsiteX1" fmla="*/ 68300 w 68299"/>
                <a:gd name="connsiteY1" fmla="*/ 200777 h 222909"/>
                <a:gd name="connsiteX2" fmla="*/ 31402 w 68299"/>
                <a:gd name="connsiteY2" fmla="*/ 111455 h 222909"/>
                <a:gd name="connsiteX3" fmla="*/ 68300 w 68299"/>
                <a:gd name="connsiteY3" fmla="*/ 22133 h 222909"/>
                <a:gd name="connsiteX4" fmla="*/ 46318 w 68299"/>
                <a:gd name="connsiteY4" fmla="*/ 0 h 222909"/>
                <a:gd name="connsiteX5" fmla="*/ 0 w 68299"/>
                <a:gd name="connsiteY5" fmla="*/ 111455 h 222909"/>
                <a:gd name="connsiteX6" fmla="*/ 46318 w 68299"/>
                <a:gd name="connsiteY6" fmla="*/ 222910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46318" y="222910"/>
                  </a:moveTo>
                  <a:lnTo>
                    <a:pt x="68300" y="200777"/>
                  </a:lnTo>
                  <a:cubicBezTo>
                    <a:pt x="45533" y="177854"/>
                    <a:pt x="31402" y="146235"/>
                    <a:pt x="31402" y="111455"/>
                  </a:cubicBezTo>
                  <a:cubicBezTo>
                    <a:pt x="31402" y="76675"/>
                    <a:pt x="45533" y="45056"/>
                    <a:pt x="68300" y="22133"/>
                  </a:cubicBezTo>
                  <a:lnTo>
                    <a:pt x="46318" y="0"/>
                  </a:lnTo>
                  <a:cubicBezTo>
                    <a:pt x="17271" y="28457"/>
                    <a:pt x="0" y="67980"/>
                    <a:pt x="0" y="111455"/>
                  </a:cubicBezTo>
                  <a:cubicBezTo>
                    <a:pt x="0" y="154930"/>
                    <a:pt x="17271" y="194453"/>
                    <a:pt x="46318" y="222910"/>
                  </a:cubicBezTo>
                  <a:close/>
                </a:path>
              </a:pathLst>
            </a:custGeom>
            <a:grpFill/>
            <a:ln w="7838" cap="flat">
              <a:noFill/>
              <a:prstDash val="solid"/>
              <a:miter/>
            </a:ln>
          </p:spPr>
          <p:txBody>
            <a:bodyPr rtlCol="0" anchor="ctr"/>
            <a:lstStyle/>
            <a:p>
              <a:endParaRPr lang="ja-JP" altLang="en-US"/>
            </a:p>
          </p:txBody>
        </p:sp>
        <p:sp>
          <p:nvSpPr>
            <p:cNvPr id="59" name="フリーフォーム 58">
              <a:extLst>
                <a:ext uri="{FF2B5EF4-FFF2-40B4-BE49-F238E27FC236}">
                  <a16:creationId xmlns:a16="http://schemas.microsoft.com/office/drawing/2014/main" id="{1651D994-4477-87D1-99A3-1BD666696890}"/>
                </a:ext>
              </a:extLst>
            </p:cNvPr>
            <p:cNvSpPr/>
            <p:nvPr/>
          </p:nvSpPr>
          <p:spPr>
            <a:xfrm rot="10800000">
              <a:off x="2960965" y="6626638"/>
              <a:ext cx="86356" cy="313022"/>
            </a:xfrm>
            <a:custGeom>
              <a:avLst/>
              <a:gdLst>
                <a:gd name="connsiteX0" fmla="*/ 86356 w 86356"/>
                <a:gd name="connsiteY0" fmla="*/ 290889 h 313022"/>
                <a:gd name="connsiteX1" fmla="*/ 31402 w 86356"/>
                <a:gd name="connsiteY1" fmla="*/ 156511 h 313022"/>
                <a:gd name="connsiteX2" fmla="*/ 86356 w 86356"/>
                <a:gd name="connsiteY2" fmla="*/ 22133 h 313022"/>
                <a:gd name="connsiteX3" fmla="*/ 64375 w 86356"/>
                <a:gd name="connsiteY3" fmla="*/ 0 h 313022"/>
                <a:gd name="connsiteX4" fmla="*/ 0 w 86356"/>
                <a:gd name="connsiteY4" fmla="*/ 156511 h 313022"/>
                <a:gd name="connsiteX5" fmla="*/ 64375 w 86356"/>
                <a:gd name="connsiteY5" fmla="*/ 313022 h 313022"/>
                <a:gd name="connsiteX6" fmla="*/ 86356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86356" y="290889"/>
                  </a:moveTo>
                  <a:cubicBezTo>
                    <a:pt x="52599" y="256900"/>
                    <a:pt x="31402" y="209472"/>
                    <a:pt x="31402" y="156511"/>
                  </a:cubicBezTo>
                  <a:cubicBezTo>
                    <a:pt x="31402" y="103550"/>
                    <a:pt x="52599" y="56913"/>
                    <a:pt x="86356" y="22133"/>
                  </a:cubicBezTo>
                  <a:lnTo>
                    <a:pt x="64375" y="0"/>
                  </a:lnTo>
                  <a:cubicBezTo>
                    <a:pt x="24337" y="40313"/>
                    <a:pt x="0" y="95646"/>
                    <a:pt x="0" y="156511"/>
                  </a:cubicBezTo>
                  <a:cubicBezTo>
                    <a:pt x="0" y="217377"/>
                    <a:pt x="24337" y="272709"/>
                    <a:pt x="64375" y="313022"/>
                  </a:cubicBezTo>
                  <a:lnTo>
                    <a:pt x="86356" y="290889"/>
                  </a:lnTo>
                  <a:close/>
                </a:path>
              </a:pathLst>
            </a:custGeom>
            <a:grpFill/>
            <a:ln w="7838" cap="flat">
              <a:noFill/>
              <a:prstDash val="solid"/>
              <a:miter/>
            </a:ln>
          </p:spPr>
          <p:txBody>
            <a:bodyPr rtlCol="0" anchor="ctr"/>
            <a:lstStyle/>
            <a:p>
              <a:endParaRPr lang="ja-JP" altLang="en-US"/>
            </a:p>
          </p:txBody>
        </p:sp>
        <p:sp>
          <p:nvSpPr>
            <p:cNvPr id="60" name="フリーフォーム 59">
              <a:extLst>
                <a:ext uri="{FF2B5EF4-FFF2-40B4-BE49-F238E27FC236}">
                  <a16:creationId xmlns:a16="http://schemas.microsoft.com/office/drawing/2014/main" id="{5215ED96-91F3-6CB3-3BD1-E7D76A099D65}"/>
                </a:ext>
              </a:extLst>
            </p:cNvPr>
            <p:cNvSpPr/>
            <p:nvPr/>
          </p:nvSpPr>
          <p:spPr>
            <a:xfrm rot="10800000">
              <a:off x="2298411" y="6715960"/>
              <a:ext cx="49458" cy="134378"/>
            </a:xfrm>
            <a:custGeom>
              <a:avLst/>
              <a:gdLst>
                <a:gd name="connsiteX0" fmla="*/ 21982 w 49458"/>
                <a:gd name="connsiteY0" fmla="*/ 134378 h 134378"/>
                <a:gd name="connsiteX1" fmla="*/ 49458 w 49458"/>
                <a:gd name="connsiteY1" fmla="*/ 67189 h 134378"/>
                <a:gd name="connsiteX2" fmla="*/ 21982 w 49458"/>
                <a:gd name="connsiteY2" fmla="*/ 0 h 134378"/>
                <a:gd name="connsiteX3" fmla="*/ 0 w 49458"/>
                <a:gd name="connsiteY3" fmla="*/ 22133 h 134378"/>
                <a:gd name="connsiteX4" fmla="*/ 18056 w 49458"/>
                <a:gd name="connsiteY4" fmla="*/ 67189 h 134378"/>
                <a:gd name="connsiteX5" fmla="*/ 0 w 49458"/>
                <a:gd name="connsiteY5" fmla="*/ 112245 h 134378"/>
                <a:gd name="connsiteX6" fmla="*/ 21982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1982" y="134378"/>
                  </a:moveTo>
                  <a:cubicBezTo>
                    <a:pt x="39253" y="116988"/>
                    <a:pt x="49458" y="93274"/>
                    <a:pt x="49458" y="67189"/>
                  </a:cubicBezTo>
                  <a:cubicBezTo>
                    <a:pt x="49458" y="41104"/>
                    <a:pt x="39253" y="17390"/>
                    <a:pt x="21982" y="0"/>
                  </a:cubicBezTo>
                  <a:lnTo>
                    <a:pt x="0" y="22133"/>
                  </a:lnTo>
                  <a:cubicBezTo>
                    <a:pt x="10991" y="33199"/>
                    <a:pt x="18056" y="49009"/>
                    <a:pt x="18056" y="67189"/>
                  </a:cubicBezTo>
                  <a:cubicBezTo>
                    <a:pt x="18056" y="85370"/>
                    <a:pt x="10991" y="100388"/>
                    <a:pt x="0" y="112245"/>
                  </a:cubicBezTo>
                  <a:lnTo>
                    <a:pt x="21982" y="134378"/>
                  </a:lnTo>
                  <a:close/>
                </a:path>
              </a:pathLst>
            </a:custGeom>
            <a:grpFill/>
            <a:ln w="7838" cap="flat">
              <a:noFill/>
              <a:prstDash val="solid"/>
              <a:miter/>
            </a:ln>
          </p:spPr>
          <p:txBody>
            <a:bodyPr rtlCol="0" anchor="ctr"/>
            <a:lstStyle/>
            <a:p>
              <a:endParaRPr lang="ja-JP" altLang="en-US"/>
            </a:p>
          </p:txBody>
        </p:sp>
        <p:sp>
          <p:nvSpPr>
            <p:cNvPr id="62" name="フリーフォーム 61">
              <a:extLst>
                <a:ext uri="{FF2B5EF4-FFF2-40B4-BE49-F238E27FC236}">
                  <a16:creationId xmlns:a16="http://schemas.microsoft.com/office/drawing/2014/main" id="{A69C3A8D-7011-F76E-2BFE-02C928894D70}"/>
                </a:ext>
              </a:extLst>
            </p:cNvPr>
            <p:cNvSpPr/>
            <p:nvPr/>
          </p:nvSpPr>
          <p:spPr>
            <a:xfrm rot="10800000">
              <a:off x="2235607" y="6671694"/>
              <a:ext cx="68299" cy="222909"/>
            </a:xfrm>
            <a:custGeom>
              <a:avLst/>
              <a:gdLst>
                <a:gd name="connsiteX0" fmla="*/ 0 w 68299"/>
                <a:gd name="connsiteY0" fmla="*/ 200777 h 222909"/>
                <a:gd name="connsiteX1" fmla="*/ 21982 w 68299"/>
                <a:gd name="connsiteY1" fmla="*/ 222910 h 222909"/>
                <a:gd name="connsiteX2" fmla="*/ 68300 w 68299"/>
                <a:gd name="connsiteY2" fmla="*/ 111455 h 222909"/>
                <a:gd name="connsiteX3" fmla="*/ 21982 w 68299"/>
                <a:gd name="connsiteY3" fmla="*/ 0 h 222909"/>
                <a:gd name="connsiteX4" fmla="*/ 0 w 68299"/>
                <a:gd name="connsiteY4" fmla="*/ 22133 h 222909"/>
                <a:gd name="connsiteX5" fmla="*/ 36898 w 68299"/>
                <a:gd name="connsiteY5" fmla="*/ 111455 h 222909"/>
                <a:gd name="connsiteX6" fmla="*/ 0 w 68299"/>
                <a:gd name="connsiteY6" fmla="*/ 200777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0" y="200777"/>
                  </a:moveTo>
                  <a:lnTo>
                    <a:pt x="21982" y="222910"/>
                  </a:lnTo>
                  <a:cubicBezTo>
                    <a:pt x="51029" y="194453"/>
                    <a:pt x="68300" y="154930"/>
                    <a:pt x="68300" y="111455"/>
                  </a:cubicBezTo>
                  <a:cubicBezTo>
                    <a:pt x="68300" y="67980"/>
                    <a:pt x="51029" y="28457"/>
                    <a:pt x="21982" y="0"/>
                  </a:cubicBezTo>
                  <a:lnTo>
                    <a:pt x="0" y="22133"/>
                  </a:lnTo>
                  <a:cubicBezTo>
                    <a:pt x="22767" y="45056"/>
                    <a:pt x="36898" y="76675"/>
                    <a:pt x="36898" y="111455"/>
                  </a:cubicBezTo>
                  <a:cubicBezTo>
                    <a:pt x="36898" y="146235"/>
                    <a:pt x="22767" y="177854"/>
                    <a:pt x="0" y="200777"/>
                  </a:cubicBezTo>
                  <a:close/>
                </a:path>
              </a:pathLst>
            </a:custGeom>
            <a:grpFill/>
            <a:ln w="7838" cap="flat">
              <a:noFill/>
              <a:prstDash val="solid"/>
              <a:miter/>
            </a:ln>
          </p:spPr>
          <p:txBody>
            <a:bodyPr rtlCol="0" anchor="ctr"/>
            <a:lstStyle/>
            <a:p>
              <a:endParaRPr lang="ja-JP" altLang="en-US"/>
            </a:p>
          </p:txBody>
        </p:sp>
        <p:sp>
          <p:nvSpPr>
            <p:cNvPr id="2059" name="フリーフォーム 2058">
              <a:extLst>
                <a:ext uri="{FF2B5EF4-FFF2-40B4-BE49-F238E27FC236}">
                  <a16:creationId xmlns:a16="http://schemas.microsoft.com/office/drawing/2014/main" id="{77F91E11-5068-598E-008E-3F22BE42CAB0}"/>
                </a:ext>
              </a:extLst>
            </p:cNvPr>
            <p:cNvSpPr/>
            <p:nvPr/>
          </p:nvSpPr>
          <p:spPr>
            <a:xfrm rot="10800000">
              <a:off x="2172802" y="6626638"/>
              <a:ext cx="86356" cy="313022"/>
            </a:xfrm>
            <a:custGeom>
              <a:avLst/>
              <a:gdLst>
                <a:gd name="connsiteX0" fmla="*/ 0 w 86356"/>
                <a:gd name="connsiteY0" fmla="*/ 290889 h 313022"/>
                <a:gd name="connsiteX1" fmla="*/ 21982 w 86356"/>
                <a:gd name="connsiteY1" fmla="*/ 313022 h 313022"/>
                <a:gd name="connsiteX2" fmla="*/ 86356 w 86356"/>
                <a:gd name="connsiteY2" fmla="*/ 156511 h 313022"/>
                <a:gd name="connsiteX3" fmla="*/ 21982 w 86356"/>
                <a:gd name="connsiteY3" fmla="*/ 0 h 313022"/>
                <a:gd name="connsiteX4" fmla="*/ 0 w 86356"/>
                <a:gd name="connsiteY4" fmla="*/ 22133 h 313022"/>
                <a:gd name="connsiteX5" fmla="*/ 54954 w 86356"/>
                <a:gd name="connsiteY5" fmla="*/ 156511 h 313022"/>
                <a:gd name="connsiteX6" fmla="*/ 0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0" y="290889"/>
                  </a:moveTo>
                  <a:lnTo>
                    <a:pt x="21982" y="313022"/>
                  </a:lnTo>
                  <a:cubicBezTo>
                    <a:pt x="62019" y="272709"/>
                    <a:pt x="86356" y="217377"/>
                    <a:pt x="86356" y="156511"/>
                  </a:cubicBezTo>
                  <a:cubicBezTo>
                    <a:pt x="86356" y="95646"/>
                    <a:pt x="62019" y="40313"/>
                    <a:pt x="21982" y="0"/>
                  </a:cubicBezTo>
                  <a:lnTo>
                    <a:pt x="0" y="22133"/>
                  </a:lnTo>
                  <a:cubicBezTo>
                    <a:pt x="33757" y="56123"/>
                    <a:pt x="54954" y="103550"/>
                    <a:pt x="54954" y="156511"/>
                  </a:cubicBezTo>
                  <a:cubicBezTo>
                    <a:pt x="54954" y="209472"/>
                    <a:pt x="33757" y="256109"/>
                    <a:pt x="0" y="290889"/>
                  </a:cubicBezTo>
                  <a:close/>
                </a:path>
              </a:pathLst>
            </a:custGeom>
            <a:grpFill/>
            <a:ln w="7838" cap="flat">
              <a:noFill/>
              <a:prstDash val="solid"/>
              <a:miter/>
            </a:ln>
          </p:spPr>
          <p:txBody>
            <a:bodyPr rtlCol="0" anchor="ctr"/>
            <a:lstStyle/>
            <a:p>
              <a:endParaRPr lang="ja-JP" altLang="en-US"/>
            </a:p>
          </p:txBody>
        </p:sp>
      </p:grpSp>
      <p:grpSp>
        <p:nvGrpSpPr>
          <p:cNvPr id="2064" name="グループ化 2063">
            <a:extLst>
              <a:ext uri="{FF2B5EF4-FFF2-40B4-BE49-F238E27FC236}">
                <a16:creationId xmlns:a16="http://schemas.microsoft.com/office/drawing/2014/main" id="{042078E0-B390-205F-C48E-9D4110A96760}"/>
              </a:ext>
            </a:extLst>
          </p:cNvPr>
          <p:cNvGrpSpPr/>
          <p:nvPr/>
        </p:nvGrpSpPr>
        <p:grpSpPr>
          <a:xfrm>
            <a:off x="3717004" y="3655278"/>
            <a:ext cx="705832" cy="340998"/>
            <a:chOff x="2172802" y="6567212"/>
            <a:chExt cx="874519" cy="422493"/>
          </a:xfrm>
          <a:solidFill>
            <a:schemeClr val="bg1">
              <a:lumMod val="50000"/>
            </a:schemeClr>
          </a:solidFill>
        </p:grpSpPr>
        <p:grpSp>
          <p:nvGrpSpPr>
            <p:cNvPr id="2065" name="グループ化 2064">
              <a:extLst>
                <a:ext uri="{FF2B5EF4-FFF2-40B4-BE49-F238E27FC236}">
                  <a16:creationId xmlns:a16="http://schemas.microsoft.com/office/drawing/2014/main" id="{C0AD1525-B90C-A5A4-D992-0E4E87BDD7D1}"/>
                </a:ext>
              </a:extLst>
            </p:cNvPr>
            <p:cNvGrpSpPr/>
            <p:nvPr/>
          </p:nvGrpSpPr>
          <p:grpSpPr>
            <a:xfrm>
              <a:off x="2406463" y="6567212"/>
              <a:ext cx="422493" cy="422493"/>
              <a:chOff x="2206057" y="6300158"/>
              <a:chExt cx="914400" cy="914400"/>
            </a:xfrm>
            <a:grpFill/>
          </p:grpSpPr>
          <p:sp>
            <p:nvSpPr>
              <p:cNvPr id="2080" name="円/楕円 2079">
                <a:extLst>
                  <a:ext uri="{FF2B5EF4-FFF2-40B4-BE49-F238E27FC236}">
                    <a16:creationId xmlns:a16="http://schemas.microsoft.com/office/drawing/2014/main" id="{C9E5E29D-7B3B-6BCD-E24F-432A0B5909EF}"/>
                  </a:ext>
                </a:extLst>
              </p:cNvPr>
              <p:cNvSpPr/>
              <p:nvPr/>
            </p:nvSpPr>
            <p:spPr>
              <a:xfrm>
                <a:off x="2206057" y="6300158"/>
                <a:ext cx="914400" cy="9144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81" name="円/楕円 2080">
                <a:extLst>
                  <a:ext uri="{FF2B5EF4-FFF2-40B4-BE49-F238E27FC236}">
                    <a16:creationId xmlns:a16="http://schemas.microsoft.com/office/drawing/2014/main" id="{6A74115D-CE0F-B86D-20DF-3C1B83E0CA83}"/>
                  </a:ext>
                </a:extLst>
              </p:cNvPr>
              <p:cNvSpPr/>
              <p:nvPr/>
            </p:nvSpPr>
            <p:spPr>
              <a:xfrm>
                <a:off x="2367570" y="6461671"/>
                <a:ext cx="591375" cy="591375"/>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
          <p:nvSpPr>
            <p:cNvPr id="2067" name="フリーフォーム 2066">
              <a:extLst>
                <a:ext uri="{FF2B5EF4-FFF2-40B4-BE49-F238E27FC236}">
                  <a16:creationId xmlns:a16="http://schemas.microsoft.com/office/drawing/2014/main" id="{895FD89A-5DCB-C46F-2B11-516309D2D20B}"/>
                </a:ext>
              </a:extLst>
            </p:cNvPr>
            <p:cNvSpPr/>
            <p:nvPr/>
          </p:nvSpPr>
          <p:spPr>
            <a:xfrm rot="10800000">
              <a:off x="2872255" y="6715960"/>
              <a:ext cx="49458" cy="134378"/>
            </a:xfrm>
            <a:custGeom>
              <a:avLst/>
              <a:gdLst>
                <a:gd name="connsiteX0" fmla="*/ 27477 w 49458"/>
                <a:gd name="connsiteY0" fmla="*/ 134378 h 134378"/>
                <a:gd name="connsiteX1" fmla="*/ 49458 w 49458"/>
                <a:gd name="connsiteY1" fmla="*/ 112245 h 134378"/>
                <a:gd name="connsiteX2" fmla="*/ 31402 w 49458"/>
                <a:gd name="connsiteY2" fmla="*/ 67189 h 134378"/>
                <a:gd name="connsiteX3" fmla="*/ 49458 w 49458"/>
                <a:gd name="connsiteY3" fmla="*/ 22133 h 134378"/>
                <a:gd name="connsiteX4" fmla="*/ 27477 w 49458"/>
                <a:gd name="connsiteY4" fmla="*/ 0 h 134378"/>
                <a:gd name="connsiteX5" fmla="*/ 0 w 49458"/>
                <a:gd name="connsiteY5" fmla="*/ 67189 h 134378"/>
                <a:gd name="connsiteX6" fmla="*/ 27477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7477" y="134378"/>
                  </a:moveTo>
                  <a:lnTo>
                    <a:pt x="49458" y="112245"/>
                  </a:lnTo>
                  <a:cubicBezTo>
                    <a:pt x="38468" y="100388"/>
                    <a:pt x="31402" y="84579"/>
                    <a:pt x="31402" y="67189"/>
                  </a:cubicBezTo>
                  <a:cubicBezTo>
                    <a:pt x="31402" y="49799"/>
                    <a:pt x="38468" y="33990"/>
                    <a:pt x="49458" y="22133"/>
                  </a:cubicBezTo>
                  <a:lnTo>
                    <a:pt x="27477" y="0"/>
                  </a:lnTo>
                  <a:cubicBezTo>
                    <a:pt x="10206" y="17390"/>
                    <a:pt x="0" y="41104"/>
                    <a:pt x="0" y="67189"/>
                  </a:cubicBezTo>
                  <a:cubicBezTo>
                    <a:pt x="0" y="93274"/>
                    <a:pt x="10206" y="116988"/>
                    <a:pt x="27477" y="134378"/>
                  </a:cubicBezTo>
                  <a:close/>
                </a:path>
              </a:pathLst>
            </a:custGeom>
            <a:grpFill/>
            <a:ln w="7838" cap="flat">
              <a:noFill/>
              <a:prstDash val="solid"/>
              <a:miter/>
            </a:ln>
          </p:spPr>
          <p:txBody>
            <a:bodyPr rtlCol="0" anchor="ctr"/>
            <a:lstStyle/>
            <a:p>
              <a:endParaRPr lang="ja-JP" altLang="en-US"/>
            </a:p>
          </p:txBody>
        </p:sp>
        <p:sp>
          <p:nvSpPr>
            <p:cNvPr id="2070" name="フリーフォーム 2069">
              <a:extLst>
                <a:ext uri="{FF2B5EF4-FFF2-40B4-BE49-F238E27FC236}">
                  <a16:creationId xmlns:a16="http://schemas.microsoft.com/office/drawing/2014/main" id="{D5FCEA24-7A16-65FD-F8E8-60E2C4FDE3F2}"/>
                </a:ext>
              </a:extLst>
            </p:cNvPr>
            <p:cNvSpPr/>
            <p:nvPr/>
          </p:nvSpPr>
          <p:spPr>
            <a:xfrm rot="10800000">
              <a:off x="2916218" y="6671694"/>
              <a:ext cx="68299" cy="222909"/>
            </a:xfrm>
            <a:custGeom>
              <a:avLst/>
              <a:gdLst>
                <a:gd name="connsiteX0" fmla="*/ 46318 w 68299"/>
                <a:gd name="connsiteY0" fmla="*/ 222910 h 222909"/>
                <a:gd name="connsiteX1" fmla="*/ 68300 w 68299"/>
                <a:gd name="connsiteY1" fmla="*/ 200777 h 222909"/>
                <a:gd name="connsiteX2" fmla="*/ 31402 w 68299"/>
                <a:gd name="connsiteY2" fmla="*/ 111455 h 222909"/>
                <a:gd name="connsiteX3" fmla="*/ 68300 w 68299"/>
                <a:gd name="connsiteY3" fmla="*/ 22133 h 222909"/>
                <a:gd name="connsiteX4" fmla="*/ 46318 w 68299"/>
                <a:gd name="connsiteY4" fmla="*/ 0 h 222909"/>
                <a:gd name="connsiteX5" fmla="*/ 0 w 68299"/>
                <a:gd name="connsiteY5" fmla="*/ 111455 h 222909"/>
                <a:gd name="connsiteX6" fmla="*/ 46318 w 68299"/>
                <a:gd name="connsiteY6" fmla="*/ 222910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46318" y="222910"/>
                  </a:moveTo>
                  <a:lnTo>
                    <a:pt x="68300" y="200777"/>
                  </a:lnTo>
                  <a:cubicBezTo>
                    <a:pt x="45533" y="177854"/>
                    <a:pt x="31402" y="146235"/>
                    <a:pt x="31402" y="111455"/>
                  </a:cubicBezTo>
                  <a:cubicBezTo>
                    <a:pt x="31402" y="76675"/>
                    <a:pt x="45533" y="45056"/>
                    <a:pt x="68300" y="22133"/>
                  </a:cubicBezTo>
                  <a:lnTo>
                    <a:pt x="46318" y="0"/>
                  </a:lnTo>
                  <a:cubicBezTo>
                    <a:pt x="17271" y="28457"/>
                    <a:pt x="0" y="67980"/>
                    <a:pt x="0" y="111455"/>
                  </a:cubicBezTo>
                  <a:cubicBezTo>
                    <a:pt x="0" y="154930"/>
                    <a:pt x="17271" y="194453"/>
                    <a:pt x="46318" y="222910"/>
                  </a:cubicBezTo>
                  <a:close/>
                </a:path>
              </a:pathLst>
            </a:custGeom>
            <a:grpFill/>
            <a:ln w="7838" cap="flat">
              <a:noFill/>
              <a:prstDash val="solid"/>
              <a:miter/>
            </a:ln>
          </p:spPr>
          <p:txBody>
            <a:bodyPr rtlCol="0" anchor="ctr"/>
            <a:lstStyle/>
            <a:p>
              <a:endParaRPr lang="ja-JP" altLang="en-US"/>
            </a:p>
          </p:txBody>
        </p:sp>
        <p:sp>
          <p:nvSpPr>
            <p:cNvPr id="2076" name="フリーフォーム 2075">
              <a:extLst>
                <a:ext uri="{FF2B5EF4-FFF2-40B4-BE49-F238E27FC236}">
                  <a16:creationId xmlns:a16="http://schemas.microsoft.com/office/drawing/2014/main" id="{F20813B0-081C-4C9A-7FA2-280C567C4870}"/>
                </a:ext>
              </a:extLst>
            </p:cNvPr>
            <p:cNvSpPr/>
            <p:nvPr/>
          </p:nvSpPr>
          <p:spPr>
            <a:xfrm rot="10800000">
              <a:off x="2960965" y="6626638"/>
              <a:ext cx="86356" cy="313022"/>
            </a:xfrm>
            <a:custGeom>
              <a:avLst/>
              <a:gdLst>
                <a:gd name="connsiteX0" fmla="*/ 86356 w 86356"/>
                <a:gd name="connsiteY0" fmla="*/ 290889 h 313022"/>
                <a:gd name="connsiteX1" fmla="*/ 31402 w 86356"/>
                <a:gd name="connsiteY1" fmla="*/ 156511 h 313022"/>
                <a:gd name="connsiteX2" fmla="*/ 86356 w 86356"/>
                <a:gd name="connsiteY2" fmla="*/ 22133 h 313022"/>
                <a:gd name="connsiteX3" fmla="*/ 64375 w 86356"/>
                <a:gd name="connsiteY3" fmla="*/ 0 h 313022"/>
                <a:gd name="connsiteX4" fmla="*/ 0 w 86356"/>
                <a:gd name="connsiteY4" fmla="*/ 156511 h 313022"/>
                <a:gd name="connsiteX5" fmla="*/ 64375 w 86356"/>
                <a:gd name="connsiteY5" fmla="*/ 313022 h 313022"/>
                <a:gd name="connsiteX6" fmla="*/ 86356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86356" y="290889"/>
                  </a:moveTo>
                  <a:cubicBezTo>
                    <a:pt x="52599" y="256900"/>
                    <a:pt x="31402" y="209472"/>
                    <a:pt x="31402" y="156511"/>
                  </a:cubicBezTo>
                  <a:cubicBezTo>
                    <a:pt x="31402" y="103550"/>
                    <a:pt x="52599" y="56913"/>
                    <a:pt x="86356" y="22133"/>
                  </a:cubicBezTo>
                  <a:lnTo>
                    <a:pt x="64375" y="0"/>
                  </a:lnTo>
                  <a:cubicBezTo>
                    <a:pt x="24337" y="40313"/>
                    <a:pt x="0" y="95646"/>
                    <a:pt x="0" y="156511"/>
                  </a:cubicBezTo>
                  <a:cubicBezTo>
                    <a:pt x="0" y="217377"/>
                    <a:pt x="24337" y="272709"/>
                    <a:pt x="64375" y="313022"/>
                  </a:cubicBezTo>
                  <a:lnTo>
                    <a:pt x="86356" y="290889"/>
                  </a:lnTo>
                  <a:close/>
                </a:path>
              </a:pathLst>
            </a:custGeom>
            <a:grpFill/>
            <a:ln w="7838" cap="flat">
              <a:noFill/>
              <a:prstDash val="solid"/>
              <a:miter/>
            </a:ln>
          </p:spPr>
          <p:txBody>
            <a:bodyPr rtlCol="0" anchor="ctr"/>
            <a:lstStyle/>
            <a:p>
              <a:endParaRPr lang="ja-JP" altLang="en-US"/>
            </a:p>
          </p:txBody>
        </p:sp>
        <p:sp>
          <p:nvSpPr>
            <p:cNvPr id="2077" name="フリーフォーム 2076">
              <a:extLst>
                <a:ext uri="{FF2B5EF4-FFF2-40B4-BE49-F238E27FC236}">
                  <a16:creationId xmlns:a16="http://schemas.microsoft.com/office/drawing/2014/main" id="{35958893-C168-715B-019B-8DA0F7E9FAB5}"/>
                </a:ext>
              </a:extLst>
            </p:cNvPr>
            <p:cNvSpPr/>
            <p:nvPr/>
          </p:nvSpPr>
          <p:spPr>
            <a:xfrm rot="10800000">
              <a:off x="2298411" y="6715960"/>
              <a:ext cx="49458" cy="134378"/>
            </a:xfrm>
            <a:custGeom>
              <a:avLst/>
              <a:gdLst>
                <a:gd name="connsiteX0" fmla="*/ 21982 w 49458"/>
                <a:gd name="connsiteY0" fmla="*/ 134378 h 134378"/>
                <a:gd name="connsiteX1" fmla="*/ 49458 w 49458"/>
                <a:gd name="connsiteY1" fmla="*/ 67189 h 134378"/>
                <a:gd name="connsiteX2" fmla="*/ 21982 w 49458"/>
                <a:gd name="connsiteY2" fmla="*/ 0 h 134378"/>
                <a:gd name="connsiteX3" fmla="*/ 0 w 49458"/>
                <a:gd name="connsiteY3" fmla="*/ 22133 h 134378"/>
                <a:gd name="connsiteX4" fmla="*/ 18056 w 49458"/>
                <a:gd name="connsiteY4" fmla="*/ 67189 h 134378"/>
                <a:gd name="connsiteX5" fmla="*/ 0 w 49458"/>
                <a:gd name="connsiteY5" fmla="*/ 112245 h 134378"/>
                <a:gd name="connsiteX6" fmla="*/ 21982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1982" y="134378"/>
                  </a:moveTo>
                  <a:cubicBezTo>
                    <a:pt x="39253" y="116988"/>
                    <a:pt x="49458" y="93274"/>
                    <a:pt x="49458" y="67189"/>
                  </a:cubicBezTo>
                  <a:cubicBezTo>
                    <a:pt x="49458" y="41104"/>
                    <a:pt x="39253" y="17390"/>
                    <a:pt x="21982" y="0"/>
                  </a:cubicBezTo>
                  <a:lnTo>
                    <a:pt x="0" y="22133"/>
                  </a:lnTo>
                  <a:cubicBezTo>
                    <a:pt x="10991" y="33199"/>
                    <a:pt x="18056" y="49009"/>
                    <a:pt x="18056" y="67189"/>
                  </a:cubicBezTo>
                  <a:cubicBezTo>
                    <a:pt x="18056" y="85370"/>
                    <a:pt x="10991" y="100388"/>
                    <a:pt x="0" y="112245"/>
                  </a:cubicBezTo>
                  <a:lnTo>
                    <a:pt x="21982" y="134378"/>
                  </a:lnTo>
                  <a:close/>
                </a:path>
              </a:pathLst>
            </a:custGeom>
            <a:grpFill/>
            <a:ln w="7838" cap="flat">
              <a:noFill/>
              <a:prstDash val="solid"/>
              <a:miter/>
            </a:ln>
          </p:spPr>
          <p:txBody>
            <a:bodyPr rtlCol="0" anchor="ctr"/>
            <a:lstStyle/>
            <a:p>
              <a:endParaRPr lang="ja-JP" altLang="en-US"/>
            </a:p>
          </p:txBody>
        </p:sp>
        <p:sp>
          <p:nvSpPr>
            <p:cNvPr id="2078" name="フリーフォーム 2077">
              <a:extLst>
                <a:ext uri="{FF2B5EF4-FFF2-40B4-BE49-F238E27FC236}">
                  <a16:creationId xmlns:a16="http://schemas.microsoft.com/office/drawing/2014/main" id="{DC8A32A0-C74E-5172-DDAB-8F4BC0E5B07E}"/>
                </a:ext>
              </a:extLst>
            </p:cNvPr>
            <p:cNvSpPr/>
            <p:nvPr/>
          </p:nvSpPr>
          <p:spPr>
            <a:xfrm rot="10800000">
              <a:off x="2235607" y="6671694"/>
              <a:ext cx="68299" cy="222909"/>
            </a:xfrm>
            <a:custGeom>
              <a:avLst/>
              <a:gdLst>
                <a:gd name="connsiteX0" fmla="*/ 0 w 68299"/>
                <a:gd name="connsiteY0" fmla="*/ 200777 h 222909"/>
                <a:gd name="connsiteX1" fmla="*/ 21982 w 68299"/>
                <a:gd name="connsiteY1" fmla="*/ 222910 h 222909"/>
                <a:gd name="connsiteX2" fmla="*/ 68300 w 68299"/>
                <a:gd name="connsiteY2" fmla="*/ 111455 h 222909"/>
                <a:gd name="connsiteX3" fmla="*/ 21982 w 68299"/>
                <a:gd name="connsiteY3" fmla="*/ 0 h 222909"/>
                <a:gd name="connsiteX4" fmla="*/ 0 w 68299"/>
                <a:gd name="connsiteY4" fmla="*/ 22133 h 222909"/>
                <a:gd name="connsiteX5" fmla="*/ 36898 w 68299"/>
                <a:gd name="connsiteY5" fmla="*/ 111455 h 222909"/>
                <a:gd name="connsiteX6" fmla="*/ 0 w 68299"/>
                <a:gd name="connsiteY6" fmla="*/ 200777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0" y="200777"/>
                  </a:moveTo>
                  <a:lnTo>
                    <a:pt x="21982" y="222910"/>
                  </a:lnTo>
                  <a:cubicBezTo>
                    <a:pt x="51029" y="194453"/>
                    <a:pt x="68300" y="154930"/>
                    <a:pt x="68300" y="111455"/>
                  </a:cubicBezTo>
                  <a:cubicBezTo>
                    <a:pt x="68300" y="67980"/>
                    <a:pt x="51029" y="28457"/>
                    <a:pt x="21982" y="0"/>
                  </a:cubicBezTo>
                  <a:lnTo>
                    <a:pt x="0" y="22133"/>
                  </a:lnTo>
                  <a:cubicBezTo>
                    <a:pt x="22767" y="45056"/>
                    <a:pt x="36898" y="76675"/>
                    <a:pt x="36898" y="111455"/>
                  </a:cubicBezTo>
                  <a:cubicBezTo>
                    <a:pt x="36898" y="146235"/>
                    <a:pt x="22767" y="177854"/>
                    <a:pt x="0" y="200777"/>
                  </a:cubicBezTo>
                  <a:close/>
                </a:path>
              </a:pathLst>
            </a:custGeom>
            <a:grpFill/>
            <a:ln w="7838" cap="flat">
              <a:noFill/>
              <a:prstDash val="solid"/>
              <a:miter/>
            </a:ln>
          </p:spPr>
          <p:txBody>
            <a:bodyPr rtlCol="0" anchor="ctr"/>
            <a:lstStyle/>
            <a:p>
              <a:endParaRPr lang="ja-JP" altLang="en-US"/>
            </a:p>
          </p:txBody>
        </p:sp>
        <p:sp>
          <p:nvSpPr>
            <p:cNvPr id="2079" name="フリーフォーム 2078">
              <a:extLst>
                <a:ext uri="{FF2B5EF4-FFF2-40B4-BE49-F238E27FC236}">
                  <a16:creationId xmlns:a16="http://schemas.microsoft.com/office/drawing/2014/main" id="{A3CAF065-76B0-AF2E-0A44-CF4DE01F9139}"/>
                </a:ext>
              </a:extLst>
            </p:cNvPr>
            <p:cNvSpPr/>
            <p:nvPr/>
          </p:nvSpPr>
          <p:spPr>
            <a:xfrm rot="10800000">
              <a:off x="2172802" y="6626638"/>
              <a:ext cx="86356" cy="313022"/>
            </a:xfrm>
            <a:custGeom>
              <a:avLst/>
              <a:gdLst>
                <a:gd name="connsiteX0" fmla="*/ 0 w 86356"/>
                <a:gd name="connsiteY0" fmla="*/ 290889 h 313022"/>
                <a:gd name="connsiteX1" fmla="*/ 21982 w 86356"/>
                <a:gd name="connsiteY1" fmla="*/ 313022 h 313022"/>
                <a:gd name="connsiteX2" fmla="*/ 86356 w 86356"/>
                <a:gd name="connsiteY2" fmla="*/ 156511 h 313022"/>
                <a:gd name="connsiteX3" fmla="*/ 21982 w 86356"/>
                <a:gd name="connsiteY3" fmla="*/ 0 h 313022"/>
                <a:gd name="connsiteX4" fmla="*/ 0 w 86356"/>
                <a:gd name="connsiteY4" fmla="*/ 22133 h 313022"/>
                <a:gd name="connsiteX5" fmla="*/ 54954 w 86356"/>
                <a:gd name="connsiteY5" fmla="*/ 156511 h 313022"/>
                <a:gd name="connsiteX6" fmla="*/ 0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0" y="290889"/>
                  </a:moveTo>
                  <a:lnTo>
                    <a:pt x="21982" y="313022"/>
                  </a:lnTo>
                  <a:cubicBezTo>
                    <a:pt x="62019" y="272709"/>
                    <a:pt x="86356" y="217377"/>
                    <a:pt x="86356" y="156511"/>
                  </a:cubicBezTo>
                  <a:cubicBezTo>
                    <a:pt x="86356" y="95646"/>
                    <a:pt x="62019" y="40313"/>
                    <a:pt x="21982" y="0"/>
                  </a:cubicBezTo>
                  <a:lnTo>
                    <a:pt x="0" y="22133"/>
                  </a:lnTo>
                  <a:cubicBezTo>
                    <a:pt x="33757" y="56123"/>
                    <a:pt x="54954" y="103550"/>
                    <a:pt x="54954" y="156511"/>
                  </a:cubicBezTo>
                  <a:cubicBezTo>
                    <a:pt x="54954" y="209472"/>
                    <a:pt x="33757" y="256109"/>
                    <a:pt x="0" y="290889"/>
                  </a:cubicBezTo>
                  <a:close/>
                </a:path>
              </a:pathLst>
            </a:custGeom>
            <a:grpFill/>
            <a:ln w="7838" cap="flat">
              <a:noFill/>
              <a:prstDash val="solid"/>
              <a:miter/>
            </a:ln>
          </p:spPr>
          <p:txBody>
            <a:bodyPr rtlCol="0" anchor="ctr"/>
            <a:lstStyle/>
            <a:p>
              <a:endParaRPr lang="ja-JP" altLang="en-US"/>
            </a:p>
          </p:txBody>
        </p:sp>
      </p:grpSp>
      <p:grpSp>
        <p:nvGrpSpPr>
          <p:cNvPr id="2082" name="グループ化 2081">
            <a:extLst>
              <a:ext uri="{FF2B5EF4-FFF2-40B4-BE49-F238E27FC236}">
                <a16:creationId xmlns:a16="http://schemas.microsoft.com/office/drawing/2014/main" id="{557EDB0D-86CF-E20E-658D-82DAFDBABC65}"/>
              </a:ext>
            </a:extLst>
          </p:cNvPr>
          <p:cNvGrpSpPr/>
          <p:nvPr/>
        </p:nvGrpSpPr>
        <p:grpSpPr>
          <a:xfrm rot="19959893">
            <a:off x="481858" y="4118389"/>
            <a:ext cx="705832" cy="340998"/>
            <a:chOff x="2172802" y="6567212"/>
            <a:chExt cx="874519" cy="422493"/>
          </a:xfrm>
          <a:solidFill>
            <a:schemeClr val="bg1">
              <a:lumMod val="50000"/>
            </a:schemeClr>
          </a:solidFill>
        </p:grpSpPr>
        <p:grpSp>
          <p:nvGrpSpPr>
            <p:cNvPr id="2083" name="グループ化 2082">
              <a:extLst>
                <a:ext uri="{FF2B5EF4-FFF2-40B4-BE49-F238E27FC236}">
                  <a16:creationId xmlns:a16="http://schemas.microsoft.com/office/drawing/2014/main" id="{4CEF23EA-448E-85F1-9131-2209934BD42B}"/>
                </a:ext>
              </a:extLst>
            </p:cNvPr>
            <p:cNvGrpSpPr/>
            <p:nvPr/>
          </p:nvGrpSpPr>
          <p:grpSpPr>
            <a:xfrm>
              <a:off x="2406463" y="6567212"/>
              <a:ext cx="422493" cy="422493"/>
              <a:chOff x="2206057" y="6300158"/>
              <a:chExt cx="914400" cy="914400"/>
            </a:xfrm>
            <a:grpFill/>
          </p:grpSpPr>
          <p:sp>
            <p:nvSpPr>
              <p:cNvPr id="2090" name="円/楕円 2089">
                <a:extLst>
                  <a:ext uri="{FF2B5EF4-FFF2-40B4-BE49-F238E27FC236}">
                    <a16:creationId xmlns:a16="http://schemas.microsoft.com/office/drawing/2014/main" id="{CCF7EEF2-1EF7-13A8-39E9-313B5C8541C2}"/>
                  </a:ext>
                </a:extLst>
              </p:cNvPr>
              <p:cNvSpPr/>
              <p:nvPr/>
            </p:nvSpPr>
            <p:spPr>
              <a:xfrm>
                <a:off x="2206057" y="6300158"/>
                <a:ext cx="914400" cy="9144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91" name="円/楕円 2090">
                <a:extLst>
                  <a:ext uri="{FF2B5EF4-FFF2-40B4-BE49-F238E27FC236}">
                    <a16:creationId xmlns:a16="http://schemas.microsoft.com/office/drawing/2014/main" id="{3C5A7E0F-F8AD-AD51-B0C9-8025C361B440}"/>
                  </a:ext>
                </a:extLst>
              </p:cNvPr>
              <p:cNvSpPr/>
              <p:nvPr/>
            </p:nvSpPr>
            <p:spPr>
              <a:xfrm>
                <a:off x="2367570" y="6461671"/>
                <a:ext cx="591375" cy="591375"/>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
          <p:nvSpPr>
            <p:cNvPr id="2084" name="フリーフォーム 2083">
              <a:extLst>
                <a:ext uri="{FF2B5EF4-FFF2-40B4-BE49-F238E27FC236}">
                  <a16:creationId xmlns:a16="http://schemas.microsoft.com/office/drawing/2014/main" id="{8E9470D2-F0BA-77DD-A0F5-C62CA062AB52}"/>
                </a:ext>
              </a:extLst>
            </p:cNvPr>
            <p:cNvSpPr/>
            <p:nvPr/>
          </p:nvSpPr>
          <p:spPr>
            <a:xfrm rot="10800000">
              <a:off x="2872255" y="6715960"/>
              <a:ext cx="49458" cy="134378"/>
            </a:xfrm>
            <a:custGeom>
              <a:avLst/>
              <a:gdLst>
                <a:gd name="connsiteX0" fmla="*/ 27477 w 49458"/>
                <a:gd name="connsiteY0" fmla="*/ 134378 h 134378"/>
                <a:gd name="connsiteX1" fmla="*/ 49458 w 49458"/>
                <a:gd name="connsiteY1" fmla="*/ 112245 h 134378"/>
                <a:gd name="connsiteX2" fmla="*/ 31402 w 49458"/>
                <a:gd name="connsiteY2" fmla="*/ 67189 h 134378"/>
                <a:gd name="connsiteX3" fmla="*/ 49458 w 49458"/>
                <a:gd name="connsiteY3" fmla="*/ 22133 h 134378"/>
                <a:gd name="connsiteX4" fmla="*/ 27477 w 49458"/>
                <a:gd name="connsiteY4" fmla="*/ 0 h 134378"/>
                <a:gd name="connsiteX5" fmla="*/ 0 w 49458"/>
                <a:gd name="connsiteY5" fmla="*/ 67189 h 134378"/>
                <a:gd name="connsiteX6" fmla="*/ 27477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7477" y="134378"/>
                  </a:moveTo>
                  <a:lnTo>
                    <a:pt x="49458" y="112245"/>
                  </a:lnTo>
                  <a:cubicBezTo>
                    <a:pt x="38468" y="100388"/>
                    <a:pt x="31402" y="84579"/>
                    <a:pt x="31402" y="67189"/>
                  </a:cubicBezTo>
                  <a:cubicBezTo>
                    <a:pt x="31402" y="49799"/>
                    <a:pt x="38468" y="33990"/>
                    <a:pt x="49458" y="22133"/>
                  </a:cubicBezTo>
                  <a:lnTo>
                    <a:pt x="27477" y="0"/>
                  </a:lnTo>
                  <a:cubicBezTo>
                    <a:pt x="10206" y="17390"/>
                    <a:pt x="0" y="41104"/>
                    <a:pt x="0" y="67189"/>
                  </a:cubicBezTo>
                  <a:cubicBezTo>
                    <a:pt x="0" y="93274"/>
                    <a:pt x="10206" y="116988"/>
                    <a:pt x="27477" y="134378"/>
                  </a:cubicBezTo>
                  <a:close/>
                </a:path>
              </a:pathLst>
            </a:custGeom>
            <a:grpFill/>
            <a:ln w="7838" cap="flat">
              <a:noFill/>
              <a:prstDash val="solid"/>
              <a:miter/>
            </a:ln>
          </p:spPr>
          <p:txBody>
            <a:bodyPr rtlCol="0" anchor="ctr"/>
            <a:lstStyle/>
            <a:p>
              <a:endParaRPr lang="ja-JP" altLang="en-US"/>
            </a:p>
          </p:txBody>
        </p:sp>
        <p:sp>
          <p:nvSpPr>
            <p:cNvPr id="2085" name="フリーフォーム 2084">
              <a:extLst>
                <a:ext uri="{FF2B5EF4-FFF2-40B4-BE49-F238E27FC236}">
                  <a16:creationId xmlns:a16="http://schemas.microsoft.com/office/drawing/2014/main" id="{B3157353-1D74-AC06-C3DA-51271B64983A}"/>
                </a:ext>
              </a:extLst>
            </p:cNvPr>
            <p:cNvSpPr/>
            <p:nvPr/>
          </p:nvSpPr>
          <p:spPr>
            <a:xfrm rot="10800000">
              <a:off x="2916218" y="6671694"/>
              <a:ext cx="68299" cy="222909"/>
            </a:xfrm>
            <a:custGeom>
              <a:avLst/>
              <a:gdLst>
                <a:gd name="connsiteX0" fmla="*/ 46318 w 68299"/>
                <a:gd name="connsiteY0" fmla="*/ 222910 h 222909"/>
                <a:gd name="connsiteX1" fmla="*/ 68300 w 68299"/>
                <a:gd name="connsiteY1" fmla="*/ 200777 h 222909"/>
                <a:gd name="connsiteX2" fmla="*/ 31402 w 68299"/>
                <a:gd name="connsiteY2" fmla="*/ 111455 h 222909"/>
                <a:gd name="connsiteX3" fmla="*/ 68300 w 68299"/>
                <a:gd name="connsiteY3" fmla="*/ 22133 h 222909"/>
                <a:gd name="connsiteX4" fmla="*/ 46318 w 68299"/>
                <a:gd name="connsiteY4" fmla="*/ 0 h 222909"/>
                <a:gd name="connsiteX5" fmla="*/ 0 w 68299"/>
                <a:gd name="connsiteY5" fmla="*/ 111455 h 222909"/>
                <a:gd name="connsiteX6" fmla="*/ 46318 w 68299"/>
                <a:gd name="connsiteY6" fmla="*/ 222910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46318" y="222910"/>
                  </a:moveTo>
                  <a:lnTo>
                    <a:pt x="68300" y="200777"/>
                  </a:lnTo>
                  <a:cubicBezTo>
                    <a:pt x="45533" y="177854"/>
                    <a:pt x="31402" y="146235"/>
                    <a:pt x="31402" y="111455"/>
                  </a:cubicBezTo>
                  <a:cubicBezTo>
                    <a:pt x="31402" y="76675"/>
                    <a:pt x="45533" y="45056"/>
                    <a:pt x="68300" y="22133"/>
                  </a:cubicBezTo>
                  <a:lnTo>
                    <a:pt x="46318" y="0"/>
                  </a:lnTo>
                  <a:cubicBezTo>
                    <a:pt x="17271" y="28457"/>
                    <a:pt x="0" y="67980"/>
                    <a:pt x="0" y="111455"/>
                  </a:cubicBezTo>
                  <a:cubicBezTo>
                    <a:pt x="0" y="154930"/>
                    <a:pt x="17271" y="194453"/>
                    <a:pt x="46318" y="222910"/>
                  </a:cubicBezTo>
                  <a:close/>
                </a:path>
              </a:pathLst>
            </a:custGeom>
            <a:grpFill/>
            <a:ln w="7838" cap="flat">
              <a:noFill/>
              <a:prstDash val="solid"/>
              <a:miter/>
            </a:ln>
          </p:spPr>
          <p:txBody>
            <a:bodyPr rtlCol="0" anchor="ctr"/>
            <a:lstStyle/>
            <a:p>
              <a:endParaRPr lang="ja-JP" altLang="en-US"/>
            </a:p>
          </p:txBody>
        </p:sp>
        <p:sp>
          <p:nvSpPr>
            <p:cNvPr id="2086" name="フリーフォーム 2085">
              <a:extLst>
                <a:ext uri="{FF2B5EF4-FFF2-40B4-BE49-F238E27FC236}">
                  <a16:creationId xmlns:a16="http://schemas.microsoft.com/office/drawing/2014/main" id="{687C2DB1-BE2A-4B0A-8907-B5597F7C9A6F}"/>
                </a:ext>
              </a:extLst>
            </p:cNvPr>
            <p:cNvSpPr/>
            <p:nvPr/>
          </p:nvSpPr>
          <p:spPr>
            <a:xfrm rot="10800000">
              <a:off x="2960965" y="6626638"/>
              <a:ext cx="86356" cy="313022"/>
            </a:xfrm>
            <a:custGeom>
              <a:avLst/>
              <a:gdLst>
                <a:gd name="connsiteX0" fmla="*/ 86356 w 86356"/>
                <a:gd name="connsiteY0" fmla="*/ 290889 h 313022"/>
                <a:gd name="connsiteX1" fmla="*/ 31402 w 86356"/>
                <a:gd name="connsiteY1" fmla="*/ 156511 h 313022"/>
                <a:gd name="connsiteX2" fmla="*/ 86356 w 86356"/>
                <a:gd name="connsiteY2" fmla="*/ 22133 h 313022"/>
                <a:gd name="connsiteX3" fmla="*/ 64375 w 86356"/>
                <a:gd name="connsiteY3" fmla="*/ 0 h 313022"/>
                <a:gd name="connsiteX4" fmla="*/ 0 w 86356"/>
                <a:gd name="connsiteY4" fmla="*/ 156511 h 313022"/>
                <a:gd name="connsiteX5" fmla="*/ 64375 w 86356"/>
                <a:gd name="connsiteY5" fmla="*/ 313022 h 313022"/>
                <a:gd name="connsiteX6" fmla="*/ 86356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86356" y="290889"/>
                  </a:moveTo>
                  <a:cubicBezTo>
                    <a:pt x="52599" y="256900"/>
                    <a:pt x="31402" y="209472"/>
                    <a:pt x="31402" y="156511"/>
                  </a:cubicBezTo>
                  <a:cubicBezTo>
                    <a:pt x="31402" y="103550"/>
                    <a:pt x="52599" y="56913"/>
                    <a:pt x="86356" y="22133"/>
                  </a:cubicBezTo>
                  <a:lnTo>
                    <a:pt x="64375" y="0"/>
                  </a:lnTo>
                  <a:cubicBezTo>
                    <a:pt x="24337" y="40313"/>
                    <a:pt x="0" y="95646"/>
                    <a:pt x="0" y="156511"/>
                  </a:cubicBezTo>
                  <a:cubicBezTo>
                    <a:pt x="0" y="217377"/>
                    <a:pt x="24337" y="272709"/>
                    <a:pt x="64375" y="313022"/>
                  </a:cubicBezTo>
                  <a:lnTo>
                    <a:pt x="86356" y="290889"/>
                  </a:lnTo>
                  <a:close/>
                </a:path>
              </a:pathLst>
            </a:custGeom>
            <a:grpFill/>
            <a:ln w="7838" cap="flat">
              <a:noFill/>
              <a:prstDash val="solid"/>
              <a:miter/>
            </a:ln>
          </p:spPr>
          <p:txBody>
            <a:bodyPr rtlCol="0" anchor="ctr"/>
            <a:lstStyle/>
            <a:p>
              <a:endParaRPr lang="ja-JP" altLang="en-US"/>
            </a:p>
          </p:txBody>
        </p:sp>
        <p:sp>
          <p:nvSpPr>
            <p:cNvPr id="2087" name="フリーフォーム 2086">
              <a:extLst>
                <a:ext uri="{FF2B5EF4-FFF2-40B4-BE49-F238E27FC236}">
                  <a16:creationId xmlns:a16="http://schemas.microsoft.com/office/drawing/2014/main" id="{AFC11268-2CEE-4D05-14A1-19D8704BB629}"/>
                </a:ext>
              </a:extLst>
            </p:cNvPr>
            <p:cNvSpPr/>
            <p:nvPr/>
          </p:nvSpPr>
          <p:spPr>
            <a:xfrm rot="10800000">
              <a:off x="2298411" y="6715960"/>
              <a:ext cx="49458" cy="134378"/>
            </a:xfrm>
            <a:custGeom>
              <a:avLst/>
              <a:gdLst>
                <a:gd name="connsiteX0" fmla="*/ 21982 w 49458"/>
                <a:gd name="connsiteY0" fmla="*/ 134378 h 134378"/>
                <a:gd name="connsiteX1" fmla="*/ 49458 w 49458"/>
                <a:gd name="connsiteY1" fmla="*/ 67189 h 134378"/>
                <a:gd name="connsiteX2" fmla="*/ 21982 w 49458"/>
                <a:gd name="connsiteY2" fmla="*/ 0 h 134378"/>
                <a:gd name="connsiteX3" fmla="*/ 0 w 49458"/>
                <a:gd name="connsiteY3" fmla="*/ 22133 h 134378"/>
                <a:gd name="connsiteX4" fmla="*/ 18056 w 49458"/>
                <a:gd name="connsiteY4" fmla="*/ 67189 h 134378"/>
                <a:gd name="connsiteX5" fmla="*/ 0 w 49458"/>
                <a:gd name="connsiteY5" fmla="*/ 112245 h 134378"/>
                <a:gd name="connsiteX6" fmla="*/ 21982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1982" y="134378"/>
                  </a:moveTo>
                  <a:cubicBezTo>
                    <a:pt x="39253" y="116988"/>
                    <a:pt x="49458" y="93274"/>
                    <a:pt x="49458" y="67189"/>
                  </a:cubicBezTo>
                  <a:cubicBezTo>
                    <a:pt x="49458" y="41104"/>
                    <a:pt x="39253" y="17390"/>
                    <a:pt x="21982" y="0"/>
                  </a:cubicBezTo>
                  <a:lnTo>
                    <a:pt x="0" y="22133"/>
                  </a:lnTo>
                  <a:cubicBezTo>
                    <a:pt x="10991" y="33199"/>
                    <a:pt x="18056" y="49009"/>
                    <a:pt x="18056" y="67189"/>
                  </a:cubicBezTo>
                  <a:cubicBezTo>
                    <a:pt x="18056" y="85370"/>
                    <a:pt x="10991" y="100388"/>
                    <a:pt x="0" y="112245"/>
                  </a:cubicBezTo>
                  <a:lnTo>
                    <a:pt x="21982" y="134378"/>
                  </a:lnTo>
                  <a:close/>
                </a:path>
              </a:pathLst>
            </a:custGeom>
            <a:grpFill/>
            <a:ln w="7838" cap="flat">
              <a:noFill/>
              <a:prstDash val="solid"/>
              <a:miter/>
            </a:ln>
          </p:spPr>
          <p:txBody>
            <a:bodyPr rtlCol="0" anchor="ctr"/>
            <a:lstStyle/>
            <a:p>
              <a:endParaRPr lang="ja-JP" altLang="en-US"/>
            </a:p>
          </p:txBody>
        </p:sp>
        <p:sp>
          <p:nvSpPr>
            <p:cNvPr id="2088" name="フリーフォーム 2087">
              <a:extLst>
                <a:ext uri="{FF2B5EF4-FFF2-40B4-BE49-F238E27FC236}">
                  <a16:creationId xmlns:a16="http://schemas.microsoft.com/office/drawing/2014/main" id="{FA13E860-8D9C-184B-EAD8-CDC757605AE2}"/>
                </a:ext>
              </a:extLst>
            </p:cNvPr>
            <p:cNvSpPr/>
            <p:nvPr/>
          </p:nvSpPr>
          <p:spPr>
            <a:xfrm rot="10800000">
              <a:off x="2235607" y="6671694"/>
              <a:ext cx="68299" cy="222909"/>
            </a:xfrm>
            <a:custGeom>
              <a:avLst/>
              <a:gdLst>
                <a:gd name="connsiteX0" fmla="*/ 0 w 68299"/>
                <a:gd name="connsiteY0" fmla="*/ 200777 h 222909"/>
                <a:gd name="connsiteX1" fmla="*/ 21982 w 68299"/>
                <a:gd name="connsiteY1" fmla="*/ 222910 h 222909"/>
                <a:gd name="connsiteX2" fmla="*/ 68300 w 68299"/>
                <a:gd name="connsiteY2" fmla="*/ 111455 h 222909"/>
                <a:gd name="connsiteX3" fmla="*/ 21982 w 68299"/>
                <a:gd name="connsiteY3" fmla="*/ 0 h 222909"/>
                <a:gd name="connsiteX4" fmla="*/ 0 w 68299"/>
                <a:gd name="connsiteY4" fmla="*/ 22133 h 222909"/>
                <a:gd name="connsiteX5" fmla="*/ 36898 w 68299"/>
                <a:gd name="connsiteY5" fmla="*/ 111455 h 222909"/>
                <a:gd name="connsiteX6" fmla="*/ 0 w 68299"/>
                <a:gd name="connsiteY6" fmla="*/ 200777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0" y="200777"/>
                  </a:moveTo>
                  <a:lnTo>
                    <a:pt x="21982" y="222910"/>
                  </a:lnTo>
                  <a:cubicBezTo>
                    <a:pt x="51029" y="194453"/>
                    <a:pt x="68300" y="154930"/>
                    <a:pt x="68300" y="111455"/>
                  </a:cubicBezTo>
                  <a:cubicBezTo>
                    <a:pt x="68300" y="67980"/>
                    <a:pt x="51029" y="28457"/>
                    <a:pt x="21982" y="0"/>
                  </a:cubicBezTo>
                  <a:lnTo>
                    <a:pt x="0" y="22133"/>
                  </a:lnTo>
                  <a:cubicBezTo>
                    <a:pt x="22767" y="45056"/>
                    <a:pt x="36898" y="76675"/>
                    <a:pt x="36898" y="111455"/>
                  </a:cubicBezTo>
                  <a:cubicBezTo>
                    <a:pt x="36898" y="146235"/>
                    <a:pt x="22767" y="177854"/>
                    <a:pt x="0" y="200777"/>
                  </a:cubicBezTo>
                  <a:close/>
                </a:path>
              </a:pathLst>
            </a:custGeom>
            <a:grpFill/>
            <a:ln w="7838" cap="flat">
              <a:noFill/>
              <a:prstDash val="solid"/>
              <a:miter/>
            </a:ln>
          </p:spPr>
          <p:txBody>
            <a:bodyPr rtlCol="0" anchor="ctr"/>
            <a:lstStyle/>
            <a:p>
              <a:endParaRPr lang="ja-JP" altLang="en-US"/>
            </a:p>
          </p:txBody>
        </p:sp>
        <p:sp>
          <p:nvSpPr>
            <p:cNvPr id="2089" name="フリーフォーム 2088">
              <a:extLst>
                <a:ext uri="{FF2B5EF4-FFF2-40B4-BE49-F238E27FC236}">
                  <a16:creationId xmlns:a16="http://schemas.microsoft.com/office/drawing/2014/main" id="{1618720D-DB99-0579-DF11-088F7268C9BD}"/>
                </a:ext>
              </a:extLst>
            </p:cNvPr>
            <p:cNvSpPr/>
            <p:nvPr/>
          </p:nvSpPr>
          <p:spPr>
            <a:xfrm rot="10800000">
              <a:off x="2172802" y="6626638"/>
              <a:ext cx="86356" cy="313022"/>
            </a:xfrm>
            <a:custGeom>
              <a:avLst/>
              <a:gdLst>
                <a:gd name="connsiteX0" fmla="*/ 0 w 86356"/>
                <a:gd name="connsiteY0" fmla="*/ 290889 h 313022"/>
                <a:gd name="connsiteX1" fmla="*/ 21982 w 86356"/>
                <a:gd name="connsiteY1" fmla="*/ 313022 h 313022"/>
                <a:gd name="connsiteX2" fmla="*/ 86356 w 86356"/>
                <a:gd name="connsiteY2" fmla="*/ 156511 h 313022"/>
                <a:gd name="connsiteX3" fmla="*/ 21982 w 86356"/>
                <a:gd name="connsiteY3" fmla="*/ 0 h 313022"/>
                <a:gd name="connsiteX4" fmla="*/ 0 w 86356"/>
                <a:gd name="connsiteY4" fmla="*/ 22133 h 313022"/>
                <a:gd name="connsiteX5" fmla="*/ 54954 w 86356"/>
                <a:gd name="connsiteY5" fmla="*/ 156511 h 313022"/>
                <a:gd name="connsiteX6" fmla="*/ 0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0" y="290889"/>
                  </a:moveTo>
                  <a:lnTo>
                    <a:pt x="21982" y="313022"/>
                  </a:lnTo>
                  <a:cubicBezTo>
                    <a:pt x="62019" y="272709"/>
                    <a:pt x="86356" y="217377"/>
                    <a:pt x="86356" y="156511"/>
                  </a:cubicBezTo>
                  <a:cubicBezTo>
                    <a:pt x="86356" y="95646"/>
                    <a:pt x="62019" y="40313"/>
                    <a:pt x="21982" y="0"/>
                  </a:cubicBezTo>
                  <a:lnTo>
                    <a:pt x="0" y="22133"/>
                  </a:lnTo>
                  <a:cubicBezTo>
                    <a:pt x="33757" y="56123"/>
                    <a:pt x="54954" y="103550"/>
                    <a:pt x="54954" y="156511"/>
                  </a:cubicBezTo>
                  <a:cubicBezTo>
                    <a:pt x="54954" y="209472"/>
                    <a:pt x="33757" y="256109"/>
                    <a:pt x="0" y="290889"/>
                  </a:cubicBezTo>
                  <a:close/>
                </a:path>
              </a:pathLst>
            </a:custGeom>
            <a:grpFill/>
            <a:ln w="7838" cap="flat">
              <a:noFill/>
              <a:prstDash val="solid"/>
              <a:miter/>
            </a:ln>
          </p:spPr>
          <p:txBody>
            <a:bodyPr rtlCol="0" anchor="ctr"/>
            <a:lstStyle/>
            <a:p>
              <a:endParaRPr lang="ja-JP" altLang="en-US"/>
            </a:p>
          </p:txBody>
        </p:sp>
      </p:grpSp>
      <p:grpSp>
        <p:nvGrpSpPr>
          <p:cNvPr id="2092" name="グループ化 2091">
            <a:extLst>
              <a:ext uri="{FF2B5EF4-FFF2-40B4-BE49-F238E27FC236}">
                <a16:creationId xmlns:a16="http://schemas.microsoft.com/office/drawing/2014/main" id="{B27C8518-54C7-B78C-9A40-253AD2B086F8}"/>
              </a:ext>
            </a:extLst>
          </p:cNvPr>
          <p:cNvGrpSpPr/>
          <p:nvPr/>
        </p:nvGrpSpPr>
        <p:grpSpPr>
          <a:xfrm>
            <a:off x="3591396" y="2317970"/>
            <a:ext cx="705832" cy="340998"/>
            <a:chOff x="2172802" y="6567212"/>
            <a:chExt cx="874519" cy="422493"/>
          </a:xfrm>
          <a:solidFill>
            <a:schemeClr val="bg1">
              <a:lumMod val="50000"/>
            </a:schemeClr>
          </a:solidFill>
        </p:grpSpPr>
        <p:grpSp>
          <p:nvGrpSpPr>
            <p:cNvPr id="2093" name="グループ化 2092">
              <a:extLst>
                <a:ext uri="{FF2B5EF4-FFF2-40B4-BE49-F238E27FC236}">
                  <a16:creationId xmlns:a16="http://schemas.microsoft.com/office/drawing/2014/main" id="{46C36AF7-547B-E53A-C72D-347091631DED}"/>
                </a:ext>
              </a:extLst>
            </p:cNvPr>
            <p:cNvGrpSpPr/>
            <p:nvPr/>
          </p:nvGrpSpPr>
          <p:grpSpPr>
            <a:xfrm>
              <a:off x="2406463" y="6567212"/>
              <a:ext cx="422493" cy="422493"/>
              <a:chOff x="2206057" y="6300158"/>
              <a:chExt cx="914400" cy="914400"/>
            </a:xfrm>
            <a:grpFill/>
          </p:grpSpPr>
          <p:sp>
            <p:nvSpPr>
              <p:cNvPr id="2100" name="円/楕円 2099">
                <a:extLst>
                  <a:ext uri="{FF2B5EF4-FFF2-40B4-BE49-F238E27FC236}">
                    <a16:creationId xmlns:a16="http://schemas.microsoft.com/office/drawing/2014/main" id="{7310C7C6-98FE-D652-DE2E-7212A4375690}"/>
                  </a:ext>
                </a:extLst>
              </p:cNvPr>
              <p:cNvSpPr/>
              <p:nvPr/>
            </p:nvSpPr>
            <p:spPr>
              <a:xfrm>
                <a:off x="2206057" y="6300158"/>
                <a:ext cx="914400" cy="9144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101" name="円/楕円 2100">
                <a:extLst>
                  <a:ext uri="{FF2B5EF4-FFF2-40B4-BE49-F238E27FC236}">
                    <a16:creationId xmlns:a16="http://schemas.microsoft.com/office/drawing/2014/main" id="{178D50E1-B965-7AF2-0C95-5C5516E5090D}"/>
                  </a:ext>
                </a:extLst>
              </p:cNvPr>
              <p:cNvSpPr/>
              <p:nvPr/>
            </p:nvSpPr>
            <p:spPr>
              <a:xfrm>
                <a:off x="2367570" y="6461671"/>
                <a:ext cx="591375" cy="591375"/>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
          <p:nvSpPr>
            <p:cNvPr id="2094" name="フリーフォーム 2093">
              <a:extLst>
                <a:ext uri="{FF2B5EF4-FFF2-40B4-BE49-F238E27FC236}">
                  <a16:creationId xmlns:a16="http://schemas.microsoft.com/office/drawing/2014/main" id="{E27F5AD6-BA9C-C2F3-737D-92AF2445AB96}"/>
                </a:ext>
              </a:extLst>
            </p:cNvPr>
            <p:cNvSpPr/>
            <p:nvPr/>
          </p:nvSpPr>
          <p:spPr>
            <a:xfrm rot="10800000">
              <a:off x="2872255" y="6715960"/>
              <a:ext cx="49458" cy="134378"/>
            </a:xfrm>
            <a:custGeom>
              <a:avLst/>
              <a:gdLst>
                <a:gd name="connsiteX0" fmla="*/ 27477 w 49458"/>
                <a:gd name="connsiteY0" fmla="*/ 134378 h 134378"/>
                <a:gd name="connsiteX1" fmla="*/ 49458 w 49458"/>
                <a:gd name="connsiteY1" fmla="*/ 112245 h 134378"/>
                <a:gd name="connsiteX2" fmla="*/ 31402 w 49458"/>
                <a:gd name="connsiteY2" fmla="*/ 67189 h 134378"/>
                <a:gd name="connsiteX3" fmla="*/ 49458 w 49458"/>
                <a:gd name="connsiteY3" fmla="*/ 22133 h 134378"/>
                <a:gd name="connsiteX4" fmla="*/ 27477 w 49458"/>
                <a:gd name="connsiteY4" fmla="*/ 0 h 134378"/>
                <a:gd name="connsiteX5" fmla="*/ 0 w 49458"/>
                <a:gd name="connsiteY5" fmla="*/ 67189 h 134378"/>
                <a:gd name="connsiteX6" fmla="*/ 27477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7477" y="134378"/>
                  </a:moveTo>
                  <a:lnTo>
                    <a:pt x="49458" y="112245"/>
                  </a:lnTo>
                  <a:cubicBezTo>
                    <a:pt x="38468" y="100388"/>
                    <a:pt x="31402" y="84579"/>
                    <a:pt x="31402" y="67189"/>
                  </a:cubicBezTo>
                  <a:cubicBezTo>
                    <a:pt x="31402" y="49799"/>
                    <a:pt x="38468" y="33990"/>
                    <a:pt x="49458" y="22133"/>
                  </a:cubicBezTo>
                  <a:lnTo>
                    <a:pt x="27477" y="0"/>
                  </a:lnTo>
                  <a:cubicBezTo>
                    <a:pt x="10206" y="17390"/>
                    <a:pt x="0" y="41104"/>
                    <a:pt x="0" y="67189"/>
                  </a:cubicBezTo>
                  <a:cubicBezTo>
                    <a:pt x="0" y="93274"/>
                    <a:pt x="10206" y="116988"/>
                    <a:pt x="27477" y="134378"/>
                  </a:cubicBezTo>
                  <a:close/>
                </a:path>
              </a:pathLst>
            </a:custGeom>
            <a:grpFill/>
            <a:ln w="7838" cap="flat">
              <a:noFill/>
              <a:prstDash val="solid"/>
              <a:miter/>
            </a:ln>
          </p:spPr>
          <p:txBody>
            <a:bodyPr rtlCol="0" anchor="ctr"/>
            <a:lstStyle/>
            <a:p>
              <a:endParaRPr lang="ja-JP" altLang="en-US"/>
            </a:p>
          </p:txBody>
        </p:sp>
        <p:sp>
          <p:nvSpPr>
            <p:cNvPr id="2095" name="フリーフォーム 2094">
              <a:extLst>
                <a:ext uri="{FF2B5EF4-FFF2-40B4-BE49-F238E27FC236}">
                  <a16:creationId xmlns:a16="http://schemas.microsoft.com/office/drawing/2014/main" id="{92276EE1-45F9-7C8E-2DB1-E88C4FC27A19}"/>
                </a:ext>
              </a:extLst>
            </p:cNvPr>
            <p:cNvSpPr/>
            <p:nvPr/>
          </p:nvSpPr>
          <p:spPr>
            <a:xfrm rot="10800000">
              <a:off x="2916218" y="6671694"/>
              <a:ext cx="68299" cy="222909"/>
            </a:xfrm>
            <a:custGeom>
              <a:avLst/>
              <a:gdLst>
                <a:gd name="connsiteX0" fmla="*/ 46318 w 68299"/>
                <a:gd name="connsiteY0" fmla="*/ 222910 h 222909"/>
                <a:gd name="connsiteX1" fmla="*/ 68300 w 68299"/>
                <a:gd name="connsiteY1" fmla="*/ 200777 h 222909"/>
                <a:gd name="connsiteX2" fmla="*/ 31402 w 68299"/>
                <a:gd name="connsiteY2" fmla="*/ 111455 h 222909"/>
                <a:gd name="connsiteX3" fmla="*/ 68300 w 68299"/>
                <a:gd name="connsiteY3" fmla="*/ 22133 h 222909"/>
                <a:gd name="connsiteX4" fmla="*/ 46318 w 68299"/>
                <a:gd name="connsiteY4" fmla="*/ 0 h 222909"/>
                <a:gd name="connsiteX5" fmla="*/ 0 w 68299"/>
                <a:gd name="connsiteY5" fmla="*/ 111455 h 222909"/>
                <a:gd name="connsiteX6" fmla="*/ 46318 w 68299"/>
                <a:gd name="connsiteY6" fmla="*/ 222910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46318" y="222910"/>
                  </a:moveTo>
                  <a:lnTo>
                    <a:pt x="68300" y="200777"/>
                  </a:lnTo>
                  <a:cubicBezTo>
                    <a:pt x="45533" y="177854"/>
                    <a:pt x="31402" y="146235"/>
                    <a:pt x="31402" y="111455"/>
                  </a:cubicBezTo>
                  <a:cubicBezTo>
                    <a:pt x="31402" y="76675"/>
                    <a:pt x="45533" y="45056"/>
                    <a:pt x="68300" y="22133"/>
                  </a:cubicBezTo>
                  <a:lnTo>
                    <a:pt x="46318" y="0"/>
                  </a:lnTo>
                  <a:cubicBezTo>
                    <a:pt x="17271" y="28457"/>
                    <a:pt x="0" y="67980"/>
                    <a:pt x="0" y="111455"/>
                  </a:cubicBezTo>
                  <a:cubicBezTo>
                    <a:pt x="0" y="154930"/>
                    <a:pt x="17271" y="194453"/>
                    <a:pt x="46318" y="222910"/>
                  </a:cubicBezTo>
                  <a:close/>
                </a:path>
              </a:pathLst>
            </a:custGeom>
            <a:grpFill/>
            <a:ln w="7838" cap="flat">
              <a:noFill/>
              <a:prstDash val="solid"/>
              <a:miter/>
            </a:ln>
          </p:spPr>
          <p:txBody>
            <a:bodyPr rtlCol="0" anchor="ctr"/>
            <a:lstStyle/>
            <a:p>
              <a:endParaRPr lang="ja-JP" altLang="en-US"/>
            </a:p>
          </p:txBody>
        </p:sp>
        <p:sp>
          <p:nvSpPr>
            <p:cNvPr id="2096" name="フリーフォーム 2095">
              <a:extLst>
                <a:ext uri="{FF2B5EF4-FFF2-40B4-BE49-F238E27FC236}">
                  <a16:creationId xmlns:a16="http://schemas.microsoft.com/office/drawing/2014/main" id="{E66C073E-C72D-22D9-EDA7-37F66B560EC6}"/>
                </a:ext>
              </a:extLst>
            </p:cNvPr>
            <p:cNvSpPr/>
            <p:nvPr/>
          </p:nvSpPr>
          <p:spPr>
            <a:xfrm rot="10800000">
              <a:off x="2960965" y="6626638"/>
              <a:ext cx="86356" cy="313022"/>
            </a:xfrm>
            <a:custGeom>
              <a:avLst/>
              <a:gdLst>
                <a:gd name="connsiteX0" fmla="*/ 86356 w 86356"/>
                <a:gd name="connsiteY0" fmla="*/ 290889 h 313022"/>
                <a:gd name="connsiteX1" fmla="*/ 31402 w 86356"/>
                <a:gd name="connsiteY1" fmla="*/ 156511 h 313022"/>
                <a:gd name="connsiteX2" fmla="*/ 86356 w 86356"/>
                <a:gd name="connsiteY2" fmla="*/ 22133 h 313022"/>
                <a:gd name="connsiteX3" fmla="*/ 64375 w 86356"/>
                <a:gd name="connsiteY3" fmla="*/ 0 h 313022"/>
                <a:gd name="connsiteX4" fmla="*/ 0 w 86356"/>
                <a:gd name="connsiteY4" fmla="*/ 156511 h 313022"/>
                <a:gd name="connsiteX5" fmla="*/ 64375 w 86356"/>
                <a:gd name="connsiteY5" fmla="*/ 313022 h 313022"/>
                <a:gd name="connsiteX6" fmla="*/ 86356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86356" y="290889"/>
                  </a:moveTo>
                  <a:cubicBezTo>
                    <a:pt x="52599" y="256900"/>
                    <a:pt x="31402" y="209472"/>
                    <a:pt x="31402" y="156511"/>
                  </a:cubicBezTo>
                  <a:cubicBezTo>
                    <a:pt x="31402" y="103550"/>
                    <a:pt x="52599" y="56913"/>
                    <a:pt x="86356" y="22133"/>
                  </a:cubicBezTo>
                  <a:lnTo>
                    <a:pt x="64375" y="0"/>
                  </a:lnTo>
                  <a:cubicBezTo>
                    <a:pt x="24337" y="40313"/>
                    <a:pt x="0" y="95646"/>
                    <a:pt x="0" y="156511"/>
                  </a:cubicBezTo>
                  <a:cubicBezTo>
                    <a:pt x="0" y="217377"/>
                    <a:pt x="24337" y="272709"/>
                    <a:pt x="64375" y="313022"/>
                  </a:cubicBezTo>
                  <a:lnTo>
                    <a:pt x="86356" y="290889"/>
                  </a:lnTo>
                  <a:close/>
                </a:path>
              </a:pathLst>
            </a:custGeom>
            <a:grpFill/>
            <a:ln w="7838" cap="flat">
              <a:noFill/>
              <a:prstDash val="solid"/>
              <a:miter/>
            </a:ln>
          </p:spPr>
          <p:txBody>
            <a:bodyPr rtlCol="0" anchor="ctr"/>
            <a:lstStyle/>
            <a:p>
              <a:endParaRPr lang="ja-JP" altLang="en-US"/>
            </a:p>
          </p:txBody>
        </p:sp>
        <p:sp>
          <p:nvSpPr>
            <p:cNvPr id="2097" name="フリーフォーム 2096">
              <a:extLst>
                <a:ext uri="{FF2B5EF4-FFF2-40B4-BE49-F238E27FC236}">
                  <a16:creationId xmlns:a16="http://schemas.microsoft.com/office/drawing/2014/main" id="{EC145C5F-1519-1D39-8C7A-ADB8CA8D0294}"/>
                </a:ext>
              </a:extLst>
            </p:cNvPr>
            <p:cNvSpPr/>
            <p:nvPr/>
          </p:nvSpPr>
          <p:spPr>
            <a:xfrm rot="10800000">
              <a:off x="2298411" y="6715960"/>
              <a:ext cx="49458" cy="134378"/>
            </a:xfrm>
            <a:custGeom>
              <a:avLst/>
              <a:gdLst>
                <a:gd name="connsiteX0" fmla="*/ 21982 w 49458"/>
                <a:gd name="connsiteY0" fmla="*/ 134378 h 134378"/>
                <a:gd name="connsiteX1" fmla="*/ 49458 w 49458"/>
                <a:gd name="connsiteY1" fmla="*/ 67189 h 134378"/>
                <a:gd name="connsiteX2" fmla="*/ 21982 w 49458"/>
                <a:gd name="connsiteY2" fmla="*/ 0 h 134378"/>
                <a:gd name="connsiteX3" fmla="*/ 0 w 49458"/>
                <a:gd name="connsiteY3" fmla="*/ 22133 h 134378"/>
                <a:gd name="connsiteX4" fmla="*/ 18056 w 49458"/>
                <a:gd name="connsiteY4" fmla="*/ 67189 h 134378"/>
                <a:gd name="connsiteX5" fmla="*/ 0 w 49458"/>
                <a:gd name="connsiteY5" fmla="*/ 112245 h 134378"/>
                <a:gd name="connsiteX6" fmla="*/ 21982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1982" y="134378"/>
                  </a:moveTo>
                  <a:cubicBezTo>
                    <a:pt x="39253" y="116988"/>
                    <a:pt x="49458" y="93274"/>
                    <a:pt x="49458" y="67189"/>
                  </a:cubicBezTo>
                  <a:cubicBezTo>
                    <a:pt x="49458" y="41104"/>
                    <a:pt x="39253" y="17390"/>
                    <a:pt x="21982" y="0"/>
                  </a:cubicBezTo>
                  <a:lnTo>
                    <a:pt x="0" y="22133"/>
                  </a:lnTo>
                  <a:cubicBezTo>
                    <a:pt x="10991" y="33199"/>
                    <a:pt x="18056" y="49009"/>
                    <a:pt x="18056" y="67189"/>
                  </a:cubicBezTo>
                  <a:cubicBezTo>
                    <a:pt x="18056" y="85370"/>
                    <a:pt x="10991" y="100388"/>
                    <a:pt x="0" y="112245"/>
                  </a:cubicBezTo>
                  <a:lnTo>
                    <a:pt x="21982" y="134378"/>
                  </a:lnTo>
                  <a:close/>
                </a:path>
              </a:pathLst>
            </a:custGeom>
            <a:grpFill/>
            <a:ln w="7838" cap="flat">
              <a:noFill/>
              <a:prstDash val="solid"/>
              <a:miter/>
            </a:ln>
          </p:spPr>
          <p:txBody>
            <a:bodyPr rtlCol="0" anchor="ctr"/>
            <a:lstStyle/>
            <a:p>
              <a:endParaRPr lang="ja-JP" altLang="en-US"/>
            </a:p>
          </p:txBody>
        </p:sp>
        <p:sp>
          <p:nvSpPr>
            <p:cNvPr id="2098" name="フリーフォーム 2097">
              <a:extLst>
                <a:ext uri="{FF2B5EF4-FFF2-40B4-BE49-F238E27FC236}">
                  <a16:creationId xmlns:a16="http://schemas.microsoft.com/office/drawing/2014/main" id="{8AA9A5F7-E20B-121D-981B-E63D820A77F1}"/>
                </a:ext>
              </a:extLst>
            </p:cNvPr>
            <p:cNvSpPr/>
            <p:nvPr/>
          </p:nvSpPr>
          <p:spPr>
            <a:xfrm rot="10800000">
              <a:off x="2235607" y="6671694"/>
              <a:ext cx="68299" cy="222909"/>
            </a:xfrm>
            <a:custGeom>
              <a:avLst/>
              <a:gdLst>
                <a:gd name="connsiteX0" fmla="*/ 0 w 68299"/>
                <a:gd name="connsiteY0" fmla="*/ 200777 h 222909"/>
                <a:gd name="connsiteX1" fmla="*/ 21982 w 68299"/>
                <a:gd name="connsiteY1" fmla="*/ 222910 h 222909"/>
                <a:gd name="connsiteX2" fmla="*/ 68300 w 68299"/>
                <a:gd name="connsiteY2" fmla="*/ 111455 h 222909"/>
                <a:gd name="connsiteX3" fmla="*/ 21982 w 68299"/>
                <a:gd name="connsiteY3" fmla="*/ 0 h 222909"/>
                <a:gd name="connsiteX4" fmla="*/ 0 w 68299"/>
                <a:gd name="connsiteY4" fmla="*/ 22133 h 222909"/>
                <a:gd name="connsiteX5" fmla="*/ 36898 w 68299"/>
                <a:gd name="connsiteY5" fmla="*/ 111455 h 222909"/>
                <a:gd name="connsiteX6" fmla="*/ 0 w 68299"/>
                <a:gd name="connsiteY6" fmla="*/ 200777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0" y="200777"/>
                  </a:moveTo>
                  <a:lnTo>
                    <a:pt x="21982" y="222910"/>
                  </a:lnTo>
                  <a:cubicBezTo>
                    <a:pt x="51029" y="194453"/>
                    <a:pt x="68300" y="154930"/>
                    <a:pt x="68300" y="111455"/>
                  </a:cubicBezTo>
                  <a:cubicBezTo>
                    <a:pt x="68300" y="67980"/>
                    <a:pt x="51029" y="28457"/>
                    <a:pt x="21982" y="0"/>
                  </a:cubicBezTo>
                  <a:lnTo>
                    <a:pt x="0" y="22133"/>
                  </a:lnTo>
                  <a:cubicBezTo>
                    <a:pt x="22767" y="45056"/>
                    <a:pt x="36898" y="76675"/>
                    <a:pt x="36898" y="111455"/>
                  </a:cubicBezTo>
                  <a:cubicBezTo>
                    <a:pt x="36898" y="146235"/>
                    <a:pt x="22767" y="177854"/>
                    <a:pt x="0" y="200777"/>
                  </a:cubicBezTo>
                  <a:close/>
                </a:path>
              </a:pathLst>
            </a:custGeom>
            <a:grpFill/>
            <a:ln w="7838" cap="flat">
              <a:noFill/>
              <a:prstDash val="solid"/>
              <a:miter/>
            </a:ln>
          </p:spPr>
          <p:txBody>
            <a:bodyPr rtlCol="0" anchor="ctr"/>
            <a:lstStyle/>
            <a:p>
              <a:endParaRPr lang="ja-JP" altLang="en-US"/>
            </a:p>
          </p:txBody>
        </p:sp>
        <p:sp>
          <p:nvSpPr>
            <p:cNvPr id="2099" name="フリーフォーム 2098">
              <a:extLst>
                <a:ext uri="{FF2B5EF4-FFF2-40B4-BE49-F238E27FC236}">
                  <a16:creationId xmlns:a16="http://schemas.microsoft.com/office/drawing/2014/main" id="{FC21710B-091A-4023-CD99-E36FB5FE90CF}"/>
                </a:ext>
              </a:extLst>
            </p:cNvPr>
            <p:cNvSpPr/>
            <p:nvPr/>
          </p:nvSpPr>
          <p:spPr>
            <a:xfrm rot="10800000">
              <a:off x="2172802" y="6626638"/>
              <a:ext cx="86356" cy="313022"/>
            </a:xfrm>
            <a:custGeom>
              <a:avLst/>
              <a:gdLst>
                <a:gd name="connsiteX0" fmla="*/ 0 w 86356"/>
                <a:gd name="connsiteY0" fmla="*/ 290889 h 313022"/>
                <a:gd name="connsiteX1" fmla="*/ 21982 w 86356"/>
                <a:gd name="connsiteY1" fmla="*/ 313022 h 313022"/>
                <a:gd name="connsiteX2" fmla="*/ 86356 w 86356"/>
                <a:gd name="connsiteY2" fmla="*/ 156511 h 313022"/>
                <a:gd name="connsiteX3" fmla="*/ 21982 w 86356"/>
                <a:gd name="connsiteY3" fmla="*/ 0 h 313022"/>
                <a:gd name="connsiteX4" fmla="*/ 0 w 86356"/>
                <a:gd name="connsiteY4" fmla="*/ 22133 h 313022"/>
                <a:gd name="connsiteX5" fmla="*/ 54954 w 86356"/>
                <a:gd name="connsiteY5" fmla="*/ 156511 h 313022"/>
                <a:gd name="connsiteX6" fmla="*/ 0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0" y="290889"/>
                  </a:moveTo>
                  <a:lnTo>
                    <a:pt x="21982" y="313022"/>
                  </a:lnTo>
                  <a:cubicBezTo>
                    <a:pt x="62019" y="272709"/>
                    <a:pt x="86356" y="217377"/>
                    <a:pt x="86356" y="156511"/>
                  </a:cubicBezTo>
                  <a:cubicBezTo>
                    <a:pt x="86356" y="95646"/>
                    <a:pt x="62019" y="40313"/>
                    <a:pt x="21982" y="0"/>
                  </a:cubicBezTo>
                  <a:lnTo>
                    <a:pt x="0" y="22133"/>
                  </a:lnTo>
                  <a:cubicBezTo>
                    <a:pt x="33757" y="56123"/>
                    <a:pt x="54954" y="103550"/>
                    <a:pt x="54954" y="156511"/>
                  </a:cubicBezTo>
                  <a:cubicBezTo>
                    <a:pt x="54954" y="209472"/>
                    <a:pt x="33757" y="256109"/>
                    <a:pt x="0" y="290889"/>
                  </a:cubicBezTo>
                  <a:close/>
                </a:path>
              </a:pathLst>
            </a:custGeom>
            <a:grpFill/>
            <a:ln w="7838" cap="flat">
              <a:noFill/>
              <a:prstDash val="solid"/>
              <a:miter/>
            </a:ln>
          </p:spPr>
          <p:txBody>
            <a:bodyPr rtlCol="0" anchor="ctr"/>
            <a:lstStyle/>
            <a:p>
              <a:endParaRPr lang="ja-JP" altLang="en-US"/>
            </a:p>
          </p:txBody>
        </p:sp>
      </p:grpSp>
      <p:grpSp>
        <p:nvGrpSpPr>
          <p:cNvPr id="2115" name="グループ化 2114">
            <a:extLst>
              <a:ext uri="{FF2B5EF4-FFF2-40B4-BE49-F238E27FC236}">
                <a16:creationId xmlns:a16="http://schemas.microsoft.com/office/drawing/2014/main" id="{05E144A7-7F32-4C35-4162-358D4F576507}"/>
              </a:ext>
            </a:extLst>
          </p:cNvPr>
          <p:cNvGrpSpPr/>
          <p:nvPr/>
        </p:nvGrpSpPr>
        <p:grpSpPr>
          <a:xfrm>
            <a:off x="6417745" y="1866217"/>
            <a:ext cx="438372" cy="438372"/>
            <a:chOff x="2110221" y="3265358"/>
            <a:chExt cx="340998" cy="340998"/>
          </a:xfrm>
          <a:solidFill>
            <a:schemeClr val="tx1"/>
          </a:solidFill>
        </p:grpSpPr>
        <p:sp>
          <p:nvSpPr>
            <p:cNvPr id="2116" name="円/楕円 2115">
              <a:extLst>
                <a:ext uri="{FF2B5EF4-FFF2-40B4-BE49-F238E27FC236}">
                  <a16:creationId xmlns:a16="http://schemas.microsoft.com/office/drawing/2014/main" id="{A647964D-6733-9941-281B-734738B70B43}"/>
                </a:ext>
              </a:extLst>
            </p:cNvPr>
            <p:cNvSpPr/>
            <p:nvPr/>
          </p:nvSpPr>
          <p:spPr>
            <a:xfrm>
              <a:off x="2110221" y="3265358"/>
              <a:ext cx="340998" cy="34099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117" name="円/楕円 2116">
              <a:extLst>
                <a:ext uri="{FF2B5EF4-FFF2-40B4-BE49-F238E27FC236}">
                  <a16:creationId xmlns:a16="http://schemas.microsoft.com/office/drawing/2014/main" id="{2BBA04FF-E203-F605-3DAB-0561899AF44F}"/>
                </a:ext>
              </a:extLst>
            </p:cNvPr>
            <p:cNvSpPr/>
            <p:nvPr/>
          </p:nvSpPr>
          <p:spPr>
            <a:xfrm>
              <a:off x="2170452" y="3325589"/>
              <a:ext cx="220536" cy="220536"/>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220742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09D51E1-F666-7DE4-D848-CC8078B6D087}"/>
              </a:ext>
            </a:extLst>
          </p:cNvPr>
          <p:cNvSpPr>
            <a:spLocks noGrp="1"/>
          </p:cNvSpPr>
          <p:nvPr>
            <p:ph type="title"/>
          </p:nvPr>
        </p:nvSpPr>
        <p:spPr/>
        <p:txBody>
          <a:bodyPr/>
          <a:lstStyle/>
          <a:p>
            <a:r>
              <a:rPr lang="ja-JP" altLang="en-US"/>
              <a:t>関連研究</a:t>
            </a:r>
            <a:r>
              <a:rPr lang="en-US" altLang="ja-JP"/>
              <a:t>-</a:t>
            </a:r>
            <a:r>
              <a:rPr lang="ja-JP" altLang="en-US"/>
              <a:t>屋内移動</a:t>
            </a:r>
            <a:endParaRPr kumimoji="1" lang="ja-JP" altLang="en-US"/>
          </a:p>
        </p:txBody>
      </p:sp>
      <p:cxnSp>
        <p:nvCxnSpPr>
          <p:cNvPr id="25" name="直線コネクタ 24">
            <a:extLst>
              <a:ext uri="{FF2B5EF4-FFF2-40B4-BE49-F238E27FC236}">
                <a16:creationId xmlns:a16="http://schemas.microsoft.com/office/drawing/2014/main" id="{D5A5B328-6025-3444-872F-322CD8E85B7F}"/>
              </a:ext>
            </a:extLst>
          </p:cNvPr>
          <p:cNvCxnSpPr>
            <a:cxnSpLocks/>
          </p:cNvCxnSpPr>
          <p:nvPr/>
        </p:nvCxnSpPr>
        <p:spPr>
          <a:xfrm flipH="1">
            <a:off x="551131" y="-1002148"/>
            <a:ext cx="3858027" cy="20213"/>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sp>
        <p:nvSpPr>
          <p:cNvPr id="24" name="直方体 23">
            <a:extLst>
              <a:ext uri="{FF2B5EF4-FFF2-40B4-BE49-F238E27FC236}">
                <a16:creationId xmlns:a16="http://schemas.microsoft.com/office/drawing/2014/main" id="{91A62786-0585-82A1-EAAE-005F10F25A97}"/>
              </a:ext>
            </a:extLst>
          </p:cNvPr>
          <p:cNvSpPr/>
          <p:nvPr/>
        </p:nvSpPr>
        <p:spPr>
          <a:xfrm>
            <a:off x="1066298" y="-1916691"/>
            <a:ext cx="4828475" cy="3927474"/>
          </a:xfrm>
          <a:prstGeom prst="cube">
            <a:avLst>
              <a:gd name="adj" fmla="val 24539"/>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10809987-24BA-7E31-EE8B-2D3BD2152827}"/>
              </a:ext>
            </a:extLst>
          </p:cNvPr>
          <p:cNvCxnSpPr>
            <a:cxnSpLocks/>
          </p:cNvCxnSpPr>
          <p:nvPr/>
        </p:nvCxnSpPr>
        <p:spPr>
          <a:xfrm>
            <a:off x="1775520" y="-1683568"/>
            <a:ext cx="0" cy="2922044"/>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4B4614F0-3C72-C1D1-02BB-E70536F4BA14}"/>
              </a:ext>
            </a:extLst>
          </p:cNvPr>
          <p:cNvCxnSpPr>
            <a:cxnSpLocks/>
          </p:cNvCxnSpPr>
          <p:nvPr/>
        </p:nvCxnSpPr>
        <p:spPr>
          <a:xfrm flipH="1">
            <a:off x="386451" y="286858"/>
            <a:ext cx="1034458" cy="1026871"/>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grpSp>
        <p:nvGrpSpPr>
          <p:cNvPr id="67" name="グループ化 66">
            <a:extLst>
              <a:ext uri="{FF2B5EF4-FFF2-40B4-BE49-F238E27FC236}">
                <a16:creationId xmlns:a16="http://schemas.microsoft.com/office/drawing/2014/main" id="{24B88983-9D87-F4BA-633E-900B2B2BBEC0}"/>
              </a:ext>
            </a:extLst>
          </p:cNvPr>
          <p:cNvGrpSpPr/>
          <p:nvPr/>
        </p:nvGrpSpPr>
        <p:grpSpPr>
          <a:xfrm>
            <a:off x="939465" y="4015702"/>
            <a:ext cx="4279015" cy="2148028"/>
            <a:chOff x="939465" y="4015702"/>
            <a:chExt cx="4279015" cy="2148028"/>
          </a:xfrm>
        </p:grpSpPr>
        <p:cxnSp>
          <p:nvCxnSpPr>
            <p:cNvPr id="48" name="直線矢印コネクタ 47">
              <a:extLst>
                <a:ext uri="{FF2B5EF4-FFF2-40B4-BE49-F238E27FC236}">
                  <a16:creationId xmlns:a16="http://schemas.microsoft.com/office/drawing/2014/main" id="{965B85E3-B86E-1066-8129-6CCB95304C76}"/>
                </a:ext>
              </a:extLst>
            </p:cNvPr>
            <p:cNvCxnSpPr>
              <a:cxnSpLocks/>
              <a:stCxn id="17" idx="1"/>
            </p:cNvCxnSpPr>
            <p:nvPr/>
          </p:nvCxnSpPr>
          <p:spPr>
            <a:xfrm flipH="1">
              <a:off x="3293384" y="5142412"/>
              <a:ext cx="1269356" cy="655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13" name="グラフィックス 12" descr="無線ルーター 単色塗りつぶし">
              <a:extLst>
                <a:ext uri="{FF2B5EF4-FFF2-40B4-BE49-F238E27FC236}">
                  <a16:creationId xmlns:a16="http://schemas.microsoft.com/office/drawing/2014/main" id="{89CA0DC2-D63D-1E2F-B8EE-02A0A3CC8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341488" y="4015702"/>
              <a:ext cx="745313" cy="754303"/>
            </a:xfrm>
            <a:prstGeom prst="rect">
              <a:avLst/>
            </a:prstGeom>
          </p:spPr>
        </p:pic>
        <p:pic>
          <p:nvPicPr>
            <p:cNvPr id="17" name="グラフィックス 16" descr="男性 単色塗りつぶし">
              <a:extLst>
                <a:ext uri="{FF2B5EF4-FFF2-40B4-BE49-F238E27FC236}">
                  <a16:creationId xmlns:a16="http://schemas.microsoft.com/office/drawing/2014/main" id="{337D57C6-08CF-0A7A-0C91-272E9C1413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62740" y="4810586"/>
              <a:ext cx="655740" cy="663650"/>
            </a:xfrm>
            <a:prstGeom prst="rect">
              <a:avLst/>
            </a:prstGeom>
          </p:spPr>
        </p:pic>
        <p:pic>
          <p:nvPicPr>
            <p:cNvPr id="18" name="グラフィックス 17" descr="男性 単色塗りつぶし">
              <a:extLst>
                <a:ext uri="{FF2B5EF4-FFF2-40B4-BE49-F238E27FC236}">
                  <a16:creationId xmlns:a16="http://schemas.microsoft.com/office/drawing/2014/main" id="{7E8E8D97-F73F-5CE4-62FA-72198A0845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15405" y="5344235"/>
              <a:ext cx="693753" cy="702121"/>
            </a:xfrm>
            <a:prstGeom prst="rect">
              <a:avLst/>
            </a:prstGeom>
          </p:spPr>
        </p:pic>
        <p:pic>
          <p:nvPicPr>
            <p:cNvPr id="19" name="グラフィックス 18" descr="男性 単色塗りつぶし">
              <a:extLst>
                <a:ext uri="{FF2B5EF4-FFF2-40B4-BE49-F238E27FC236}">
                  <a16:creationId xmlns:a16="http://schemas.microsoft.com/office/drawing/2014/main" id="{EAD014FA-177E-EA7E-1B41-9D163864C4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86801" y="5555397"/>
              <a:ext cx="601082" cy="608333"/>
            </a:xfrm>
            <a:prstGeom prst="rect">
              <a:avLst/>
            </a:prstGeom>
          </p:spPr>
        </p:pic>
        <p:pic>
          <p:nvPicPr>
            <p:cNvPr id="21" name="グラフィックス 20" descr="男性 単色塗りつぶし">
              <a:extLst>
                <a:ext uri="{FF2B5EF4-FFF2-40B4-BE49-F238E27FC236}">
                  <a16:creationId xmlns:a16="http://schemas.microsoft.com/office/drawing/2014/main" id="{5AC8D3B9-84B1-7D22-B301-7D475C8F19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4763" y="4735903"/>
              <a:ext cx="601082" cy="608333"/>
            </a:xfrm>
            <a:prstGeom prst="rect">
              <a:avLst/>
            </a:prstGeom>
          </p:spPr>
        </p:pic>
        <p:grpSp>
          <p:nvGrpSpPr>
            <p:cNvPr id="15" name="グループ化 14">
              <a:extLst>
                <a:ext uri="{FF2B5EF4-FFF2-40B4-BE49-F238E27FC236}">
                  <a16:creationId xmlns:a16="http://schemas.microsoft.com/office/drawing/2014/main" id="{2CEFEE0E-15BF-BF19-2CCE-DD5D9B6126C4}"/>
                </a:ext>
              </a:extLst>
            </p:cNvPr>
            <p:cNvGrpSpPr/>
            <p:nvPr/>
          </p:nvGrpSpPr>
          <p:grpSpPr>
            <a:xfrm>
              <a:off x="2118666" y="4810586"/>
              <a:ext cx="1147196" cy="754303"/>
              <a:chOff x="1075764" y="3830299"/>
              <a:chExt cx="1407458" cy="914400"/>
            </a:xfrm>
          </p:grpSpPr>
          <p:pic>
            <p:nvPicPr>
              <p:cNvPr id="10" name="グラフィックス 9" descr="男性の集団 単色塗りつぶし">
                <a:extLst>
                  <a:ext uri="{FF2B5EF4-FFF2-40B4-BE49-F238E27FC236}">
                    <a16:creationId xmlns:a16="http://schemas.microsoft.com/office/drawing/2014/main" id="{86513355-BD6C-A889-C3DF-E267DF7239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5764" y="3830299"/>
                <a:ext cx="914400" cy="914400"/>
              </a:xfrm>
              <a:prstGeom prst="rect">
                <a:avLst/>
              </a:prstGeom>
            </p:spPr>
          </p:pic>
          <p:pic>
            <p:nvPicPr>
              <p:cNvPr id="11" name="グラフィックス 10" descr="男性の集団 単色塗りつぶし">
                <a:extLst>
                  <a:ext uri="{FF2B5EF4-FFF2-40B4-BE49-F238E27FC236}">
                    <a16:creationId xmlns:a16="http://schemas.microsoft.com/office/drawing/2014/main" id="{8D88086A-B171-9EB8-F3F6-0436BE66AE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68822" y="3830299"/>
                <a:ext cx="914400" cy="914400"/>
              </a:xfrm>
              <a:prstGeom prst="rect">
                <a:avLst/>
              </a:prstGeom>
            </p:spPr>
          </p:pic>
        </p:grpSp>
        <p:pic>
          <p:nvPicPr>
            <p:cNvPr id="20" name="グラフィックス 19" descr="男性 単色塗りつぶし">
              <a:extLst>
                <a:ext uri="{FF2B5EF4-FFF2-40B4-BE49-F238E27FC236}">
                  <a16:creationId xmlns:a16="http://schemas.microsoft.com/office/drawing/2014/main" id="{7120D2E4-878F-4FF6-CCC2-18FB0BE4F6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9465" y="5490206"/>
              <a:ext cx="601082" cy="608333"/>
            </a:xfrm>
            <a:prstGeom prst="rect">
              <a:avLst/>
            </a:prstGeom>
          </p:spPr>
        </p:pic>
        <p:cxnSp>
          <p:nvCxnSpPr>
            <p:cNvPr id="38" name="直線矢印コネクタ 37">
              <a:extLst>
                <a:ext uri="{FF2B5EF4-FFF2-40B4-BE49-F238E27FC236}">
                  <a16:creationId xmlns:a16="http://schemas.microsoft.com/office/drawing/2014/main" id="{2ECAD818-354D-B54E-FFBC-58AA071707D3}"/>
                </a:ext>
              </a:extLst>
            </p:cNvPr>
            <p:cNvCxnSpPr/>
            <p:nvPr/>
          </p:nvCxnSpPr>
          <p:spPr>
            <a:xfrm>
              <a:off x="1682551" y="5207952"/>
              <a:ext cx="436115" cy="1362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9" name="直線矢印コネクタ 38">
              <a:extLst>
                <a:ext uri="{FF2B5EF4-FFF2-40B4-BE49-F238E27FC236}">
                  <a16:creationId xmlns:a16="http://schemas.microsoft.com/office/drawing/2014/main" id="{B171C383-7FE2-369B-5762-780980FEDA62}"/>
                </a:ext>
              </a:extLst>
            </p:cNvPr>
            <p:cNvCxnSpPr>
              <a:cxnSpLocks/>
            </p:cNvCxnSpPr>
            <p:nvPr/>
          </p:nvCxnSpPr>
          <p:spPr>
            <a:xfrm flipV="1">
              <a:off x="1568069" y="5498076"/>
              <a:ext cx="702605" cy="2979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D903E9E6-5C28-3827-E44E-041A45B3820D}"/>
                </a:ext>
              </a:extLst>
            </p:cNvPr>
            <p:cNvCxnSpPr>
              <a:cxnSpLocks/>
              <a:stCxn id="19" idx="0"/>
            </p:cNvCxnSpPr>
            <p:nvPr/>
          </p:nvCxnSpPr>
          <p:spPr>
            <a:xfrm flipH="1" flipV="1">
              <a:off x="3168169" y="5474236"/>
              <a:ext cx="219173" cy="811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8E85763F-A180-F12B-736B-7B733560CEB0}"/>
                </a:ext>
              </a:extLst>
            </p:cNvPr>
            <p:cNvCxnSpPr>
              <a:cxnSpLocks/>
              <a:stCxn id="18" idx="0"/>
            </p:cNvCxnSpPr>
            <p:nvPr/>
          </p:nvCxnSpPr>
          <p:spPr>
            <a:xfrm flipH="1">
              <a:off x="3293384" y="5344235"/>
              <a:ext cx="768897"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sp>
        <p:nvSpPr>
          <p:cNvPr id="55" name="角丸四角形 54">
            <a:extLst>
              <a:ext uri="{FF2B5EF4-FFF2-40B4-BE49-F238E27FC236}">
                <a16:creationId xmlns:a16="http://schemas.microsoft.com/office/drawing/2014/main" id="{24BE625C-06CD-9EF7-7E9E-4585AD651A3C}"/>
              </a:ext>
            </a:extLst>
          </p:cNvPr>
          <p:cNvSpPr/>
          <p:nvPr/>
        </p:nvSpPr>
        <p:spPr>
          <a:xfrm>
            <a:off x="5813405" y="2469475"/>
            <a:ext cx="5953874" cy="2079904"/>
          </a:xfrm>
          <a:prstGeom prst="round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98ACFA0B-CE9D-3182-42AD-104C27F5F5AB}"/>
              </a:ext>
            </a:extLst>
          </p:cNvPr>
          <p:cNvGrpSpPr/>
          <p:nvPr/>
        </p:nvGrpSpPr>
        <p:grpSpPr>
          <a:xfrm>
            <a:off x="6108491" y="2073418"/>
            <a:ext cx="1848195" cy="792113"/>
            <a:chOff x="-1219201" y="-1276207"/>
            <a:chExt cx="1848195" cy="792113"/>
          </a:xfrm>
        </p:grpSpPr>
        <p:sp>
          <p:nvSpPr>
            <p:cNvPr id="57" name="正方形/長方形 56">
              <a:extLst>
                <a:ext uri="{FF2B5EF4-FFF2-40B4-BE49-F238E27FC236}">
                  <a16:creationId xmlns:a16="http://schemas.microsoft.com/office/drawing/2014/main" id="{AB68A4DC-9BFB-A642-83CC-68BE8C9895E1}"/>
                </a:ext>
              </a:extLst>
            </p:cNvPr>
            <p:cNvSpPr/>
            <p:nvPr/>
          </p:nvSpPr>
          <p:spPr>
            <a:xfrm>
              <a:off x="-1219201" y="-1276207"/>
              <a:ext cx="1848195" cy="7921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8" name="グラフィックス 57" descr="警告 単色塗りつぶし">
              <a:extLst>
                <a:ext uri="{FF2B5EF4-FFF2-40B4-BE49-F238E27FC236}">
                  <a16:creationId xmlns:a16="http://schemas.microsoft.com/office/drawing/2014/main" id="{5119D79D-7F36-38AC-9240-01E110B939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9801" y="-1232997"/>
              <a:ext cx="598119" cy="598119"/>
            </a:xfrm>
            <a:prstGeom prst="rect">
              <a:avLst/>
            </a:prstGeom>
          </p:spPr>
        </p:pic>
        <p:sp>
          <p:nvSpPr>
            <p:cNvPr id="59" name="テキスト ボックス 58">
              <a:extLst>
                <a:ext uri="{FF2B5EF4-FFF2-40B4-BE49-F238E27FC236}">
                  <a16:creationId xmlns:a16="http://schemas.microsoft.com/office/drawing/2014/main" id="{3414532D-F34D-93ED-10D4-1CEBCCE36F85}"/>
                </a:ext>
              </a:extLst>
            </p:cNvPr>
            <p:cNvSpPr txBox="1"/>
            <p:nvPr/>
          </p:nvSpPr>
          <p:spPr>
            <a:xfrm>
              <a:off x="-501682" y="-1110983"/>
              <a:ext cx="1107996" cy="461665"/>
            </a:xfrm>
            <a:prstGeom prst="rect">
              <a:avLst/>
            </a:prstGeom>
            <a:noFill/>
          </p:spPr>
          <p:txBody>
            <a:bodyPr wrap="none" rtlCol="0">
              <a:spAutoFit/>
            </a:bodyPr>
            <a:lstStyle/>
            <a:p>
              <a:r>
                <a:rPr kumimoji="1" lang="ja-JP" altLang="en-US" sz="2400" b="1">
                  <a:latin typeface="Meiryo" panose="020B0604030504040204" pitchFamily="34" charset="-128"/>
                  <a:ea typeface="Meiryo" panose="020B0604030504040204" pitchFamily="34" charset="-128"/>
                </a:rPr>
                <a:t>問題点</a:t>
              </a:r>
            </a:p>
          </p:txBody>
        </p:sp>
      </p:grpSp>
      <p:sp>
        <p:nvSpPr>
          <p:cNvPr id="60" name="テキスト ボックス 59">
            <a:extLst>
              <a:ext uri="{FF2B5EF4-FFF2-40B4-BE49-F238E27FC236}">
                <a16:creationId xmlns:a16="http://schemas.microsoft.com/office/drawing/2014/main" id="{5FF21119-E394-BAF2-F7FF-076CBBBEDC31}"/>
              </a:ext>
            </a:extLst>
          </p:cNvPr>
          <p:cNvSpPr txBox="1"/>
          <p:nvPr/>
        </p:nvSpPr>
        <p:spPr>
          <a:xfrm>
            <a:off x="6174188" y="2692266"/>
            <a:ext cx="5232308" cy="1765868"/>
          </a:xfrm>
          <a:prstGeom prst="rect">
            <a:avLst/>
          </a:prstGeom>
          <a:noFill/>
        </p:spPr>
        <p:txBody>
          <a:bodyPr wrap="square" rtlCol="0">
            <a:spAutoFit/>
          </a:bodyPr>
          <a:lstStyle/>
          <a:p>
            <a:pPr>
              <a:lnSpc>
                <a:spcPct val="150000"/>
              </a:lnSpc>
            </a:pPr>
            <a:r>
              <a:rPr kumimoji="1" lang="en-US" altLang="ja-JP" sz="2000">
                <a:latin typeface="Meiryo" panose="020B0604030504040204" pitchFamily="34" charset="-128"/>
                <a:ea typeface="Meiryo" panose="020B0604030504040204" pitchFamily="34" charset="-128"/>
              </a:rPr>
              <a:t>AP</a:t>
            </a:r>
            <a:r>
              <a:rPr kumimoji="1" lang="ja-JP" altLang="en-US" sz="2000">
                <a:latin typeface="Meiryo" panose="020B0604030504040204" pitchFamily="34" charset="-128"/>
                <a:ea typeface="Meiryo" panose="020B0604030504040204" pitchFamily="34" charset="-128"/>
              </a:rPr>
              <a:t>の真下に全ての人が移動してしまう場合</a:t>
            </a:r>
            <a:endParaRPr kumimoji="1" lang="en-US" altLang="ja-JP" sz="2000">
              <a:latin typeface="Meiryo" panose="020B0604030504040204" pitchFamily="34" charset="-128"/>
              <a:ea typeface="Meiryo" panose="020B0604030504040204" pitchFamily="34" charset="-128"/>
            </a:endParaRPr>
          </a:p>
          <a:p>
            <a:pPr marL="285750" indent="-285750">
              <a:lnSpc>
                <a:spcPct val="150000"/>
              </a:lnSpc>
              <a:buFont typeface="Wingdings" pitchFamily="2" charset="2"/>
              <a:buChar char="ü"/>
            </a:pPr>
            <a:r>
              <a:rPr lang="ja-JP" altLang="en-US">
                <a:latin typeface="Meiryo" panose="020B0604030504040204" pitchFamily="34" charset="-128"/>
                <a:ea typeface="Meiryo" panose="020B0604030504040204" pitchFamily="34" charset="-128"/>
              </a:rPr>
              <a:t>スペースに無駄が生じる（窮屈になる）</a:t>
            </a:r>
            <a:endParaRPr lang="en-US" altLang="ja-JP">
              <a:latin typeface="Meiryo" panose="020B0604030504040204" pitchFamily="34" charset="-128"/>
              <a:ea typeface="Meiryo" panose="020B0604030504040204" pitchFamily="34" charset="-128"/>
            </a:endParaRPr>
          </a:p>
          <a:p>
            <a:pPr marL="285750" indent="-285750">
              <a:lnSpc>
                <a:spcPct val="150000"/>
              </a:lnSpc>
              <a:buFont typeface="Wingdings" pitchFamily="2" charset="2"/>
              <a:buChar char="ü"/>
            </a:pPr>
            <a:r>
              <a:rPr kumimoji="1" lang="ja-JP" altLang="en-US">
                <a:latin typeface="Meiryo" panose="020B0604030504040204" pitchFamily="34" charset="-128"/>
                <a:ea typeface="Meiryo" panose="020B0604030504040204" pitchFamily="34" charset="-128"/>
              </a:rPr>
              <a:t>その人たちが仮に野良</a:t>
            </a:r>
            <a:r>
              <a:rPr kumimoji="1" lang="en-US" altLang="ja-JP">
                <a:latin typeface="Meiryo" panose="020B0604030504040204" pitchFamily="34" charset="-128"/>
                <a:ea typeface="Meiryo" panose="020B0604030504040204" pitchFamily="34" charset="-128"/>
              </a:rPr>
              <a:t>AP</a:t>
            </a:r>
            <a:r>
              <a:rPr kumimoji="1" lang="ja-JP" altLang="en-US">
                <a:latin typeface="Meiryo" panose="020B0604030504040204" pitchFamily="34" charset="-128"/>
                <a:ea typeface="Meiryo" panose="020B0604030504040204" pitchFamily="34" charset="-128"/>
              </a:rPr>
              <a:t>を持っていた場合，干渉のリスクが高まる</a:t>
            </a:r>
          </a:p>
        </p:txBody>
      </p:sp>
      <p:sp>
        <p:nvSpPr>
          <p:cNvPr id="61" name="角丸四角形 60">
            <a:extLst>
              <a:ext uri="{FF2B5EF4-FFF2-40B4-BE49-F238E27FC236}">
                <a16:creationId xmlns:a16="http://schemas.microsoft.com/office/drawing/2014/main" id="{A6E10772-29F0-2DE3-A378-1817ACDB2CD4}"/>
              </a:ext>
            </a:extLst>
          </p:cNvPr>
          <p:cNvSpPr/>
          <p:nvPr/>
        </p:nvSpPr>
        <p:spPr>
          <a:xfrm>
            <a:off x="5813405" y="5098340"/>
            <a:ext cx="5953874" cy="1338319"/>
          </a:xfrm>
          <a:prstGeom prst="roundRect">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9E94E151-BF41-7029-F68A-63246A252E88}"/>
              </a:ext>
            </a:extLst>
          </p:cNvPr>
          <p:cNvSpPr txBox="1"/>
          <p:nvPr/>
        </p:nvSpPr>
        <p:spPr>
          <a:xfrm>
            <a:off x="5894773" y="5415210"/>
            <a:ext cx="5950668" cy="888705"/>
          </a:xfrm>
          <a:prstGeom prst="rect">
            <a:avLst/>
          </a:prstGeom>
          <a:noFill/>
        </p:spPr>
        <p:txBody>
          <a:bodyPr wrap="none" rtlCol="0">
            <a:spAutoFit/>
          </a:bodyPr>
          <a:lstStyle/>
          <a:p>
            <a:pPr>
              <a:lnSpc>
                <a:spcPct val="150000"/>
              </a:lnSpc>
            </a:pPr>
            <a:r>
              <a:rPr kumimoji="1" lang="ja-JP" altLang="en-US">
                <a:latin typeface="Meiryo" panose="020B0604030504040204" pitchFamily="34" charset="-128"/>
                <a:ea typeface="Meiryo" panose="020B0604030504040204" pitchFamily="34" charset="-128"/>
              </a:rPr>
              <a:t>大規模無線</a:t>
            </a:r>
            <a:r>
              <a:rPr kumimoji="1" lang="en-US" altLang="ja-JP">
                <a:latin typeface="Meiryo" panose="020B0604030504040204" pitchFamily="34" charset="-128"/>
                <a:ea typeface="Meiryo" panose="020B0604030504040204" pitchFamily="34" charset="-128"/>
              </a:rPr>
              <a:t>LAN</a:t>
            </a:r>
            <a:r>
              <a:rPr kumimoji="1" lang="ja-JP" altLang="en-US">
                <a:latin typeface="Meiryo" panose="020B0604030504040204" pitchFamily="34" charset="-128"/>
                <a:ea typeface="Meiryo" panose="020B0604030504040204" pitchFamily="34" charset="-128"/>
              </a:rPr>
              <a:t>は空間を広々使えることが大事なのに，</a:t>
            </a:r>
            <a:endParaRPr kumimoji="1" lang="en-US" altLang="ja-JP">
              <a:latin typeface="Meiryo" panose="020B0604030504040204" pitchFamily="34" charset="-128"/>
              <a:ea typeface="Meiryo" panose="020B0604030504040204" pitchFamily="34" charset="-128"/>
            </a:endParaRPr>
          </a:p>
          <a:p>
            <a:pPr>
              <a:lnSpc>
                <a:spcPct val="150000"/>
              </a:lnSpc>
            </a:pPr>
            <a:r>
              <a:rPr kumimoji="1" lang="ja-JP" altLang="en-US">
                <a:latin typeface="Meiryo" panose="020B0604030504040204" pitchFamily="34" charset="-128"/>
                <a:ea typeface="Meiryo" panose="020B0604030504040204" pitchFamily="34" charset="-128"/>
              </a:rPr>
              <a:t>これではその前提が失われてしまう．</a:t>
            </a:r>
          </a:p>
        </p:txBody>
      </p:sp>
      <p:sp>
        <p:nvSpPr>
          <p:cNvPr id="66" name="テキスト ボックス 65">
            <a:extLst>
              <a:ext uri="{FF2B5EF4-FFF2-40B4-BE49-F238E27FC236}">
                <a16:creationId xmlns:a16="http://schemas.microsoft.com/office/drawing/2014/main" id="{5EA6786C-269F-7CB3-AEBC-68CACAB99640}"/>
              </a:ext>
            </a:extLst>
          </p:cNvPr>
          <p:cNvSpPr txBox="1"/>
          <p:nvPr/>
        </p:nvSpPr>
        <p:spPr>
          <a:xfrm>
            <a:off x="6187804" y="4911578"/>
            <a:ext cx="840526" cy="461665"/>
          </a:xfrm>
          <a:prstGeom prst="rect">
            <a:avLst/>
          </a:prstGeom>
          <a:solidFill>
            <a:schemeClr val="bg1"/>
          </a:solidFill>
          <a:ln>
            <a:noFill/>
          </a:ln>
        </p:spPr>
        <p:txBody>
          <a:bodyPr wrap="square" rtlCol="0">
            <a:spAutoFit/>
          </a:bodyPr>
          <a:lstStyle/>
          <a:p>
            <a:pPr algn="ctr"/>
            <a:r>
              <a:rPr kumimoji="1" lang="ja-JP" altLang="en-US" sz="2400" b="1">
                <a:latin typeface="Meiryo" panose="020B0604030504040204" pitchFamily="34" charset="-128"/>
                <a:ea typeface="Meiryo" panose="020B0604030504040204" pitchFamily="34" charset="-128"/>
              </a:rPr>
              <a:t>課題</a:t>
            </a:r>
          </a:p>
        </p:txBody>
      </p:sp>
      <p:sp>
        <p:nvSpPr>
          <p:cNvPr id="2" name="スライド番号プレースホルダー 1">
            <a:extLst>
              <a:ext uri="{FF2B5EF4-FFF2-40B4-BE49-F238E27FC236}">
                <a16:creationId xmlns:a16="http://schemas.microsoft.com/office/drawing/2014/main" id="{57E99AC3-A5F6-FA2E-C8C8-4289A847AB90}"/>
              </a:ext>
            </a:extLst>
          </p:cNvPr>
          <p:cNvSpPr>
            <a:spLocks noGrp="1"/>
          </p:cNvSpPr>
          <p:nvPr>
            <p:ph type="sldNum" sz="quarter" idx="12"/>
          </p:nvPr>
        </p:nvSpPr>
        <p:spPr/>
        <p:txBody>
          <a:bodyPr/>
          <a:lstStyle/>
          <a:p>
            <a:fld id="{F1CDFA39-16F5-E64D-9D3A-3CE155B62115}" type="slidenum">
              <a:rPr kumimoji="1" lang="ja-JP" altLang="en-US" smtClean="0"/>
              <a:t>16</a:t>
            </a:fld>
            <a:endParaRPr kumimoji="1" lang="ja-JP" altLang="en-US"/>
          </a:p>
        </p:txBody>
      </p:sp>
    </p:spTree>
    <p:extLst>
      <p:ext uri="{BB962C8B-B14F-4D97-AF65-F5344CB8AC3E}">
        <p14:creationId xmlns:p14="http://schemas.microsoft.com/office/powerpoint/2010/main" val="141096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6688FAC-77F5-4EF7-E993-D6C1015011F8}"/>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7ED6178-3422-EF5D-2AEC-901F8519EC8B}"/>
              </a:ext>
            </a:extLst>
          </p:cNvPr>
          <p:cNvSpPr>
            <a:spLocks noGrp="1"/>
          </p:cNvSpPr>
          <p:nvPr>
            <p:ph type="title"/>
          </p:nvPr>
        </p:nvSpPr>
        <p:spPr>
          <a:xfrm>
            <a:off x="449704" y="-130631"/>
            <a:ext cx="11317575" cy="1151466"/>
          </a:xfrm>
        </p:spPr>
        <p:txBody>
          <a:bodyPr/>
          <a:lstStyle/>
          <a:p>
            <a:pPr>
              <a:lnSpc>
                <a:spcPct val="150000"/>
              </a:lnSpc>
            </a:pPr>
            <a:r>
              <a:rPr kumimoji="1" lang="ja-JP" altLang="en-US"/>
              <a:t>提案手法</a:t>
            </a:r>
            <a:r>
              <a:rPr kumimoji="1" lang="en-US" altLang="ja-JP"/>
              <a:t> - </a:t>
            </a:r>
            <a:r>
              <a:rPr lang="ja-JP" altLang="en-US"/>
              <a:t>チャネル使用率</a:t>
            </a:r>
            <a:endParaRPr kumimoji="1" lang="ja-JP" altLang="en-US"/>
          </a:p>
        </p:txBody>
      </p:sp>
      <p:sp>
        <p:nvSpPr>
          <p:cNvPr id="53" name="角丸四角形 52">
            <a:extLst>
              <a:ext uri="{FF2B5EF4-FFF2-40B4-BE49-F238E27FC236}">
                <a16:creationId xmlns:a16="http://schemas.microsoft.com/office/drawing/2014/main" id="{02AE7BD4-8B89-D1BF-9429-D096C6B08E0E}"/>
              </a:ext>
            </a:extLst>
          </p:cNvPr>
          <p:cNvSpPr/>
          <p:nvPr/>
        </p:nvSpPr>
        <p:spPr>
          <a:xfrm>
            <a:off x="1095483" y="1632310"/>
            <a:ext cx="9981676" cy="126415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a:t>z</a:t>
            </a:r>
            <a:endParaRPr kumimoji="1" lang="ja-JP" altLang="en-US"/>
          </a:p>
        </p:txBody>
      </p:sp>
      <p:grpSp>
        <p:nvGrpSpPr>
          <p:cNvPr id="62" name="グループ化 61">
            <a:extLst>
              <a:ext uri="{FF2B5EF4-FFF2-40B4-BE49-F238E27FC236}">
                <a16:creationId xmlns:a16="http://schemas.microsoft.com/office/drawing/2014/main" id="{F3CEC62E-4F5F-996D-1F87-FAFBDAE409CD}"/>
              </a:ext>
            </a:extLst>
          </p:cNvPr>
          <p:cNvGrpSpPr/>
          <p:nvPr/>
        </p:nvGrpSpPr>
        <p:grpSpPr>
          <a:xfrm>
            <a:off x="1373385" y="1314274"/>
            <a:ext cx="1482981" cy="630077"/>
            <a:chOff x="-1068827" y="2002209"/>
            <a:chExt cx="1427171" cy="630077"/>
          </a:xfrm>
        </p:grpSpPr>
        <p:sp>
          <p:nvSpPr>
            <p:cNvPr id="61" name="正方形/長方形 60">
              <a:extLst>
                <a:ext uri="{FF2B5EF4-FFF2-40B4-BE49-F238E27FC236}">
                  <a16:creationId xmlns:a16="http://schemas.microsoft.com/office/drawing/2014/main" id="{C7B42F3A-91E6-A37C-F812-AFE6B0CFD758}"/>
                </a:ext>
              </a:extLst>
            </p:cNvPr>
            <p:cNvSpPr/>
            <p:nvPr/>
          </p:nvSpPr>
          <p:spPr>
            <a:xfrm>
              <a:off x="-1068827" y="2002209"/>
              <a:ext cx="1427171" cy="5981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pic>
          <p:nvPicPr>
            <p:cNvPr id="58" name="グラフィックス 57" descr="情報 単色塗りつぶし">
              <a:extLst>
                <a:ext uri="{FF2B5EF4-FFF2-40B4-BE49-F238E27FC236}">
                  <a16:creationId xmlns:a16="http://schemas.microsoft.com/office/drawing/2014/main" id="{B8EF13E9-7E95-19D6-673D-0DA3560C73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849" y="2034167"/>
              <a:ext cx="598119" cy="598119"/>
            </a:xfrm>
            <a:prstGeom prst="rect">
              <a:avLst/>
            </a:prstGeom>
          </p:spPr>
        </p:pic>
        <p:sp>
          <p:nvSpPr>
            <p:cNvPr id="59" name="テキスト ボックス 58">
              <a:extLst>
                <a:ext uri="{FF2B5EF4-FFF2-40B4-BE49-F238E27FC236}">
                  <a16:creationId xmlns:a16="http://schemas.microsoft.com/office/drawing/2014/main" id="{E2F6C4D3-BF43-E2B4-757D-67758FCE8822}"/>
                </a:ext>
              </a:extLst>
            </p:cNvPr>
            <p:cNvSpPr txBox="1"/>
            <p:nvPr/>
          </p:nvSpPr>
          <p:spPr>
            <a:xfrm>
              <a:off x="-446653" y="2013419"/>
              <a:ext cx="804997" cy="600164"/>
            </a:xfrm>
            <a:prstGeom prst="rect">
              <a:avLst/>
            </a:prstGeom>
            <a:noFill/>
          </p:spPr>
          <p:txBody>
            <a:bodyPr wrap="square" rtlCol="0">
              <a:spAutoFit/>
            </a:bodyPr>
            <a:lstStyle/>
            <a:p>
              <a:pPr>
                <a:lnSpc>
                  <a:spcPct val="150000"/>
                </a:lnSpc>
              </a:pPr>
              <a:r>
                <a:rPr kumimoji="1" lang="ja-JP" altLang="en-US" sz="2400" b="1">
                  <a:latin typeface="Meiryo" panose="020B0604030504040204" pitchFamily="34" charset="-128"/>
                  <a:ea typeface="Meiryo" panose="020B0604030504040204" pitchFamily="34" charset="-128"/>
                </a:rPr>
                <a:t>定義</a:t>
              </a:r>
            </a:p>
          </p:txBody>
        </p:sp>
      </p:grpSp>
      <p:sp>
        <p:nvSpPr>
          <p:cNvPr id="60" name="テキスト ボックス 59">
            <a:extLst>
              <a:ext uri="{FF2B5EF4-FFF2-40B4-BE49-F238E27FC236}">
                <a16:creationId xmlns:a16="http://schemas.microsoft.com/office/drawing/2014/main" id="{97410775-70C5-890B-BBF3-A6BFA55B669F}"/>
              </a:ext>
            </a:extLst>
          </p:cNvPr>
          <p:cNvSpPr txBox="1"/>
          <p:nvPr/>
        </p:nvSpPr>
        <p:spPr>
          <a:xfrm>
            <a:off x="2762334" y="1653348"/>
            <a:ext cx="6647974" cy="1154162"/>
          </a:xfrm>
          <a:prstGeom prst="rect">
            <a:avLst/>
          </a:prstGeom>
          <a:noFill/>
        </p:spPr>
        <p:txBody>
          <a:bodyPr wrap="none" rtlCol="0">
            <a:spAutoFit/>
          </a:bodyPr>
          <a:lstStyle/>
          <a:p>
            <a:pPr>
              <a:lnSpc>
                <a:spcPct val="150000"/>
              </a:lnSpc>
            </a:pPr>
            <a:r>
              <a:rPr lang="ja-JP" altLang="en-US" sz="2400">
                <a:latin typeface="Meiryo" panose="020B0604030504040204" pitchFamily="34" charset="-128"/>
                <a:ea typeface="Meiryo" panose="020B0604030504040204" pitchFamily="34" charset="-128"/>
              </a:rPr>
              <a:t>あるチャネル（周波数帯）が単位時間あたりに</a:t>
            </a:r>
            <a:br>
              <a:rPr lang="en-US" altLang="ja-JP" sz="2400">
                <a:latin typeface="Meiryo" panose="020B0604030504040204" pitchFamily="34" charset="-128"/>
                <a:ea typeface="Meiryo" panose="020B0604030504040204" pitchFamily="34" charset="-128"/>
              </a:rPr>
            </a:br>
            <a:r>
              <a:rPr lang="ja-JP" altLang="en-US" sz="2400">
                <a:latin typeface="Meiryo" panose="020B0604030504040204" pitchFamily="34" charset="-128"/>
                <a:ea typeface="Meiryo" panose="020B0604030504040204" pitchFamily="34" charset="-128"/>
              </a:rPr>
              <a:t>電波的にどれだけ占有されているかを示す値</a:t>
            </a:r>
          </a:p>
        </p:txBody>
      </p:sp>
      <p:sp>
        <p:nvSpPr>
          <p:cNvPr id="63" name="角丸四角形 62">
            <a:extLst>
              <a:ext uri="{FF2B5EF4-FFF2-40B4-BE49-F238E27FC236}">
                <a16:creationId xmlns:a16="http://schemas.microsoft.com/office/drawing/2014/main" id="{2501E305-AFF7-FCED-C801-7B77E0DDD7E7}"/>
              </a:ext>
            </a:extLst>
          </p:cNvPr>
          <p:cNvSpPr/>
          <p:nvPr/>
        </p:nvSpPr>
        <p:spPr>
          <a:xfrm>
            <a:off x="1114841" y="3195911"/>
            <a:ext cx="9962317" cy="1344085"/>
          </a:xfrm>
          <a:prstGeom prst="roundRect">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sz="2000"/>
          </a:p>
        </p:txBody>
      </p:sp>
      <p:sp>
        <p:nvSpPr>
          <p:cNvPr id="4101" name="テキスト ボックス 4100">
            <a:extLst>
              <a:ext uri="{FF2B5EF4-FFF2-40B4-BE49-F238E27FC236}">
                <a16:creationId xmlns:a16="http://schemas.microsoft.com/office/drawing/2014/main" id="{8DD2C0ED-0421-7B03-6274-F69A26EEAD52}"/>
              </a:ext>
            </a:extLst>
          </p:cNvPr>
          <p:cNvSpPr txBox="1"/>
          <p:nvPr/>
        </p:nvSpPr>
        <p:spPr>
          <a:xfrm>
            <a:off x="1710124" y="3298439"/>
            <a:ext cx="8796732" cy="1027204"/>
          </a:xfrm>
          <a:prstGeom prst="rect">
            <a:avLst/>
          </a:prstGeom>
          <a:noFill/>
        </p:spPr>
        <p:txBody>
          <a:bodyPr wrap="square" rtlCol="0">
            <a:spAutoFit/>
          </a:bodyPr>
          <a:lstStyle/>
          <a:p>
            <a:pPr algn="ctr">
              <a:lnSpc>
                <a:spcPct val="150000"/>
              </a:lnSpc>
            </a:pPr>
            <a:r>
              <a:rPr lang="ja-JP" altLang="en-US" sz="2400">
                <a:latin typeface="Meiryo" panose="020B0604030504040204" pitchFamily="34" charset="-128"/>
                <a:ea typeface="Meiryo" panose="020B0604030504040204" pitchFamily="34" charset="-128"/>
              </a:rPr>
              <a:t>チャネル使用率が高すぎると、通信品質が低下する．</a:t>
            </a:r>
            <a:br>
              <a:rPr lang="en-US" altLang="ja-JP" sz="2400">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管理外</a:t>
            </a:r>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や他の装置（気象レーダーなど）からの干渉が原因で上昇することもある</a:t>
            </a:r>
            <a:endParaRPr kumimoji="1" lang="ja-JP" altLang="en-US">
              <a:latin typeface="Meiryo" panose="020B0604030504040204" pitchFamily="34" charset="-128"/>
              <a:ea typeface="Meiryo" panose="020B0604030504040204" pitchFamily="34" charset="-128"/>
            </a:endParaRPr>
          </a:p>
        </p:txBody>
      </p:sp>
      <p:sp>
        <p:nvSpPr>
          <p:cNvPr id="4104" name="角丸四角形 4103">
            <a:extLst>
              <a:ext uri="{FF2B5EF4-FFF2-40B4-BE49-F238E27FC236}">
                <a16:creationId xmlns:a16="http://schemas.microsoft.com/office/drawing/2014/main" id="{22C1095F-405A-1B52-696B-2402894E7780}"/>
              </a:ext>
            </a:extLst>
          </p:cNvPr>
          <p:cNvSpPr/>
          <p:nvPr/>
        </p:nvSpPr>
        <p:spPr>
          <a:xfrm>
            <a:off x="1114841" y="5455577"/>
            <a:ext cx="9957297" cy="1118843"/>
          </a:xfrm>
          <a:prstGeom prst="round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pic>
        <p:nvPicPr>
          <p:cNvPr id="4109" name="グラフィックス 4108" descr="ライト: オン 単色塗りつぶし">
            <a:extLst>
              <a:ext uri="{FF2B5EF4-FFF2-40B4-BE49-F238E27FC236}">
                <a16:creationId xmlns:a16="http://schemas.microsoft.com/office/drawing/2014/main" id="{F06C2BC9-35EF-7C39-DE50-A0D1898CC3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7864" y="5618622"/>
            <a:ext cx="684491" cy="603939"/>
          </a:xfrm>
          <a:prstGeom prst="rect">
            <a:avLst/>
          </a:prstGeom>
        </p:spPr>
      </p:pic>
      <p:sp>
        <p:nvSpPr>
          <p:cNvPr id="4110" name="テキスト ボックス 4109">
            <a:extLst>
              <a:ext uri="{FF2B5EF4-FFF2-40B4-BE49-F238E27FC236}">
                <a16:creationId xmlns:a16="http://schemas.microsoft.com/office/drawing/2014/main" id="{38FC1EF1-5E4C-E1D5-C514-FFE430AB8965}"/>
              </a:ext>
            </a:extLst>
          </p:cNvPr>
          <p:cNvSpPr txBox="1"/>
          <p:nvPr/>
        </p:nvSpPr>
        <p:spPr>
          <a:xfrm>
            <a:off x="2271226" y="5757235"/>
            <a:ext cx="8392041" cy="515526"/>
          </a:xfrm>
          <a:prstGeom prst="rect">
            <a:avLst/>
          </a:prstGeom>
          <a:noFill/>
        </p:spPr>
        <p:txBody>
          <a:bodyPr wrap="none" rtlCol="0">
            <a:spAutoFit/>
          </a:bodyPr>
          <a:lstStyle/>
          <a:p>
            <a:pPr>
              <a:lnSpc>
                <a:spcPct val="150000"/>
              </a:lnSpc>
            </a:pPr>
            <a:r>
              <a:rPr lang="ja-JP" altLang="en-US" sz="2000">
                <a:latin typeface="Meiryo" panose="020B0604030504040204" pitchFamily="34" charset="-128"/>
                <a:ea typeface="Meiryo" panose="020B0604030504040204" pitchFamily="34" charset="-128"/>
              </a:rPr>
              <a:t>チャネル使用率を考慮し，より実環境に即したスループットを見積もる</a:t>
            </a:r>
            <a:endParaRPr kumimoji="1" lang="ja-JP" altLang="en-US" sz="2000">
              <a:latin typeface="Meiryo" panose="020B0604030504040204" pitchFamily="34" charset="-128"/>
              <a:ea typeface="Meiryo" panose="020B0604030504040204" pitchFamily="34" charset="-128"/>
            </a:endParaRPr>
          </a:p>
        </p:txBody>
      </p:sp>
      <p:sp>
        <p:nvSpPr>
          <p:cNvPr id="4111" name="下矢印 4110">
            <a:extLst>
              <a:ext uri="{FF2B5EF4-FFF2-40B4-BE49-F238E27FC236}">
                <a16:creationId xmlns:a16="http://schemas.microsoft.com/office/drawing/2014/main" id="{A1331D45-D007-3A97-8070-E0A999717316}"/>
              </a:ext>
            </a:extLst>
          </p:cNvPr>
          <p:cNvSpPr/>
          <p:nvPr/>
        </p:nvSpPr>
        <p:spPr>
          <a:xfrm>
            <a:off x="5516820" y="4685956"/>
            <a:ext cx="1183341" cy="716370"/>
          </a:xfrm>
          <a:prstGeom prst="downArrow">
            <a:avLst>
              <a:gd name="adj1" fmla="val 46574"/>
              <a:gd name="adj2" fmla="val 42945"/>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sp>
        <p:nvSpPr>
          <p:cNvPr id="2" name="スライド番号プレースホルダー 1">
            <a:extLst>
              <a:ext uri="{FF2B5EF4-FFF2-40B4-BE49-F238E27FC236}">
                <a16:creationId xmlns:a16="http://schemas.microsoft.com/office/drawing/2014/main" id="{79F3990C-8083-01D7-EA07-ACC333397095}"/>
              </a:ext>
            </a:extLst>
          </p:cNvPr>
          <p:cNvSpPr>
            <a:spLocks noGrp="1"/>
          </p:cNvSpPr>
          <p:nvPr>
            <p:ph type="sldNum" sz="quarter" idx="12"/>
          </p:nvPr>
        </p:nvSpPr>
        <p:spPr/>
        <p:txBody>
          <a:bodyPr/>
          <a:lstStyle/>
          <a:p>
            <a:fld id="{F1CDFA39-16F5-E64D-9D3A-3CE155B62115}" type="slidenum">
              <a:rPr kumimoji="1" lang="ja-JP" altLang="en-US" smtClean="0"/>
              <a:t>17</a:t>
            </a:fld>
            <a:endParaRPr kumimoji="1" lang="ja-JP" altLang="en-US"/>
          </a:p>
        </p:txBody>
      </p:sp>
    </p:spTree>
    <p:extLst>
      <p:ext uri="{BB962C8B-B14F-4D97-AF65-F5344CB8AC3E}">
        <p14:creationId xmlns:p14="http://schemas.microsoft.com/office/powerpoint/2010/main" val="1468217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D54835F-B450-FA1E-22A6-4931B2A2122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1954026-8A01-DF13-9678-5C4BD2EFCC26}"/>
              </a:ext>
            </a:extLst>
          </p:cNvPr>
          <p:cNvSpPr>
            <a:spLocks noGrp="1"/>
          </p:cNvSpPr>
          <p:nvPr>
            <p:ph type="title"/>
          </p:nvPr>
        </p:nvSpPr>
        <p:spPr/>
        <p:txBody>
          <a:bodyPr/>
          <a:lstStyle/>
          <a:p>
            <a:r>
              <a:rPr kumimoji="1" lang="ja-JP" altLang="en-US"/>
              <a:t>提案手法</a:t>
            </a:r>
            <a:r>
              <a:rPr kumimoji="1" lang="en-US" altLang="ja-JP"/>
              <a:t> - </a:t>
            </a:r>
            <a:r>
              <a:rPr kumimoji="1" lang="ja-JP" altLang="en-US"/>
              <a:t>チャネル使用率</a:t>
            </a:r>
          </a:p>
        </p:txBody>
      </p:sp>
      <p:sp>
        <p:nvSpPr>
          <p:cNvPr id="7" name="テキスト ボックス 6">
            <a:extLst>
              <a:ext uri="{FF2B5EF4-FFF2-40B4-BE49-F238E27FC236}">
                <a16:creationId xmlns:a16="http://schemas.microsoft.com/office/drawing/2014/main" id="{480825BF-1A5E-BCB3-7165-47601D5491C9}"/>
              </a:ext>
            </a:extLst>
          </p:cNvPr>
          <p:cNvSpPr txBox="1"/>
          <p:nvPr/>
        </p:nvSpPr>
        <p:spPr>
          <a:xfrm>
            <a:off x="6462322" y="7100899"/>
            <a:ext cx="5009705" cy="369332"/>
          </a:xfrm>
          <a:prstGeom prst="rect">
            <a:avLst/>
          </a:prstGeom>
          <a:noFill/>
        </p:spPr>
        <p:txBody>
          <a:bodyPr wrap="none" rtlCol="0">
            <a:spAutoFit/>
          </a:bodyPr>
          <a:lstStyle/>
          <a:p>
            <a:r>
              <a:rPr kumimoji="1" lang="en-US" altLang="ja-JP"/>
              <a:t>DFS-</a:t>
            </a:r>
            <a:r>
              <a:rPr lang="ja-JP" altLang="en-US"/>
              <a:t>干渉しないように</a:t>
            </a:r>
            <a:r>
              <a:rPr lang="en-US" altLang="ja-JP"/>
              <a:t>5GHz</a:t>
            </a:r>
            <a:r>
              <a:rPr lang="ja-JP" altLang="en-US"/>
              <a:t>帯の電波を止める</a:t>
            </a:r>
            <a:endParaRPr kumimoji="1" lang="ja-JP" altLang="en-US"/>
          </a:p>
        </p:txBody>
      </p:sp>
      <p:sp>
        <p:nvSpPr>
          <p:cNvPr id="8" name="テキスト ボックス 7">
            <a:extLst>
              <a:ext uri="{FF2B5EF4-FFF2-40B4-BE49-F238E27FC236}">
                <a16:creationId xmlns:a16="http://schemas.microsoft.com/office/drawing/2014/main" id="{02796799-7C7A-EFFC-D9BA-AB84B14F91A2}"/>
              </a:ext>
            </a:extLst>
          </p:cNvPr>
          <p:cNvSpPr txBox="1"/>
          <p:nvPr/>
        </p:nvSpPr>
        <p:spPr>
          <a:xfrm>
            <a:off x="2007965" y="8044106"/>
            <a:ext cx="5333511" cy="369332"/>
          </a:xfrm>
          <a:prstGeom prst="rect">
            <a:avLst/>
          </a:prstGeom>
          <a:noFill/>
        </p:spPr>
        <p:txBody>
          <a:bodyPr wrap="none" rtlCol="0">
            <a:spAutoFit/>
          </a:bodyPr>
          <a:lstStyle/>
          <a:p>
            <a:r>
              <a:rPr kumimoji="1" lang="ja-JP" altLang="en-US"/>
              <a:t>気象レーター．野良</a:t>
            </a:r>
            <a:r>
              <a:rPr kumimoji="1" lang="en-US" altLang="ja-JP"/>
              <a:t>AP</a:t>
            </a:r>
            <a:r>
              <a:rPr kumimoji="1" lang="ja-JP" altLang="en-US"/>
              <a:t>，電子レンジなどを入れる</a:t>
            </a:r>
          </a:p>
        </p:txBody>
      </p:sp>
      <p:grpSp>
        <p:nvGrpSpPr>
          <p:cNvPr id="50" name="グループ化 49">
            <a:extLst>
              <a:ext uri="{FF2B5EF4-FFF2-40B4-BE49-F238E27FC236}">
                <a16:creationId xmlns:a16="http://schemas.microsoft.com/office/drawing/2014/main" id="{146480CD-FCF2-24F3-E724-2ECFCF2C6DEC}"/>
              </a:ext>
            </a:extLst>
          </p:cNvPr>
          <p:cNvGrpSpPr/>
          <p:nvPr/>
        </p:nvGrpSpPr>
        <p:grpSpPr>
          <a:xfrm>
            <a:off x="2671221" y="1400470"/>
            <a:ext cx="8451844" cy="3744567"/>
            <a:chOff x="1842187" y="1431084"/>
            <a:chExt cx="9604214" cy="4255122"/>
          </a:xfrm>
        </p:grpSpPr>
        <p:pic>
          <p:nvPicPr>
            <p:cNvPr id="10" name="グラフィックス 9" descr="無線ルーター 単色塗りつぶし">
              <a:extLst>
                <a:ext uri="{FF2B5EF4-FFF2-40B4-BE49-F238E27FC236}">
                  <a16:creationId xmlns:a16="http://schemas.microsoft.com/office/drawing/2014/main" id="{CCDE6BC9-4BE2-DCF4-3AE5-9F5ED65877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7652" y="1431084"/>
              <a:ext cx="1266138" cy="1266138"/>
            </a:xfrm>
            <a:prstGeom prst="rect">
              <a:avLst/>
            </a:prstGeom>
          </p:spPr>
        </p:pic>
        <p:pic>
          <p:nvPicPr>
            <p:cNvPr id="23" name="グラフィックス 22" descr="ノート PC 単色塗りつぶし">
              <a:extLst>
                <a:ext uri="{FF2B5EF4-FFF2-40B4-BE49-F238E27FC236}">
                  <a16:creationId xmlns:a16="http://schemas.microsoft.com/office/drawing/2014/main" id="{72D7249E-A7B3-E6AC-A08C-F284A8A1D4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84905" y="4756636"/>
              <a:ext cx="929570" cy="929570"/>
            </a:xfrm>
            <a:prstGeom prst="rect">
              <a:avLst/>
            </a:prstGeom>
          </p:spPr>
        </p:pic>
        <p:pic>
          <p:nvPicPr>
            <p:cNvPr id="24" name="グラフィックス 23" descr="ノート PC 単色塗りつぶし">
              <a:extLst>
                <a:ext uri="{FF2B5EF4-FFF2-40B4-BE49-F238E27FC236}">
                  <a16:creationId xmlns:a16="http://schemas.microsoft.com/office/drawing/2014/main" id="{215A3DB3-9099-B9A4-92EE-4BF14B13E8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1420" y="4756636"/>
              <a:ext cx="929570" cy="929570"/>
            </a:xfrm>
            <a:prstGeom prst="rect">
              <a:avLst/>
            </a:prstGeom>
          </p:spPr>
        </p:pic>
        <p:sp>
          <p:nvSpPr>
            <p:cNvPr id="35" name="稲妻 34">
              <a:extLst>
                <a:ext uri="{FF2B5EF4-FFF2-40B4-BE49-F238E27FC236}">
                  <a16:creationId xmlns:a16="http://schemas.microsoft.com/office/drawing/2014/main" id="{865A3990-A1E0-FFF1-8345-4B2BA0093944}"/>
                </a:ext>
              </a:extLst>
            </p:cNvPr>
            <p:cNvSpPr/>
            <p:nvPr/>
          </p:nvSpPr>
          <p:spPr>
            <a:xfrm rot="5400000">
              <a:off x="4276123" y="-91263"/>
              <a:ext cx="1940800" cy="5574016"/>
            </a:xfrm>
            <a:prstGeom prst="lightningBolt">
              <a:avLst/>
            </a:pr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グラフィックス 8" descr="無線ルーター 単色塗りつぶし">
              <a:extLst>
                <a:ext uri="{FF2B5EF4-FFF2-40B4-BE49-F238E27FC236}">
                  <a16:creationId xmlns:a16="http://schemas.microsoft.com/office/drawing/2014/main" id="{1557AB50-AF44-19FB-C571-D8C0A46275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80424" y="1487558"/>
              <a:ext cx="1266138" cy="1266138"/>
            </a:xfrm>
            <a:prstGeom prst="rect">
              <a:avLst/>
            </a:prstGeom>
          </p:spPr>
        </p:pic>
        <p:pic>
          <p:nvPicPr>
            <p:cNvPr id="12" name="グラフィックス 11" descr="スマート フォン 単色塗りつぶし">
              <a:extLst>
                <a:ext uri="{FF2B5EF4-FFF2-40B4-BE49-F238E27FC236}">
                  <a16:creationId xmlns:a16="http://schemas.microsoft.com/office/drawing/2014/main" id="{26D357F4-D619-AD60-F7B1-A98332825E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37279" y="4244121"/>
              <a:ext cx="1020972" cy="929570"/>
            </a:xfrm>
            <a:prstGeom prst="rect">
              <a:avLst/>
            </a:prstGeom>
          </p:spPr>
        </p:pic>
        <p:pic>
          <p:nvPicPr>
            <p:cNvPr id="13" name="グラフィックス 12" descr="スマート フォン 単色塗りつぶし">
              <a:extLst>
                <a:ext uri="{FF2B5EF4-FFF2-40B4-BE49-F238E27FC236}">
                  <a16:creationId xmlns:a16="http://schemas.microsoft.com/office/drawing/2014/main" id="{688AE32D-D8A5-E996-221E-A05C97F9F9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58225" y="4257434"/>
              <a:ext cx="929570" cy="929570"/>
            </a:xfrm>
            <a:prstGeom prst="rect">
              <a:avLst/>
            </a:prstGeom>
          </p:spPr>
        </p:pic>
        <p:pic>
          <p:nvPicPr>
            <p:cNvPr id="14" name="グラフィックス 13" descr="スマート フォン 単色塗りつぶし">
              <a:extLst>
                <a:ext uri="{FF2B5EF4-FFF2-40B4-BE49-F238E27FC236}">
                  <a16:creationId xmlns:a16="http://schemas.microsoft.com/office/drawing/2014/main" id="{6EF8E833-A5ED-9F1B-5E6A-3C66B3AEAC7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12266" y="4006352"/>
              <a:ext cx="929570" cy="929570"/>
            </a:xfrm>
            <a:prstGeom prst="rect">
              <a:avLst/>
            </a:prstGeom>
          </p:spPr>
        </p:pic>
        <p:pic>
          <p:nvPicPr>
            <p:cNvPr id="15" name="グラフィックス 14" descr="スマート フォン 単色塗りつぶし">
              <a:extLst>
                <a:ext uri="{FF2B5EF4-FFF2-40B4-BE49-F238E27FC236}">
                  <a16:creationId xmlns:a16="http://schemas.microsoft.com/office/drawing/2014/main" id="{BA1590B8-7552-0FFC-8A1D-D9DDCAF100D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99305" y="4006352"/>
              <a:ext cx="929570" cy="929570"/>
            </a:xfrm>
            <a:prstGeom prst="rect">
              <a:avLst/>
            </a:prstGeom>
          </p:spPr>
        </p:pic>
        <p:sp>
          <p:nvSpPr>
            <p:cNvPr id="16" name="テキスト ボックス 15">
              <a:extLst>
                <a:ext uri="{FF2B5EF4-FFF2-40B4-BE49-F238E27FC236}">
                  <a16:creationId xmlns:a16="http://schemas.microsoft.com/office/drawing/2014/main" id="{A55CE4D3-2428-97C8-41F8-8C62DFC7933F}"/>
                </a:ext>
              </a:extLst>
            </p:cNvPr>
            <p:cNvSpPr txBox="1"/>
            <p:nvPr/>
          </p:nvSpPr>
          <p:spPr>
            <a:xfrm>
              <a:off x="3500819" y="2804628"/>
              <a:ext cx="798125" cy="419689"/>
            </a:xfrm>
            <a:prstGeom prst="rect">
              <a:avLst/>
            </a:prstGeom>
            <a:noFill/>
          </p:spPr>
          <p:txBody>
            <a:bodyPr wrap="square" rtlCol="0">
              <a:spAutoFit/>
            </a:bodyPr>
            <a:lstStyle/>
            <a:p>
              <a:r>
                <a:rPr kumimoji="1" lang="en-US" altLang="ja-JP">
                  <a:latin typeface="Meiryo" panose="020B0604030504040204" pitchFamily="34" charset="-128"/>
                  <a:ea typeface="Meiryo" panose="020B0604030504040204" pitchFamily="34" charset="-128"/>
                </a:rPr>
                <a:t>AP1</a:t>
              </a:r>
              <a:endParaRPr kumimoji="1" lang="ja-JP" altLang="en-US">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01CACCC6-07E2-B26B-D847-D2A87B2AF9D7}"/>
                </a:ext>
              </a:extLst>
            </p:cNvPr>
            <p:cNvSpPr txBox="1"/>
            <p:nvPr/>
          </p:nvSpPr>
          <p:spPr>
            <a:xfrm>
              <a:off x="6039066" y="2820394"/>
              <a:ext cx="857553" cy="419689"/>
            </a:xfrm>
            <a:prstGeom prst="rect">
              <a:avLst/>
            </a:prstGeom>
            <a:noFill/>
          </p:spPr>
          <p:txBody>
            <a:bodyPr wrap="square" rtlCol="0">
              <a:spAutoFit/>
            </a:bodyPr>
            <a:lstStyle/>
            <a:p>
              <a:r>
                <a:rPr kumimoji="1" lang="en-US" altLang="ja-JP">
                  <a:latin typeface="Meiryo" panose="020B0604030504040204" pitchFamily="34" charset="-128"/>
                  <a:ea typeface="Meiryo" panose="020B0604030504040204" pitchFamily="34" charset="-128"/>
                </a:rPr>
                <a:t>AP2</a:t>
              </a:r>
              <a:endParaRPr kumimoji="1" lang="ja-JP" altLang="en-US">
                <a:latin typeface="Meiryo" panose="020B0604030504040204" pitchFamily="34" charset="-128"/>
                <a:ea typeface="Meiryo" panose="020B0604030504040204" pitchFamily="34" charset="-128"/>
              </a:endParaRPr>
            </a:p>
          </p:txBody>
        </p:sp>
        <p:sp>
          <p:nvSpPr>
            <p:cNvPr id="18" name="下矢印 17">
              <a:extLst>
                <a:ext uri="{FF2B5EF4-FFF2-40B4-BE49-F238E27FC236}">
                  <a16:creationId xmlns:a16="http://schemas.microsoft.com/office/drawing/2014/main" id="{5EBF49D6-D504-DF82-5F83-42738773C9DE}"/>
                </a:ext>
              </a:extLst>
            </p:cNvPr>
            <p:cNvSpPr/>
            <p:nvPr/>
          </p:nvSpPr>
          <p:spPr>
            <a:xfrm>
              <a:off x="3565579" y="2742032"/>
              <a:ext cx="530176" cy="1530572"/>
            </a:xfrm>
            <a:prstGeom prst="downArrow">
              <a:avLst>
                <a:gd name="adj1" fmla="val 50000"/>
                <a:gd name="adj2" fmla="val 82531"/>
              </a:avLst>
            </a:prstGeom>
            <a:solidFill>
              <a:schemeClr val="accent1">
                <a:alpha val="28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528B78A7-2BCA-497B-0A05-AB6225115AC0}"/>
                </a:ext>
              </a:extLst>
            </p:cNvPr>
            <p:cNvSpPr txBox="1"/>
            <p:nvPr/>
          </p:nvSpPr>
          <p:spPr>
            <a:xfrm>
              <a:off x="2980528" y="2773097"/>
              <a:ext cx="800180" cy="419689"/>
            </a:xfrm>
            <a:prstGeom prst="rect">
              <a:avLst/>
            </a:prstGeom>
            <a:noFill/>
          </p:spPr>
          <p:txBody>
            <a:bodyPr wrap="square" rtlCol="0">
              <a:spAutoFit/>
            </a:bodyPr>
            <a:lstStyle/>
            <a:p>
              <a:r>
                <a:rPr kumimoji="1" lang="en-US" altLang="ja-JP" b="1">
                  <a:latin typeface="Meiryo" panose="020B0604030504040204" pitchFamily="34" charset="-128"/>
                  <a:ea typeface="Meiryo" panose="020B0604030504040204" pitchFamily="34" charset="-128"/>
                </a:rPr>
                <a:t>1ch</a:t>
              </a:r>
              <a:endParaRPr kumimoji="1" lang="ja-JP" altLang="en-US" b="1">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327C7E62-9977-2B06-7CB6-5347BFDE3E6A}"/>
                </a:ext>
              </a:extLst>
            </p:cNvPr>
            <p:cNvSpPr txBox="1"/>
            <p:nvPr/>
          </p:nvSpPr>
          <p:spPr>
            <a:xfrm>
              <a:off x="5283610" y="2773097"/>
              <a:ext cx="859762" cy="419689"/>
            </a:xfrm>
            <a:prstGeom prst="rect">
              <a:avLst/>
            </a:prstGeom>
            <a:noFill/>
          </p:spPr>
          <p:txBody>
            <a:bodyPr wrap="square" rtlCol="0">
              <a:spAutoFit/>
            </a:bodyPr>
            <a:lstStyle/>
            <a:p>
              <a:r>
                <a:rPr lang="en-US" altLang="ja-JP" b="1">
                  <a:latin typeface="Meiryo" panose="020B0604030504040204" pitchFamily="34" charset="-128"/>
                  <a:ea typeface="Meiryo" panose="020B0604030504040204" pitchFamily="34" charset="-128"/>
                </a:rPr>
                <a:t>6</a:t>
              </a:r>
              <a:r>
                <a:rPr kumimoji="1" lang="en-US" altLang="ja-JP" b="1">
                  <a:latin typeface="Meiryo" panose="020B0604030504040204" pitchFamily="34" charset="-128"/>
                  <a:ea typeface="Meiryo" panose="020B0604030504040204" pitchFamily="34" charset="-128"/>
                </a:rPr>
                <a:t>ch</a:t>
              </a:r>
              <a:endParaRPr kumimoji="1" lang="ja-JP" altLang="en-US" b="1">
                <a:latin typeface="Meiryo" panose="020B0604030504040204" pitchFamily="34" charset="-128"/>
                <a:ea typeface="Meiryo" panose="020B0604030504040204" pitchFamily="34" charset="-128"/>
              </a:endParaRPr>
            </a:p>
          </p:txBody>
        </p:sp>
        <p:sp>
          <p:nvSpPr>
            <p:cNvPr id="21" name="下矢印 20">
              <a:extLst>
                <a:ext uri="{FF2B5EF4-FFF2-40B4-BE49-F238E27FC236}">
                  <a16:creationId xmlns:a16="http://schemas.microsoft.com/office/drawing/2014/main" id="{D6D3716F-680A-1E57-72E9-8ECBC803C48E}"/>
                </a:ext>
              </a:extLst>
            </p:cNvPr>
            <p:cNvSpPr/>
            <p:nvPr/>
          </p:nvSpPr>
          <p:spPr>
            <a:xfrm>
              <a:off x="6143373" y="2728720"/>
              <a:ext cx="492672" cy="1530572"/>
            </a:xfrm>
            <a:prstGeom prst="downArrow">
              <a:avLst>
                <a:gd name="adj1" fmla="val 50000"/>
                <a:gd name="adj2" fmla="val 82531"/>
              </a:avLst>
            </a:pr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5" name="円柱 24">
              <a:extLst>
                <a:ext uri="{FF2B5EF4-FFF2-40B4-BE49-F238E27FC236}">
                  <a16:creationId xmlns:a16="http://schemas.microsoft.com/office/drawing/2014/main" id="{B2C45A3B-4BE3-35CB-4400-4711DD05BFEA}"/>
                </a:ext>
              </a:extLst>
            </p:cNvPr>
            <p:cNvSpPr/>
            <p:nvPr/>
          </p:nvSpPr>
          <p:spPr>
            <a:xfrm>
              <a:off x="5258674" y="2634014"/>
              <a:ext cx="2162316" cy="1545166"/>
            </a:xfrm>
            <a:prstGeom prst="can">
              <a:avLst/>
            </a:prstGeom>
            <a:noFill/>
            <a:ln w="38100">
              <a:solidFill>
                <a:schemeClr val="accent2">
                  <a:alpha val="2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34D68BAB-5050-C81F-EB4E-310E0A76FAA5}"/>
                </a:ext>
              </a:extLst>
            </p:cNvPr>
            <p:cNvSpPr/>
            <p:nvPr/>
          </p:nvSpPr>
          <p:spPr>
            <a:xfrm>
              <a:off x="2622359" y="2672006"/>
              <a:ext cx="2162315" cy="1545166"/>
            </a:xfrm>
            <a:prstGeom prst="can">
              <a:avLst/>
            </a:prstGeom>
            <a:noFill/>
            <a:ln w="38100">
              <a:solidFill>
                <a:schemeClr val="accent2">
                  <a:alpha val="2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グラフィックス 31" descr="パラボラ アンテナ 単色塗りつぶし">
              <a:extLst>
                <a:ext uri="{FF2B5EF4-FFF2-40B4-BE49-F238E27FC236}">
                  <a16:creationId xmlns:a16="http://schemas.microsoft.com/office/drawing/2014/main" id="{BAA1AE45-334E-2F30-59D5-DCEED38670B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41925" y="3555196"/>
              <a:ext cx="1404476" cy="1404476"/>
            </a:xfrm>
            <a:prstGeom prst="rect">
              <a:avLst/>
            </a:prstGeom>
          </p:spPr>
        </p:pic>
        <p:sp>
          <p:nvSpPr>
            <p:cNvPr id="40" name="稲妻 39">
              <a:extLst>
                <a:ext uri="{FF2B5EF4-FFF2-40B4-BE49-F238E27FC236}">
                  <a16:creationId xmlns:a16="http://schemas.microsoft.com/office/drawing/2014/main" id="{4D04A9D1-2B55-34A0-C1CB-03CDB1EE0AF5}"/>
                </a:ext>
              </a:extLst>
            </p:cNvPr>
            <p:cNvSpPr/>
            <p:nvPr/>
          </p:nvSpPr>
          <p:spPr>
            <a:xfrm rot="6121831">
              <a:off x="4075100" y="561267"/>
              <a:ext cx="1940801" cy="6406627"/>
            </a:xfrm>
            <a:prstGeom prst="lightningBolt">
              <a:avLst/>
            </a:prstGeom>
            <a:solidFill>
              <a:srgbClr val="0070C0">
                <a:alpha val="280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グラフィックス 40" descr="警告 単色塗りつぶし">
              <a:extLst>
                <a:ext uri="{FF2B5EF4-FFF2-40B4-BE49-F238E27FC236}">
                  <a16:creationId xmlns:a16="http://schemas.microsoft.com/office/drawing/2014/main" id="{5B820F1E-B634-490A-AABE-06861C3FA44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25662" y="2514577"/>
              <a:ext cx="695160" cy="695160"/>
            </a:xfrm>
            <a:prstGeom prst="rect">
              <a:avLst/>
            </a:prstGeom>
          </p:spPr>
        </p:pic>
        <p:pic>
          <p:nvPicPr>
            <p:cNvPr id="39" name="グラフィックス 38" descr="警告 単色塗りつぶし">
              <a:extLst>
                <a:ext uri="{FF2B5EF4-FFF2-40B4-BE49-F238E27FC236}">
                  <a16:creationId xmlns:a16="http://schemas.microsoft.com/office/drawing/2014/main" id="{D3620025-56BA-9321-D1AC-1DCB0F6D056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65170" y="3397344"/>
              <a:ext cx="695160" cy="695160"/>
            </a:xfrm>
            <a:prstGeom prst="rect">
              <a:avLst/>
            </a:prstGeom>
          </p:spPr>
        </p:pic>
      </p:grpSp>
      <p:grpSp>
        <p:nvGrpSpPr>
          <p:cNvPr id="52" name="グループ化 51">
            <a:extLst>
              <a:ext uri="{FF2B5EF4-FFF2-40B4-BE49-F238E27FC236}">
                <a16:creationId xmlns:a16="http://schemas.microsoft.com/office/drawing/2014/main" id="{291B5DD0-4C21-7C0D-7138-BB2DF6B529CC}"/>
              </a:ext>
            </a:extLst>
          </p:cNvPr>
          <p:cNvGrpSpPr/>
          <p:nvPr/>
        </p:nvGrpSpPr>
        <p:grpSpPr>
          <a:xfrm>
            <a:off x="1889169" y="1596705"/>
            <a:ext cx="10000422" cy="3285041"/>
            <a:chOff x="2122248" y="1381555"/>
            <a:chExt cx="10000422" cy="3285041"/>
          </a:xfrm>
        </p:grpSpPr>
        <p:pic>
          <p:nvPicPr>
            <p:cNvPr id="34" name="グラフィックス 33" descr="ストリーム 単色塗りつぶし">
              <a:extLst>
                <a:ext uri="{FF2B5EF4-FFF2-40B4-BE49-F238E27FC236}">
                  <a16:creationId xmlns:a16="http://schemas.microsoft.com/office/drawing/2014/main" id="{FFDD80FA-F5C2-32D1-A801-0862D2DF365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122248" y="3191284"/>
              <a:ext cx="929570" cy="929570"/>
            </a:xfrm>
            <a:prstGeom prst="rect">
              <a:avLst/>
            </a:prstGeom>
          </p:spPr>
        </p:pic>
        <p:pic>
          <p:nvPicPr>
            <p:cNvPr id="4098" name="Picture 2" descr="電子レンジのシルエット | 無料のAi・PNG白黒シルエットイラスト">
              <a:extLst>
                <a:ext uri="{FF2B5EF4-FFF2-40B4-BE49-F238E27FC236}">
                  <a16:creationId xmlns:a16="http://schemas.microsoft.com/office/drawing/2014/main" id="{DC5232F6-4766-8FC7-36B8-E01CDF526D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80380" y="1400470"/>
              <a:ext cx="1715570" cy="171557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3799912F-9B57-7D81-DCC2-AAA9304FD5BD}"/>
                </a:ext>
              </a:extLst>
            </p:cNvPr>
            <p:cNvSpPr txBox="1"/>
            <p:nvPr/>
          </p:nvSpPr>
          <p:spPr>
            <a:xfrm>
              <a:off x="9880835" y="4291137"/>
              <a:ext cx="1714661" cy="375459"/>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気象レーダー</a:t>
              </a:r>
            </a:p>
          </p:txBody>
        </p:sp>
        <p:sp>
          <p:nvSpPr>
            <p:cNvPr id="45" name="テキスト ボックス 44">
              <a:extLst>
                <a:ext uri="{FF2B5EF4-FFF2-40B4-BE49-F238E27FC236}">
                  <a16:creationId xmlns:a16="http://schemas.microsoft.com/office/drawing/2014/main" id="{6BEFB23D-3DF6-087A-3C7B-C7DC234B7F31}"/>
                </a:ext>
              </a:extLst>
            </p:cNvPr>
            <p:cNvSpPr txBox="1"/>
            <p:nvPr/>
          </p:nvSpPr>
          <p:spPr>
            <a:xfrm>
              <a:off x="9353660" y="1381555"/>
              <a:ext cx="2769010" cy="375459"/>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その他干渉を起こすもの</a:t>
              </a:r>
            </a:p>
          </p:txBody>
        </p:sp>
        <p:sp>
          <p:nvSpPr>
            <p:cNvPr id="47" name="テキスト ボックス 46">
              <a:extLst>
                <a:ext uri="{FF2B5EF4-FFF2-40B4-BE49-F238E27FC236}">
                  <a16:creationId xmlns:a16="http://schemas.microsoft.com/office/drawing/2014/main" id="{B0EE15FB-4647-3D05-EFC7-407D85B6DD3D}"/>
                </a:ext>
              </a:extLst>
            </p:cNvPr>
            <p:cNvSpPr txBox="1"/>
            <p:nvPr/>
          </p:nvSpPr>
          <p:spPr>
            <a:xfrm>
              <a:off x="10057646" y="2800555"/>
              <a:ext cx="1361038" cy="375459"/>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電子レンジ</a:t>
              </a:r>
            </a:p>
          </p:txBody>
        </p:sp>
        <p:pic>
          <p:nvPicPr>
            <p:cNvPr id="2" name="グラフィックス 1" descr="ストリーム 単色塗りつぶし">
              <a:extLst>
                <a:ext uri="{FF2B5EF4-FFF2-40B4-BE49-F238E27FC236}">
                  <a16:creationId xmlns:a16="http://schemas.microsoft.com/office/drawing/2014/main" id="{92CF17C2-271A-F78F-34E7-97FDEAEED60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612230" y="2506308"/>
              <a:ext cx="929570" cy="929570"/>
            </a:xfrm>
            <a:prstGeom prst="rect">
              <a:avLst/>
            </a:prstGeom>
          </p:spPr>
        </p:pic>
      </p:grpSp>
      <p:sp>
        <p:nvSpPr>
          <p:cNvPr id="48" name="テキスト ボックス 47">
            <a:extLst>
              <a:ext uri="{FF2B5EF4-FFF2-40B4-BE49-F238E27FC236}">
                <a16:creationId xmlns:a16="http://schemas.microsoft.com/office/drawing/2014/main" id="{C02DEE89-C662-6EE5-AD98-A75F93E1932F}"/>
              </a:ext>
            </a:extLst>
          </p:cNvPr>
          <p:cNvSpPr txBox="1"/>
          <p:nvPr/>
        </p:nvSpPr>
        <p:spPr>
          <a:xfrm>
            <a:off x="1232803" y="5528061"/>
            <a:ext cx="12393171" cy="830997"/>
          </a:xfrm>
          <a:prstGeom prst="rect">
            <a:avLst/>
          </a:prstGeom>
          <a:noFill/>
        </p:spPr>
        <p:txBody>
          <a:bodyPr wrap="square" rtlCol="0">
            <a:spAutoFit/>
          </a:bodyPr>
          <a:lstStyle/>
          <a:p>
            <a:r>
              <a:rPr kumimoji="1" lang="ja-JP" altLang="en-US" sz="2400">
                <a:latin typeface="Meiryo" panose="020B0604030504040204" pitchFamily="34" charset="-128"/>
                <a:ea typeface="Meiryo" panose="020B0604030504040204" pitchFamily="34" charset="-128"/>
              </a:rPr>
              <a:t>電子機器等が発する電波はいずれかのチャネルと干渉する</a:t>
            </a:r>
            <a:endParaRPr kumimoji="1" lang="en-US" altLang="ja-JP" sz="2400">
              <a:latin typeface="Meiryo" panose="020B0604030504040204" pitchFamily="34" charset="-128"/>
              <a:ea typeface="Meiryo" panose="020B0604030504040204" pitchFamily="34" charset="-128"/>
            </a:endParaRPr>
          </a:p>
          <a:p>
            <a:r>
              <a:rPr lang="ja-JP" altLang="en-US" sz="2400">
                <a:latin typeface="Meiryo" panose="020B0604030504040204" pitchFamily="34" charset="-128"/>
                <a:ea typeface="Meiryo" panose="020B0604030504040204" pitchFamily="34" charset="-128"/>
              </a:rPr>
              <a:t>→</a:t>
            </a:r>
            <a:r>
              <a:rPr lang="en-US" altLang="ja-JP" sz="240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チャネルが混雑していると電波が届きづらくなる</a:t>
            </a:r>
            <a:endParaRPr kumimoji="1" lang="ja-JP" altLang="en-US" sz="2400">
              <a:latin typeface="Meiryo" panose="020B0604030504040204" pitchFamily="34" charset="-128"/>
              <a:ea typeface="Meiryo" panose="020B0604030504040204" pitchFamily="34" charset="-128"/>
            </a:endParaRPr>
          </a:p>
        </p:txBody>
      </p:sp>
      <p:sp>
        <p:nvSpPr>
          <p:cNvPr id="55" name="角丸四角形 54">
            <a:extLst>
              <a:ext uri="{FF2B5EF4-FFF2-40B4-BE49-F238E27FC236}">
                <a16:creationId xmlns:a16="http://schemas.microsoft.com/office/drawing/2014/main" id="{DF514EAF-D03D-9743-233D-ED02364F8374}"/>
              </a:ext>
            </a:extLst>
          </p:cNvPr>
          <p:cNvSpPr/>
          <p:nvPr/>
        </p:nvSpPr>
        <p:spPr>
          <a:xfrm>
            <a:off x="9097623" y="1340790"/>
            <a:ext cx="2724785" cy="3725287"/>
          </a:xfrm>
          <a:prstGeom prst="roundRect">
            <a:avLst>
              <a:gd name="adj" fmla="val 8113"/>
            </a:avLst>
          </a:prstGeom>
          <a:noFill/>
          <a:ln w="38100"/>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98BA05C0-5D2F-099E-E53A-5C12BEB18086}"/>
              </a:ext>
            </a:extLst>
          </p:cNvPr>
          <p:cNvSpPr/>
          <p:nvPr/>
        </p:nvSpPr>
        <p:spPr>
          <a:xfrm>
            <a:off x="980994" y="5424906"/>
            <a:ext cx="10250793" cy="950481"/>
          </a:xfrm>
          <a:prstGeom prst="roundRect">
            <a:avLst/>
          </a:prstGeom>
          <a:no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5AE309D-120E-B2A3-1AC5-611F2B6EB13D}"/>
              </a:ext>
            </a:extLst>
          </p:cNvPr>
          <p:cNvSpPr txBox="1"/>
          <p:nvPr/>
        </p:nvSpPr>
        <p:spPr>
          <a:xfrm>
            <a:off x="1652530" y="7293166"/>
            <a:ext cx="2313454" cy="369332"/>
          </a:xfrm>
          <a:prstGeom prst="rect">
            <a:avLst/>
          </a:prstGeom>
          <a:noFill/>
        </p:spPr>
        <p:txBody>
          <a:bodyPr wrap="none" rtlCol="0">
            <a:spAutoFit/>
          </a:bodyPr>
          <a:lstStyle/>
          <a:p>
            <a:r>
              <a:rPr kumimoji="1" lang="en-US" altLang="ja-JP"/>
              <a:t>11</a:t>
            </a:r>
            <a:r>
              <a:rPr kumimoji="1" lang="ja-JP" altLang="en-US"/>
              <a:t>と</a:t>
            </a:r>
            <a:r>
              <a:rPr kumimoji="1" lang="en-US" altLang="ja-JP"/>
              <a:t>12</a:t>
            </a:r>
            <a:r>
              <a:rPr kumimoji="1" lang="ja-JP" altLang="en-US"/>
              <a:t>を合体させる</a:t>
            </a:r>
          </a:p>
        </p:txBody>
      </p:sp>
      <p:sp>
        <p:nvSpPr>
          <p:cNvPr id="4" name="テキスト ボックス 3">
            <a:extLst>
              <a:ext uri="{FF2B5EF4-FFF2-40B4-BE49-F238E27FC236}">
                <a16:creationId xmlns:a16="http://schemas.microsoft.com/office/drawing/2014/main" id="{FD35992F-858C-71C9-8602-7050BBB39404}"/>
              </a:ext>
            </a:extLst>
          </p:cNvPr>
          <p:cNvSpPr txBox="1"/>
          <p:nvPr/>
        </p:nvSpPr>
        <p:spPr>
          <a:xfrm>
            <a:off x="1937059" y="4224903"/>
            <a:ext cx="941283"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野良</a:t>
            </a:r>
            <a:r>
              <a:rPr kumimoji="1" lang="en-US" altLang="ja-JP">
                <a:latin typeface="Meiryo" panose="020B0604030504040204" pitchFamily="34" charset="-128"/>
                <a:ea typeface="Meiryo" panose="020B0604030504040204" pitchFamily="34" charset="-128"/>
              </a:rPr>
              <a:t>AP</a:t>
            </a:r>
            <a:endParaRPr kumimoji="1" lang="ja-JP" altLang="en-US">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6762664A-315B-5409-B7CB-33448459B486}"/>
              </a:ext>
            </a:extLst>
          </p:cNvPr>
          <p:cNvSpPr>
            <a:spLocks noGrp="1"/>
          </p:cNvSpPr>
          <p:nvPr>
            <p:ph type="sldNum" sz="quarter" idx="12"/>
          </p:nvPr>
        </p:nvSpPr>
        <p:spPr/>
        <p:txBody>
          <a:bodyPr/>
          <a:lstStyle/>
          <a:p>
            <a:fld id="{F1CDFA39-16F5-E64D-9D3A-3CE155B62115}" type="slidenum">
              <a:rPr kumimoji="1" lang="ja-JP" altLang="en-US" smtClean="0"/>
              <a:t>18</a:t>
            </a:fld>
            <a:endParaRPr kumimoji="1" lang="ja-JP" altLang="en-US"/>
          </a:p>
        </p:txBody>
      </p:sp>
    </p:spTree>
    <p:extLst>
      <p:ext uri="{BB962C8B-B14F-4D97-AF65-F5344CB8AC3E}">
        <p14:creationId xmlns:p14="http://schemas.microsoft.com/office/powerpoint/2010/main" val="4270161965"/>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角丸四角形 42">
            <a:extLst>
              <a:ext uri="{FF2B5EF4-FFF2-40B4-BE49-F238E27FC236}">
                <a16:creationId xmlns:a16="http://schemas.microsoft.com/office/drawing/2014/main" id="{74D5C896-1F32-B547-D31F-0AD2502242CC}"/>
              </a:ext>
            </a:extLst>
          </p:cNvPr>
          <p:cNvSpPr/>
          <p:nvPr/>
        </p:nvSpPr>
        <p:spPr>
          <a:xfrm>
            <a:off x="449704" y="2432757"/>
            <a:ext cx="11021150" cy="4183590"/>
          </a:xfrm>
          <a:prstGeom prst="roundRect">
            <a:avLst/>
          </a:prstGeom>
          <a:solidFill>
            <a:schemeClr val="bg1"/>
          </a:solidFill>
          <a:ln>
            <a:solidFill>
              <a:srgbClr val="FFBF1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ja-JP" altLang="en-US" sz="2000">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CD10DE8D-D742-4D49-B783-FE3686A27C13}"/>
              </a:ext>
            </a:extLst>
          </p:cNvPr>
          <p:cNvSpPr>
            <a:spLocks noGrp="1"/>
          </p:cNvSpPr>
          <p:nvPr>
            <p:ph type="title"/>
          </p:nvPr>
        </p:nvSpPr>
        <p:spPr/>
        <p:txBody>
          <a:bodyPr>
            <a:normAutofit/>
          </a:bodyPr>
          <a:lstStyle/>
          <a:p>
            <a:r>
              <a:rPr kumimoji="1" lang="ja-JP" altLang="en-US"/>
              <a:t>背景</a:t>
            </a:r>
            <a:r>
              <a:rPr kumimoji="1" lang="en-US" altLang="ja-JP"/>
              <a:t>① - </a:t>
            </a:r>
            <a:r>
              <a:rPr kumimoji="1" lang="ja-JP" altLang="en-US"/>
              <a:t>エンタープライズ無線</a:t>
            </a:r>
            <a:r>
              <a:rPr kumimoji="1" lang="en-US" altLang="ja-JP"/>
              <a:t>LAN</a:t>
            </a:r>
            <a:r>
              <a:rPr kumimoji="1" lang="ja-JP" altLang="en-US"/>
              <a:t>環境の課題</a:t>
            </a:r>
          </a:p>
        </p:txBody>
      </p:sp>
      <p:sp>
        <p:nvSpPr>
          <p:cNvPr id="5" name="テキスト ボックス 4">
            <a:extLst>
              <a:ext uri="{FF2B5EF4-FFF2-40B4-BE49-F238E27FC236}">
                <a16:creationId xmlns:a16="http://schemas.microsoft.com/office/drawing/2014/main" id="{07539063-D6C4-4B78-4924-FDB9FCED25A7}"/>
              </a:ext>
            </a:extLst>
          </p:cNvPr>
          <p:cNvSpPr txBox="1"/>
          <p:nvPr/>
        </p:nvSpPr>
        <p:spPr>
          <a:xfrm>
            <a:off x="490716" y="1446037"/>
            <a:ext cx="11317575" cy="461665"/>
          </a:xfrm>
          <a:prstGeom prst="rect">
            <a:avLst/>
          </a:prstGeom>
          <a:noFill/>
        </p:spPr>
        <p:txBody>
          <a:bodyPr wrap="square">
            <a:spAutoFit/>
          </a:bodyPr>
          <a:lstStyle/>
          <a:p>
            <a:r>
              <a:rPr kumimoji="1" lang="ja-JP" altLang="en-US" sz="2400">
                <a:latin typeface="Meiryo" panose="020B0604030504040204" pitchFamily="34" charset="-128"/>
                <a:ea typeface="Meiryo" panose="020B0604030504040204" pitchFamily="34" charset="-128"/>
              </a:rPr>
              <a:t>人が大勢集まる場所で無線</a:t>
            </a:r>
            <a:r>
              <a:rPr kumimoji="1" lang="en-US" altLang="ja-JP" sz="2400">
                <a:latin typeface="Meiryo" panose="020B0604030504040204" pitchFamily="34" charset="-128"/>
                <a:ea typeface="Meiryo" panose="020B0604030504040204" pitchFamily="34" charset="-128"/>
              </a:rPr>
              <a:t>LAN</a:t>
            </a:r>
            <a:r>
              <a:rPr kumimoji="1" lang="ja-JP" altLang="en-US" sz="2400">
                <a:latin typeface="Meiryo" panose="020B0604030504040204" pitchFamily="34" charset="-128"/>
                <a:ea typeface="Meiryo" panose="020B0604030504040204" pitchFamily="34" charset="-128"/>
              </a:rPr>
              <a:t>環境を</a:t>
            </a:r>
            <a:r>
              <a:rPr lang="ja-JP" altLang="en-US" sz="2400">
                <a:latin typeface="Meiryo" panose="020B0604030504040204" pitchFamily="34" charset="-128"/>
                <a:ea typeface="Meiryo" panose="020B0604030504040204" pitchFamily="34" charset="-128"/>
              </a:rPr>
              <a:t>利用者全員に快適に提供することは難しい</a:t>
            </a:r>
            <a:endParaRPr lang="en-US" altLang="ja-JP" sz="240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0A974F12-B53D-3B56-1751-6CAAC660A03E}"/>
              </a:ext>
            </a:extLst>
          </p:cNvPr>
          <p:cNvSpPr txBox="1"/>
          <p:nvPr/>
        </p:nvSpPr>
        <p:spPr>
          <a:xfrm>
            <a:off x="5477264" y="7518157"/>
            <a:ext cx="8031366" cy="1200329"/>
          </a:xfrm>
          <a:prstGeom prst="rect">
            <a:avLst/>
          </a:prstGeom>
          <a:noFill/>
        </p:spPr>
        <p:txBody>
          <a:bodyPr wrap="none" rtlCol="0">
            <a:spAutoFit/>
          </a:bodyPr>
          <a:lstStyle/>
          <a:p>
            <a:r>
              <a:rPr kumimoji="1" lang="ja-JP" altLang="en-US"/>
              <a:t>・スライドが必要</a:t>
            </a:r>
            <a:r>
              <a:rPr kumimoji="1" lang="en-US" altLang="ja-JP"/>
              <a:t>1,2</a:t>
            </a:r>
            <a:r>
              <a:rPr kumimoji="1" lang="ja-JP" altLang="en-US"/>
              <a:t>の間</a:t>
            </a:r>
            <a:endParaRPr kumimoji="1" lang="en-US" altLang="ja-JP"/>
          </a:p>
          <a:p>
            <a:r>
              <a:rPr kumimoji="1" lang="ja-JP" altLang="en-US"/>
              <a:t>大勢集まる場所で無線</a:t>
            </a:r>
            <a:r>
              <a:rPr kumimoji="1" lang="en-US" altLang="ja-JP"/>
              <a:t>LAN</a:t>
            </a:r>
            <a:r>
              <a:rPr kumimoji="1" lang="ja-JP" altLang="en-US"/>
              <a:t>環境を</a:t>
            </a:r>
            <a:r>
              <a:rPr lang="ja-JP" altLang="en-US"/>
              <a:t>利用者全員に快適に提供することは難しい</a:t>
            </a:r>
            <a:endParaRPr lang="en-US" altLang="ja-JP"/>
          </a:p>
          <a:p>
            <a:r>
              <a:rPr kumimoji="1" lang="ja-JP" altLang="en-US"/>
              <a:t>→その要因をつらつら挙げてみる</a:t>
            </a:r>
            <a:br>
              <a:rPr kumimoji="1" lang="en-US" altLang="ja-JP"/>
            </a:br>
            <a:r>
              <a:rPr kumimoji="1" lang="ja-JP" altLang="en-US"/>
              <a:t>野良</a:t>
            </a:r>
            <a:r>
              <a:rPr kumimoji="1" lang="en-US" altLang="ja-JP"/>
              <a:t>AP</a:t>
            </a:r>
            <a:r>
              <a:rPr kumimoji="1" lang="ja-JP" altLang="en-US"/>
              <a:t>がたくさんある，物理的に人が集中してる，</a:t>
            </a:r>
            <a:r>
              <a:rPr kumimoji="1" lang="en-US" altLang="ja-JP" err="1"/>
              <a:t>etc</a:t>
            </a:r>
            <a:r>
              <a:rPr kumimoji="1" lang="en-US" altLang="ja-JP"/>
              <a:t>….</a:t>
            </a:r>
            <a:endParaRPr kumimoji="1" lang="ja-JP" altLang="en-US"/>
          </a:p>
        </p:txBody>
      </p:sp>
      <p:grpSp>
        <p:nvGrpSpPr>
          <p:cNvPr id="38" name="グループ化 37">
            <a:extLst>
              <a:ext uri="{FF2B5EF4-FFF2-40B4-BE49-F238E27FC236}">
                <a16:creationId xmlns:a16="http://schemas.microsoft.com/office/drawing/2014/main" id="{40A5F3CD-FE37-364B-34DE-B2152B85A67A}"/>
              </a:ext>
            </a:extLst>
          </p:cNvPr>
          <p:cNvGrpSpPr/>
          <p:nvPr/>
        </p:nvGrpSpPr>
        <p:grpSpPr>
          <a:xfrm>
            <a:off x="-2188510" y="3945712"/>
            <a:ext cx="1927132" cy="2277232"/>
            <a:chOff x="431523" y="2395200"/>
            <a:chExt cx="3483428" cy="4116259"/>
          </a:xfrm>
        </p:grpSpPr>
        <p:pic>
          <p:nvPicPr>
            <p:cNvPr id="23" name="グラフィックス 22" descr="女性の集団 単色塗りつぶし">
              <a:extLst>
                <a:ext uri="{FF2B5EF4-FFF2-40B4-BE49-F238E27FC236}">
                  <a16:creationId xmlns:a16="http://schemas.microsoft.com/office/drawing/2014/main" id="{2F9DF121-52AE-7A35-8E01-DBA8347EE5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1523" y="4705465"/>
              <a:ext cx="914400" cy="914400"/>
            </a:xfrm>
            <a:prstGeom prst="rect">
              <a:avLst/>
            </a:prstGeom>
          </p:spPr>
        </p:pic>
        <p:pic>
          <p:nvPicPr>
            <p:cNvPr id="25" name="グラフィックス 24" descr="男性の集団 単色塗りつぶし">
              <a:extLst>
                <a:ext uri="{FF2B5EF4-FFF2-40B4-BE49-F238E27FC236}">
                  <a16:creationId xmlns:a16="http://schemas.microsoft.com/office/drawing/2014/main" id="{0A32317C-3F0D-3DE9-6648-1E88831A56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59690" y="5597059"/>
              <a:ext cx="914400" cy="914400"/>
            </a:xfrm>
            <a:prstGeom prst="rect">
              <a:avLst/>
            </a:prstGeom>
          </p:spPr>
        </p:pic>
        <p:pic>
          <p:nvPicPr>
            <p:cNvPr id="26" name="グラフィックス 25" descr="男性の集団 単色塗りつぶし">
              <a:extLst>
                <a:ext uri="{FF2B5EF4-FFF2-40B4-BE49-F238E27FC236}">
                  <a16:creationId xmlns:a16="http://schemas.microsoft.com/office/drawing/2014/main" id="{9A979562-0D8B-4CCE-A518-6F13C0C675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0551" y="4529729"/>
              <a:ext cx="914400" cy="914400"/>
            </a:xfrm>
            <a:prstGeom prst="rect">
              <a:avLst/>
            </a:prstGeom>
          </p:spPr>
        </p:pic>
        <p:pic>
          <p:nvPicPr>
            <p:cNvPr id="27" name="グラフィックス 26" descr="女性の集団 単色塗りつぶし">
              <a:extLst>
                <a:ext uri="{FF2B5EF4-FFF2-40B4-BE49-F238E27FC236}">
                  <a16:creationId xmlns:a16="http://schemas.microsoft.com/office/drawing/2014/main" id="{93A841D9-F58E-0214-0340-5B7A563B1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6037" y="4116466"/>
              <a:ext cx="914400" cy="914400"/>
            </a:xfrm>
            <a:prstGeom prst="rect">
              <a:avLst/>
            </a:prstGeom>
          </p:spPr>
        </p:pic>
        <p:pic>
          <p:nvPicPr>
            <p:cNvPr id="28" name="グラフィックス 27" descr="無線ルーター 単色塗りつぶし">
              <a:extLst>
                <a:ext uri="{FF2B5EF4-FFF2-40B4-BE49-F238E27FC236}">
                  <a16:creationId xmlns:a16="http://schemas.microsoft.com/office/drawing/2014/main" id="{A8503A92-484E-6D9F-CE81-066412B479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4143" y="2395200"/>
              <a:ext cx="1046294" cy="1046294"/>
            </a:xfrm>
            <a:prstGeom prst="rect">
              <a:avLst/>
            </a:prstGeom>
          </p:spPr>
        </p:pic>
        <p:cxnSp>
          <p:nvCxnSpPr>
            <p:cNvPr id="4" name="直線矢印コネクタ 3">
              <a:extLst>
                <a:ext uri="{FF2B5EF4-FFF2-40B4-BE49-F238E27FC236}">
                  <a16:creationId xmlns:a16="http://schemas.microsoft.com/office/drawing/2014/main" id="{15EF2DA4-7659-A0BD-9052-9B8B21071529}"/>
                </a:ext>
              </a:extLst>
            </p:cNvPr>
            <p:cNvCxnSpPr>
              <a:cxnSpLocks/>
              <a:stCxn id="28" idx="2"/>
            </p:cNvCxnSpPr>
            <p:nvPr/>
          </p:nvCxnSpPr>
          <p:spPr>
            <a:xfrm flipH="1">
              <a:off x="909781" y="3441494"/>
              <a:ext cx="1197509" cy="108823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7" name="直線矢印コネクタ 6">
              <a:extLst>
                <a:ext uri="{FF2B5EF4-FFF2-40B4-BE49-F238E27FC236}">
                  <a16:creationId xmlns:a16="http://schemas.microsoft.com/office/drawing/2014/main" id="{D19F0F5F-36C1-4749-DC4F-F5A13869885A}"/>
                </a:ext>
              </a:extLst>
            </p:cNvPr>
            <p:cNvCxnSpPr>
              <a:cxnSpLocks/>
            </p:cNvCxnSpPr>
            <p:nvPr/>
          </p:nvCxnSpPr>
          <p:spPr>
            <a:xfrm>
              <a:off x="2107290" y="3441494"/>
              <a:ext cx="0" cy="6749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EDBF3D1F-9810-5443-C50F-12E177C6E75D}"/>
                </a:ext>
              </a:extLst>
            </p:cNvPr>
            <p:cNvCxnSpPr>
              <a:cxnSpLocks/>
              <a:endCxn id="25" idx="0"/>
            </p:cNvCxnSpPr>
            <p:nvPr/>
          </p:nvCxnSpPr>
          <p:spPr>
            <a:xfrm>
              <a:off x="2107290" y="3441494"/>
              <a:ext cx="609600" cy="215556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3" name="直線矢印コネクタ 12">
              <a:extLst>
                <a:ext uri="{FF2B5EF4-FFF2-40B4-BE49-F238E27FC236}">
                  <a16:creationId xmlns:a16="http://schemas.microsoft.com/office/drawing/2014/main" id="{903CFB3F-90A8-895B-32E4-794CE0FF87E4}"/>
                </a:ext>
              </a:extLst>
            </p:cNvPr>
            <p:cNvCxnSpPr>
              <a:cxnSpLocks/>
              <a:endCxn id="26" idx="0"/>
            </p:cNvCxnSpPr>
            <p:nvPr/>
          </p:nvCxnSpPr>
          <p:spPr>
            <a:xfrm>
              <a:off x="2107289" y="3441494"/>
              <a:ext cx="1350462" cy="108823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grpSp>
      <p:grpSp>
        <p:nvGrpSpPr>
          <p:cNvPr id="35" name="グループ化 34">
            <a:extLst>
              <a:ext uri="{FF2B5EF4-FFF2-40B4-BE49-F238E27FC236}">
                <a16:creationId xmlns:a16="http://schemas.microsoft.com/office/drawing/2014/main" id="{DC21C049-03E0-0401-E06D-69A020F6EB9E}"/>
              </a:ext>
            </a:extLst>
          </p:cNvPr>
          <p:cNvGrpSpPr/>
          <p:nvPr/>
        </p:nvGrpSpPr>
        <p:grpSpPr>
          <a:xfrm>
            <a:off x="1394457" y="2833593"/>
            <a:ext cx="9131644" cy="1120997"/>
            <a:chOff x="6009547" y="3037396"/>
            <a:chExt cx="5225415" cy="1120997"/>
          </a:xfrm>
          <a:effectLst/>
        </p:grpSpPr>
        <p:sp>
          <p:nvSpPr>
            <p:cNvPr id="32" name="角丸四角形 31">
              <a:extLst>
                <a:ext uri="{FF2B5EF4-FFF2-40B4-BE49-F238E27FC236}">
                  <a16:creationId xmlns:a16="http://schemas.microsoft.com/office/drawing/2014/main" id="{6C8477E6-7F41-6BEC-DA67-3C38A29C52C5}"/>
                </a:ext>
              </a:extLst>
            </p:cNvPr>
            <p:cNvSpPr/>
            <p:nvPr/>
          </p:nvSpPr>
          <p:spPr>
            <a:xfrm>
              <a:off x="6009547" y="3131949"/>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17" name="角丸四角形 16">
              <a:extLst>
                <a:ext uri="{FF2B5EF4-FFF2-40B4-BE49-F238E27FC236}">
                  <a16:creationId xmlns:a16="http://schemas.microsoft.com/office/drawing/2014/main" id="{ABED8026-90A3-E347-2DBF-E4DDCF6677EC}"/>
                </a:ext>
              </a:extLst>
            </p:cNvPr>
            <p:cNvSpPr/>
            <p:nvPr/>
          </p:nvSpPr>
          <p:spPr>
            <a:xfrm>
              <a:off x="6096000" y="3037396"/>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野良</a:t>
              </a:r>
              <a:r>
                <a:rPr lang="en" altLang="ja-JP" sz="2400">
                  <a:solidFill>
                    <a:schemeClr val="tx1"/>
                  </a:solidFill>
                  <a:latin typeface="Meiryo" panose="020B0604030504040204" pitchFamily="34" charset="-128"/>
                  <a:ea typeface="Meiryo" panose="020B0604030504040204" pitchFamily="34" charset="-128"/>
                </a:rPr>
                <a:t>AP (</a:t>
              </a:r>
              <a:r>
                <a:rPr lang="ja-JP" altLang="en-US" sz="2400">
                  <a:solidFill>
                    <a:schemeClr val="tx1"/>
                  </a:solidFill>
                  <a:latin typeface="Meiryo" panose="020B0604030504040204" pitchFamily="34" charset="-128"/>
                  <a:ea typeface="Meiryo" panose="020B0604030504040204" pitchFamily="34" charset="-128"/>
                </a:rPr>
                <a:t>ポケット</a:t>
              </a:r>
              <a:r>
                <a:rPr lang="en" altLang="ja-JP" sz="2400">
                  <a:solidFill>
                    <a:schemeClr val="tx1"/>
                  </a:solidFill>
                  <a:latin typeface="Meiryo" panose="020B0604030504040204" pitchFamily="34" charset="-128"/>
                  <a:ea typeface="Meiryo" panose="020B0604030504040204" pitchFamily="34" charset="-128"/>
                </a:rPr>
                <a:t>Wi-Fi</a:t>
              </a:r>
              <a:r>
                <a:rPr lang="ja-JP" altLang="en" sz="2400">
                  <a:solidFill>
                    <a:schemeClr val="tx1"/>
                  </a:solidFill>
                  <a:latin typeface="Meiryo" panose="020B0604030504040204" pitchFamily="34" charset="-128"/>
                  <a:ea typeface="Meiryo" panose="020B0604030504040204" pitchFamily="34" charset="-128"/>
                </a:rPr>
                <a:t>，</a:t>
              </a:r>
              <a:r>
                <a:rPr lang="ja-JP" altLang="en-US" sz="2400">
                  <a:solidFill>
                    <a:schemeClr val="tx1"/>
                  </a:solidFill>
                  <a:latin typeface="Meiryo" panose="020B0604030504040204" pitchFamily="34" charset="-128"/>
                  <a:ea typeface="Meiryo" panose="020B0604030504040204" pitchFamily="34" charset="-128"/>
                </a:rPr>
                <a:t>テザリング端末等</a:t>
              </a:r>
              <a:r>
                <a:rPr lang="en-US" altLang="ja-JP" sz="2400">
                  <a:solidFill>
                    <a:schemeClr val="tx1"/>
                  </a:solidFill>
                  <a:latin typeface="Meiryo" panose="020B0604030504040204" pitchFamily="34" charset="-128"/>
                  <a:ea typeface="Meiryo" panose="020B0604030504040204" pitchFamily="34" charset="-128"/>
                </a:rPr>
                <a:t>) </a:t>
              </a:r>
              <a:r>
                <a:rPr lang="ja-JP" altLang="en-US" sz="2400">
                  <a:solidFill>
                    <a:schemeClr val="tx1"/>
                  </a:solidFill>
                  <a:latin typeface="Meiryo" panose="020B0604030504040204" pitchFamily="34" charset="-128"/>
                  <a:ea typeface="Meiryo" panose="020B0604030504040204" pitchFamily="34" charset="-128"/>
                </a:rPr>
                <a:t>による干渉</a:t>
              </a:r>
            </a:p>
          </p:txBody>
        </p:sp>
      </p:grpSp>
      <p:grpSp>
        <p:nvGrpSpPr>
          <p:cNvPr id="36" name="グループ化 35">
            <a:extLst>
              <a:ext uri="{FF2B5EF4-FFF2-40B4-BE49-F238E27FC236}">
                <a16:creationId xmlns:a16="http://schemas.microsoft.com/office/drawing/2014/main" id="{8C4669CD-09B6-8423-DDC1-813B402CA5E7}"/>
              </a:ext>
            </a:extLst>
          </p:cNvPr>
          <p:cNvGrpSpPr/>
          <p:nvPr/>
        </p:nvGrpSpPr>
        <p:grpSpPr>
          <a:xfrm>
            <a:off x="1394457" y="4085841"/>
            <a:ext cx="9131644" cy="1144493"/>
            <a:chOff x="6009547" y="4336608"/>
            <a:chExt cx="5196332" cy="1144493"/>
          </a:xfrm>
          <a:effectLst/>
        </p:grpSpPr>
        <p:sp>
          <p:nvSpPr>
            <p:cNvPr id="33" name="角丸四角形 32">
              <a:extLst>
                <a:ext uri="{FF2B5EF4-FFF2-40B4-BE49-F238E27FC236}">
                  <a16:creationId xmlns:a16="http://schemas.microsoft.com/office/drawing/2014/main" id="{2436C333-3832-7941-7491-E57AF2E45E84}"/>
                </a:ext>
              </a:extLst>
            </p:cNvPr>
            <p:cNvSpPr/>
            <p:nvPr/>
          </p:nvSpPr>
          <p:spPr>
            <a:xfrm>
              <a:off x="6009547" y="4454657"/>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18" name="角丸四角形 17">
              <a:extLst>
                <a:ext uri="{FF2B5EF4-FFF2-40B4-BE49-F238E27FC236}">
                  <a16:creationId xmlns:a16="http://schemas.microsoft.com/office/drawing/2014/main" id="{18EDE426-0C37-B99B-E025-2E9360442D14}"/>
                </a:ext>
              </a:extLst>
            </p:cNvPr>
            <p:cNvSpPr/>
            <p:nvPr/>
          </p:nvSpPr>
          <p:spPr>
            <a:xfrm>
              <a:off x="6066917" y="4336608"/>
              <a:ext cx="5138962" cy="1031407"/>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tx1"/>
                  </a:solidFill>
                  <a:latin typeface="Meiryo" panose="020B0604030504040204" pitchFamily="34" charset="-128"/>
                  <a:ea typeface="Meiryo" panose="020B0604030504040204" pitchFamily="34" charset="-128"/>
                </a:rPr>
                <a:t>1</a:t>
              </a:r>
              <a:r>
                <a:rPr lang="ja-JP" altLang="en-US" sz="2400">
                  <a:solidFill>
                    <a:schemeClr val="tx1"/>
                  </a:solidFill>
                  <a:latin typeface="Meiryo" panose="020B0604030504040204" pitchFamily="34" charset="-128"/>
                  <a:ea typeface="Meiryo" panose="020B0604030504040204" pitchFamily="34" charset="-128"/>
                </a:rPr>
                <a:t>か所に人が集中することによるスループット低下</a:t>
              </a:r>
            </a:p>
          </p:txBody>
        </p:sp>
      </p:grpSp>
      <p:grpSp>
        <p:nvGrpSpPr>
          <p:cNvPr id="37" name="グループ化 36">
            <a:extLst>
              <a:ext uri="{FF2B5EF4-FFF2-40B4-BE49-F238E27FC236}">
                <a16:creationId xmlns:a16="http://schemas.microsoft.com/office/drawing/2014/main" id="{395D509D-C671-A53E-3DB2-FE9A18F10943}"/>
              </a:ext>
            </a:extLst>
          </p:cNvPr>
          <p:cNvGrpSpPr/>
          <p:nvPr/>
        </p:nvGrpSpPr>
        <p:grpSpPr>
          <a:xfrm>
            <a:off x="1394457" y="5361585"/>
            <a:ext cx="9131644" cy="1133646"/>
            <a:chOff x="6009547" y="5565388"/>
            <a:chExt cx="5196333" cy="1133646"/>
          </a:xfrm>
          <a:effectLst/>
        </p:grpSpPr>
        <p:sp>
          <p:nvSpPr>
            <p:cNvPr id="34" name="角丸四角形 33">
              <a:extLst>
                <a:ext uri="{FF2B5EF4-FFF2-40B4-BE49-F238E27FC236}">
                  <a16:creationId xmlns:a16="http://schemas.microsoft.com/office/drawing/2014/main" id="{CFACFA75-2D92-2C5E-FDDF-E3F79B547458}"/>
                </a:ext>
              </a:extLst>
            </p:cNvPr>
            <p:cNvSpPr/>
            <p:nvPr/>
          </p:nvSpPr>
          <p:spPr>
            <a:xfrm>
              <a:off x="6009547" y="5672590"/>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AE8F8F6-887B-9E49-6637-E6F1D6B77E38}"/>
                </a:ext>
              </a:extLst>
            </p:cNvPr>
            <p:cNvSpPr/>
            <p:nvPr/>
          </p:nvSpPr>
          <p:spPr>
            <a:xfrm>
              <a:off x="6066917" y="5565388"/>
              <a:ext cx="5138963" cy="1031408"/>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気象レーダーや機械ノイズなどによる干渉</a:t>
              </a:r>
            </a:p>
          </p:txBody>
        </p:sp>
      </p:grpSp>
      <p:sp>
        <p:nvSpPr>
          <p:cNvPr id="24" name="正方形/長方形 23">
            <a:extLst>
              <a:ext uri="{FF2B5EF4-FFF2-40B4-BE49-F238E27FC236}">
                <a16:creationId xmlns:a16="http://schemas.microsoft.com/office/drawing/2014/main" id="{CC1DA815-A02A-09D3-FB8F-DC1B6EFF5AF3}"/>
              </a:ext>
            </a:extLst>
          </p:cNvPr>
          <p:cNvSpPr/>
          <p:nvPr/>
        </p:nvSpPr>
        <p:spPr>
          <a:xfrm>
            <a:off x="489630" y="1379717"/>
            <a:ext cx="55144" cy="46166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A754D0A7-C066-18B9-DC2F-359DC9B503FB}"/>
              </a:ext>
            </a:extLst>
          </p:cNvPr>
          <p:cNvSpPr txBox="1"/>
          <p:nvPr/>
        </p:nvSpPr>
        <p:spPr>
          <a:xfrm>
            <a:off x="3554219" y="2130764"/>
            <a:ext cx="3846089" cy="584775"/>
          </a:xfrm>
          <a:prstGeom prst="rect">
            <a:avLst/>
          </a:prstGeom>
          <a:solidFill>
            <a:schemeClr val="bg1"/>
          </a:solidFill>
        </p:spPr>
        <p:txBody>
          <a:bodyPr wrap="square" rtlCol="0">
            <a:spAutoFit/>
          </a:bodyPr>
          <a:lstStyle/>
          <a:p>
            <a:pPr algn="ctr"/>
            <a:r>
              <a:rPr kumimoji="1" lang="ja-JP" altLang="en-US" sz="3200" b="1">
                <a:latin typeface="Meiryo" panose="020B0604030504040204" pitchFamily="34" charset="-128"/>
                <a:ea typeface="Meiryo" panose="020B0604030504040204" pitchFamily="34" charset="-128"/>
              </a:rPr>
              <a:t>主に発生する問題</a:t>
            </a:r>
          </a:p>
        </p:txBody>
      </p:sp>
      <p:sp>
        <p:nvSpPr>
          <p:cNvPr id="2" name="スライド番号プレースホルダー 1">
            <a:extLst>
              <a:ext uri="{FF2B5EF4-FFF2-40B4-BE49-F238E27FC236}">
                <a16:creationId xmlns:a16="http://schemas.microsoft.com/office/drawing/2014/main" id="{4D1E5D0C-E010-690F-5802-823D916EFBA4}"/>
              </a:ext>
            </a:extLst>
          </p:cNvPr>
          <p:cNvSpPr>
            <a:spLocks noGrp="1"/>
          </p:cNvSpPr>
          <p:nvPr>
            <p:ph type="sldNum" sz="quarter" idx="12"/>
          </p:nvPr>
        </p:nvSpPr>
        <p:spPr/>
        <p:txBody>
          <a:bodyPr/>
          <a:lstStyle/>
          <a:p>
            <a:fld id="{F1CDFA39-16F5-E64D-9D3A-3CE155B62115}" type="slidenum">
              <a:rPr kumimoji="1" lang="ja-JP" altLang="en-US" smtClean="0"/>
              <a:t>1</a:t>
            </a:fld>
            <a:endParaRPr kumimoji="1" lang="ja-JP" altLang="en-US"/>
          </a:p>
        </p:txBody>
      </p:sp>
    </p:spTree>
    <p:extLst>
      <p:ext uri="{BB962C8B-B14F-4D97-AF65-F5344CB8AC3E}">
        <p14:creationId xmlns:p14="http://schemas.microsoft.com/office/powerpoint/2010/main" val="147097284"/>
      </p:ext>
    </p:extLst>
  </p:cSld>
  <p:clrMapOvr>
    <a:masterClrMapping/>
  </p:clrMapOvr>
  <mc:AlternateContent xmlns:mc="http://schemas.openxmlformats.org/markup-compatibility/2006">
    <mc:Choice xmlns:p14="http://schemas.microsoft.com/office/powerpoint/2010/main" Requires="p14">
      <p:transition spd="slow" p14:dur="2000" advTm="2548"/>
    </mc:Choice>
    <mc:Fallback>
      <p:transition spd="slow" advTm="2548"/>
    </mc:Fallback>
  </mc:AlternateContent>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235501-809D-A7FC-2313-D7C173A8C1BD}"/>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6FE630FC-C60D-3750-CAE2-889E3C0CF700}"/>
              </a:ext>
            </a:extLst>
          </p:cNvPr>
          <p:cNvSpPr>
            <a:spLocks noGrp="1"/>
          </p:cNvSpPr>
          <p:nvPr>
            <p:ph type="title"/>
          </p:nvPr>
        </p:nvSpPr>
        <p:spPr/>
        <p:txBody>
          <a:bodyPr/>
          <a:lstStyle/>
          <a:p>
            <a:r>
              <a:rPr kumimoji="1" lang="ja-JP" altLang="en-US"/>
              <a:t>提案手法</a:t>
            </a:r>
            <a:r>
              <a:rPr kumimoji="1" lang="en-US" altLang="ja-JP" dirty="0"/>
              <a:t> - </a:t>
            </a:r>
            <a:r>
              <a:rPr kumimoji="1" lang="ja-JP" altLang="en-US"/>
              <a:t>屋内での位置推定</a:t>
            </a:r>
            <a:r>
              <a:rPr kumimoji="1" lang="en-US" altLang="ja-JP" sz="3200" dirty="0"/>
              <a:t>([5]</a:t>
            </a:r>
            <a:r>
              <a:rPr kumimoji="1" lang="ja-JP" altLang="en-US" sz="3200"/>
              <a:t>より抜粋</a:t>
            </a:r>
            <a:r>
              <a:rPr kumimoji="1" lang="en-US" altLang="ja-JP" sz="3200" dirty="0"/>
              <a:t>)</a:t>
            </a:r>
            <a:endParaRPr kumimoji="1" lang="ja-JP" altLang="en-US"/>
          </a:p>
        </p:txBody>
      </p:sp>
      <p:grpSp>
        <p:nvGrpSpPr>
          <p:cNvPr id="4" name="グループ化 3">
            <a:extLst>
              <a:ext uri="{FF2B5EF4-FFF2-40B4-BE49-F238E27FC236}">
                <a16:creationId xmlns:a16="http://schemas.microsoft.com/office/drawing/2014/main" id="{CCA50487-A066-5147-F6F7-8FE6C3D81E04}"/>
              </a:ext>
            </a:extLst>
          </p:cNvPr>
          <p:cNvGrpSpPr/>
          <p:nvPr/>
        </p:nvGrpSpPr>
        <p:grpSpPr>
          <a:xfrm>
            <a:off x="-5322021" y="1466022"/>
            <a:ext cx="4423434" cy="3354623"/>
            <a:chOff x="146936" y="2740618"/>
            <a:chExt cx="5248971" cy="3980690"/>
          </a:xfrm>
        </p:grpSpPr>
        <p:sp>
          <p:nvSpPr>
            <p:cNvPr id="9" name="テキスト ボックス 8">
              <a:extLst>
                <a:ext uri="{FF2B5EF4-FFF2-40B4-BE49-F238E27FC236}">
                  <a16:creationId xmlns:a16="http://schemas.microsoft.com/office/drawing/2014/main" id="{32229989-6451-2ECB-9A77-7A040A01AA68}"/>
                </a:ext>
              </a:extLst>
            </p:cNvPr>
            <p:cNvSpPr txBox="1"/>
            <p:nvPr/>
          </p:nvSpPr>
          <p:spPr>
            <a:xfrm>
              <a:off x="1241305" y="6283048"/>
              <a:ext cx="2924013" cy="438260"/>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イメージ図</a:t>
              </a:r>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教室の例</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pic>
          <p:nvPicPr>
            <p:cNvPr id="2050" name="Picture 2" descr="歩きスマホのイラスト（女性）">
              <a:extLst>
                <a:ext uri="{FF2B5EF4-FFF2-40B4-BE49-F238E27FC236}">
                  <a16:creationId xmlns:a16="http://schemas.microsoft.com/office/drawing/2014/main" id="{58FFF5CF-BB55-81A5-0D97-8C7F7D4EB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230" y="4012918"/>
              <a:ext cx="1566677" cy="223810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a:extLst>
                <a:ext uri="{FF2B5EF4-FFF2-40B4-BE49-F238E27FC236}">
                  <a16:creationId xmlns:a16="http://schemas.microsoft.com/office/drawing/2014/main" id="{9206E051-CBBE-F2C1-D001-F18698DFF5D3}"/>
                </a:ext>
              </a:extLst>
            </p:cNvPr>
            <p:cNvGrpSpPr/>
            <p:nvPr/>
          </p:nvGrpSpPr>
          <p:grpSpPr>
            <a:xfrm>
              <a:off x="599896" y="3025023"/>
              <a:ext cx="2620513" cy="2173484"/>
              <a:chOff x="443931" y="2799458"/>
              <a:chExt cx="2620513" cy="2173484"/>
            </a:xfrm>
          </p:grpSpPr>
          <p:pic>
            <p:nvPicPr>
              <p:cNvPr id="8" name="図 7">
                <a:extLst>
                  <a:ext uri="{FF2B5EF4-FFF2-40B4-BE49-F238E27FC236}">
                    <a16:creationId xmlns:a16="http://schemas.microsoft.com/office/drawing/2014/main" id="{B43C7C55-0896-08F0-D6CC-AA8511F9C092}"/>
                  </a:ext>
                </a:extLst>
              </p:cNvPr>
              <p:cNvPicPr>
                <a:picLocks noChangeAspect="1"/>
              </p:cNvPicPr>
              <p:nvPr/>
            </p:nvPicPr>
            <p:blipFill>
              <a:blip r:embed="rId5"/>
              <a:stretch>
                <a:fillRect/>
              </a:stretch>
            </p:blipFill>
            <p:spPr>
              <a:xfrm>
                <a:off x="443931" y="2799458"/>
                <a:ext cx="2620513" cy="2173484"/>
              </a:xfrm>
              <a:prstGeom prst="rect">
                <a:avLst/>
              </a:prstGeom>
            </p:spPr>
          </p:pic>
          <p:pic>
            <p:nvPicPr>
              <p:cNvPr id="12" name="グラフィックス 11" descr="ターゲット 単色塗りつぶし">
                <a:extLst>
                  <a:ext uri="{FF2B5EF4-FFF2-40B4-BE49-F238E27FC236}">
                    <a16:creationId xmlns:a16="http://schemas.microsoft.com/office/drawing/2014/main" id="{230AF7AB-DE61-B355-7F13-EF9E8C698E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49698" y="3886200"/>
                <a:ext cx="442358" cy="442358"/>
              </a:xfrm>
              <a:prstGeom prst="rect">
                <a:avLst/>
              </a:prstGeom>
            </p:spPr>
          </p:pic>
        </p:grpSp>
        <p:sp>
          <p:nvSpPr>
            <p:cNvPr id="24" name="四角形吹き出し 23">
              <a:extLst>
                <a:ext uri="{FF2B5EF4-FFF2-40B4-BE49-F238E27FC236}">
                  <a16:creationId xmlns:a16="http://schemas.microsoft.com/office/drawing/2014/main" id="{B6D9E3F1-8AE9-781E-C4CE-9BBFC37F60B8}"/>
                </a:ext>
              </a:extLst>
            </p:cNvPr>
            <p:cNvSpPr/>
            <p:nvPr/>
          </p:nvSpPr>
          <p:spPr>
            <a:xfrm rot="16200000">
              <a:off x="517856" y="2369698"/>
              <a:ext cx="2784593" cy="3526433"/>
            </a:xfrm>
            <a:prstGeom prst="wedgeRectCallout">
              <a:avLst/>
            </a:prstGeom>
            <a:no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79B136A3-90F7-695F-99A5-74FA0AFCA32C}"/>
              </a:ext>
            </a:extLst>
          </p:cNvPr>
          <p:cNvSpPr txBox="1"/>
          <p:nvPr/>
        </p:nvSpPr>
        <p:spPr>
          <a:xfrm>
            <a:off x="5593749" y="7410526"/>
            <a:ext cx="5238935" cy="369332"/>
          </a:xfrm>
          <a:prstGeom prst="rect">
            <a:avLst/>
          </a:prstGeom>
          <a:noFill/>
        </p:spPr>
        <p:txBody>
          <a:bodyPr wrap="none" rtlCol="0">
            <a:spAutoFit/>
          </a:bodyPr>
          <a:lstStyle/>
          <a:p>
            <a:r>
              <a:rPr kumimoji="1" lang="en-US" altLang="ja-JP"/>
              <a:t>BLE</a:t>
            </a:r>
            <a:r>
              <a:rPr kumimoji="1" lang="ja-JP" altLang="en-US"/>
              <a:t>ビーコン，センサーメッシュの説明を入れる</a:t>
            </a:r>
            <a:endParaRPr kumimoji="1" lang="en-US" altLang="ja-JP"/>
          </a:p>
        </p:txBody>
      </p:sp>
      <p:sp>
        <p:nvSpPr>
          <p:cNvPr id="10" name="テキスト ボックス 9">
            <a:extLst>
              <a:ext uri="{FF2B5EF4-FFF2-40B4-BE49-F238E27FC236}">
                <a16:creationId xmlns:a16="http://schemas.microsoft.com/office/drawing/2014/main" id="{6EB7B41A-A91B-78A4-FE09-EA467116C529}"/>
              </a:ext>
            </a:extLst>
          </p:cNvPr>
          <p:cNvSpPr txBox="1"/>
          <p:nvPr/>
        </p:nvSpPr>
        <p:spPr>
          <a:xfrm>
            <a:off x="2378325" y="7689205"/>
            <a:ext cx="3416320" cy="369332"/>
          </a:xfrm>
          <a:prstGeom prst="rect">
            <a:avLst/>
          </a:prstGeom>
          <a:noFill/>
        </p:spPr>
        <p:txBody>
          <a:bodyPr wrap="none" rtlCol="0">
            <a:spAutoFit/>
          </a:bodyPr>
          <a:lstStyle/>
          <a:p>
            <a:r>
              <a:rPr lang="ja-JP" altLang="en-US">
                <a:latin typeface="Meiryo" panose="020B0604030504040204" pitchFamily="34" charset="-128"/>
                <a:ea typeface="Meiryo" panose="020B0604030504040204" pitchFamily="34" charset="-128"/>
              </a:rPr>
              <a:t>利用者自ら位置情報を申告する</a:t>
            </a:r>
            <a:endParaRPr kumimoji="1" lang="ja-JP" altLang="en-US"/>
          </a:p>
        </p:txBody>
      </p:sp>
      <p:sp>
        <p:nvSpPr>
          <p:cNvPr id="17" name="テキスト ボックス 16">
            <a:extLst>
              <a:ext uri="{FF2B5EF4-FFF2-40B4-BE49-F238E27FC236}">
                <a16:creationId xmlns:a16="http://schemas.microsoft.com/office/drawing/2014/main" id="{7B2C3701-B37C-ED4A-13C3-D2B85A0BA715}"/>
              </a:ext>
            </a:extLst>
          </p:cNvPr>
          <p:cNvSpPr txBox="1"/>
          <p:nvPr/>
        </p:nvSpPr>
        <p:spPr>
          <a:xfrm>
            <a:off x="449704" y="7495533"/>
            <a:ext cx="2954655" cy="646331"/>
          </a:xfrm>
          <a:prstGeom prst="rect">
            <a:avLst/>
          </a:prstGeom>
          <a:noFill/>
        </p:spPr>
        <p:txBody>
          <a:bodyPr wrap="none" rtlCol="0">
            <a:spAutoFit/>
          </a:bodyPr>
          <a:lstStyle/>
          <a:p>
            <a:r>
              <a:rPr kumimoji="1" lang="ja-JP" altLang="en-US"/>
              <a:t>現実的じゃない</a:t>
            </a:r>
            <a:endParaRPr kumimoji="1" lang="en-US" altLang="ja-JP"/>
          </a:p>
          <a:p>
            <a:r>
              <a:rPr lang="ja-JP" altLang="en-US"/>
              <a:t>目一杯移動させるのは悪手</a:t>
            </a:r>
            <a:endParaRPr kumimoji="1" lang="ja-JP" altLang="en-US"/>
          </a:p>
        </p:txBody>
      </p:sp>
      <p:sp>
        <p:nvSpPr>
          <p:cNvPr id="20" name="角丸四角形 19">
            <a:extLst>
              <a:ext uri="{FF2B5EF4-FFF2-40B4-BE49-F238E27FC236}">
                <a16:creationId xmlns:a16="http://schemas.microsoft.com/office/drawing/2014/main" id="{F588EB2F-8EAA-7EFC-9DDF-C21CAD0B87EE}"/>
              </a:ext>
            </a:extLst>
          </p:cNvPr>
          <p:cNvSpPr/>
          <p:nvPr/>
        </p:nvSpPr>
        <p:spPr>
          <a:xfrm>
            <a:off x="1305701" y="4150200"/>
            <a:ext cx="10048099" cy="2125964"/>
          </a:xfrm>
          <a:prstGeom prst="round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3AD9D8EB-2354-05D2-E955-6EEC3DD57579}"/>
              </a:ext>
            </a:extLst>
          </p:cNvPr>
          <p:cNvGrpSpPr/>
          <p:nvPr/>
        </p:nvGrpSpPr>
        <p:grpSpPr>
          <a:xfrm>
            <a:off x="1742972" y="3726629"/>
            <a:ext cx="1848195" cy="792113"/>
            <a:chOff x="-1219201" y="-1276207"/>
            <a:chExt cx="1848195" cy="792113"/>
          </a:xfrm>
        </p:grpSpPr>
        <p:sp>
          <p:nvSpPr>
            <p:cNvPr id="22" name="正方形/長方形 21">
              <a:extLst>
                <a:ext uri="{FF2B5EF4-FFF2-40B4-BE49-F238E27FC236}">
                  <a16:creationId xmlns:a16="http://schemas.microsoft.com/office/drawing/2014/main" id="{B94A4FB4-8B96-156C-3086-E49C0B2B4F7A}"/>
                </a:ext>
              </a:extLst>
            </p:cNvPr>
            <p:cNvSpPr/>
            <p:nvPr/>
          </p:nvSpPr>
          <p:spPr>
            <a:xfrm>
              <a:off x="-1219201" y="-1276207"/>
              <a:ext cx="1848195" cy="7921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グラフィックス 22" descr="警告 単色塗りつぶし">
              <a:extLst>
                <a:ext uri="{FF2B5EF4-FFF2-40B4-BE49-F238E27FC236}">
                  <a16:creationId xmlns:a16="http://schemas.microsoft.com/office/drawing/2014/main" id="{9423A434-7251-FA65-617C-84329B5A0D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9801" y="-1179210"/>
              <a:ext cx="598119" cy="598119"/>
            </a:xfrm>
            <a:prstGeom prst="rect">
              <a:avLst/>
            </a:prstGeom>
          </p:spPr>
        </p:pic>
        <p:sp>
          <p:nvSpPr>
            <p:cNvPr id="25" name="テキスト ボックス 24">
              <a:extLst>
                <a:ext uri="{FF2B5EF4-FFF2-40B4-BE49-F238E27FC236}">
                  <a16:creationId xmlns:a16="http://schemas.microsoft.com/office/drawing/2014/main" id="{503F57BF-5CA8-7AD3-0514-AF3A36012A7A}"/>
                </a:ext>
              </a:extLst>
            </p:cNvPr>
            <p:cNvSpPr txBox="1"/>
            <p:nvPr/>
          </p:nvSpPr>
          <p:spPr>
            <a:xfrm>
              <a:off x="-501682" y="-1025497"/>
              <a:ext cx="943868" cy="461665"/>
            </a:xfrm>
            <a:prstGeom prst="rect">
              <a:avLst/>
            </a:prstGeom>
            <a:solidFill>
              <a:schemeClr val="bg1"/>
            </a:solidFill>
          </p:spPr>
          <p:txBody>
            <a:bodyPr wrap="square" rtlCol="0">
              <a:spAutoFit/>
            </a:bodyPr>
            <a:lstStyle/>
            <a:p>
              <a:r>
                <a:rPr lang="ja-JP" altLang="en-US" sz="2400" b="1">
                  <a:latin typeface="Meiryo" panose="020B0604030504040204" pitchFamily="34" charset="-128"/>
                  <a:ea typeface="Meiryo" panose="020B0604030504040204" pitchFamily="34" charset="-128"/>
                </a:rPr>
                <a:t>課題</a:t>
              </a:r>
              <a:endParaRPr kumimoji="1" lang="ja-JP" altLang="en-US" sz="2400" b="1">
                <a:latin typeface="Meiryo" panose="020B0604030504040204" pitchFamily="34" charset="-128"/>
                <a:ea typeface="Meiryo" panose="020B0604030504040204" pitchFamily="34" charset="-128"/>
              </a:endParaRPr>
            </a:p>
          </p:txBody>
        </p:sp>
      </p:grpSp>
      <p:sp>
        <p:nvSpPr>
          <p:cNvPr id="27" name="テキスト ボックス 26">
            <a:extLst>
              <a:ext uri="{FF2B5EF4-FFF2-40B4-BE49-F238E27FC236}">
                <a16:creationId xmlns:a16="http://schemas.microsoft.com/office/drawing/2014/main" id="{7AF2F563-E107-2774-A1BF-511F26A59171}"/>
              </a:ext>
            </a:extLst>
          </p:cNvPr>
          <p:cNvSpPr txBox="1"/>
          <p:nvPr/>
        </p:nvSpPr>
        <p:spPr>
          <a:xfrm>
            <a:off x="1809978" y="4496889"/>
            <a:ext cx="9738952" cy="1708160"/>
          </a:xfrm>
          <a:prstGeom prst="rect">
            <a:avLst/>
          </a:prstGeom>
          <a:noFill/>
        </p:spPr>
        <p:txBody>
          <a:bodyPr wrap="square" rtlCol="0">
            <a:spAutoFit/>
          </a:bodyPr>
          <a:lstStyle/>
          <a:p>
            <a:pPr marL="285750" indent="-285750">
              <a:lnSpc>
                <a:spcPct val="150000"/>
              </a:lnSpc>
              <a:buFont typeface="Wingdings" pitchFamily="2" charset="2"/>
              <a:buChar char="ü"/>
            </a:pPr>
            <a:r>
              <a:rPr lang="ja-JP" altLang="en-US" sz="2400">
                <a:latin typeface="Meiryo" panose="020B0604030504040204" pitchFamily="34" charset="-128"/>
                <a:ea typeface="Meiryo" panose="020B0604030504040204" pitchFamily="34" charset="-128"/>
              </a:rPr>
              <a:t>精度とコストを両立することが難しい</a:t>
            </a:r>
            <a:endParaRPr lang="en-US" altLang="ja-JP" sz="2400" dirty="0">
              <a:latin typeface="Meiryo" panose="020B0604030504040204" pitchFamily="34" charset="-128"/>
              <a:ea typeface="Meiryo" panose="020B0604030504040204" pitchFamily="34" charset="-128"/>
            </a:endParaRPr>
          </a:p>
          <a:p>
            <a:pPr marL="285750" indent="-285750">
              <a:lnSpc>
                <a:spcPct val="150000"/>
              </a:lnSpc>
              <a:buFont typeface="Wingdings" pitchFamily="2" charset="2"/>
              <a:buChar char="ü"/>
            </a:pPr>
            <a:r>
              <a:rPr lang="ja-JP" altLang="en-US" sz="2400">
                <a:latin typeface="Meiryo" panose="020B0604030504040204" pitchFamily="34" charset="-128"/>
                <a:ea typeface="Meiryo" panose="020B0604030504040204" pitchFamily="34" charset="-128"/>
              </a:rPr>
              <a:t>オープンスペースで不特定多数の位置特定には向かない</a:t>
            </a:r>
          </a:p>
          <a:p>
            <a:pPr>
              <a:lnSpc>
                <a:spcPct val="150000"/>
              </a:lnSpc>
            </a:pP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 </a:t>
            </a:r>
            <a:r>
              <a:rPr lang="ja-JP" altLang="en-US" sz="2400" b="1">
                <a:latin typeface="Meiryo" panose="020B0604030504040204" pitchFamily="34" charset="-128"/>
                <a:ea typeface="Meiryo" panose="020B0604030504040204" pitchFamily="34" charset="-128"/>
              </a:rPr>
              <a:t>今回の目的には適さない</a:t>
            </a:r>
            <a:endParaRPr lang="en-US" altLang="ja-JP" sz="2400" b="1" dirty="0">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7D5A1F6E-B4C4-820D-75B1-D43FA09BD174}"/>
              </a:ext>
            </a:extLst>
          </p:cNvPr>
          <p:cNvSpPr txBox="1"/>
          <p:nvPr/>
        </p:nvSpPr>
        <p:spPr>
          <a:xfrm>
            <a:off x="11138123" y="-1773360"/>
            <a:ext cx="1545616" cy="369332"/>
          </a:xfrm>
          <a:prstGeom prst="rect">
            <a:avLst/>
          </a:prstGeom>
          <a:noFill/>
        </p:spPr>
        <p:txBody>
          <a:bodyPr wrap="none" rtlCol="0">
            <a:spAutoFit/>
          </a:bodyPr>
          <a:lstStyle/>
          <a:p>
            <a:r>
              <a:rPr kumimoji="1" lang="en-US" altLang="ja-JP"/>
              <a:t>BLE</a:t>
            </a:r>
            <a:r>
              <a:rPr kumimoji="1" lang="ja-JP" altLang="en-US"/>
              <a:t>ビーコン</a:t>
            </a:r>
          </a:p>
        </p:txBody>
      </p:sp>
      <p:graphicFrame>
        <p:nvGraphicFramePr>
          <p:cNvPr id="42" name="表 41">
            <a:extLst>
              <a:ext uri="{FF2B5EF4-FFF2-40B4-BE49-F238E27FC236}">
                <a16:creationId xmlns:a16="http://schemas.microsoft.com/office/drawing/2014/main" id="{99E52461-B56C-5149-691D-314BD02EFF92}"/>
              </a:ext>
            </a:extLst>
          </p:cNvPr>
          <p:cNvGraphicFramePr>
            <a:graphicFrameLocks noGrp="1"/>
          </p:cNvGraphicFramePr>
          <p:nvPr>
            <p:extLst>
              <p:ext uri="{D42A27DB-BD31-4B8C-83A1-F6EECF244321}">
                <p14:modId xmlns:p14="http://schemas.microsoft.com/office/powerpoint/2010/main" val="1342273060"/>
              </p:ext>
            </p:extLst>
          </p:nvPr>
        </p:nvGraphicFramePr>
        <p:xfrm>
          <a:off x="1057873" y="1273767"/>
          <a:ext cx="10709405" cy="2584863"/>
        </p:xfrm>
        <a:graphic>
          <a:graphicData uri="http://schemas.openxmlformats.org/drawingml/2006/table">
            <a:tbl>
              <a:tblPr firstRow="1" bandRow="1">
                <a:tableStyleId>{00A15C55-8517-42AA-B614-E9B94910E393}</a:tableStyleId>
              </a:tblPr>
              <a:tblGrid>
                <a:gridCol w="2719151">
                  <a:extLst>
                    <a:ext uri="{9D8B030D-6E8A-4147-A177-3AD203B41FA5}">
                      <a16:colId xmlns:a16="http://schemas.microsoft.com/office/drawing/2014/main" val="3629402628"/>
                    </a:ext>
                  </a:extLst>
                </a:gridCol>
                <a:gridCol w="4068735">
                  <a:extLst>
                    <a:ext uri="{9D8B030D-6E8A-4147-A177-3AD203B41FA5}">
                      <a16:colId xmlns:a16="http://schemas.microsoft.com/office/drawing/2014/main" val="2092225401"/>
                    </a:ext>
                  </a:extLst>
                </a:gridCol>
                <a:gridCol w="3921519">
                  <a:extLst>
                    <a:ext uri="{9D8B030D-6E8A-4147-A177-3AD203B41FA5}">
                      <a16:colId xmlns:a16="http://schemas.microsoft.com/office/drawing/2014/main" val="3375045586"/>
                    </a:ext>
                  </a:extLst>
                </a:gridCol>
              </a:tblGrid>
              <a:tr h="538513">
                <a:tc>
                  <a:txBody>
                    <a:bodyPr/>
                    <a:lstStyle/>
                    <a:p>
                      <a:pPr algn="ctr"/>
                      <a:r>
                        <a:rPr kumimoji="1" lang="ja-JP" altLang="en-US" sz="2400">
                          <a:latin typeface="Meiryo" panose="020B0604030504040204" pitchFamily="34" charset="-128"/>
                          <a:ea typeface="Meiryo" panose="020B0604030504040204" pitchFamily="34" charset="-128"/>
                        </a:rPr>
                        <a:t>測位技術</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メリット</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デメリット</a:t>
                      </a:r>
                    </a:p>
                  </a:txBody>
                  <a:tcPr anchor="ctr"/>
                </a:tc>
                <a:extLst>
                  <a:ext uri="{0D108BD9-81ED-4DB2-BD59-A6C34878D82A}">
                    <a16:rowId xmlns:a16="http://schemas.microsoft.com/office/drawing/2014/main" val="3981920770"/>
                  </a:ext>
                </a:extLst>
              </a:tr>
              <a:tr h="969324">
                <a:tc>
                  <a:txBody>
                    <a:bodyPr/>
                    <a:lstStyle/>
                    <a:p>
                      <a:pPr algn="ctr"/>
                      <a:r>
                        <a:rPr kumimoji="1" lang="ja-JP" altLang="en-US" sz="2400">
                          <a:latin typeface="Meiryo" panose="020B0604030504040204" pitchFamily="34" charset="-128"/>
                          <a:ea typeface="Meiryo" panose="020B0604030504040204" pitchFamily="34" charset="-128"/>
                        </a:rPr>
                        <a:t>ビーコン測位</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精度を高めやすい</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コストが高い</a:t>
                      </a:r>
                    </a:p>
                  </a:txBody>
                  <a:tcPr anchor="ctr"/>
                </a:tc>
                <a:extLst>
                  <a:ext uri="{0D108BD9-81ED-4DB2-BD59-A6C34878D82A}">
                    <a16:rowId xmlns:a16="http://schemas.microsoft.com/office/drawing/2014/main" val="2498617262"/>
                  </a:ext>
                </a:extLst>
              </a:tr>
              <a:tr h="538513">
                <a:tc>
                  <a:txBody>
                    <a:bodyPr/>
                    <a:lstStyle/>
                    <a:p>
                      <a:pPr algn="ctr"/>
                      <a:r>
                        <a:rPr kumimoji="1" lang="en-US" altLang="ja-JP" sz="2400">
                          <a:latin typeface="Meiryo" panose="020B0604030504040204" pitchFamily="34" charset="-128"/>
                          <a:ea typeface="Meiryo" panose="020B0604030504040204" pitchFamily="34" charset="-128"/>
                        </a:rPr>
                        <a:t>Wi-Fi</a:t>
                      </a:r>
                      <a:r>
                        <a:rPr kumimoji="1" lang="ja-JP" altLang="en-US" sz="2400">
                          <a:latin typeface="Meiryo" panose="020B0604030504040204" pitchFamily="34" charset="-128"/>
                          <a:ea typeface="Meiryo" panose="020B0604030504040204" pitchFamily="34" charset="-128"/>
                        </a:rPr>
                        <a:t>測位</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コストが低い</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精度が低い</a:t>
                      </a:r>
                    </a:p>
                  </a:txBody>
                  <a:tcPr anchor="ctr"/>
                </a:tc>
                <a:extLst>
                  <a:ext uri="{0D108BD9-81ED-4DB2-BD59-A6C34878D82A}">
                    <a16:rowId xmlns:a16="http://schemas.microsoft.com/office/drawing/2014/main" val="1938739194"/>
                  </a:ext>
                </a:extLst>
              </a:tr>
              <a:tr h="538513">
                <a:tc>
                  <a:txBody>
                    <a:bodyPr/>
                    <a:lstStyle/>
                    <a:p>
                      <a:pPr algn="ctr"/>
                      <a:r>
                        <a:rPr kumimoji="1" lang="ja-JP" altLang="en-US" sz="2400">
                          <a:latin typeface="Meiryo" panose="020B0604030504040204" pitchFamily="34" charset="-128"/>
                          <a:ea typeface="Meiryo" panose="020B0604030504040204" pitchFamily="34" charset="-128"/>
                        </a:rPr>
                        <a:t>可視光測位</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コストが低く，精度も高い</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各デバイスにマーカが必要</a:t>
                      </a:r>
                    </a:p>
                  </a:txBody>
                  <a:tcPr anchor="ctr"/>
                </a:tc>
                <a:extLst>
                  <a:ext uri="{0D108BD9-81ED-4DB2-BD59-A6C34878D82A}">
                    <a16:rowId xmlns:a16="http://schemas.microsoft.com/office/drawing/2014/main" val="237149702"/>
                  </a:ext>
                </a:extLst>
              </a:tr>
            </a:tbl>
          </a:graphicData>
        </a:graphic>
      </p:graphicFrame>
      <p:sp>
        <p:nvSpPr>
          <p:cNvPr id="2" name="スライド番号プレースホルダー 1">
            <a:extLst>
              <a:ext uri="{FF2B5EF4-FFF2-40B4-BE49-F238E27FC236}">
                <a16:creationId xmlns:a16="http://schemas.microsoft.com/office/drawing/2014/main" id="{8AC0FABC-9F8A-660C-1438-FB913B5F1583}"/>
              </a:ext>
            </a:extLst>
          </p:cNvPr>
          <p:cNvSpPr>
            <a:spLocks noGrp="1"/>
          </p:cNvSpPr>
          <p:nvPr>
            <p:ph type="sldNum" sz="quarter" idx="12"/>
          </p:nvPr>
        </p:nvSpPr>
        <p:spPr/>
        <p:txBody>
          <a:bodyPr/>
          <a:lstStyle/>
          <a:p>
            <a:fld id="{F1CDFA39-16F5-E64D-9D3A-3CE155B62115}"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C44B93C5-FC98-BE95-FF1C-25D0546C5293}"/>
              </a:ext>
            </a:extLst>
          </p:cNvPr>
          <p:cNvSpPr txBox="1"/>
          <p:nvPr/>
        </p:nvSpPr>
        <p:spPr>
          <a:xfrm>
            <a:off x="1425146" y="6383068"/>
            <a:ext cx="9137107" cy="523220"/>
          </a:xfrm>
          <a:prstGeom prst="rect">
            <a:avLst/>
          </a:prstGeom>
          <a:noFill/>
        </p:spPr>
        <p:txBody>
          <a:bodyPr wrap="square" rtlCol="0">
            <a:spAutoFit/>
          </a:bodyPr>
          <a:lstStyle/>
          <a:p>
            <a:r>
              <a:rPr lang="en" altLang="ja-JP" sz="1400" dirty="0">
                <a:latin typeface="Meiryo" panose="020B0604030504040204" pitchFamily="34" charset="-128"/>
                <a:ea typeface="Meiryo" panose="020B0604030504040204" pitchFamily="34" charset="-128"/>
              </a:rPr>
              <a:t>[5]</a:t>
            </a:r>
            <a:r>
              <a:rPr lang="en" altLang="ja-JP" sz="1400" dirty="0" err="1">
                <a:latin typeface="Meiryo" panose="020B0604030504040204" pitchFamily="34" charset="-128"/>
                <a:ea typeface="Meiryo" panose="020B0604030504040204" pitchFamily="34" charset="-128"/>
              </a:rPr>
              <a:t>Zenrin</a:t>
            </a:r>
            <a:r>
              <a:rPr lang="en" altLang="ja-JP" sz="1400" dirty="0">
                <a:latin typeface="Meiryo" panose="020B0604030504040204" pitchFamily="34" charset="-128"/>
                <a:ea typeface="Meiryo" panose="020B0604030504040204" pitchFamily="34" charset="-128"/>
              </a:rPr>
              <a:t>,</a:t>
            </a:r>
            <a:r>
              <a:rPr lang="ja-JP" altLang="en-US" sz="1400">
                <a:latin typeface="Meiryo" panose="020B0604030504040204" pitchFamily="34" charset="-128"/>
                <a:ea typeface="Meiryo" panose="020B0604030504040204" pitchFamily="34" charset="-128"/>
              </a:rPr>
              <a:t>屋内測位とはどんな技術？用途や測位手法別の特徴、その選び方を解説</a:t>
            </a:r>
          </a:p>
          <a:p>
            <a:r>
              <a:rPr lang="en" altLang="ja-JP" sz="1400" dirty="0">
                <a:latin typeface="Meiryo" panose="020B0604030504040204" pitchFamily="34" charset="-128"/>
                <a:ea typeface="Meiryo" panose="020B0604030504040204" pitchFamily="34" charset="-128"/>
              </a:rPr>
              <a:t>https://</a:t>
            </a:r>
            <a:r>
              <a:rPr lang="en" altLang="ja-JP" sz="1400" dirty="0" err="1">
                <a:latin typeface="Meiryo" panose="020B0604030504040204" pitchFamily="34" charset="-128"/>
                <a:ea typeface="Meiryo" panose="020B0604030504040204" pitchFamily="34" charset="-128"/>
              </a:rPr>
              <a:t>www.zenrin-datacom.net</a:t>
            </a:r>
            <a:r>
              <a:rPr lang="en" altLang="ja-JP" sz="1400" dirty="0">
                <a:latin typeface="Meiryo" panose="020B0604030504040204" pitchFamily="34" charset="-128"/>
                <a:ea typeface="Meiryo" panose="020B0604030504040204" pitchFamily="34" charset="-128"/>
              </a:rPr>
              <a:t>/solution/blog/</a:t>
            </a:r>
            <a:r>
              <a:rPr lang="en" altLang="ja-JP" sz="1400" dirty="0" err="1">
                <a:latin typeface="Meiryo" panose="020B0604030504040204" pitchFamily="34" charset="-128"/>
                <a:ea typeface="Meiryo" panose="020B0604030504040204" pitchFamily="34" charset="-128"/>
              </a:rPr>
              <a:t>indoorpositioning</a:t>
            </a:r>
            <a:endParaRPr kumimoji="1" lang="ja-JP" altLang="en-US" sz="14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43979128"/>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F3DE1E6-3AF3-8BDB-EBE2-A6978E21E574}"/>
              </a:ext>
            </a:extLst>
          </p:cNvPr>
          <p:cNvSpPr>
            <a:spLocks noGrp="1"/>
          </p:cNvSpPr>
          <p:nvPr>
            <p:ph type="title"/>
          </p:nvPr>
        </p:nvSpPr>
        <p:spPr/>
        <p:txBody>
          <a:bodyPr/>
          <a:lstStyle/>
          <a:p>
            <a:r>
              <a:rPr lang="ja-JP" altLang="en-US"/>
              <a:t>提案手法</a:t>
            </a:r>
            <a:r>
              <a:rPr lang="en-US" altLang="ja-JP"/>
              <a:t> – </a:t>
            </a:r>
            <a:r>
              <a:rPr lang="ja-JP" altLang="en-US"/>
              <a:t>消極的移動</a:t>
            </a:r>
            <a:endParaRPr kumimoji="1" lang="ja-JP" altLang="en-US"/>
          </a:p>
        </p:txBody>
      </p:sp>
      <p:sp>
        <p:nvSpPr>
          <p:cNvPr id="4" name="テキスト ボックス 3">
            <a:extLst>
              <a:ext uri="{FF2B5EF4-FFF2-40B4-BE49-F238E27FC236}">
                <a16:creationId xmlns:a16="http://schemas.microsoft.com/office/drawing/2014/main" id="{C4747913-1F44-858E-4C7D-DE6D879DA854}"/>
              </a:ext>
            </a:extLst>
          </p:cNvPr>
          <p:cNvSpPr txBox="1"/>
          <p:nvPr/>
        </p:nvSpPr>
        <p:spPr>
          <a:xfrm>
            <a:off x="1496876" y="5230846"/>
            <a:ext cx="9623147" cy="1508105"/>
          </a:xfrm>
          <a:prstGeom prst="rect">
            <a:avLst/>
          </a:prstGeom>
          <a:noFill/>
        </p:spPr>
        <p:txBody>
          <a:bodyPr wrap="none" rtlCol="0">
            <a:spAutoFit/>
          </a:bodyPr>
          <a:lstStyle/>
          <a:p>
            <a:pPr algn="l">
              <a:lnSpc>
                <a:spcPct val="150000"/>
              </a:lnSpc>
            </a:pPr>
            <a:r>
              <a:rPr kumimoji="1" lang="ja-JP" altLang="en-US" sz="3200">
                <a:latin typeface="Meiryo" panose="020B0604030504040204" pitchFamily="34" charset="-128"/>
                <a:ea typeface="Meiryo" panose="020B0604030504040204" pitchFamily="34" charset="-128"/>
              </a:rPr>
              <a:t>積極的にユーザを動かさずに通信環境を改善したい</a:t>
            </a:r>
            <a:endParaRPr kumimoji="1" lang="en-US" altLang="ja-JP" sz="3200">
              <a:latin typeface="Meiryo" panose="020B0604030504040204" pitchFamily="34" charset="-128"/>
              <a:ea typeface="Meiryo" panose="020B0604030504040204" pitchFamily="34" charset="-128"/>
            </a:endParaRPr>
          </a:p>
          <a:p>
            <a:pPr algn="l">
              <a:lnSpc>
                <a:spcPct val="150000"/>
              </a:lnSpc>
            </a:pPr>
            <a:r>
              <a:rPr lang="ja-JP" altLang="en-US" sz="3200">
                <a:latin typeface="Meiryo" panose="020B0604030504040204" pitchFamily="34" charset="-128"/>
                <a:ea typeface="Meiryo" panose="020B0604030504040204" pitchFamily="34" charset="-128"/>
              </a:rPr>
              <a:t>→</a:t>
            </a:r>
            <a:r>
              <a:rPr lang="en-US" altLang="ja-JP" sz="3200">
                <a:latin typeface="Meiryo" panose="020B0604030504040204" pitchFamily="34" charset="-128"/>
                <a:ea typeface="Meiryo" panose="020B0604030504040204" pitchFamily="34" charset="-128"/>
              </a:rPr>
              <a:t> </a:t>
            </a:r>
            <a:r>
              <a:rPr lang="ja-JP" altLang="en-US" sz="3200">
                <a:latin typeface="Meiryo" panose="020B0604030504040204" pitchFamily="34" charset="-128"/>
                <a:ea typeface="Meiryo" panose="020B0604030504040204" pitchFamily="34" charset="-128"/>
              </a:rPr>
              <a:t>ユーザには最小限の動きを求める</a:t>
            </a:r>
            <a:r>
              <a:rPr lang="en-US" altLang="ja-JP" sz="3200">
                <a:latin typeface="Meiryo" panose="020B0604030504040204" pitchFamily="34" charset="-128"/>
                <a:ea typeface="Meiryo" panose="020B0604030504040204" pitchFamily="34" charset="-128"/>
              </a:rPr>
              <a:t>(</a:t>
            </a:r>
            <a:r>
              <a:rPr lang="ja-JP" altLang="en-US" sz="3200" b="1">
                <a:latin typeface="Meiryo" panose="020B0604030504040204" pitchFamily="34" charset="-128"/>
                <a:ea typeface="Meiryo" panose="020B0604030504040204" pitchFamily="34" charset="-128"/>
              </a:rPr>
              <a:t>消極的移動</a:t>
            </a:r>
            <a:r>
              <a:rPr lang="en-US" altLang="ja-JP" sz="3200">
                <a:latin typeface="Meiryo" panose="020B0604030504040204" pitchFamily="34" charset="-128"/>
                <a:ea typeface="Meiryo" panose="020B0604030504040204" pitchFamily="34" charset="-128"/>
              </a:rPr>
              <a:t>)</a:t>
            </a:r>
            <a:endParaRPr kumimoji="1" lang="ja-JP" altLang="en-US" sz="3200">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777803F8-1DD2-3D82-26A9-51BF9EFAA605}"/>
              </a:ext>
            </a:extLst>
          </p:cNvPr>
          <p:cNvSpPr/>
          <p:nvPr/>
        </p:nvSpPr>
        <p:spPr>
          <a:xfrm>
            <a:off x="918744" y="5273563"/>
            <a:ext cx="10779413" cy="1432098"/>
          </a:xfrm>
          <a:prstGeom prst="roundRect">
            <a:avLst/>
          </a:prstGeom>
          <a:noFill/>
          <a:ln w="28575">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3E3BF4BC-4637-3F63-7BDE-3362E370C76D}"/>
              </a:ext>
            </a:extLst>
          </p:cNvPr>
          <p:cNvSpPr txBox="1"/>
          <p:nvPr/>
        </p:nvSpPr>
        <p:spPr>
          <a:xfrm>
            <a:off x="918744" y="1978604"/>
            <a:ext cx="4847749" cy="919401"/>
          </a:xfrm>
          <a:prstGeom prst="roundRect">
            <a:avLst/>
          </a:prstGeom>
          <a:solidFill>
            <a:schemeClr val="bg1"/>
          </a:solidFill>
        </p:spPr>
        <p:txBody>
          <a:bodyPr wrap="none" rtlCol="0">
            <a:spAutoFit/>
          </a:bodyPr>
          <a:lstStyle/>
          <a:p>
            <a:pPr algn="l"/>
            <a:r>
              <a:rPr kumimoji="1" lang="ja-JP" altLang="en-US" sz="2400">
                <a:latin typeface="Meiryo" panose="020B0604030504040204" pitchFamily="34" charset="-128"/>
                <a:ea typeface="Meiryo" panose="020B0604030504040204" pitchFamily="34" charset="-128"/>
              </a:rPr>
              <a:t>ユーザを積極的に移動させるのは</a:t>
            </a:r>
            <a:endParaRPr kumimoji="1" lang="en-US" altLang="ja-JP" sz="2400">
              <a:latin typeface="Meiryo" panose="020B0604030504040204" pitchFamily="34" charset="-128"/>
              <a:ea typeface="Meiryo" panose="020B0604030504040204" pitchFamily="34" charset="-128"/>
            </a:endParaRPr>
          </a:p>
          <a:p>
            <a:pPr algn="l"/>
            <a:r>
              <a:rPr kumimoji="1" lang="ja-JP" altLang="en-US" sz="2400" b="1">
                <a:latin typeface="Meiryo" panose="020B0604030504040204" pitchFamily="34" charset="-128"/>
                <a:ea typeface="Meiryo" panose="020B0604030504040204" pitchFamily="34" charset="-128"/>
              </a:rPr>
              <a:t>難しい</a:t>
            </a:r>
            <a:r>
              <a:rPr kumimoji="1" lang="ja-JP" altLang="en-US" sz="2400">
                <a:latin typeface="Meiryo" panose="020B0604030504040204" pitchFamily="34" charset="-128"/>
                <a:ea typeface="Meiryo" panose="020B0604030504040204" pitchFamily="34" charset="-128"/>
              </a:rPr>
              <a:t>ことがある</a:t>
            </a:r>
            <a:endParaRPr lang="en-US" altLang="ja-JP" sz="2400">
              <a:latin typeface="Meiryo" panose="020B0604030504040204" pitchFamily="34" charset="-128"/>
              <a:ea typeface="Meiryo" panose="020B0604030504040204" pitchFamily="34" charset="-128"/>
            </a:endParaRPr>
          </a:p>
        </p:txBody>
      </p:sp>
      <p:grpSp>
        <p:nvGrpSpPr>
          <p:cNvPr id="15" name="グループ化 14">
            <a:extLst>
              <a:ext uri="{FF2B5EF4-FFF2-40B4-BE49-F238E27FC236}">
                <a16:creationId xmlns:a16="http://schemas.microsoft.com/office/drawing/2014/main" id="{05F4B69A-0634-7331-CE0C-185F66F0CCC3}"/>
              </a:ext>
            </a:extLst>
          </p:cNvPr>
          <p:cNvGrpSpPr/>
          <p:nvPr/>
        </p:nvGrpSpPr>
        <p:grpSpPr>
          <a:xfrm>
            <a:off x="1402568" y="2918698"/>
            <a:ext cx="3812898" cy="1708161"/>
            <a:chOff x="912178" y="2549518"/>
            <a:chExt cx="4226722" cy="1893552"/>
          </a:xfrm>
        </p:grpSpPr>
        <p:sp>
          <p:nvSpPr>
            <p:cNvPr id="6" name="テキスト ボックス 5">
              <a:extLst>
                <a:ext uri="{FF2B5EF4-FFF2-40B4-BE49-F238E27FC236}">
                  <a16:creationId xmlns:a16="http://schemas.microsoft.com/office/drawing/2014/main" id="{F660639C-EE44-3D6B-3E79-09BF3487AD4B}"/>
                </a:ext>
              </a:extLst>
            </p:cNvPr>
            <p:cNvSpPr txBox="1"/>
            <p:nvPr/>
          </p:nvSpPr>
          <p:spPr>
            <a:xfrm>
              <a:off x="1499557" y="2549519"/>
              <a:ext cx="3639343" cy="1893551"/>
            </a:xfrm>
            <a:prstGeom prst="rect">
              <a:avLst/>
            </a:prstGeom>
            <a:noFill/>
          </p:spPr>
          <p:txBody>
            <a:bodyPr wrap="square">
              <a:spAutoFit/>
            </a:bodyPr>
            <a:lstStyle/>
            <a:p>
              <a:pPr marL="285750" indent="-285750" algn="l">
                <a:lnSpc>
                  <a:spcPct val="150000"/>
                </a:lnSpc>
                <a:buFont typeface="Wingdings" pitchFamily="2" charset="2"/>
                <a:buChar char="ü"/>
              </a:pPr>
              <a:r>
                <a:rPr lang="ja-JP" altLang="en-US" sz="2400">
                  <a:latin typeface="Meiryo" panose="020B0604030504040204" pitchFamily="34" charset="-128"/>
                  <a:ea typeface="Meiryo" panose="020B0604030504040204" pitchFamily="34" charset="-128"/>
                </a:rPr>
                <a:t>教室</a:t>
              </a:r>
              <a:endParaRPr kumimoji="1" lang="en-US" altLang="ja-JP" sz="2400">
                <a:latin typeface="Meiryo" panose="020B0604030504040204" pitchFamily="34" charset="-128"/>
                <a:ea typeface="Meiryo" panose="020B0604030504040204" pitchFamily="34" charset="-128"/>
              </a:endParaRPr>
            </a:p>
            <a:p>
              <a:pPr marL="285750" indent="-285750" algn="l">
                <a:lnSpc>
                  <a:spcPct val="150000"/>
                </a:lnSpc>
                <a:buFont typeface="Wingdings" pitchFamily="2" charset="2"/>
                <a:buChar char="ü"/>
              </a:pPr>
              <a:r>
                <a:rPr kumimoji="1" lang="ja-JP" altLang="en-US" sz="2400">
                  <a:latin typeface="Meiryo" panose="020B0604030504040204" pitchFamily="34" charset="-128"/>
                  <a:ea typeface="Meiryo" panose="020B0604030504040204" pitchFamily="34" charset="-128"/>
                </a:rPr>
                <a:t>オフィス</a:t>
              </a:r>
              <a:endParaRPr kumimoji="1" lang="en-US" altLang="ja-JP" sz="2400">
                <a:latin typeface="Meiryo" panose="020B0604030504040204" pitchFamily="34" charset="-128"/>
                <a:ea typeface="Meiryo" panose="020B0604030504040204" pitchFamily="34" charset="-128"/>
              </a:endParaRPr>
            </a:p>
            <a:p>
              <a:pPr marL="285750" indent="-285750" algn="l">
                <a:lnSpc>
                  <a:spcPct val="150000"/>
                </a:lnSpc>
                <a:buFont typeface="Wingdings" pitchFamily="2" charset="2"/>
                <a:buChar char="ü"/>
              </a:pPr>
              <a:r>
                <a:rPr lang="ja-JP" altLang="en-US" sz="2400">
                  <a:latin typeface="Meiryo" panose="020B0604030504040204" pitchFamily="34" charset="-128"/>
                  <a:ea typeface="Meiryo" panose="020B0604030504040204" pitchFamily="34" charset="-128"/>
                </a:rPr>
                <a:t>カフェ</a:t>
              </a:r>
              <a:endParaRPr kumimoji="1" lang="en-US" altLang="ja-JP" sz="240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05B81214-79CE-AD4A-8CC3-0F947882D798}"/>
                </a:ext>
              </a:extLst>
            </p:cNvPr>
            <p:cNvSpPr txBox="1"/>
            <p:nvPr/>
          </p:nvSpPr>
          <p:spPr>
            <a:xfrm>
              <a:off x="912178" y="2549518"/>
              <a:ext cx="1174758" cy="600164"/>
            </a:xfrm>
            <a:prstGeom prst="rect">
              <a:avLst/>
            </a:prstGeom>
            <a:noFill/>
          </p:spPr>
          <p:txBody>
            <a:bodyPr wrap="square">
              <a:spAutoFit/>
            </a:bodyPr>
            <a:lstStyle/>
            <a:p>
              <a:pPr algn="l">
                <a:lnSpc>
                  <a:spcPct val="150000"/>
                </a:lnSpc>
              </a:pPr>
              <a:r>
                <a:rPr lang="ja-JP" altLang="en-US" sz="2400">
                  <a:latin typeface="Meiryo" panose="020B0604030504040204" pitchFamily="34" charset="-128"/>
                  <a:ea typeface="Meiryo" panose="020B0604030504040204" pitchFamily="34" charset="-128"/>
                </a:rPr>
                <a:t>例：</a:t>
              </a:r>
              <a:endParaRPr lang="en-US" altLang="ja-JP" sz="2400">
                <a:latin typeface="Meiryo" panose="020B0604030504040204" pitchFamily="34" charset="-128"/>
                <a:ea typeface="Meiryo" panose="020B0604030504040204" pitchFamily="34" charset="-128"/>
              </a:endParaRPr>
            </a:p>
          </p:txBody>
        </p:sp>
      </p:grpSp>
      <p:sp>
        <p:nvSpPr>
          <p:cNvPr id="13" name="角丸四角形 12">
            <a:extLst>
              <a:ext uri="{FF2B5EF4-FFF2-40B4-BE49-F238E27FC236}">
                <a16:creationId xmlns:a16="http://schemas.microsoft.com/office/drawing/2014/main" id="{100C132C-134C-6EF9-4561-2DDB0EF8794B}"/>
              </a:ext>
            </a:extLst>
          </p:cNvPr>
          <p:cNvSpPr/>
          <p:nvPr/>
        </p:nvSpPr>
        <p:spPr>
          <a:xfrm>
            <a:off x="493844" y="1496321"/>
            <a:ext cx="5427096" cy="3130538"/>
          </a:xfrm>
          <a:prstGeom prst="roundRect">
            <a:avLst>
              <a:gd name="adj" fmla="val 4554"/>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0271EB1-D1D6-5A6D-6E53-62D09054D0E5}"/>
              </a:ext>
            </a:extLst>
          </p:cNvPr>
          <p:cNvSpPr/>
          <p:nvPr/>
        </p:nvSpPr>
        <p:spPr>
          <a:xfrm>
            <a:off x="1470212" y="1341817"/>
            <a:ext cx="3433481" cy="5157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800" b="1">
                <a:solidFill>
                  <a:schemeClr val="tx1"/>
                </a:solidFill>
                <a:latin typeface="Meiryo" panose="020B0604030504040204" pitchFamily="34" charset="-128"/>
                <a:ea typeface="Meiryo" panose="020B0604030504040204" pitchFamily="34" charset="-128"/>
              </a:rPr>
              <a:t>従来手法の問題</a:t>
            </a:r>
            <a:r>
              <a:rPr kumimoji="1" lang="en-US" altLang="ja-JP" sz="2800" b="1">
                <a:solidFill>
                  <a:schemeClr val="tx1"/>
                </a:solidFill>
                <a:latin typeface="Meiryo" panose="020B0604030504040204" pitchFamily="34" charset="-128"/>
                <a:ea typeface="Meiryo" panose="020B0604030504040204" pitchFamily="34" charset="-128"/>
              </a:rPr>
              <a:t>①</a:t>
            </a:r>
            <a:endParaRPr kumimoji="1" lang="ja-JP" altLang="en-US" sz="2800" b="1">
              <a:solidFill>
                <a:schemeClr val="tx1"/>
              </a:solidFill>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C5FAF400-D942-3410-730C-D0A89E8FA6C8}"/>
              </a:ext>
            </a:extLst>
          </p:cNvPr>
          <p:cNvSpPr txBox="1"/>
          <p:nvPr/>
        </p:nvSpPr>
        <p:spPr>
          <a:xfrm>
            <a:off x="6648272" y="2022807"/>
            <a:ext cx="4624984" cy="830997"/>
          </a:xfrm>
          <a:prstGeom prst="rect">
            <a:avLst/>
          </a:prstGeom>
          <a:noFill/>
        </p:spPr>
        <p:txBody>
          <a:bodyPr wrap="none" rtlCol="0">
            <a:spAutoFit/>
          </a:bodyPr>
          <a:lstStyle/>
          <a:p>
            <a:pPr algn="l"/>
            <a:r>
              <a:rPr kumimoji="1" lang="ja-JP" altLang="en-US" sz="2400">
                <a:latin typeface="Meiryo" panose="020B0604030504040204" pitchFamily="34" charset="-128"/>
                <a:ea typeface="Meiryo" panose="020B0604030504040204" pitchFamily="34" charset="-128"/>
              </a:rPr>
              <a:t>最大距離まで動いた場合，人が</a:t>
            </a:r>
            <a:br>
              <a:rPr kumimoji="1" lang="en-US" altLang="ja-JP" sz="2400">
                <a:latin typeface="Meiryo" panose="020B0604030504040204" pitchFamily="34" charset="-128"/>
                <a:ea typeface="Meiryo" panose="020B0604030504040204" pitchFamily="34" charset="-128"/>
              </a:rPr>
            </a:br>
            <a:r>
              <a:rPr kumimoji="1" lang="en-US" altLang="ja-JP" sz="2400" b="1">
                <a:latin typeface="Meiryo" panose="020B0604030504040204" pitchFamily="34" charset="-128"/>
                <a:ea typeface="Meiryo" panose="020B0604030504040204" pitchFamily="34" charset="-128"/>
              </a:rPr>
              <a:t>AP</a:t>
            </a:r>
            <a:r>
              <a:rPr kumimoji="1" lang="ja-JP" altLang="en-US" sz="2400" b="1">
                <a:latin typeface="Meiryo" panose="020B0604030504040204" pitchFamily="34" charset="-128"/>
                <a:ea typeface="Meiryo" panose="020B0604030504040204" pitchFamily="34" charset="-128"/>
              </a:rPr>
              <a:t>直下に集中する</a:t>
            </a:r>
            <a:r>
              <a:rPr kumimoji="1" lang="ja-JP" altLang="en-US" sz="2400">
                <a:latin typeface="Meiryo" panose="020B0604030504040204" pitchFamily="34" charset="-128"/>
                <a:ea typeface="Meiryo" panose="020B0604030504040204" pitchFamily="34" charset="-128"/>
              </a:rPr>
              <a:t>可能性がある</a:t>
            </a:r>
            <a:endParaRPr lang="en-US" altLang="ja-JP" sz="2400">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8BE73DC7-DDB6-888E-B610-2B9F867ED5AA}"/>
              </a:ext>
            </a:extLst>
          </p:cNvPr>
          <p:cNvSpPr txBox="1"/>
          <p:nvPr/>
        </p:nvSpPr>
        <p:spPr>
          <a:xfrm>
            <a:off x="6595414" y="3866070"/>
            <a:ext cx="4493538" cy="461665"/>
          </a:xfrm>
          <a:prstGeom prst="rect">
            <a:avLst/>
          </a:prstGeom>
          <a:noFill/>
        </p:spPr>
        <p:txBody>
          <a:bodyPr wrap="none" rtlCol="0">
            <a:spAutoFit/>
          </a:bodyPr>
          <a:lstStyle/>
          <a:p>
            <a:pPr algn="l"/>
            <a:r>
              <a:rPr lang="ja-JP" altLang="en-US" sz="2400">
                <a:latin typeface="Meiryo" panose="020B0604030504040204" pitchFamily="34" charset="-128"/>
                <a:ea typeface="Meiryo" panose="020B0604030504040204" pitchFamily="34" charset="-128"/>
              </a:rPr>
              <a:t>空間の使い方が非効率的になる</a:t>
            </a:r>
            <a:endParaRPr kumimoji="1" lang="ja-JP" altLang="en-US" sz="2400">
              <a:latin typeface="Meiryo" panose="020B0604030504040204" pitchFamily="34" charset="-128"/>
              <a:ea typeface="Meiryo" panose="020B0604030504040204" pitchFamily="34" charset="-128"/>
            </a:endParaRPr>
          </a:p>
        </p:txBody>
      </p:sp>
      <p:sp>
        <p:nvSpPr>
          <p:cNvPr id="14" name="角丸四角形 13">
            <a:extLst>
              <a:ext uri="{FF2B5EF4-FFF2-40B4-BE49-F238E27FC236}">
                <a16:creationId xmlns:a16="http://schemas.microsoft.com/office/drawing/2014/main" id="{1FBA3E58-D5CA-B51E-4059-28107C18B0B0}"/>
              </a:ext>
            </a:extLst>
          </p:cNvPr>
          <p:cNvSpPr/>
          <p:nvPr/>
        </p:nvSpPr>
        <p:spPr>
          <a:xfrm>
            <a:off x="6239875" y="1490513"/>
            <a:ext cx="5458282" cy="3130538"/>
          </a:xfrm>
          <a:prstGeom prst="roundRect">
            <a:avLst>
              <a:gd name="adj" fmla="val 2621"/>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E80F2E84-A1A7-20C3-49DC-5D4CE726C4B2}"/>
              </a:ext>
            </a:extLst>
          </p:cNvPr>
          <p:cNvSpPr/>
          <p:nvPr/>
        </p:nvSpPr>
        <p:spPr>
          <a:xfrm>
            <a:off x="7257122" y="1271325"/>
            <a:ext cx="3532309" cy="6316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800" b="1">
                <a:solidFill>
                  <a:schemeClr val="tx1"/>
                </a:solidFill>
                <a:latin typeface="Meiryo" panose="020B0604030504040204" pitchFamily="34" charset="-128"/>
                <a:ea typeface="Meiryo" panose="020B0604030504040204" pitchFamily="34" charset="-128"/>
              </a:rPr>
              <a:t>従来手法の問題</a:t>
            </a:r>
            <a:r>
              <a:rPr lang="en-US" altLang="ja-JP" sz="2800" b="1">
                <a:solidFill>
                  <a:schemeClr val="tx1"/>
                </a:solidFill>
                <a:latin typeface="Meiryo" panose="020B0604030504040204" pitchFamily="34" charset="-128"/>
                <a:ea typeface="Meiryo" panose="020B0604030504040204" pitchFamily="34" charset="-128"/>
              </a:rPr>
              <a:t>②</a:t>
            </a:r>
            <a:endParaRPr kumimoji="1" lang="ja-JP" altLang="en-US" sz="2800" b="1">
              <a:solidFill>
                <a:schemeClr val="tx1"/>
              </a:solidFill>
              <a:latin typeface="Meiryo" panose="020B0604030504040204" pitchFamily="34" charset="-128"/>
              <a:ea typeface="Meiryo" panose="020B0604030504040204" pitchFamily="34" charset="-128"/>
            </a:endParaRPr>
          </a:p>
        </p:txBody>
      </p:sp>
      <p:sp>
        <p:nvSpPr>
          <p:cNvPr id="20" name="左中かっこ 19">
            <a:extLst>
              <a:ext uri="{FF2B5EF4-FFF2-40B4-BE49-F238E27FC236}">
                <a16:creationId xmlns:a16="http://schemas.microsoft.com/office/drawing/2014/main" id="{A214C47A-D5F6-6F1A-1A4B-114EFB44F74A}"/>
              </a:ext>
            </a:extLst>
          </p:cNvPr>
          <p:cNvSpPr/>
          <p:nvPr/>
        </p:nvSpPr>
        <p:spPr>
          <a:xfrm rot="16200000">
            <a:off x="5908223" y="-655622"/>
            <a:ext cx="400539" cy="11317578"/>
          </a:xfrm>
          <a:prstGeom prst="leftBrace">
            <a:avLst>
              <a:gd name="adj1" fmla="val 167302"/>
              <a:gd name="adj2" fmla="val 50000"/>
            </a:avLst>
          </a:prstGeom>
          <a:ln w="4762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pic>
        <p:nvPicPr>
          <p:cNvPr id="21" name="グラフィックス 20" descr="警告 単色塗りつぶし">
            <a:extLst>
              <a:ext uri="{FF2B5EF4-FFF2-40B4-BE49-F238E27FC236}">
                <a16:creationId xmlns:a16="http://schemas.microsoft.com/office/drawing/2014/main" id="{F1C44327-741B-ED33-D219-F6C9FB9724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2568" y="1259465"/>
            <a:ext cx="598119" cy="598119"/>
          </a:xfrm>
          <a:prstGeom prst="rect">
            <a:avLst/>
          </a:prstGeom>
        </p:spPr>
      </p:pic>
      <p:pic>
        <p:nvPicPr>
          <p:cNvPr id="22" name="グラフィックス 21" descr="警告 単色塗りつぶし">
            <a:extLst>
              <a:ext uri="{FF2B5EF4-FFF2-40B4-BE49-F238E27FC236}">
                <a16:creationId xmlns:a16="http://schemas.microsoft.com/office/drawing/2014/main" id="{6A0D006C-5822-30F6-C56F-75ED190CA3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7880" y="1238035"/>
            <a:ext cx="598119" cy="598119"/>
          </a:xfrm>
          <a:prstGeom prst="rect">
            <a:avLst/>
          </a:prstGeom>
        </p:spPr>
      </p:pic>
      <p:sp>
        <p:nvSpPr>
          <p:cNvPr id="23" name="下矢印 22">
            <a:extLst>
              <a:ext uri="{FF2B5EF4-FFF2-40B4-BE49-F238E27FC236}">
                <a16:creationId xmlns:a16="http://schemas.microsoft.com/office/drawing/2014/main" id="{2709EB63-0051-D765-E8AC-E52CFFF8FFAF}"/>
              </a:ext>
            </a:extLst>
          </p:cNvPr>
          <p:cNvSpPr/>
          <p:nvPr/>
        </p:nvSpPr>
        <p:spPr>
          <a:xfrm>
            <a:off x="8377345" y="2973662"/>
            <a:ext cx="1183341" cy="716370"/>
          </a:xfrm>
          <a:prstGeom prst="downArrow">
            <a:avLst>
              <a:gd name="adj1" fmla="val 46574"/>
              <a:gd name="adj2" fmla="val 42945"/>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sp>
        <p:nvSpPr>
          <p:cNvPr id="5" name="スライド番号プレースホルダー 4">
            <a:extLst>
              <a:ext uri="{FF2B5EF4-FFF2-40B4-BE49-F238E27FC236}">
                <a16:creationId xmlns:a16="http://schemas.microsoft.com/office/drawing/2014/main" id="{7B85C412-EB4E-2BED-42FE-CF9BB5E78EB5}"/>
              </a:ext>
            </a:extLst>
          </p:cNvPr>
          <p:cNvSpPr>
            <a:spLocks noGrp="1"/>
          </p:cNvSpPr>
          <p:nvPr>
            <p:ph type="sldNum" sz="quarter" idx="12"/>
          </p:nvPr>
        </p:nvSpPr>
        <p:spPr/>
        <p:txBody>
          <a:bodyPr/>
          <a:lstStyle/>
          <a:p>
            <a:fld id="{F1CDFA39-16F5-E64D-9D3A-3CE155B62115}" type="slidenum">
              <a:rPr kumimoji="1" lang="ja-JP" altLang="en-US" smtClean="0"/>
              <a:t>20</a:t>
            </a:fld>
            <a:endParaRPr kumimoji="1" lang="ja-JP" altLang="en-US"/>
          </a:p>
        </p:txBody>
      </p:sp>
    </p:spTree>
    <p:extLst>
      <p:ext uri="{BB962C8B-B14F-4D97-AF65-F5344CB8AC3E}">
        <p14:creationId xmlns:p14="http://schemas.microsoft.com/office/powerpoint/2010/main" val="1993586954"/>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8F6FD82-7AF0-0695-9DBD-8F11FA8D274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EE80957-8CB3-C37D-3216-15D416932DFA}"/>
              </a:ext>
            </a:extLst>
          </p:cNvPr>
          <p:cNvSpPr>
            <a:spLocks noGrp="1"/>
          </p:cNvSpPr>
          <p:nvPr>
            <p:ph type="title"/>
          </p:nvPr>
        </p:nvSpPr>
        <p:spPr>
          <a:xfrm>
            <a:off x="449704" y="-11055"/>
            <a:ext cx="11317575" cy="1151466"/>
          </a:xfrm>
        </p:spPr>
        <p:txBody>
          <a:bodyPr/>
          <a:lstStyle/>
          <a:p>
            <a:r>
              <a:rPr kumimoji="1" lang="ja-JP" altLang="en-US"/>
              <a:t>提案手法</a:t>
            </a:r>
            <a:r>
              <a:rPr kumimoji="1" lang="en-US" altLang="ja-JP"/>
              <a:t> - Step1 </a:t>
            </a:r>
            <a:r>
              <a:rPr kumimoji="1" lang="ja-JP" altLang="en-US"/>
              <a:t>候補</a:t>
            </a:r>
            <a:r>
              <a:rPr kumimoji="1" lang="en-US" altLang="ja-JP"/>
              <a:t>AP</a:t>
            </a:r>
            <a:r>
              <a:rPr kumimoji="1" lang="ja-JP" altLang="en-US"/>
              <a:t>の抽出</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6661F4-9559-2B35-9328-BAD4A1C19ADD}"/>
                  </a:ext>
                </a:extLst>
              </p:cNvPr>
              <p:cNvSpPr txBox="1"/>
              <p:nvPr/>
            </p:nvSpPr>
            <p:spPr>
              <a:xfrm>
                <a:off x="449704" y="1474476"/>
                <a:ext cx="11068797" cy="600164"/>
              </a:xfrm>
              <a:prstGeom prst="rect">
                <a:avLst/>
              </a:prstGeom>
              <a:noFill/>
            </p:spPr>
            <p:txBody>
              <a:bodyPr wrap="square">
                <a:spAutoFit/>
              </a:bodyPr>
              <a:lstStyle/>
              <a:p>
                <a:pPr marL="0" indent="0">
                  <a:lnSpc>
                    <a:spcPct val="150000"/>
                  </a:lnSpc>
                  <a:buNone/>
                </a:pPr>
                <a:r>
                  <a:rPr lang="ja-JP" altLang="en-US" sz="2400">
                    <a:latin typeface="Meiryo" panose="020B0604030504040204" pitchFamily="34" charset="-128"/>
                    <a:ea typeface="Meiryo" panose="020B0604030504040204" pitchFamily="34" charset="-128"/>
                  </a:rPr>
                  <a:t>ユーザが移動可能距離内の</a:t>
                </a:r>
                <a:r>
                  <a:rPr lang="en" altLang="ja-JP" sz="2400">
                    <a:latin typeface="Meiryo" panose="020B0604030504040204" pitchFamily="34" charset="-128"/>
                    <a:ea typeface="Meiryo" panose="020B0604030504040204" pitchFamily="34" charset="-128"/>
                  </a:rPr>
                  <a:t>AP</a:t>
                </a:r>
                <a:r>
                  <a:rPr lang="ja-JP" altLang="en-US" sz="2400">
                    <a:latin typeface="Meiryo" panose="020B0604030504040204" pitchFamily="34" charset="-128"/>
                    <a:ea typeface="Meiryo" panose="020B0604030504040204" pitchFamily="34" charset="-128"/>
                  </a:rPr>
                  <a:t>を</a:t>
                </a:r>
                <a:r>
                  <a:rPr lang="ja-JP" altLang="en-US" sz="2400" b="1">
                    <a:latin typeface="Meiryo" panose="020B0604030504040204" pitchFamily="34" charset="-128"/>
                    <a:ea typeface="Meiryo" panose="020B0604030504040204" pitchFamily="34" charset="-128"/>
                  </a:rPr>
                  <a:t>接続先候補 </a:t>
                </a:r>
                <a:r>
                  <a:rPr lang="en-US" altLang="ja-JP" sz="2400" b="1">
                    <a:latin typeface="Meiryo" panose="020B0604030504040204" pitchFamily="34" charset="-128"/>
                    <a:ea typeface="Meiryo" panose="020B0604030504040204" pitchFamily="34" charset="-128"/>
                  </a:rPr>
                  <a:t>(</a:t>
                </a:r>
                <a14:m>
                  <m:oMath xmlns:m="http://schemas.openxmlformats.org/officeDocument/2006/math">
                    <m:sSub>
                      <m:sSubPr>
                        <m:ctrlPr>
                          <a:rPr lang="en-US" altLang="ja-JP" sz="2400" b="1" i="1" smtClean="0">
                            <a:latin typeface="Cambria Math" panose="02040503050406030204" pitchFamily="18" charset="0"/>
                            <a:ea typeface="Meiryo" panose="020B0604030504040204" pitchFamily="34" charset="-128"/>
                          </a:rPr>
                        </m:ctrlPr>
                      </m:sSubPr>
                      <m:e>
                        <m:r>
                          <a:rPr lang="en-US" altLang="ja-JP" sz="2400" b="1" i="1" smtClean="0">
                            <a:latin typeface="Cambria Math" panose="02040503050406030204" pitchFamily="18" charset="0"/>
                            <a:ea typeface="Meiryo" panose="020B0604030504040204" pitchFamily="34" charset="-128"/>
                          </a:rPr>
                          <m:t>𝑨</m:t>
                        </m:r>
                      </m:e>
                      <m:sub>
                        <m:r>
                          <a:rPr lang="en-US" altLang="ja-JP" sz="2400" b="1" i="1" smtClean="0">
                            <a:latin typeface="Cambria Math" panose="02040503050406030204" pitchFamily="18" charset="0"/>
                            <a:ea typeface="Meiryo" panose="020B0604030504040204" pitchFamily="34" charset="-128"/>
                          </a:rPr>
                          <m:t>𝒄𝒂𝒏𝒅</m:t>
                        </m:r>
                      </m:sub>
                    </m:sSub>
                  </m:oMath>
                </a14:m>
                <a:r>
                  <a:rPr lang="en" altLang="ja-JP" sz="2400" b="1">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として抽出</a:t>
                </a:r>
                <a:r>
                  <a:rPr lang="ja-JP" altLang="en-US" sz="2400">
                    <a:latin typeface="Meiryo" panose="020B0604030504040204" pitchFamily="34" charset="-128"/>
                    <a:ea typeface="Meiryo" panose="020B0604030504040204" pitchFamily="34" charset="-128"/>
                  </a:rPr>
                  <a:t>する．</a:t>
                </a:r>
              </a:p>
            </p:txBody>
          </p:sp>
        </mc:Choice>
        <mc:Fallback xmlns="">
          <p:sp>
            <p:nvSpPr>
              <p:cNvPr id="8" name="テキスト ボックス 7">
                <a:extLst>
                  <a:ext uri="{FF2B5EF4-FFF2-40B4-BE49-F238E27FC236}">
                    <a16:creationId xmlns:a16="http://schemas.microsoft.com/office/drawing/2014/main" id="{ED6661F4-9559-2B35-9328-BAD4A1C19ADD}"/>
                  </a:ext>
                </a:extLst>
              </p:cNvPr>
              <p:cNvSpPr txBox="1">
                <a:spLocks noRot="1" noChangeAspect="1" noMove="1" noResize="1" noEditPoints="1" noAdjustHandles="1" noChangeArrowheads="1" noChangeShapeType="1" noTextEdit="1"/>
              </p:cNvSpPr>
              <p:nvPr/>
            </p:nvSpPr>
            <p:spPr>
              <a:xfrm>
                <a:off x="449704" y="1474476"/>
                <a:ext cx="11068797" cy="600164"/>
              </a:xfrm>
              <a:prstGeom prst="rect">
                <a:avLst/>
              </a:prstGeom>
              <a:blipFill>
                <a:blip r:embed="rId4"/>
                <a:stretch>
                  <a:fillRect l="-881"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A141A6-4D55-FFC3-72A0-EC68DB26FB6D}"/>
                  </a:ext>
                </a:extLst>
              </p:cNvPr>
              <p:cNvSpPr txBox="1"/>
              <p:nvPr/>
            </p:nvSpPr>
            <p:spPr>
              <a:xfrm>
                <a:off x="2711090" y="3266473"/>
                <a:ext cx="6114378" cy="5783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𝐴</m:t>
                          </m:r>
                        </m:e>
                        <m:sub>
                          <m:r>
                            <a:rPr kumimoji="1" lang="en-US" altLang="ja-JP" sz="3600" b="0" i="1" smtClean="0">
                              <a:latin typeface="Cambria Math" panose="02040503050406030204" pitchFamily="18" charset="0"/>
                            </a:rPr>
                            <m:t>𝑐𝑎𝑛𝑑</m:t>
                          </m:r>
                        </m:sub>
                      </m:sSub>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𝑎</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𝐴</m:t>
                          </m:r>
                          <m:r>
                            <a:rPr kumimoji="1" lang="en-US" altLang="ja-JP" sz="3600" b="0" i="1" smtClean="0">
                              <a:latin typeface="Cambria Math" panose="02040503050406030204" pitchFamily="18" charset="0"/>
                              <a:ea typeface="Cambria Math" panose="02040503050406030204" pitchFamily="18" charset="0"/>
                            </a:rPr>
                            <m:t> </m:t>
                          </m:r>
                        </m:e>
                      </m:d>
                      <m:r>
                        <a:rPr kumimoji="1" lang="en-US" altLang="ja-JP" sz="3600" b="0" i="1" smtClean="0">
                          <a:latin typeface="Cambria Math" panose="02040503050406030204" pitchFamily="18" charset="0"/>
                          <a:ea typeface="Cambria Math" panose="02040503050406030204" pitchFamily="18" charset="0"/>
                        </a:rPr>
                        <m:t> </m:t>
                      </m:r>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0" i="1" smtClean="0">
                              <a:latin typeface="Cambria Math" panose="02040503050406030204" pitchFamily="18" charset="0"/>
                              <a:ea typeface="Cambria Math" panose="02040503050406030204" pitchFamily="18" charset="0"/>
                            </a:rPr>
                            <m:t>𝑑</m:t>
                          </m:r>
                        </m:e>
                        <m:sub>
                          <m:r>
                            <a:rPr kumimoji="1" lang="en-US" altLang="ja-JP" sz="3600" b="0" i="1" smtClean="0">
                              <a:latin typeface="Cambria Math" panose="02040503050406030204" pitchFamily="18" charset="0"/>
                              <a:ea typeface="Cambria Math" panose="02040503050406030204" pitchFamily="18" charset="0"/>
                            </a:rPr>
                            <m:t>𝑢</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𝑎</m:t>
                          </m:r>
                        </m:sub>
                      </m:sSub>
                      <m:r>
                        <a:rPr kumimoji="1" lang="en-US" altLang="ja-JP" sz="3600" b="0" i="1" smtClean="0">
                          <a:latin typeface="Cambria Math" panose="02040503050406030204" pitchFamily="18" charset="0"/>
                          <a:ea typeface="Cambria Math" panose="02040503050406030204" pitchFamily="18" charset="0"/>
                        </a:rPr>
                        <m:t>≤ </m:t>
                      </m:r>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0" i="1" smtClean="0">
                              <a:latin typeface="Cambria Math" panose="02040503050406030204" pitchFamily="18" charset="0"/>
                              <a:ea typeface="Cambria Math" panose="02040503050406030204" pitchFamily="18" charset="0"/>
                            </a:rPr>
                            <m:t>𝑑</m:t>
                          </m:r>
                        </m:e>
                        <m:sub>
                          <m:r>
                            <a:rPr kumimoji="1" lang="en-US" altLang="ja-JP" sz="3600" b="0" i="1" smtClean="0">
                              <a:latin typeface="Cambria Math" panose="02040503050406030204" pitchFamily="18" charset="0"/>
                              <a:ea typeface="Cambria Math" panose="02040503050406030204" pitchFamily="18" charset="0"/>
                            </a:rPr>
                            <m:t>𝑡h</m:t>
                          </m:r>
                        </m:sub>
                      </m:sSub>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AAA141A6-4D55-FFC3-72A0-EC68DB26FB6D}"/>
                  </a:ext>
                </a:extLst>
              </p:cNvPr>
              <p:cNvSpPr txBox="1">
                <a:spLocks noRot="1" noChangeAspect="1" noMove="1" noResize="1" noEditPoints="1" noAdjustHandles="1" noChangeArrowheads="1" noChangeShapeType="1" noTextEdit="1"/>
              </p:cNvSpPr>
              <p:nvPr/>
            </p:nvSpPr>
            <p:spPr>
              <a:xfrm>
                <a:off x="2711090" y="3266473"/>
                <a:ext cx="6114378" cy="5783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AFF2E14-C799-8F43-F3DD-9D91920622E1}"/>
                  </a:ext>
                </a:extLst>
              </p:cNvPr>
              <p:cNvSpPr txBox="1"/>
              <p:nvPr/>
            </p:nvSpPr>
            <p:spPr>
              <a:xfrm>
                <a:off x="3306200" y="5383524"/>
                <a:ext cx="4260012" cy="477888"/>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𝑢</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𝑎</m:t>
                        </m:r>
                      </m:sub>
                    </m:sSub>
                  </m:oMath>
                </a14:m>
                <a:r>
                  <a:rPr kumimoji="1" lang="en-US" altLang="ja-JP" sz="2400"/>
                  <a:t> </a:t>
                </a:r>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ユーザ</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𝑢</m:t>
                    </m:r>
                  </m:oMath>
                </a14:m>
                <a:r>
                  <a:rPr kumimoji="1" lang="ja-JP" altLang="en-US" sz="2400">
                    <a:latin typeface="Meiryo" panose="020B0604030504040204" pitchFamily="34" charset="-128"/>
                    <a:ea typeface="Meiryo" panose="020B0604030504040204" pitchFamily="34" charset="-128"/>
                  </a:rPr>
                  <a:t>と</a:t>
                </a:r>
                <a:r>
                  <a:rPr kumimoji="1" lang="en-US" altLang="ja-JP" sz="2400">
                    <a:latin typeface="Meiryo" panose="020B0604030504040204" pitchFamily="34" charset="-128"/>
                    <a:ea typeface="Meiryo" panose="020B0604030504040204" pitchFamily="34" charset="-128"/>
                  </a:rPr>
                  <a:t>AP</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𝑎</m:t>
                    </m:r>
                  </m:oMath>
                </a14:m>
                <a:r>
                  <a:rPr kumimoji="1" lang="ja-JP" altLang="en-US" sz="2400">
                    <a:latin typeface="Meiryo" panose="020B0604030504040204" pitchFamily="34" charset="-128"/>
                    <a:ea typeface="Meiryo" panose="020B0604030504040204" pitchFamily="34" charset="-128"/>
                  </a:rPr>
                  <a:t>との距離</a:t>
                </a:r>
              </a:p>
            </p:txBody>
          </p:sp>
        </mc:Choice>
        <mc:Fallback xmlns="">
          <p:sp>
            <p:nvSpPr>
              <p:cNvPr id="10" name="テキスト ボックス 9">
                <a:extLst>
                  <a:ext uri="{FF2B5EF4-FFF2-40B4-BE49-F238E27FC236}">
                    <a16:creationId xmlns:a16="http://schemas.microsoft.com/office/drawing/2014/main" id="{5AFF2E14-C799-8F43-F3DD-9D91920622E1}"/>
                  </a:ext>
                </a:extLst>
              </p:cNvPr>
              <p:cNvSpPr txBox="1">
                <a:spLocks noRot="1" noChangeAspect="1" noMove="1" noResize="1" noEditPoints="1" noAdjustHandles="1" noChangeArrowheads="1" noChangeShapeType="1" noTextEdit="1"/>
              </p:cNvSpPr>
              <p:nvPr/>
            </p:nvSpPr>
            <p:spPr>
              <a:xfrm>
                <a:off x="3306200" y="5383524"/>
                <a:ext cx="4260012" cy="477888"/>
              </a:xfrm>
              <a:prstGeom prst="rect">
                <a:avLst/>
              </a:prstGeom>
              <a:blipFill>
                <a:blip r:embed="rId6"/>
                <a:stretch>
                  <a:fillRect l="-429" t="-7595" r="-143" b="-26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5EFC711-2B55-8445-5404-571DC9AF3F12}"/>
                  </a:ext>
                </a:extLst>
              </p:cNvPr>
              <p:cNvSpPr txBox="1"/>
              <p:nvPr/>
            </p:nvSpPr>
            <p:spPr>
              <a:xfrm>
                <a:off x="3389317" y="5902367"/>
                <a:ext cx="5438348" cy="461665"/>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𝑡h</m:t>
                        </m:r>
                      </m:sub>
                    </m:sSub>
                  </m:oMath>
                </a14:m>
                <a:r>
                  <a:rPr kumimoji="1" lang="en-US" altLang="ja-JP" sz="2400"/>
                  <a:t> </a:t>
                </a:r>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ユーザ</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𝑢</m:t>
                    </m:r>
                  </m:oMath>
                </a14:m>
                <a:r>
                  <a:rPr kumimoji="1" lang="ja-JP" altLang="en-US" sz="2400">
                    <a:latin typeface="Meiryo" panose="020B0604030504040204" pitchFamily="34" charset="-128"/>
                    <a:ea typeface="Meiryo" panose="020B0604030504040204" pitchFamily="34" charset="-128"/>
                  </a:rPr>
                  <a:t>が指定する移動許容距離</a:t>
                </a:r>
              </a:p>
            </p:txBody>
          </p:sp>
        </mc:Choice>
        <mc:Fallback xmlns="">
          <p:sp>
            <p:nvSpPr>
              <p:cNvPr id="12" name="テキスト ボックス 11">
                <a:extLst>
                  <a:ext uri="{FF2B5EF4-FFF2-40B4-BE49-F238E27FC236}">
                    <a16:creationId xmlns:a16="http://schemas.microsoft.com/office/drawing/2014/main" id="{A5EFC711-2B55-8445-5404-571DC9AF3F12}"/>
                  </a:ext>
                </a:extLst>
              </p:cNvPr>
              <p:cNvSpPr txBox="1">
                <a:spLocks noRot="1" noChangeAspect="1" noMove="1" noResize="1" noEditPoints="1" noAdjustHandles="1" noChangeArrowheads="1" noChangeShapeType="1" noTextEdit="1"/>
              </p:cNvSpPr>
              <p:nvPr/>
            </p:nvSpPr>
            <p:spPr>
              <a:xfrm>
                <a:off x="3389317" y="5902367"/>
                <a:ext cx="5438348" cy="461665"/>
              </a:xfrm>
              <a:prstGeom prst="rect">
                <a:avLst/>
              </a:prstGeom>
              <a:blipFill>
                <a:blip r:embed="rId7"/>
                <a:stretch>
                  <a:fillRect l="-336" t="-10526" b="-28947"/>
                </a:stretch>
              </a:blipFill>
            </p:spPr>
            <p:txBody>
              <a:bodyPr/>
              <a:lstStyle/>
              <a:p>
                <a:r>
                  <a:rPr lang="en-US">
                    <a:noFill/>
                  </a:rPr>
                  <a:t> </a:t>
                </a:r>
              </a:p>
            </p:txBody>
          </p:sp>
        </mc:Fallback>
      </mc:AlternateContent>
      <p:grpSp>
        <p:nvGrpSpPr>
          <p:cNvPr id="13" name="グループ化 12">
            <a:extLst>
              <a:ext uri="{FF2B5EF4-FFF2-40B4-BE49-F238E27FC236}">
                <a16:creationId xmlns:a16="http://schemas.microsoft.com/office/drawing/2014/main" id="{73584690-13BF-2B6F-772E-93571E14B23B}"/>
              </a:ext>
            </a:extLst>
          </p:cNvPr>
          <p:cNvGrpSpPr/>
          <p:nvPr/>
        </p:nvGrpSpPr>
        <p:grpSpPr>
          <a:xfrm>
            <a:off x="2335334" y="2425034"/>
            <a:ext cx="6865889" cy="1937048"/>
            <a:chOff x="887184" y="2814230"/>
            <a:chExt cx="5350330" cy="1509469"/>
          </a:xfrm>
        </p:grpSpPr>
        <p:sp>
          <p:nvSpPr>
            <p:cNvPr id="14" name="角丸四角形 13">
              <a:extLst>
                <a:ext uri="{FF2B5EF4-FFF2-40B4-BE49-F238E27FC236}">
                  <a16:creationId xmlns:a16="http://schemas.microsoft.com/office/drawing/2014/main" id="{801AC989-5B60-6F1A-6798-B3531FC848AB}"/>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5" name="角丸四角形 14">
              <a:extLst>
                <a:ext uri="{FF2B5EF4-FFF2-40B4-BE49-F238E27FC236}">
                  <a16:creationId xmlns:a16="http://schemas.microsoft.com/office/drawing/2014/main" id="{44B5C9DF-2E1D-B19B-623E-0D190D068CBB}"/>
                </a:ext>
              </a:extLst>
            </p:cNvPr>
            <p:cNvSpPr/>
            <p:nvPr/>
          </p:nvSpPr>
          <p:spPr>
            <a:xfrm>
              <a:off x="887184" y="2814230"/>
              <a:ext cx="2362201"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latin typeface="Meiryo" panose="020B0604030504040204" pitchFamily="34" charset="-128"/>
                  <a:ea typeface="Meiryo" panose="020B0604030504040204" pitchFamily="34" charset="-128"/>
                </a:rPr>
                <a:t>候補</a:t>
              </a:r>
              <a:r>
                <a:rPr kumimoji="1" lang="en-US" altLang="ja-JP" sz="2400" b="1">
                  <a:latin typeface="Meiryo" panose="020B0604030504040204" pitchFamily="34" charset="-128"/>
                  <a:ea typeface="Meiryo" panose="020B0604030504040204" pitchFamily="34" charset="-128"/>
                </a:rPr>
                <a:t>AP</a:t>
              </a:r>
              <a:r>
                <a:rPr kumimoji="1" lang="ja-JP" altLang="en-US" sz="2400" b="1">
                  <a:latin typeface="Meiryo" panose="020B0604030504040204" pitchFamily="34" charset="-128"/>
                  <a:ea typeface="Meiryo" panose="020B0604030504040204" pitchFamily="34" charset="-128"/>
                </a:rPr>
                <a:t>集合</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2458AB-7F59-F082-CBEF-48AE314C09BD}"/>
                  </a:ext>
                </a:extLst>
              </p:cNvPr>
              <p:cNvSpPr txBox="1"/>
              <p:nvPr/>
            </p:nvSpPr>
            <p:spPr>
              <a:xfrm>
                <a:off x="3306200" y="4933438"/>
                <a:ext cx="5740482"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𝐴</m:t>
                    </m:r>
                  </m:oMath>
                </a14:m>
                <a:r>
                  <a:rPr kumimoji="1" lang="en-US" altLang="ja-JP" sz="2400">
                    <a:latin typeface="Meiryo" panose="020B0604030504040204" pitchFamily="34" charset="-128"/>
                    <a:ea typeface="Meiryo" panose="020B0604030504040204" pitchFamily="34" charset="-128"/>
                  </a:rPr>
                  <a:t>    : </a:t>
                </a:r>
                <a:r>
                  <a:rPr kumimoji="1" lang="ja-JP" altLang="en-US" sz="2400">
                    <a:latin typeface="Meiryo" panose="020B0604030504040204" pitchFamily="34" charset="-128"/>
                    <a:ea typeface="Meiryo" panose="020B0604030504040204" pitchFamily="34" charset="-128"/>
                  </a:rPr>
                  <a:t>環境内に存在する全ての</a:t>
                </a:r>
                <a:r>
                  <a:rPr kumimoji="1" lang="en-US" altLang="ja-JP" sz="2400">
                    <a:latin typeface="Meiryo" panose="020B0604030504040204" pitchFamily="34" charset="-128"/>
                    <a:ea typeface="Meiryo" panose="020B0604030504040204" pitchFamily="34" charset="-128"/>
                  </a:rPr>
                  <a:t>AP</a:t>
                </a:r>
                <a:r>
                  <a:rPr kumimoji="1" lang="ja-JP" altLang="en-US" sz="2400">
                    <a:latin typeface="Meiryo" panose="020B0604030504040204" pitchFamily="34" charset="-128"/>
                    <a:ea typeface="Meiryo" panose="020B0604030504040204" pitchFamily="34" charset="-128"/>
                  </a:rPr>
                  <a:t>の集合</a:t>
                </a:r>
              </a:p>
            </p:txBody>
          </p:sp>
        </mc:Choice>
        <mc:Fallback xmlns="">
          <p:sp>
            <p:nvSpPr>
              <p:cNvPr id="2" name="テキスト ボックス 1">
                <a:extLst>
                  <a:ext uri="{FF2B5EF4-FFF2-40B4-BE49-F238E27FC236}">
                    <a16:creationId xmlns:a16="http://schemas.microsoft.com/office/drawing/2014/main" id="{BC2458AB-7F59-F082-CBEF-48AE314C09BD}"/>
                  </a:ext>
                </a:extLst>
              </p:cNvPr>
              <p:cNvSpPr txBox="1">
                <a:spLocks noRot="1" noChangeAspect="1" noMove="1" noResize="1" noEditPoints="1" noAdjustHandles="1" noChangeArrowheads="1" noChangeShapeType="1" noTextEdit="1"/>
              </p:cNvSpPr>
              <p:nvPr/>
            </p:nvSpPr>
            <p:spPr>
              <a:xfrm>
                <a:off x="3306200" y="4933438"/>
                <a:ext cx="5740482" cy="461665"/>
              </a:xfrm>
              <a:prstGeom prst="rect">
                <a:avLst/>
              </a:prstGeom>
              <a:blipFill>
                <a:blip r:embed="rId8"/>
                <a:stretch>
                  <a:fillRect l="-212" t="-10526" b="-28947"/>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59E4EB46-8491-C17B-EB5E-B94A4BD16AC3}"/>
              </a:ext>
            </a:extLst>
          </p:cNvPr>
          <p:cNvSpPr>
            <a:spLocks noGrp="1"/>
          </p:cNvSpPr>
          <p:nvPr>
            <p:ph type="sldNum" sz="quarter" idx="12"/>
          </p:nvPr>
        </p:nvSpPr>
        <p:spPr/>
        <p:txBody>
          <a:bodyPr/>
          <a:lstStyle/>
          <a:p>
            <a:fld id="{F1CDFA39-16F5-E64D-9D3A-3CE155B62115}" type="slidenum">
              <a:rPr kumimoji="1" lang="ja-JP" altLang="en-US" smtClean="0"/>
              <a:t>21</a:t>
            </a:fld>
            <a:endParaRPr kumimoji="1" lang="ja-JP" altLang="en-US"/>
          </a:p>
        </p:txBody>
      </p:sp>
    </p:spTree>
    <p:extLst>
      <p:ext uri="{BB962C8B-B14F-4D97-AF65-F5344CB8AC3E}">
        <p14:creationId xmlns:p14="http://schemas.microsoft.com/office/powerpoint/2010/main" val="3688927401"/>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49C5A1B-373D-95A0-A523-94E7CF241F88}"/>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60A1C79-FAA4-1668-8B3C-76F18B5AD7A7}"/>
              </a:ext>
            </a:extLst>
          </p:cNvPr>
          <p:cNvSpPr>
            <a:spLocks noGrp="1"/>
          </p:cNvSpPr>
          <p:nvPr>
            <p:ph type="title"/>
          </p:nvPr>
        </p:nvSpPr>
        <p:spPr/>
        <p:txBody>
          <a:bodyPr>
            <a:normAutofit/>
          </a:bodyPr>
          <a:lstStyle/>
          <a:p>
            <a:r>
              <a:rPr kumimoji="1" lang="ja-JP" altLang="en-US"/>
              <a:t>提案手法</a:t>
            </a:r>
            <a:r>
              <a:rPr kumimoji="1" lang="en-US" altLang="ja-JP"/>
              <a:t> </a:t>
            </a:r>
            <a:r>
              <a:rPr lang="en-US" altLang="ja-JP"/>
              <a:t>- Step2 </a:t>
            </a:r>
            <a:r>
              <a:rPr lang="ja-JP" altLang="en-US"/>
              <a:t>接続後スループットの試算</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98DB491-A5BA-6C9E-3490-AD30F762C131}"/>
                  </a:ext>
                </a:extLst>
              </p:cNvPr>
              <p:cNvSpPr txBox="1"/>
              <p:nvPr/>
            </p:nvSpPr>
            <p:spPr>
              <a:xfrm>
                <a:off x="3766849" y="3255397"/>
                <a:ext cx="10156371" cy="876778"/>
              </a:xfrm>
              <a:prstGeom prst="rect">
                <a:avLst/>
              </a:prstGeom>
              <a:noFill/>
            </p:spPr>
            <p:txBody>
              <a:bodyPr wrap="square" lIns="0" tIns="0" rIns="0" bIns="0" rtlCol="0">
                <a:spAutoFit/>
              </a:bodyPr>
              <a:lstStyle/>
              <a:p>
                <a:pPr algn="ct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i="1" smtClean="0">
                            <a:latin typeface="Cambria Math" panose="02040503050406030204" pitchFamily="18" charset="0"/>
                            <a:ea typeface="Cambria Math" panose="02040503050406030204" pitchFamily="18" charset="0"/>
                          </a:rPr>
                          <m:t>𝜃</m:t>
                        </m:r>
                      </m:e>
                      <m:sub>
                        <m:r>
                          <a:rPr kumimoji="1" lang="en-US" altLang="ja-JP" sz="2800" b="0" i="1" smtClean="0">
                            <a:latin typeface="Cambria Math" panose="02040503050406030204" pitchFamily="18" charset="0"/>
                          </a:rPr>
                          <m:t>𝑎</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𝒎</m:t>
                        </m:r>
                      </m:sub>
                      <m:sup>
                        <m:r>
                          <a:rPr kumimoji="1" lang="en-US" altLang="ja-JP" sz="2800" b="0" i="1" smtClean="0">
                            <a:latin typeface="Cambria Math" panose="02040503050406030204" pitchFamily="18" charset="0"/>
                          </a:rPr>
                          <m:t>𝑎𝑓𝑡𝑒𝑟</m:t>
                        </m:r>
                      </m:sup>
                    </m:sSubSup>
                  </m:oMath>
                </a14:m>
                <a:r>
                  <a:rPr kumimoji="1" lang="en-US" altLang="ja-JP" sz="2800" dirty="0"/>
                  <a:t> = </a:t>
                </a:r>
                <a14:m>
                  <m:oMath xmlns:m="http://schemas.openxmlformats.org/officeDocument/2006/math">
                    <m:f>
                      <m:fPr>
                        <m:ctrlPr>
                          <a:rPr kumimoji="1" lang="en-US" altLang="ja-JP" sz="2800" i="1" smtClean="0">
                            <a:latin typeface="Cambria Math" panose="02040503050406030204" pitchFamily="18" charset="0"/>
                          </a:rPr>
                        </m:ctrlPr>
                      </m:fPr>
                      <m:num>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𝑎</m:t>
                            </m:r>
                          </m:sub>
                        </m:sSub>
                        <m:r>
                          <a:rPr kumimoji="1" lang="en-US" altLang="ja-JP" sz="2800" b="0" i="1" smtClean="0">
                            <a:latin typeface="Cambria Math" panose="02040503050406030204" pitchFamily="18" charset="0"/>
                          </a:rPr>
                          <m:t>+1</m:t>
                        </m:r>
                      </m:num>
                      <m:den>
                        <m:f>
                          <m:fPr>
                            <m:ctrlPr>
                              <a:rPr kumimoji="1" lang="en-US" altLang="ja-JP" sz="2800" i="1" smtClean="0">
                                <a:latin typeface="Cambria Math" panose="02040503050406030204" pitchFamily="18" charset="0"/>
                              </a:rPr>
                            </m:ctrlPr>
                          </m:fPr>
                          <m:num>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𝑎</m:t>
                                </m:r>
                              </m:sub>
                            </m:sSub>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𝜃</m:t>
                                </m:r>
                              </m:e>
                              <m:sub>
                                <m:r>
                                  <a:rPr lang="en-US" altLang="ja-JP" sz="2800" i="1">
                                    <a:latin typeface="Cambria Math" panose="02040503050406030204" pitchFamily="18" charset="0"/>
                                  </a:rPr>
                                  <m:t>𝑎</m:t>
                                </m:r>
                              </m:sub>
                            </m:sSub>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i="1">
                                    <a:latin typeface="Cambria Math" panose="02040503050406030204" pitchFamily="18" charset="0"/>
                                  </a:rPr>
                                  <m:t>𝑎</m:t>
                                </m:r>
                              </m:sub>
                            </m:sSub>
                          </m:den>
                        </m:f>
                      </m:den>
                    </m:f>
                  </m:oMath>
                </a14:m>
                <a:endParaRPr kumimoji="1" lang="ja-JP" altLang="en-US" sz="2800"/>
              </a:p>
            </p:txBody>
          </p:sp>
        </mc:Choice>
        <mc:Fallback xmlns="">
          <p:sp>
            <p:nvSpPr>
              <p:cNvPr id="7" name="テキスト ボックス 6">
                <a:extLst>
                  <a:ext uri="{FF2B5EF4-FFF2-40B4-BE49-F238E27FC236}">
                    <a16:creationId xmlns:a16="http://schemas.microsoft.com/office/drawing/2014/main" id="{498DB491-A5BA-6C9E-3490-AD30F762C131}"/>
                  </a:ext>
                </a:extLst>
              </p:cNvPr>
              <p:cNvSpPr txBox="1">
                <a:spLocks noRot="1" noChangeAspect="1" noMove="1" noResize="1" noEditPoints="1" noAdjustHandles="1" noChangeArrowheads="1" noChangeShapeType="1" noTextEdit="1"/>
              </p:cNvSpPr>
              <p:nvPr/>
            </p:nvSpPr>
            <p:spPr>
              <a:xfrm>
                <a:off x="3766849" y="3255397"/>
                <a:ext cx="10156371" cy="876778"/>
              </a:xfrm>
              <a:prstGeom prst="rect">
                <a:avLst/>
              </a:prstGeom>
              <a:blipFill>
                <a:blip r:embed="rId3"/>
                <a:stretch>
                  <a:fillRect t="-2857" b="-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9215551-3ECD-570C-00E4-39BF586CC4D8}"/>
                  </a:ext>
                </a:extLst>
              </p:cNvPr>
              <p:cNvSpPr txBox="1"/>
              <p:nvPr/>
            </p:nvSpPr>
            <p:spPr>
              <a:xfrm>
                <a:off x="1490554" y="3279043"/>
                <a:ext cx="2961810" cy="722505"/>
              </a:xfrm>
              <a:prstGeom prst="rect">
                <a:avLst/>
              </a:prstGeom>
              <a:noFill/>
            </p:spPr>
            <p:txBody>
              <a:bodyPr wrap="square" lIns="0" tIns="0" rIns="0" bIns="0" rtlCol="0">
                <a:spAutoFit/>
              </a:bodyPr>
              <a:lstStyle/>
              <a:p>
                <a:pPr algn="ctr"/>
                <a14:m>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rPr>
                          <m:t>𝑎</m:t>
                        </m:r>
                      </m:sub>
                      <m:sup>
                        <m:r>
                          <a:rPr lang="en-US" altLang="ja-JP" sz="2400" i="1">
                            <a:latin typeface="Cambria Math" panose="02040503050406030204" pitchFamily="18" charset="0"/>
                          </a:rPr>
                          <m:t>𝑎𝑓𝑡𝑒𝑟</m:t>
                        </m:r>
                      </m:sup>
                    </m:sSubSup>
                  </m:oMath>
                </a14:m>
                <a:r>
                  <a:rPr kumimoji="1" lang="en-US" altLang="ja-JP" sz="2400" dirty="0"/>
                  <a:t>= </a:t>
                </a:r>
                <a14:m>
                  <m:oMath xmlns:m="http://schemas.openxmlformats.org/officeDocument/2006/math">
                    <m:f>
                      <m:fPr>
                        <m:ctrlPr>
                          <a:rPr kumimoji="1" lang="en-US" altLang="ja-JP" sz="2400" i="1" smtClean="0">
                            <a:latin typeface="Cambria Math" panose="02040503050406030204" pitchFamily="18" charset="0"/>
                          </a:rPr>
                        </m:ctrlPr>
                      </m:fPr>
                      <m:num>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𝑎</m:t>
                            </m:r>
                          </m:sub>
                        </m:sSub>
                      </m:num>
                      <m:den>
                        <m:nary>
                          <m:naryPr>
                            <m:chr m:val="∑"/>
                            <m:limLoc m:val="subSup"/>
                            <m:ctrlPr>
                              <a:rPr kumimoji="1" lang="en-US" altLang="ja-JP" sz="2400" i="1" smtClean="0">
                                <a:latin typeface="Cambria Math" panose="02040503050406030204" pitchFamily="18" charset="0"/>
                              </a:rPr>
                            </m:ctrlPr>
                          </m:naryPr>
                          <m:sub>
                            <m:r>
                              <m:rPr>
                                <m:brk m:alnAt="25"/>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𝑎</m:t>
                                </m:r>
                              </m:sub>
                            </m:sSub>
                          </m:sup>
                          <m:e>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𝑎</m:t>
                                    </m:r>
                                  </m:sub>
                                </m:sSub>
                              </m:den>
                            </m:f>
                          </m:e>
                        </m:nary>
                      </m:den>
                    </m:f>
                  </m:oMath>
                </a14:m>
                <a:endParaRPr kumimoji="1" lang="ja-JP" altLang="en-US" sz="2400"/>
              </a:p>
            </p:txBody>
          </p:sp>
        </mc:Choice>
        <mc:Fallback xmlns="">
          <p:sp>
            <p:nvSpPr>
              <p:cNvPr id="11" name="テキスト ボックス 10">
                <a:extLst>
                  <a:ext uri="{FF2B5EF4-FFF2-40B4-BE49-F238E27FC236}">
                    <a16:creationId xmlns:a16="http://schemas.microsoft.com/office/drawing/2014/main" id="{89215551-3ECD-570C-00E4-39BF586CC4D8}"/>
                  </a:ext>
                </a:extLst>
              </p:cNvPr>
              <p:cNvSpPr txBox="1">
                <a:spLocks noRot="1" noChangeAspect="1" noMove="1" noResize="1" noEditPoints="1" noAdjustHandles="1" noChangeArrowheads="1" noChangeShapeType="1" noTextEdit="1"/>
              </p:cNvSpPr>
              <p:nvPr/>
            </p:nvSpPr>
            <p:spPr>
              <a:xfrm>
                <a:off x="1490554" y="3279043"/>
                <a:ext cx="2961810" cy="722505"/>
              </a:xfrm>
              <a:prstGeom prst="rect">
                <a:avLst/>
              </a:prstGeom>
              <a:blipFill>
                <a:blip r:embed="rId4"/>
                <a:stretch>
                  <a:fillRect t="-22807" b="-771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BFA83DD-5F75-ED94-2078-7C41AFC26239}"/>
                  </a:ext>
                </a:extLst>
              </p:cNvPr>
              <p:cNvSpPr txBox="1"/>
              <p:nvPr/>
            </p:nvSpPr>
            <p:spPr>
              <a:xfrm>
                <a:off x="2350467" y="4739796"/>
                <a:ext cx="10644582" cy="434543"/>
              </a:xfrm>
              <a:prstGeom prst="rect">
                <a:avLst/>
              </a:prstGeom>
              <a:noFill/>
            </p:spPr>
            <p:txBody>
              <a:bodyPr wrap="square" lIns="0" tIns="0" rIns="0" bIns="0" rtlCol="0">
                <a:spAutoFit/>
              </a:bodyPr>
              <a:lstStyle/>
              <a:p>
                <a14:m>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rPr>
                          <m:t>𝑎</m:t>
                        </m:r>
                      </m:sub>
                      <m:sup>
                        <m:r>
                          <a:rPr lang="en-US" altLang="ja-JP" sz="2400" i="1">
                            <a:latin typeface="Cambria Math" panose="02040503050406030204" pitchFamily="18" charset="0"/>
                          </a:rPr>
                          <m:t>𝑎𝑓𝑡𝑒𝑟</m:t>
                        </m:r>
                      </m:sup>
                    </m:sSubSup>
                  </m:oMath>
                </a14:m>
                <a:r>
                  <a:rPr kumimoji="1" lang="ja-JP" altLang="en-US" sz="2400"/>
                  <a:t>：</a:t>
                </a:r>
                <a:r>
                  <a:rPr lang="en-US" altLang="ja-JP" sz="2400" dirty="0"/>
                  <a:t> </a:t>
                </a:r>
                <a:r>
                  <a:rPr lang="ja-JP" altLang="en-US" sz="2000">
                    <a:latin typeface="Meiryo" panose="020B0604030504040204" pitchFamily="34" charset="-128"/>
                    <a:ea typeface="Meiryo" panose="020B0604030504040204" pitchFamily="34" charset="-128"/>
                  </a:rPr>
                  <a:t>接続ユーザ数</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𝑛</m:t>
                        </m:r>
                      </m:e>
                      <m:sub>
                        <m:r>
                          <a:rPr lang="en-US" altLang="ja-JP" sz="2000" i="1">
                            <a:latin typeface="Cambria Math" panose="02040503050406030204" pitchFamily="18" charset="0"/>
                          </a:rPr>
                          <m:t>𝑎</m:t>
                        </m:r>
                      </m:sub>
                    </m:sSub>
                    <m:r>
                      <a:rPr lang="en-US" altLang="ja-JP" sz="2000">
                        <a:latin typeface="Cambria Math" panose="02040503050406030204" pitchFamily="18" charset="0"/>
                      </a:rPr>
                      <m:t> </m:t>
                    </m:r>
                  </m:oMath>
                </a14:m>
                <a:r>
                  <a:rPr kumimoji="1" lang="ja-JP" altLang="en-US" sz="2000" dirty="0">
                    <a:latin typeface="Meiryo" panose="020B0604030504040204" pitchFamily="34" charset="-128"/>
                    <a:ea typeface="Meiryo" panose="020B0604030504040204" pitchFamily="34" charset="-128"/>
                  </a:rPr>
                  <a:t>の時の</a:t>
                </a:r>
                <a:r>
                  <a:rPr kumimoji="1" lang="en-US" altLang="ja-JP" sz="2000" dirty="0">
                    <a:latin typeface="Meiryo" panose="020B0604030504040204" pitchFamily="34" charset="-128"/>
                    <a:ea typeface="Meiryo" panose="020B0604030504040204" pitchFamily="34" charset="-128"/>
                  </a:rPr>
                  <a:t>AP</a:t>
                </a:r>
                <a14:m>
                  <m:oMath xmlns:m="http://schemas.openxmlformats.org/officeDocument/2006/math">
                    <m:r>
                      <a:rPr kumimoji="1" lang="en-US" altLang="ja-JP" sz="2000" b="0" i="1" smtClean="0">
                        <a:latin typeface="Cambria Math" panose="02040503050406030204" pitchFamily="18" charset="0"/>
                        <a:ea typeface="Meiryo" panose="020B0604030504040204" pitchFamily="34" charset="-128"/>
                      </a:rPr>
                      <m:t>𝑎</m:t>
                    </m:r>
                  </m:oMath>
                </a14:m>
                <a:r>
                  <a:rPr kumimoji="1" lang="ja-JP" altLang="en-US" sz="2000">
                    <a:latin typeface="Meiryo" panose="020B0604030504040204" pitchFamily="34" charset="-128"/>
                    <a:ea typeface="Meiryo" panose="020B0604030504040204" pitchFamily="34" charset="-128"/>
                  </a:rPr>
                  <a:t>のスループット</a:t>
                </a:r>
                <a:endParaRPr kumimoji="1" lang="ja-JP" altLang="en-US" sz="2400">
                  <a:latin typeface="Meiryo" panose="020B0604030504040204" pitchFamily="34" charset="-128"/>
                  <a:ea typeface="Meiryo"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DBFA83DD-5F75-ED94-2078-7C41AFC26239}"/>
                  </a:ext>
                </a:extLst>
              </p:cNvPr>
              <p:cNvSpPr txBox="1">
                <a:spLocks noRot="1" noChangeAspect="1" noMove="1" noResize="1" noEditPoints="1" noAdjustHandles="1" noChangeArrowheads="1" noChangeShapeType="1" noTextEdit="1"/>
              </p:cNvSpPr>
              <p:nvPr/>
            </p:nvSpPr>
            <p:spPr>
              <a:xfrm>
                <a:off x="2350467" y="4739796"/>
                <a:ext cx="10644582" cy="434543"/>
              </a:xfrm>
              <a:prstGeom prst="rect">
                <a:avLst/>
              </a:prstGeom>
              <a:blipFill>
                <a:blip r:embed="rId5"/>
                <a:stretch>
                  <a:fillRect l="-1073" t="-857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3021761-1A24-4893-CF4C-319F7A321452}"/>
                  </a:ext>
                </a:extLst>
              </p:cNvPr>
              <p:cNvSpPr txBox="1"/>
              <p:nvPr/>
            </p:nvSpPr>
            <p:spPr>
              <a:xfrm>
                <a:off x="2350467" y="5182211"/>
                <a:ext cx="11445506" cy="462819"/>
              </a:xfrm>
              <a:prstGeom prst="rect">
                <a:avLst/>
              </a:prstGeom>
              <a:noFill/>
            </p:spPr>
            <p:txBody>
              <a:bodyPr wrap="square" lIns="0" tIns="0" rIns="0" bIns="0" rtlCol="0">
                <a:spAutoFit/>
              </a:bodyPr>
              <a:lstStyle/>
              <a:p>
                <a14:m>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i="1" smtClean="0">
                            <a:latin typeface="Cambria Math" panose="02040503050406030204" pitchFamily="18" charset="0"/>
                            <a:ea typeface="Cambria Math" panose="02040503050406030204" pitchFamily="18" charset="0"/>
                          </a:rPr>
                          <m:t>𝜃</m:t>
                        </m:r>
                      </m:e>
                      <m:sub>
                        <m:r>
                          <a:rPr kumimoji="1" lang="en-US" altLang="ja-JP" sz="2400" b="0" i="1" smtClean="0">
                            <a:latin typeface="Cambria Math" panose="02040503050406030204" pitchFamily="18" charset="0"/>
                          </a:rPr>
                          <m:t>𝑎</m:t>
                        </m:r>
                        <m:r>
                          <a:rPr kumimoji="1" lang="en-US" altLang="ja-JP" sz="2400" b="0" i="1" smtClean="0">
                            <a:latin typeface="Cambria Math" panose="02040503050406030204" pitchFamily="18" charset="0"/>
                          </a:rPr>
                          <m:t>,</m:t>
                        </m:r>
                        <m:r>
                          <a:rPr kumimoji="1" lang="en-US" altLang="ja-JP" sz="2400" b="1" i="1" smtClean="0">
                            <a:latin typeface="Cambria Math" panose="02040503050406030204" pitchFamily="18" charset="0"/>
                          </a:rPr>
                          <m:t>𝒎</m:t>
                        </m:r>
                      </m:sub>
                      <m:sup>
                        <m:r>
                          <a:rPr kumimoji="1" lang="en-US" altLang="ja-JP" sz="2400" b="0" i="1" smtClean="0">
                            <a:latin typeface="Cambria Math" panose="02040503050406030204" pitchFamily="18" charset="0"/>
                          </a:rPr>
                          <m:t>𝑎𝑓𝑡𝑒𝑟</m:t>
                        </m:r>
                      </m:sup>
                    </m:sSubSup>
                  </m:oMath>
                </a14:m>
                <a:r>
                  <a:rPr kumimoji="1" lang="en-US" altLang="ja-JP" sz="2000" dirty="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a:t>
                </a:r>
                <a:r>
                  <a:rPr kumimoji="1" lang="en-US" altLang="ja-JP" sz="2000" dirty="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新規ユーザが</a:t>
                </a:r>
                <a:r>
                  <a:rPr lang="en-US" altLang="ja-JP" sz="2000" dirty="0">
                    <a:latin typeface="Meiryo" panose="020B0604030504040204" pitchFamily="34" charset="-128"/>
                    <a:ea typeface="Meiryo" panose="020B0604030504040204" pitchFamily="34" charset="-128"/>
                  </a:rPr>
                  <a:t>AP</a:t>
                </a:r>
                <a14:m>
                  <m:oMath xmlns:m="http://schemas.openxmlformats.org/officeDocument/2006/math">
                    <m:r>
                      <a:rPr lang="en-US" altLang="ja-JP" sz="2000" i="1">
                        <a:latin typeface="Cambria Math" panose="02040503050406030204" pitchFamily="18" charset="0"/>
                        <a:ea typeface="Meiryo" panose="020B0604030504040204" pitchFamily="34" charset="-128"/>
                      </a:rPr>
                      <m:t>𝑎</m:t>
                    </m:r>
                  </m:oMath>
                </a14:m>
                <a:r>
                  <a:rPr lang="ja-JP" altLang="en-US" sz="2000">
                    <a:latin typeface="Meiryo" panose="020B0604030504040204" pitchFamily="34" charset="-128"/>
                    <a:ea typeface="Meiryo" panose="020B0604030504040204" pitchFamily="34" charset="-128"/>
                  </a:rPr>
                  <a:t>に接続した際に得られる</a:t>
                </a:r>
                <a:r>
                  <a:rPr lang="en-US" altLang="ja-JP" sz="2000" dirty="0">
                    <a:latin typeface="Meiryo" panose="020B0604030504040204" pitchFamily="34" charset="-128"/>
                    <a:ea typeface="Meiryo" panose="020B0604030504040204" pitchFamily="34" charset="-128"/>
                  </a:rPr>
                  <a:t>AP</a:t>
                </a:r>
                <a14:m>
                  <m:oMath xmlns:m="http://schemas.openxmlformats.org/officeDocument/2006/math">
                    <m:r>
                      <a:rPr lang="en-US" altLang="ja-JP" sz="2000" i="1">
                        <a:latin typeface="Cambria Math" panose="02040503050406030204" pitchFamily="18" charset="0"/>
                        <a:ea typeface="Meiryo" panose="020B0604030504040204" pitchFamily="34" charset="-128"/>
                      </a:rPr>
                      <m:t>𝑎</m:t>
                    </m:r>
                  </m:oMath>
                </a14:m>
                <a:r>
                  <a:rPr lang="ja-JP" altLang="en-US" sz="2000">
                    <a:latin typeface="Meiryo" panose="020B0604030504040204" pitchFamily="34" charset="-128"/>
                    <a:ea typeface="Meiryo" panose="020B0604030504040204" pitchFamily="34" charset="-128"/>
                  </a:rPr>
                  <a:t>のスループット</a:t>
                </a:r>
                <a:endParaRPr kumimoji="1" lang="ja-JP" altLang="en-US" sz="2400">
                  <a:latin typeface="Meiryo" panose="020B0604030504040204" pitchFamily="34" charset="-128"/>
                  <a:ea typeface="Meiryo" panose="020B0604030504040204" pitchFamily="34" charset="-128"/>
                </a:endParaRPr>
              </a:p>
            </p:txBody>
          </p:sp>
        </mc:Choice>
        <mc:Fallback xmlns="">
          <p:sp>
            <p:nvSpPr>
              <p:cNvPr id="13" name="テキスト ボックス 12">
                <a:extLst>
                  <a:ext uri="{FF2B5EF4-FFF2-40B4-BE49-F238E27FC236}">
                    <a16:creationId xmlns:a16="http://schemas.microsoft.com/office/drawing/2014/main" id="{93021761-1A24-4893-CF4C-319F7A321452}"/>
                  </a:ext>
                </a:extLst>
              </p:cNvPr>
              <p:cNvSpPr txBox="1">
                <a:spLocks noRot="1" noChangeAspect="1" noMove="1" noResize="1" noEditPoints="1" noAdjustHandles="1" noChangeArrowheads="1" noChangeShapeType="1" noTextEdit="1"/>
              </p:cNvSpPr>
              <p:nvPr/>
            </p:nvSpPr>
            <p:spPr>
              <a:xfrm>
                <a:off x="2350467" y="5182211"/>
                <a:ext cx="11445506" cy="462819"/>
              </a:xfrm>
              <a:prstGeom prst="rect">
                <a:avLst/>
              </a:prstGeom>
              <a:blipFill>
                <a:blip r:embed="rId6"/>
                <a:stretch>
                  <a:fillRect l="-998" t="-2703" b="-297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4F91474-6674-0504-A052-603D4FF3BF1F}"/>
                  </a:ext>
                </a:extLst>
              </p:cNvPr>
              <p:cNvSpPr txBox="1"/>
              <p:nvPr/>
            </p:nvSpPr>
            <p:spPr>
              <a:xfrm>
                <a:off x="2369128" y="5692614"/>
                <a:ext cx="10644582" cy="385555"/>
              </a:xfrm>
              <a:prstGeom prst="rect">
                <a:avLst/>
              </a:prstGeom>
              <a:noFill/>
            </p:spPr>
            <p:txBody>
              <a:bodyPr wrap="square" lIns="0" tIns="0" rIns="0" bIns="0"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𝑎</m:t>
                        </m:r>
                      </m:sub>
                    </m:sSub>
                  </m:oMath>
                </a14:m>
                <a:r>
                  <a:rPr kumimoji="1" lang="en-US" altLang="ja-JP" sz="2000" dirty="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各ユーザ</a:t>
                </a:r>
                <a14:m>
                  <m:oMath xmlns:m="http://schemas.openxmlformats.org/officeDocument/2006/math">
                    <m:r>
                      <a:rPr lang="en-US" altLang="ja-JP" sz="2000" b="0" i="1" smtClean="0">
                        <a:latin typeface="Cambria Math" panose="02040503050406030204" pitchFamily="18" charset="0"/>
                        <a:ea typeface="Meiryo" panose="020B0604030504040204" pitchFamily="34" charset="-128"/>
                      </a:rPr>
                      <m:t>𝑖</m:t>
                    </m:r>
                    <m:r>
                      <a:rPr lang="ja-JP" altLang="en-US" sz="2000" i="1">
                        <a:latin typeface="Cambria Math" panose="02040503050406030204" pitchFamily="18" charset="0"/>
                        <a:ea typeface="Meiryo" panose="020B0604030504040204" pitchFamily="34" charset="-128"/>
                      </a:rPr>
                      <m:t>が</m:t>
                    </m:r>
                  </m:oMath>
                </a14:m>
                <a:r>
                  <a:rPr lang="en-US" altLang="ja-JP" sz="2000" dirty="0">
                    <a:latin typeface="Meiryo" panose="020B0604030504040204" pitchFamily="34" charset="-128"/>
                    <a:ea typeface="Meiryo" panose="020B0604030504040204" pitchFamily="34" charset="-128"/>
                  </a:rPr>
                  <a:t>AP</a:t>
                </a:r>
                <a14:m>
                  <m:oMath xmlns:m="http://schemas.openxmlformats.org/officeDocument/2006/math">
                    <m:r>
                      <a:rPr lang="en-US" altLang="ja-JP" sz="2000" i="1">
                        <a:latin typeface="Cambria Math" panose="02040503050406030204" pitchFamily="18" charset="0"/>
                        <a:ea typeface="Meiryo" panose="020B0604030504040204" pitchFamily="34" charset="-128"/>
                      </a:rPr>
                      <m:t>𝑎</m:t>
                    </m:r>
                    <m:r>
                      <a:rPr lang="ja-JP" altLang="en-US" sz="2000" i="1">
                        <a:latin typeface="Cambria Math" panose="02040503050406030204" pitchFamily="18" charset="0"/>
                        <a:ea typeface="Meiryo" panose="020B0604030504040204" pitchFamily="34" charset="-128"/>
                      </a:rPr>
                      <m:t>から得られる</m:t>
                    </m:r>
                  </m:oMath>
                </a14:m>
                <a:r>
                  <a:rPr kumimoji="1" lang="ja-JP" altLang="en-US" sz="2000">
                    <a:latin typeface="Meiryo" panose="020B0604030504040204" pitchFamily="34" charset="-128"/>
                    <a:ea typeface="Meiryo" panose="020B0604030504040204" pitchFamily="34" charset="-128"/>
                  </a:rPr>
                  <a:t>理論上最大スループット</a:t>
                </a:r>
              </a:p>
            </p:txBody>
          </p:sp>
        </mc:Choice>
        <mc:Fallback xmlns="">
          <p:sp>
            <p:nvSpPr>
              <p:cNvPr id="15" name="テキスト ボックス 14">
                <a:extLst>
                  <a:ext uri="{FF2B5EF4-FFF2-40B4-BE49-F238E27FC236}">
                    <a16:creationId xmlns:a16="http://schemas.microsoft.com/office/drawing/2014/main" id="{94F91474-6674-0504-A052-603D4FF3BF1F}"/>
                  </a:ext>
                </a:extLst>
              </p:cNvPr>
              <p:cNvSpPr txBox="1">
                <a:spLocks noRot="1" noChangeAspect="1" noMove="1" noResize="1" noEditPoints="1" noAdjustHandles="1" noChangeArrowheads="1" noChangeShapeType="1" noTextEdit="1"/>
              </p:cNvSpPr>
              <p:nvPr/>
            </p:nvSpPr>
            <p:spPr>
              <a:xfrm>
                <a:off x="2369128" y="5692614"/>
                <a:ext cx="10644582" cy="385555"/>
              </a:xfrm>
              <a:prstGeom prst="rect">
                <a:avLst/>
              </a:prstGeom>
              <a:blipFill>
                <a:blip r:embed="rId7"/>
                <a:stretch>
                  <a:fillRect l="-1073" t="-3226" b="-38710"/>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6FA423F2-A354-0247-2743-5726E44995BA}"/>
              </a:ext>
            </a:extLst>
          </p:cNvPr>
          <p:cNvGrpSpPr/>
          <p:nvPr/>
        </p:nvGrpSpPr>
        <p:grpSpPr>
          <a:xfrm>
            <a:off x="534614" y="2706607"/>
            <a:ext cx="5350330" cy="1509469"/>
            <a:chOff x="887184" y="2814230"/>
            <a:chExt cx="5350330" cy="1509469"/>
          </a:xfrm>
        </p:grpSpPr>
        <p:sp>
          <p:nvSpPr>
            <p:cNvPr id="17" name="角丸四角形 16">
              <a:extLst>
                <a:ext uri="{FF2B5EF4-FFF2-40B4-BE49-F238E27FC236}">
                  <a16:creationId xmlns:a16="http://schemas.microsoft.com/office/drawing/2014/main" id="{AA79D87D-DC64-A439-F7DC-788716494859}"/>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mc:AlternateContent xmlns:mc="http://schemas.openxmlformats.org/markup-compatibility/2006" xmlns:a14="http://schemas.microsoft.com/office/drawing/2010/main">
          <mc:Choice Requires="a14">
            <p:sp>
              <p:nvSpPr>
                <p:cNvPr id="18" name="角丸四角形 17">
                  <a:extLst>
                    <a:ext uri="{FF2B5EF4-FFF2-40B4-BE49-F238E27FC236}">
                      <a16:creationId xmlns:a16="http://schemas.microsoft.com/office/drawing/2014/main" id="{AD62AD23-D460-2748-F206-65DD22A1F535}"/>
                    </a:ext>
                  </a:extLst>
                </p:cNvPr>
                <p:cNvSpPr/>
                <p:nvPr/>
              </p:nvSpPr>
              <p:spPr>
                <a:xfrm>
                  <a:off x="887184" y="2814230"/>
                  <a:ext cx="2362201"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panose="020B0604030504040204" pitchFamily="34" charset="-128"/>
                      <a:ea typeface="Meiryo" panose="020B0604030504040204" pitchFamily="34" charset="-128"/>
                    </a:rPr>
                    <a:t>AP</a:t>
                  </a:r>
                  <a14:m>
                    <m:oMath xmlns:m="http://schemas.openxmlformats.org/officeDocument/2006/math">
                      <m:r>
                        <a:rPr kumimoji="1" lang="en-US" altLang="ja-JP" b="1" i="1" smtClean="0">
                          <a:latin typeface="Cambria Math" panose="02040503050406030204" pitchFamily="18" charset="0"/>
                          <a:ea typeface="Meiryo" panose="020B0604030504040204" pitchFamily="34" charset="-128"/>
                        </a:rPr>
                        <m:t>𝒂</m:t>
                      </m:r>
                    </m:oMath>
                  </a14:m>
                  <a:r>
                    <a:rPr kumimoji="1" lang="ja-JP" altLang="en-US" b="1">
                      <a:latin typeface="Meiryo" panose="020B0604030504040204" pitchFamily="34" charset="-128"/>
                      <a:ea typeface="Meiryo" panose="020B0604030504040204" pitchFamily="34" charset="-128"/>
                    </a:rPr>
                    <a:t>のスループット</a:t>
                  </a:r>
                </a:p>
              </p:txBody>
            </p:sp>
          </mc:Choice>
          <mc:Fallback xmlns="">
            <p:sp>
              <p:nvSpPr>
                <p:cNvPr id="18" name="角丸四角形 17">
                  <a:extLst>
                    <a:ext uri="{FF2B5EF4-FFF2-40B4-BE49-F238E27FC236}">
                      <a16:creationId xmlns:a16="http://schemas.microsoft.com/office/drawing/2014/main" id="{AD62AD23-D460-2748-F206-65DD22A1F535}"/>
                    </a:ext>
                  </a:extLst>
                </p:cNvPr>
                <p:cNvSpPr>
                  <a:spLocks noRot="1" noChangeAspect="1" noMove="1" noResize="1" noEditPoints="1" noAdjustHandles="1" noChangeArrowheads="1" noChangeShapeType="1" noTextEdit="1"/>
                </p:cNvSpPr>
                <p:nvPr/>
              </p:nvSpPr>
              <p:spPr>
                <a:xfrm>
                  <a:off x="887184" y="2814230"/>
                  <a:ext cx="2362201" cy="500467"/>
                </a:xfrm>
                <a:prstGeom prst="roundRect">
                  <a:avLst/>
                </a:prstGeom>
                <a:blipFill>
                  <a:blip r:embed="rId8"/>
                  <a:stretch>
                    <a:fillRect b="-7500"/>
                  </a:stretch>
                </a:blipFill>
                <a:ln>
                  <a:noFill/>
                </a:ln>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9E5CB9C2-9245-97AE-88A8-1BCD0FEC3AF7}"/>
              </a:ext>
            </a:extLst>
          </p:cNvPr>
          <p:cNvGrpSpPr/>
          <p:nvPr/>
        </p:nvGrpSpPr>
        <p:grpSpPr>
          <a:xfrm>
            <a:off x="6169870" y="2674265"/>
            <a:ext cx="5350330" cy="1509469"/>
            <a:chOff x="887184" y="2814230"/>
            <a:chExt cx="5350330" cy="1509469"/>
          </a:xfrm>
        </p:grpSpPr>
        <p:sp>
          <p:nvSpPr>
            <p:cNvPr id="21" name="角丸四角形 20">
              <a:extLst>
                <a:ext uri="{FF2B5EF4-FFF2-40B4-BE49-F238E27FC236}">
                  <a16:creationId xmlns:a16="http://schemas.microsoft.com/office/drawing/2014/main" id="{ACC11D8B-F085-7A5A-8C94-CF9B8A3F71DE}"/>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mc:AlternateContent xmlns:mc="http://schemas.openxmlformats.org/markup-compatibility/2006" xmlns:a14="http://schemas.microsoft.com/office/drawing/2010/main">
          <mc:Choice Requires="a14">
            <p:sp>
              <p:nvSpPr>
                <p:cNvPr id="22" name="角丸四角形 21">
                  <a:extLst>
                    <a:ext uri="{FF2B5EF4-FFF2-40B4-BE49-F238E27FC236}">
                      <a16:creationId xmlns:a16="http://schemas.microsoft.com/office/drawing/2014/main" id="{A0EDE9CF-8723-AE38-FDB8-F5EC95E4F2B4}"/>
                    </a:ext>
                  </a:extLst>
                </p:cNvPr>
                <p:cNvSpPr/>
                <p:nvPr/>
              </p:nvSpPr>
              <p:spPr>
                <a:xfrm>
                  <a:off x="887184" y="2814230"/>
                  <a:ext cx="4187110"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panose="020B0604030504040204" pitchFamily="34" charset="-128"/>
                      <a:ea typeface="Meiryo" panose="020B0604030504040204" pitchFamily="34" charset="-128"/>
                    </a:rPr>
                    <a:t>新規ユーザ</a:t>
                  </a:r>
                  <a14:m>
                    <m:oMath xmlns:m="http://schemas.openxmlformats.org/officeDocument/2006/math">
                      <m:r>
                        <a:rPr lang="en-US" altLang="ja-JP" b="1" i="1" smtClean="0">
                          <a:latin typeface="Cambria Math" panose="02040503050406030204" pitchFamily="18" charset="0"/>
                          <a:ea typeface="Meiryo" panose="020B0604030504040204" pitchFamily="34" charset="-128"/>
                        </a:rPr>
                        <m:t>𝒊</m:t>
                      </m:r>
                      <m:r>
                        <a:rPr lang="en-US" altLang="ja-JP" b="1" i="1" smtClean="0">
                          <a:latin typeface="Cambria Math" panose="02040503050406030204" pitchFamily="18" charset="0"/>
                          <a:ea typeface="Meiryo" panose="020B0604030504040204" pitchFamily="34" charset="-128"/>
                        </a:rPr>
                        <m:t>′</m:t>
                      </m:r>
                    </m:oMath>
                  </a14:m>
                  <a:r>
                    <a:rPr lang="ja-JP" altLang="en-US" b="1">
                      <a:latin typeface="Meiryo" panose="020B0604030504040204" pitchFamily="34" charset="-128"/>
                      <a:ea typeface="Meiryo" panose="020B0604030504040204" pitchFamily="34" charset="-128"/>
                    </a:rPr>
                    <a:t>接続後のスループット</a:t>
                  </a:r>
                  <a:endParaRPr kumimoji="1" lang="ja-JP" altLang="en-US" b="1">
                    <a:latin typeface="Meiryo" panose="020B0604030504040204" pitchFamily="34" charset="-128"/>
                    <a:ea typeface="Meiryo" panose="020B0604030504040204" pitchFamily="34" charset="-128"/>
                  </a:endParaRPr>
                </a:p>
              </p:txBody>
            </p:sp>
          </mc:Choice>
          <mc:Fallback xmlns="">
            <p:sp>
              <p:nvSpPr>
                <p:cNvPr id="22" name="角丸四角形 21">
                  <a:extLst>
                    <a:ext uri="{FF2B5EF4-FFF2-40B4-BE49-F238E27FC236}">
                      <a16:creationId xmlns:a16="http://schemas.microsoft.com/office/drawing/2014/main" id="{A0EDE9CF-8723-AE38-FDB8-F5EC95E4F2B4}"/>
                    </a:ext>
                  </a:extLst>
                </p:cNvPr>
                <p:cNvSpPr>
                  <a:spLocks noRot="1" noChangeAspect="1" noMove="1" noResize="1" noEditPoints="1" noAdjustHandles="1" noChangeArrowheads="1" noChangeShapeType="1" noTextEdit="1"/>
                </p:cNvSpPr>
                <p:nvPr/>
              </p:nvSpPr>
              <p:spPr>
                <a:xfrm>
                  <a:off x="887184" y="2814230"/>
                  <a:ext cx="4187110" cy="500467"/>
                </a:xfrm>
                <a:prstGeom prst="roundRect">
                  <a:avLst/>
                </a:prstGeom>
                <a:blipFill>
                  <a:blip r:embed="rId9"/>
                  <a:stretch>
                    <a:fillRect b="-4878"/>
                  </a:stretch>
                </a:blipFill>
                <a:ln>
                  <a:no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238C861-6C76-712C-E4AF-164CAA7E592A}"/>
                  </a:ext>
                </a:extLst>
              </p:cNvPr>
              <p:cNvSpPr txBox="1"/>
              <p:nvPr/>
            </p:nvSpPr>
            <p:spPr>
              <a:xfrm>
                <a:off x="34119" y="1394858"/>
                <a:ext cx="11317575" cy="1108380"/>
              </a:xfrm>
              <a:prstGeom prst="rect">
                <a:avLst/>
              </a:prstGeom>
              <a:noFill/>
            </p:spPr>
            <p:txBody>
              <a:bodyPr wrap="square">
                <a:spAutoFit/>
              </a:bodyPr>
              <a:lstStyle/>
              <a:p>
                <a:pPr marL="457200" lvl="1" indent="0">
                  <a:lnSpc>
                    <a:spcPct val="150000"/>
                  </a:lnSpc>
                  <a:buNone/>
                </a:pPr>
                <a:r>
                  <a:rPr lang="ja-JP" altLang="en-US" sz="2000">
                    <a:latin typeface="Meiryo" panose="020B0604030504040204" pitchFamily="34" charset="-128"/>
                    <a:ea typeface="Meiryo" panose="020B0604030504040204" pitchFamily="34" charset="-128"/>
                  </a:rPr>
                  <a:t>各候補</a:t>
                </a:r>
                <a:r>
                  <a:rPr lang="en" altLang="ja-JP" sz="2000" dirty="0">
                    <a:latin typeface="Meiryo" panose="020B0604030504040204" pitchFamily="34" charset="-128"/>
                    <a:ea typeface="Meiryo" panose="020B0604030504040204" pitchFamily="34" charset="-128"/>
                  </a:rPr>
                  <a:t>AP</a:t>
                </a:r>
                <a14:m>
                  <m:oMath xmlns:m="http://schemas.openxmlformats.org/officeDocument/2006/math">
                    <m:r>
                      <a:rPr lang="en-US" altLang="ja-JP" sz="2000" b="0" i="0" smtClean="0">
                        <a:latin typeface="Cambria Math" panose="02040503050406030204" pitchFamily="18" charset="0"/>
                        <a:ea typeface="Meiryo" panose="020B0604030504040204" pitchFamily="34" charset="-128"/>
                      </a:rPr>
                      <m:t> </m:t>
                    </m:r>
                    <m:r>
                      <a:rPr lang="en-US" altLang="ja-JP" sz="2000" b="0" i="1" smtClean="0">
                        <a:latin typeface="Cambria Math" panose="02040503050406030204" pitchFamily="18" charset="0"/>
                        <a:ea typeface="Meiryo" panose="020B0604030504040204" pitchFamily="34" charset="-128"/>
                      </a:rPr>
                      <m:t>𝑎</m:t>
                    </m:r>
                    <m:r>
                      <a:rPr lang="en-US" altLang="ja-JP" sz="2000" b="0" i="1" smtClean="0">
                        <a:latin typeface="Cambria Math" panose="02040503050406030204" pitchFamily="18" charset="0"/>
                        <a:ea typeface="Meiryo" panose="020B0604030504040204" pitchFamily="34" charset="-128"/>
                      </a:rPr>
                      <m:t> (∈</m:t>
                    </m:r>
                    <m:sSub>
                      <m:sSubPr>
                        <m:ctrlPr>
                          <a:rPr lang="en-US" altLang="ja-JP" sz="2000" i="1">
                            <a:latin typeface="Cambria Math" panose="02040503050406030204" pitchFamily="18" charset="0"/>
                            <a:ea typeface="Meiryo" panose="020B0604030504040204" pitchFamily="34" charset="-128"/>
                          </a:rPr>
                        </m:ctrlPr>
                      </m:sSubPr>
                      <m:e>
                        <m:r>
                          <a:rPr lang="en-US" altLang="ja-JP" sz="2000" i="1">
                            <a:latin typeface="Cambria Math" panose="02040503050406030204" pitchFamily="18" charset="0"/>
                            <a:ea typeface="Meiryo" panose="020B0604030504040204" pitchFamily="34" charset="-128"/>
                          </a:rPr>
                          <m:t>𝐴</m:t>
                        </m:r>
                      </m:e>
                      <m:sub>
                        <m:r>
                          <a:rPr lang="en-US" altLang="ja-JP" sz="2000" i="1">
                            <a:latin typeface="Cambria Math" panose="02040503050406030204" pitchFamily="18" charset="0"/>
                            <a:ea typeface="Meiryo" panose="020B0604030504040204" pitchFamily="34" charset="-128"/>
                          </a:rPr>
                          <m:t>𝑐𝑎𝑛𝑑</m:t>
                        </m:r>
                      </m:sub>
                    </m:sSub>
                    <m:r>
                      <a:rPr lang="en-US" altLang="ja-JP" sz="2000" b="0" i="1" smtClean="0">
                        <a:latin typeface="Cambria Math" panose="02040503050406030204" pitchFamily="18" charset="0"/>
                        <a:ea typeface="Meiryo" panose="020B0604030504040204" pitchFamily="34" charset="-128"/>
                      </a:rPr>
                      <m:t>)</m:t>
                    </m:r>
                  </m:oMath>
                </a14:m>
                <a:r>
                  <a:rPr lang="ja-JP" altLang="en-US" sz="2000">
                    <a:latin typeface="Meiryo" panose="020B0604030504040204" pitchFamily="34" charset="-128"/>
                    <a:ea typeface="Meiryo" panose="020B0604030504040204" pitchFamily="34" charset="-128"/>
                  </a:rPr>
                  <a:t>について，新規ユーザが接続した後のスループット </a:t>
                </a:r>
                <a:r>
                  <a:rPr lang="en-US" altLang="ja-JP" sz="2000" dirty="0">
                    <a:latin typeface="Meiryo" panose="020B0604030504040204" pitchFamily="34" charset="-128"/>
                    <a:ea typeface="Meiryo" panose="020B0604030504040204" pitchFamily="34" charset="-128"/>
                  </a:rPr>
                  <a:t>(</a:t>
                </a:r>
                <a14:m>
                  <m:oMath xmlns:m="http://schemas.openxmlformats.org/officeDocument/2006/math">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ea typeface="Cambria Math" panose="02040503050406030204" pitchFamily="18" charset="0"/>
                          </a:rPr>
                          <m:t>𝜃</m:t>
                        </m:r>
                      </m:e>
                      <m:sub>
                        <m:r>
                          <a:rPr lang="en-US" altLang="ja-JP" sz="2000" b="0" i="1">
                            <a:latin typeface="Cambria Math" panose="02040503050406030204" pitchFamily="18" charset="0"/>
                          </a:rPr>
                          <m:t>𝑎</m:t>
                        </m:r>
                        <m:r>
                          <a:rPr lang="en-US" altLang="ja-JP" sz="2000" b="0" i="1">
                            <a:latin typeface="Cambria Math" panose="02040503050406030204" pitchFamily="18" charset="0"/>
                          </a:rPr>
                          <m:t>,</m:t>
                        </m:r>
                        <m:r>
                          <a:rPr lang="en-US" altLang="ja-JP" sz="2000" b="1" i="1">
                            <a:latin typeface="Cambria Math" panose="02040503050406030204" pitchFamily="18" charset="0"/>
                          </a:rPr>
                          <m:t>𝒎</m:t>
                        </m:r>
                      </m:sub>
                      <m:sup>
                        <m:r>
                          <a:rPr lang="en-US" altLang="ja-JP" sz="2000" b="0" i="1">
                            <a:latin typeface="Cambria Math" panose="02040503050406030204" pitchFamily="18" charset="0"/>
                          </a:rPr>
                          <m:t>𝑎𝑓𝑡𝑒𝑟</m:t>
                        </m:r>
                      </m:sup>
                    </m:sSubSup>
                  </m:oMath>
                </a14:m>
                <a:r>
                  <a:rPr lang="en"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を</a:t>
                </a:r>
                <a:r>
                  <a:rPr lang="ja-JP" altLang="en-US" sz="2000" b="1">
                    <a:latin typeface="Meiryo" panose="020B0604030504040204" pitchFamily="34" charset="-128"/>
                    <a:ea typeface="Meiryo" panose="020B0604030504040204" pitchFamily="34" charset="-128"/>
                  </a:rPr>
                  <a:t>調和平均</a:t>
                </a:r>
                <a:r>
                  <a:rPr lang="ja-JP" altLang="en-US" sz="2000">
                    <a:latin typeface="Meiryo" panose="020B0604030504040204" pitchFamily="34" charset="-128"/>
                    <a:ea typeface="Meiryo" panose="020B0604030504040204" pitchFamily="34" charset="-128"/>
                  </a:rPr>
                  <a:t>で試算する．</a:t>
                </a:r>
              </a:p>
            </p:txBody>
          </p:sp>
        </mc:Choice>
        <mc:Fallback xmlns="">
          <p:sp>
            <p:nvSpPr>
              <p:cNvPr id="6" name="テキスト ボックス 5">
                <a:extLst>
                  <a:ext uri="{FF2B5EF4-FFF2-40B4-BE49-F238E27FC236}">
                    <a16:creationId xmlns:a16="http://schemas.microsoft.com/office/drawing/2014/main" id="{2238C861-6C76-712C-E4AF-164CAA7E592A}"/>
                  </a:ext>
                </a:extLst>
              </p:cNvPr>
              <p:cNvSpPr txBox="1">
                <a:spLocks noRot="1" noChangeAspect="1" noMove="1" noResize="1" noEditPoints="1" noAdjustHandles="1" noChangeArrowheads="1" noChangeShapeType="1" noTextEdit="1"/>
              </p:cNvSpPr>
              <p:nvPr/>
            </p:nvSpPr>
            <p:spPr>
              <a:xfrm>
                <a:off x="34119" y="1394858"/>
                <a:ext cx="11317575" cy="1108380"/>
              </a:xfrm>
              <a:prstGeom prst="rect">
                <a:avLst/>
              </a:prstGeom>
              <a:blipFill>
                <a:blip r:embed="rId10"/>
                <a:stretch>
                  <a:fillRect b="-6742"/>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3158BEE3-FD4A-2F09-288E-740554017D4A}"/>
              </a:ext>
            </a:extLst>
          </p:cNvPr>
          <p:cNvSpPr>
            <a:spLocks noGrp="1"/>
          </p:cNvSpPr>
          <p:nvPr>
            <p:ph type="sldNum" sz="quarter" idx="12"/>
          </p:nvPr>
        </p:nvSpPr>
        <p:spPr/>
        <p:txBody>
          <a:bodyPr/>
          <a:lstStyle/>
          <a:p>
            <a:fld id="{F1CDFA39-16F5-E64D-9D3A-3CE155B62115}"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1030B28-0B39-014F-0BD9-9D82B9118C21}"/>
                  </a:ext>
                </a:extLst>
              </p:cNvPr>
              <p:cNvSpPr txBox="1"/>
              <p:nvPr/>
            </p:nvSpPr>
            <p:spPr>
              <a:xfrm>
                <a:off x="2438068" y="6153161"/>
                <a:ext cx="3961982" cy="400110"/>
              </a:xfrm>
              <a:prstGeom prst="rect">
                <a:avLst/>
              </a:prstGeom>
              <a:noFill/>
            </p:spPr>
            <p:txBody>
              <a:bodyPr wrap="none" rtlCol="0">
                <a:spAutoFit/>
              </a:bodyPr>
              <a:lstStyle/>
              <a:p>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𝑎</m:t>
                        </m:r>
                      </m:sub>
                    </m:sSub>
                    <m:r>
                      <a:rPr lang="en-US" altLang="ja-JP" sz="2000" b="0" i="0" smtClean="0">
                        <a:latin typeface="Cambria Math" panose="02040503050406030204" pitchFamily="18" charset="0"/>
                      </a:rPr>
                      <m:t>  </m:t>
                    </m:r>
                  </m:oMath>
                </a14:m>
                <a:r>
                  <a:rPr kumimoji="1" lang="en-US" altLang="ja-JP" sz="2000" dirty="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a:t>
                </a:r>
                <a:r>
                  <a:rPr kumimoji="1" lang="en-US" altLang="ja-JP" sz="2000" dirty="0">
                    <a:latin typeface="Meiryo" panose="020B0604030504040204" pitchFamily="34" charset="-128"/>
                    <a:ea typeface="Meiryo" panose="020B0604030504040204" pitchFamily="34" charset="-128"/>
                  </a:rPr>
                  <a:t>AP</a:t>
                </a:r>
                <a14:m>
                  <m:oMath xmlns:m="http://schemas.openxmlformats.org/officeDocument/2006/math">
                    <m:r>
                      <a:rPr kumimoji="1" lang="en-US" altLang="ja-JP" sz="2000" b="0" i="1" smtClean="0">
                        <a:latin typeface="Cambria Math" panose="02040503050406030204" pitchFamily="18" charset="0"/>
                      </a:rPr>
                      <m:t>𝑎</m:t>
                    </m:r>
                  </m:oMath>
                </a14:m>
                <a:r>
                  <a:rPr kumimoji="1" lang="ja-JP" altLang="en-US" sz="2000">
                    <a:latin typeface="Meiryo" panose="020B0604030504040204" pitchFamily="34" charset="-128"/>
                    <a:ea typeface="Meiryo" panose="020B0604030504040204" pitchFamily="34" charset="-128"/>
                  </a:rPr>
                  <a:t>の接続済み</a:t>
                </a:r>
                <a:r>
                  <a:rPr lang="ja-JP" altLang="en-US" sz="2000">
                    <a:latin typeface="Meiryo" panose="020B0604030504040204" pitchFamily="34" charset="-128"/>
                    <a:ea typeface="Meiryo" panose="020B0604030504040204" pitchFamily="34" charset="-128"/>
                  </a:rPr>
                  <a:t>ユーザ</a:t>
                </a:r>
                <a:r>
                  <a:rPr kumimoji="1" lang="ja-JP" altLang="en-US" sz="2000">
                    <a:latin typeface="Meiryo" panose="020B0604030504040204" pitchFamily="34" charset="-128"/>
                    <a:ea typeface="Meiryo" panose="020B0604030504040204" pitchFamily="34" charset="-128"/>
                  </a:rPr>
                  <a:t>数</a:t>
                </a:r>
                <a:endParaRPr kumimoji="1" lang="en-US" altLang="ja-JP" sz="2000" dirty="0">
                  <a:latin typeface="Meiryo" panose="020B0604030504040204" pitchFamily="34" charset="-128"/>
                  <a:ea typeface="Meiryo" panose="020B0604030504040204" pitchFamily="34" charset="-128"/>
                </a:endParaRPr>
              </a:p>
            </p:txBody>
          </p:sp>
        </mc:Choice>
        <mc:Fallback xmlns="">
          <p:sp>
            <p:nvSpPr>
              <p:cNvPr id="2" name="テキスト ボックス 1">
                <a:extLst>
                  <a:ext uri="{FF2B5EF4-FFF2-40B4-BE49-F238E27FC236}">
                    <a16:creationId xmlns:a16="http://schemas.microsoft.com/office/drawing/2014/main" id="{51030B28-0B39-014F-0BD9-9D82B9118C21}"/>
                  </a:ext>
                </a:extLst>
              </p:cNvPr>
              <p:cNvSpPr txBox="1">
                <a:spLocks noRot="1" noChangeAspect="1" noMove="1" noResize="1" noEditPoints="1" noAdjustHandles="1" noChangeArrowheads="1" noChangeShapeType="1" noTextEdit="1"/>
              </p:cNvSpPr>
              <p:nvPr/>
            </p:nvSpPr>
            <p:spPr>
              <a:xfrm>
                <a:off x="2438068" y="6153161"/>
                <a:ext cx="3961982" cy="400110"/>
              </a:xfrm>
              <a:prstGeom prst="rect">
                <a:avLst/>
              </a:prstGeom>
              <a:blipFill>
                <a:blip r:embed="rId11"/>
                <a:stretch>
                  <a:fillRect t="-6250" r="-319" b="-312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6153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5542B3D-C546-B7B8-534C-A71E5C3892C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6B0071D-2A59-D775-F19D-B08F0C0FF90E}"/>
              </a:ext>
            </a:extLst>
          </p:cNvPr>
          <p:cNvSpPr>
            <a:spLocks noGrp="1"/>
          </p:cNvSpPr>
          <p:nvPr>
            <p:ph idx="1"/>
          </p:nvPr>
        </p:nvSpPr>
        <p:spPr>
          <a:xfrm>
            <a:off x="887184" y="1378723"/>
            <a:ext cx="10515600" cy="812528"/>
          </a:xfrm>
        </p:spPr>
        <p:txBody>
          <a:bodyPr>
            <a:normAutofit/>
          </a:bodyPr>
          <a:lstStyle/>
          <a:p>
            <a:pPr marL="0" indent="0">
              <a:buNone/>
            </a:pPr>
            <a:r>
              <a:rPr lang="en-US" altLang="ja-JP" sz="2400" b="1">
                <a:latin typeface="Meiryo" panose="020B0604030504040204" pitchFamily="34" charset="-128"/>
                <a:ea typeface="Meiryo" panose="020B0604030504040204" pitchFamily="34" charset="-128"/>
              </a:rPr>
              <a:t>4</a:t>
            </a:r>
            <a:r>
              <a:rPr lang="ja-JP" altLang="en-US" sz="2400" b="1">
                <a:latin typeface="Meiryo" panose="020B0604030504040204" pitchFamily="34" charset="-128"/>
                <a:ea typeface="Meiryo" panose="020B0604030504040204" pitchFamily="34" charset="-128"/>
              </a:rPr>
              <a:t>つの正規化したスコア</a:t>
            </a:r>
            <a:r>
              <a:rPr lang="ja-JP" altLang="en-US" sz="2400">
                <a:latin typeface="Meiryo" panose="020B0604030504040204" pitchFamily="34" charset="-128"/>
                <a:ea typeface="Meiryo" panose="020B0604030504040204" pitchFamily="34" charset="-128"/>
              </a:rPr>
              <a:t>を算出する．</a:t>
            </a:r>
          </a:p>
        </p:txBody>
      </p:sp>
      <p:sp>
        <p:nvSpPr>
          <p:cNvPr id="3" name="タイトル 2">
            <a:extLst>
              <a:ext uri="{FF2B5EF4-FFF2-40B4-BE49-F238E27FC236}">
                <a16:creationId xmlns:a16="http://schemas.microsoft.com/office/drawing/2014/main" id="{2C74AFF0-077C-EC18-664E-AC5CA3139E0A}"/>
              </a:ext>
            </a:extLst>
          </p:cNvPr>
          <p:cNvSpPr>
            <a:spLocks noGrp="1"/>
          </p:cNvSpPr>
          <p:nvPr>
            <p:ph type="title"/>
          </p:nvPr>
        </p:nvSpPr>
        <p:spPr/>
        <p:txBody>
          <a:bodyPr>
            <a:normAutofit/>
          </a:bodyPr>
          <a:lstStyle/>
          <a:p>
            <a:r>
              <a:rPr kumimoji="1" lang="ja-JP" altLang="en-US"/>
              <a:t>提案手法</a:t>
            </a:r>
            <a:r>
              <a:rPr kumimoji="1" lang="en-US" altLang="ja-JP"/>
              <a:t> - </a:t>
            </a:r>
            <a:r>
              <a:rPr kumimoji="1" lang="en" altLang="ja-JP"/>
              <a:t>Step3 </a:t>
            </a:r>
            <a:r>
              <a:rPr kumimoji="1" lang="ja-JP" altLang="en-US"/>
              <a:t>候補</a:t>
            </a:r>
            <a:r>
              <a:rPr kumimoji="1" lang="en" altLang="ja-JP"/>
              <a:t>AP</a:t>
            </a:r>
            <a:r>
              <a:rPr kumimoji="1" lang="ja-JP" altLang="en-US"/>
              <a:t>のスコアリング</a:t>
            </a:r>
            <a:r>
              <a:rPr kumimoji="1" lang="en-US" altLang="ja-JP"/>
              <a:t>(1/2)</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1744556-2D83-A197-F294-3F58DC6FD1FC}"/>
                  </a:ext>
                </a:extLst>
              </p:cNvPr>
              <p:cNvSpPr txBox="1"/>
              <p:nvPr/>
            </p:nvSpPr>
            <p:spPr>
              <a:xfrm>
                <a:off x="-2162176" y="-1476810"/>
                <a:ext cx="6098720" cy="1489510"/>
              </a:xfrm>
              <a:prstGeom prst="rect">
                <a:avLst/>
              </a:prstGeom>
              <a:noFill/>
            </p:spPr>
            <p:txBody>
              <a:bodyPr wrap="square">
                <a:spAutoFit/>
              </a:bodyPr>
              <a:lstStyle/>
              <a:p>
                <a:pPr lvl="1"/>
                <a:r>
                  <a:rPr lang="ja-JP" altLang="en-US" sz="1800" b="1"/>
                  <a:t>スループットスコア</a:t>
                </a:r>
                <a:r>
                  <a:rPr lang="en-US" altLang="ja-JP" sz="1800" b="1"/>
                  <a:t> </a:t>
                </a:r>
                <a14:m>
                  <m:oMath xmlns:m="http://schemas.openxmlformats.org/officeDocument/2006/math">
                    <m:r>
                      <a:rPr lang="en-US" altLang="ja-JP" i="1">
                        <a:latin typeface="Cambria Math" panose="02040503050406030204" pitchFamily="18" charset="0"/>
                      </a:rPr>
                      <m:t>𝑆𝑐𝑜𝑟𝑒</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𝑎</m:t>
                        </m:r>
                      </m:sub>
                    </m:sSub>
                    <m:r>
                      <a:rPr lang="en-US" altLang="ja-JP" i="1">
                        <a:latin typeface="Cambria Math" panose="02040503050406030204" pitchFamily="18" charset="0"/>
                      </a:rPr>
                      <m:t>)</m:t>
                    </m:r>
                  </m:oMath>
                </a14:m>
                <a:r>
                  <a:rPr lang="en-US" altLang="ja-JP" sz="1800" b="1"/>
                  <a:t> </a:t>
                </a:r>
                <a:r>
                  <a:rPr lang="ja-JP" altLang="en-US" sz="1800"/>
                  <a:t> </a:t>
                </a:r>
              </a:p>
              <a:p>
                <a:pPr lvl="1"/>
                <a:r>
                  <a:rPr lang="ja-JP" altLang="en-US" sz="1800" b="1"/>
                  <a:t>距離スコア</a:t>
                </a:r>
                <a:r>
                  <a:rPr lang="ja-JP" altLang="en-US" sz="1800"/>
                  <a:t> </a:t>
                </a:r>
                <a14:m>
                  <m:oMath xmlns:m="http://schemas.openxmlformats.org/officeDocument/2006/math">
                    <m:r>
                      <a:rPr lang="en-US" altLang="ja-JP" i="1">
                        <a:latin typeface="Cambria Math" panose="02040503050406030204" pitchFamily="18" charset="0"/>
                      </a:rPr>
                      <m:t>𝑆𝑐𝑜𝑟𝑒</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𝑎</m:t>
                        </m:r>
                      </m:sub>
                    </m:sSub>
                    <m:r>
                      <a:rPr lang="en-US" altLang="ja-JP" i="1">
                        <a:latin typeface="Cambria Math" panose="02040503050406030204" pitchFamily="18" charset="0"/>
                      </a:rPr>
                      <m:t>)</m:t>
                    </m:r>
                  </m:oMath>
                </a14:m>
                <a:endParaRPr lang="ja-JP" altLang="en-US" sz="1800"/>
              </a:p>
              <a:p>
                <a:pPr lvl="1"/>
                <a:r>
                  <a:rPr lang="ja-JP" altLang="en-US" sz="1800" b="1"/>
                  <a:t>チャネル使用率スコア</a:t>
                </a:r>
                <a:r>
                  <a:rPr lang="ja-JP" altLang="en-US" sz="1800"/>
                  <a:t> </a:t>
                </a:r>
                <a14:m>
                  <m:oMath xmlns:m="http://schemas.openxmlformats.org/officeDocument/2006/math">
                    <m:r>
                      <a:rPr lang="en-US" altLang="ja-JP" i="1">
                        <a:latin typeface="Cambria Math" panose="02040503050406030204" pitchFamily="18" charset="0"/>
                      </a:rPr>
                      <m:t>𝑆𝑐𝑜𝑟𝑒</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𝑈</m:t>
                        </m:r>
                      </m:e>
                      <m:sub>
                        <m:r>
                          <a:rPr lang="en-US" altLang="ja-JP" i="1">
                            <a:latin typeface="Cambria Math" panose="02040503050406030204" pitchFamily="18" charset="0"/>
                            <a:ea typeface="Cambria Math" panose="02040503050406030204" pitchFamily="18" charset="0"/>
                          </a:rPr>
                          <m:t>𝑐</m:t>
                        </m:r>
                      </m:sub>
                    </m:sSub>
                    <m:r>
                      <a:rPr lang="en-US" altLang="ja-JP" i="1">
                        <a:latin typeface="Cambria Math" panose="02040503050406030204" pitchFamily="18" charset="0"/>
                      </a:rPr>
                      <m:t>)</m:t>
                    </m:r>
                  </m:oMath>
                </a14:m>
                <a:r>
                  <a:rPr lang="en-US" altLang="ja-JP"/>
                  <a:t> </a:t>
                </a:r>
                <a:endParaRPr lang="ja-JP" altLang="en-US" sz="1800"/>
              </a:p>
              <a:p>
                <a:pPr lvl="1"/>
                <a:r>
                  <a:rPr lang="ja-JP" altLang="en-US" sz="1800" b="1"/>
                  <a:t>接続ユーザ数スコア</a:t>
                </a:r>
                <a:r>
                  <a:rPr lang="ja-JP" altLang="en-US" sz="1800"/>
                  <a:t> </a:t>
                </a:r>
                <a14:m>
                  <m:oMath xmlns:m="http://schemas.openxmlformats.org/officeDocument/2006/math">
                    <m:r>
                      <a:rPr lang="en-US" altLang="ja-JP" i="1">
                        <a:latin typeface="Cambria Math" panose="02040503050406030204" pitchFamily="18" charset="0"/>
                      </a:rPr>
                      <m:t>𝑆𝑐𝑜𝑟𝑒</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𝑎</m:t>
                        </m:r>
                      </m:sub>
                    </m:sSub>
                    <m:r>
                      <a:rPr lang="en-US" altLang="ja-JP" i="1">
                        <a:latin typeface="Cambria Math" panose="02040503050406030204" pitchFamily="18" charset="0"/>
                      </a:rPr>
                      <m:t>)</m:t>
                    </m:r>
                  </m:oMath>
                </a14:m>
                <a:endParaRPr lang="ja-JP" altLang="en-US"/>
              </a:p>
              <a:p>
                <a:pPr lvl="1"/>
                <a:endParaRPr lang="ja-JP" altLang="en-US" sz="1800"/>
              </a:p>
            </p:txBody>
          </p:sp>
        </mc:Choice>
        <mc:Fallback xmlns="">
          <p:sp>
            <p:nvSpPr>
              <p:cNvPr id="8" name="テキスト ボックス 7">
                <a:extLst>
                  <a:ext uri="{FF2B5EF4-FFF2-40B4-BE49-F238E27FC236}">
                    <a16:creationId xmlns:a16="http://schemas.microsoft.com/office/drawing/2014/main" id="{E1744556-2D83-A197-F294-3F58DC6FD1FC}"/>
                  </a:ext>
                </a:extLst>
              </p:cNvPr>
              <p:cNvSpPr txBox="1">
                <a:spLocks noRot="1" noChangeAspect="1" noMove="1" noResize="1" noEditPoints="1" noAdjustHandles="1" noChangeArrowheads="1" noChangeShapeType="1" noTextEdit="1"/>
              </p:cNvSpPr>
              <p:nvPr/>
            </p:nvSpPr>
            <p:spPr>
              <a:xfrm>
                <a:off x="-2162176" y="-1476810"/>
                <a:ext cx="6098720" cy="1489510"/>
              </a:xfrm>
              <a:prstGeom prst="rect">
                <a:avLst/>
              </a:prstGeom>
              <a:blipFill>
                <a:blip r:embed="rId4"/>
                <a:stretch>
                  <a:fillRect t="-2459"/>
                </a:stretch>
              </a:blipFill>
            </p:spPr>
            <p:txBody>
              <a:bodyPr/>
              <a:lstStyle/>
              <a:p>
                <a:r>
                  <a:rPr lang="en-US">
                    <a:noFill/>
                  </a:rPr>
                  <a:t> </a:t>
                </a:r>
              </a:p>
            </p:txBody>
          </p:sp>
        </mc:Fallback>
      </mc:AlternateContent>
      <p:grpSp>
        <p:nvGrpSpPr>
          <p:cNvPr id="18" name="グループ化 17">
            <a:extLst>
              <a:ext uri="{FF2B5EF4-FFF2-40B4-BE49-F238E27FC236}">
                <a16:creationId xmlns:a16="http://schemas.microsoft.com/office/drawing/2014/main" id="{E15B6660-70EF-ADB2-9733-891748153E7D}"/>
              </a:ext>
            </a:extLst>
          </p:cNvPr>
          <p:cNvGrpSpPr/>
          <p:nvPr/>
        </p:nvGrpSpPr>
        <p:grpSpPr>
          <a:xfrm>
            <a:off x="212638" y="1949579"/>
            <a:ext cx="5350329" cy="2368844"/>
            <a:chOff x="887185" y="2814231"/>
            <a:chExt cx="5350329" cy="2368844"/>
          </a:xfrm>
        </p:grpSpPr>
        <mc:AlternateContent xmlns:mc="http://schemas.openxmlformats.org/markup-compatibility/2006" xmlns:a14="http://schemas.microsoft.com/office/drawing/2010/main">
          <mc:Choice Requires="a14">
            <p:sp>
              <p:nvSpPr>
                <p:cNvPr id="15" name="角丸四角形 14">
                  <a:extLst>
                    <a:ext uri="{FF2B5EF4-FFF2-40B4-BE49-F238E27FC236}">
                      <a16:creationId xmlns:a16="http://schemas.microsoft.com/office/drawing/2014/main" id="{6940F848-1837-A29B-3D13-F85D205564F1}"/>
                    </a:ext>
                  </a:extLst>
                </p:cNvPr>
                <p:cNvSpPr/>
                <p:nvPr/>
              </p:nvSpPr>
              <p:spPr>
                <a:xfrm>
                  <a:off x="887185" y="3004456"/>
                  <a:ext cx="5350329" cy="2178619"/>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kumimoji="1" lang="en-US" altLang="ja-JP" sz="2400" b="0" i="1" smtClean="0">
                            <a:solidFill>
                              <a:schemeClr val="tx1"/>
                            </a:solidFill>
                            <a:latin typeface="Cambria Math" panose="02040503050406030204" pitchFamily="18" charset="0"/>
                          </a:rPr>
                          <m:t>𝑆𝑐𝑜𝑟𝑒</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ea typeface="Cambria Math" panose="02040503050406030204" pitchFamily="18" charset="0"/>
                              </a:rPr>
                              <m:t>𝜃</m:t>
                            </m:r>
                          </m:e>
                          <m:sub>
                            <m:r>
                              <a:rPr kumimoji="1" lang="en-US" altLang="ja-JP" sz="2400" b="0" i="1" smtClean="0">
                                <a:solidFill>
                                  <a:schemeClr val="tx1"/>
                                </a:solidFill>
                                <a:latin typeface="Cambria Math" panose="02040503050406030204" pitchFamily="18" charset="0"/>
                              </a:rPr>
                              <m:t>𝑎</m:t>
                            </m:r>
                          </m:sub>
                        </m:sSub>
                        <m:r>
                          <a:rPr kumimoji="1" lang="en-US" altLang="ja-JP" sz="2400" b="0" i="1" smtClean="0">
                            <a:solidFill>
                              <a:schemeClr val="tx1"/>
                            </a:solidFill>
                            <a:latin typeface="Cambria Math" panose="02040503050406030204" pitchFamily="18" charset="0"/>
                          </a:rPr>
                          <m:t>=</m:t>
                        </m:r>
                        <m:d>
                          <m:dPr>
                            <m:begChr m:val="{"/>
                            <m:endChr m:val=""/>
                            <m:ctrlPr>
                              <a:rPr kumimoji="1" lang="en-US" altLang="ja-JP" sz="2400" b="0" i="1" smtClean="0">
                                <a:solidFill>
                                  <a:schemeClr val="tx1"/>
                                </a:solidFill>
                                <a:latin typeface="Cambria Math" panose="02040503050406030204" pitchFamily="18" charset="0"/>
                              </a:rPr>
                            </m:ctrlPr>
                          </m:dPr>
                          <m:e>
                            <m:eqArr>
                              <m:eqArrPr>
                                <m:ctrlPr>
                                  <a:rPr kumimoji="1" lang="en-US" altLang="ja-JP" sz="2400" b="0" i="1" smtClean="0">
                                    <a:solidFill>
                                      <a:schemeClr val="tx1"/>
                                    </a:solidFill>
                                    <a:latin typeface="Cambria Math" panose="02040503050406030204" pitchFamily="18" charset="0"/>
                                  </a:rPr>
                                </m:ctrlPr>
                              </m:eqArrPr>
                              <m:e>
                                <m:r>
                                  <a:rPr kumimoji="1" lang="en-US" altLang="ja-JP" sz="2400" b="0" i="1" smtClean="0">
                                    <a:solidFill>
                                      <a:schemeClr val="tx1"/>
                                    </a:solidFill>
                                    <a:latin typeface="Cambria Math" panose="02040503050406030204" pitchFamily="18" charset="0"/>
                                  </a:rPr>
                                  <m:t>1</m:t>
                                </m:r>
                              </m:e>
                              <m:e>
                                <m:f>
                                  <m:fPr>
                                    <m:ctrlPr>
                                      <a:rPr kumimoji="1" lang="en-US" altLang="ja-JP" sz="2400" b="0" i="1" smtClean="0">
                                        <a:solidFill>
                                          <a:schemeClr val="tx1"/>
                                        </a:solidFill>
                                        <a:latin typeface="Cambria Math" panose="02040503050406030204" pitchFamily="18" charset="0"/>
                                      </a:rPr>
                                    </m:ctrlPr>
                                  </m:fPr>
                                  <m:num>
                                    <m:sSubSup>
                                      <m:sSubSupPr>
                                        <m:ctrlPr>
                                          <a:rPr lang="en-US" altLang="ja-JP" sz="2400" i="1">
                                            <a:solidFill>
                                              <a:prstClr val="black"/>
                                            </a:solidFill>
                                            <a:latin typeface="Cambria Math" panose="02040503050406030204" pitchFamily="18" charset="0"/>
                                          </a:rPr>
                                        </m:ctrlPr>
                                      </m:sSubSupPr>
                                      <m:e>
                                        <m:r>
                                          <a:rPr lang="en-US" altLang="ja-JP" sz="2400" i="1">
                                            <a:solidFill>
                                              <a:prstClr val="black"/>
                                            </a:solidFill>
                                            <a:latin typeface="Cambria Math" panose="02040503050406030204" pitchFamily="18" charset="0"/>
                                            <a:ea typeface="Cambria Math" panose="02040503050406030204" pitchFamily="18" charset="0"/>
                                          </a:rPr>
                                          <m:t>𝜃</m:t>
                                        </m:r>
                                      </m:e>
                                      <m:sub>
                                        <m:r>
                                          <a:rPr lang="en-US" altLang="ja-JP" sz="2400" i="1">
                                            <a:solidFill>
                                              <a:prstClr val="black"/>
                                            </a:solidFill>
                                            <a:latin typeface="Cambria Math" panose="02040503050406030204" pitchFamily="18" charset="0"/>
                                          </a:rPr>
                                          <m:t>𝑎</m:t>
                                        </m:r>
                                        <m:r>
                                          <a:rPr lang="en-US" altLang="ja-JP" sz="2400" i="1">
                                            <a:solidFill>
                                              <a:prstClr val="black"/>
                                            </a:solidFill>
                                            <a:latin typeface="Cambria Math" panose="02040503050406030204" pitchFamily="18" charset="0"/>
                                          </a:rPr>
                                          <m:t>,</m:t>
                                        </m:r>
                                        <m:r>
                                          <a:rPr lang="en-US" altLang="ja-JP" sz="2400" b="1" i="1">
                                            <a:solidFill>
                                              <a:prstClr val="black"/>
                                            </a:solidFill>
                                            <a:latin typeface="Cambria Math" panose="02040503050406030204" pitchFamily="18" charset="0"/>
                                          </a:rPr>
                                          <m:t>𝒎</m:t>
                                        </m:r>
                                      </m:sub>
                                      <m:sup>
                                        <m:r>
                                          <a:rPr lang="en-US" altLang="ja-JP" sz="2400" i="1">
                                            <a:solidFill>
                                              <a:prstClr val="black"/>
                                            </a:solidFill>
                                            <a:latin typeface="Cambria Math" panose="02040503050406030204" pitchFamily="18" charset="0"/>
                                          </a:rPr>
                                          <m:t>𝑎𝑓𝑡𝑒𝑟</m:t>
                                        </m:r>
                                      </m:sup>
                                    </m:sSubSup>
                                    <m:r>
                                      <a:rPr lang="en-US" altLang="ja-JP" sz="2400" b="0" i="1" smtClean="0">
                                        <a:solidFill>
                                          <a:prstClr val="black"/>
                                        </a:solidFill>
                                        <a:latin typeface="Cambria Math" panose="02040503050406030204" pitchFamily="18" charset="0"/>
                                      </a:rPr>
                                      <m:t>−</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ea typeface="Cambria Math" panose="02040503050406030204" pitchFamily="18" charset="0"/>
                                          </a:rPr>
                                          <m:t>𝜃</m:t>
                                        </m:r>
                                      </m:e>
                                      <m:sub>
                                        <m:r>
                                          <a:rPr lang="en-US" altLang="ja-JP" sz="2400" i="1">
                                            <a:solidFill>
                                              <a:schemeClr val="tx1"/>
                                            </a:solidFill>
                                            <a:latin typeface="Cambria Math" panose="02040503050406030204" pitchFamily="18" charset="0"/>
                                            <a:ea typeface="Cambria Math" panose="02040503050406030204" pitchFamily="18" charset="0"/>
                                          </a:rPr>
                                          <m:t>𝑚𝑖𝑛</m:t>
                                        </m:r>
                                      </m:sub>
                                    </m:sSub>
                                  </m:num>
                                  <m:den>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ea typeface="Cambria Math" panose="02040503050406030204" pitchFamily="18" charset="0"/>
                                          </a:rPr>
                                          <m:t>𝜃</m:t>
                                        </m:r>
                                      </m:e>
                                      <m:sub>
                                        <m:r>
                                          <a:rPr kumimoji="1" lang="en-US" altLang="ja-JP" sz="2400" b="0" i="1" smtClean="0">
                                            <a:solidFill>
                                              <a:schemeClr val="tx1"/>
                                            </a:solidFill>
                                            <a:latin typeface="Cambria Math" panose="02040503050406030204" pitchFamily="18" charset="0"/>
                                          </a:rPr>
                                          <m:t>𝑚𝑎𝑥</m:t>
                                        </m:r>
                                      </m:sub>
                                    </m:sSub>
                                    <m:r>
                                      <a:rPr kumimoji="1" lang="en-US" altLang="ja-JP" sz="2400" b="0" i="1" smtClean="0">
                                        <a:solidFill>
                                          <a:schemeClr val="tx1"/>
                                        </a:solidFill>
                                        <a:latin typeface="Cambria Math" panose="02040503050406030204" pitchFamily="18" charset="0"/>
                                      </a:rPr>
                                      <m:t>−</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ea typeface="Cambria Math" panose="02040503050406030204" pitchFamily="18" charset="0"/>
                                          </a:rPr>
                                          <m:t>𝜃</m:t>
                                        </m:r>
                                      </m:e>
                                      <m:sub>
                                        <m:r>
                                          <a:rPr lang="en-US" altLang="ja-JP" sz="2400" b="0" i="1" smtClean="0">
                                            <a:solidFill>
                                              <a:schemeClr val="tx1"/>
                                            </a:solidFill>
                                            <a:latin typeface="Cambria Math" panose="02040503050406030204" pitchFamily="18" charset="0"/>
                                            <a:ea typeface="Cambria Math" panose="02040503050406030204" pitchFamily="18" charset="0"/>
                                          </a:rPr>
                                          <m:t>𝑚𝑖𝑛</m:t>
                                        </m:r>
                                      </m:sub>
                                    </m:sSub>
                                  </m:den>
                                </m:f>
                              </m:e>
                            </m:eqArr>
                          </m:e>
                        </m:d>
                      </m:oMath>
                    </m:oMathPara>
                  </a14:m>
                  <a:endParaRPr kumimoji="1" lang="ja-JP" altLang="en-US" sz="2400">
                    <a:solidFill>
                      <a:schemeClr val="tx1"/>
                    </a:solidFill>
                  </a:endParaRPr>
                </a:p>
              </p:txBody>
            </p:sp>
          </mc:Choice>
          <mc:Fallback xmlns="">
            <p:sp>
              <p:nvSpPr>
                <p:cNvPr id="15" name="角丸四角形 14">
                  <a:extLst>
                    <a:ext uri="{FF2B5EF4-FFF2-40B4-BE49-F238E27FC236}">
                      <a16:creationId xmlns:a16="http://schemas.microsoft.com/office/drawing/2014/main" id="{6940F848-1837-A29B-3D13-F85D205564F1}"/>
                    </a:ext>
                  </a:extLst>
                </p:cNvPr>
                <p:cNvSpPr>
                  <a:spLocks noRot="1" noChangeAspect="1" noMove="1" noResize="1" noEditPoints="1" noAdjustHandles="1" noChangeArrowheads="1" noChangeShapeType="1" noTextEdit="1"/>
                </p:cNvSpPr>
                <p:nvPr/>
              </p:nvSpPr>
              <p:spPr>
                <a:xfrm>
                  <a:off x="887185" y="3004456"/>
                  <a:ext cx="5350329" cy="2178619"/>
                </a:xfrm>
                <a:prstGeom prst="roundRect">
                  <a:avLst/>
                </a:prstGeom>
                <a:blipFill>
                  <a:blip r:embed="rId5"/>
                  <a:stretch>
                    <a:fillRect/>
                  </a:stretch>
                </a:blipFill>
                <a:ln>
                  <a:solidFill>
                    <a:srgbClr val="00B0F0"/>
                  </a:solidFill>
                </a:ln>
              </p:spPr>
              <p:txBody>
                <a:bodyPr/>
                <a:lstStyle/>
                <a:p>
                  <a:r>
                    <a:rPr lang="en-US">
                      <a:noFill/>
                    </a:rPr>
                    <a:t> </a:t>
                  </a:r>
                </a:p>
              </p:txBody>
            </p:sp>
          </mc:Fallback>
        </mc:AlternateContent>
        <p:sp>
          <p:nvSpPr>
            <p:cNvPr id="16" name="角丸四角形 15">
              <a:extLst>
                <a:ext uri="{FF2B5EF4-FFF2-40B4-BE49-F238E27FC236}">
                  <a16:creationId xmlns:a16="http://schemas.microsoft.com/office/drawing/2014/main" id="{6C5201E8-21A1-6419-6DF0-2DFC4B383A3E}"/>
                </a:ext>
              </a:extLst>
            </p:cNvPr>
            <p:cNvSpPr/>
            <p:nvPr/>
          </p:nvSpPr>
          <p:spPr>
            <a:xfrm>
              <a:off x="887185" y="2814231"/>
              <a:ext cx="2362201"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latin typeface="Meiryo" panose="020B0604030504040204" pitchFamily="34" charset="-128"/>
                  <a:ea typeface="Meiryo" panose="020B0604030504040204" pitchFamily="34" charset="-128"/>
                </a:rPr>
                <a:t>スループットスコア</a:t>
              </a:r>
            </a:p>
          </p:txBody>
        </p:sp>
      </p:grpSp>
      <p:grpSp>
        <p:nvGrpSpPr>
          <p:cNvPr id="19" name="グループ化 18">
            <a:extLst>
              <a:ext uri="{FF2B5EF4-FFF2-40B4-BE49-F238E27FC236}">
                <a16:creationId xmlns:a16="http://schemas.microsoft.com/office/drawing/2014/main" id="{B90729E8-143A-10A1-9019-13B5A68B6575}"/>
              </a:ext>
            </a:extLst>
          </p:cNvPr>
          <p:cNvGrpSpPr/>
          <p:nvPr/>
        </p:nvGrpSpPr>
        <p:grpSpPr>
          <a:xfrm>
            <a:off x="5783168" y="2052043"/>
            <a:ext cx="6046260" cy="2234789"/>
            <a:chOff x="725824" y="2899653"/>
            <a:chExt cx="5649544" cy="1424046"/>
          </a:xfrm>
        </p:grpSpPr>
        <mc:AlternateContent xmlns:mc="http://schemas.openxmlformats.org/markup-compatibility/2006" xmlns:a14="http://schemas.microsoft.com/office/drawing/2010/main">
          <mc:Choice Requires="a14">
            <p:sp>
              <p:nvSpPr>
                <p:cNvPr id="20" name="角丸四角形 19">
                  <a:extLst>
                    <a:ext uri="{FF2B5EF4-FFF2-40B4-BE49-F238E27FC236}">
                      <a16:creationId xmlns:a16="http://schemas.microsoft.com/office/drawing/2014/main" id="{C7325967-DAD9-897D-CFB3-921C4C767C3C}"/>
                    </a:ext>
                  </a:extLst>
                </p:cNvPr>
                <p:cNvSpPr/>
                <p:nvPr/>
              </p:nvSpPr>
              <p:spPr>
                <a:xfrm>
                  <a:off x="725824" y="3004457"/>
                  <a:ext cx="5649544"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kumimoji="1" lang="en-US" altLang="ja-JP" sz="2400" b="0" i="1" smtClean="0">
                            <a:solidFill>
                              <a:schemeClr val="tx1"/>
                            </a:solidFill>
                            <a:latin typeface="Cambria Math" panose="02040503050406030204" pitchFamily="18" charset="0"/>
                          </a:rPr>
                          <m:t>𝑆𝑐𝑜𝑟𝑒</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𝑑</m:t>
                            </m:r>
                          </m:e>
                          <m:sub>
                            <m:r>
                              <a:rPr kumimoji="1" lang="en-US" altLang="ja-JP" sz="2400" b="0" i="1" smtClean="0">
                                <a:solidFill>
                                  <a:schemeClr val="tx1"/>
                                </a:solidFill>
                                <a:latin typeface="Cambria Math" panose="02040503050406030204" pitchFamily="18" charset="0"/>
                              </a:rPr>
                              <m:t>𝑢</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𝑎</m:t>
                            </m:r>
                          </m:sub>
                        </m:sSub>
                        <m:r>
                          <a:rPr kumimoji="1" lang="en-US" altLang="ja-JP" sz="2400" b="0" i="1" smtClean="0">
                            <a:solidFill>
                              <a:schemeClr val="tx1"/>
                            </a:solidFill>
                            <a:latin typeface="Cambria Math" panose="02040503050406030204" pitchFamily="18" charset="0"/>
                          </a:rPr>
                          <m:t>=</m:t>
                        </m:r>
                        <m:d>
                          <m:dPr>
                            <m:begChr m:val="{"/>
                            <m:endChr m:val=""/>
                            <m:ctrlPr>
                              <a:rPr kumimoji="1" lang="en-US" altLang="ja-JP" sz="2400" b="0" i="1" smtClean="0">
                                <a:solidFill>
                                  <a:schemeClr val="tx1"/>
                                </a:solidFill>
                                <a:latin typeface="Cambria Math" panose="02040503050406030204" pitchFamily="18" charset="0"/>
                              </a:rPr>
                            </m:ctrlPr>
                          </m:dPr>
                          <m:e>
                            <m:eqArr>
                              <m:eqArrPr>
                                <m:ctrlPr>
                                  <a:rPr kumimoji="1" lang="en-US" altLang="ja-JP" sz="2400" b="0" i="1" smtClean="0">
                                    <a:solidFill>
                                      <a:schemeClr val="tx1"/>
                                    </a:solidFill>
                                    <a:latin typeface="Cambria Math" panose="02040503050406030204" pitchFamily="18" charset="0"/>
                                  </a:rPr>
                                </m:ctrlPr>
                              </m:eqArrPr>
                              <m:e>
                                <m:r>
                                  <a:rPr kumimoji="1" lang="en-US" altLang="ja-JP" sz="2400" b="0" i="1" smtClean="0">
                                    <a:solidFill>
                                      <a:schemeClr val="tx1"/>
                                    </a:solidFill>
                                    <a:latin typeface="Cambria Math" panose="02040503050406030204" pitchFamily="18" charset="0"/>
                                  </a:rPr>
                                  <m:t>1</m:t>
                                </m:r>
                              </m:e>
                              <m:e>
                                <m:r>
                                  <a:rPr kumimoji="1" lang="en-US" altLang="ja-JP" sz="2400" b="0" i="1" smtClean="0">
                                    <a:solidFill>
                                      <a:schemeClr val="tx1"/>
                                    </a:solidFill>
                                    <a:latin typeface="Cambria Math" panose="02040503050406030204" pitchFamily="18" charset="0"/>
                                  </a:rPr>
                                  <m:t>1−</m:t>
                                </m:r>
                                <m:f>
                                  <m:fPr>
                                    <m:ctrlPr>
                                      <a:rPr kumimoji="1" lang="en-US" altLang="ja-JP" sz="2400" b="0" i="1" smtClean="0">
                                        <a:solidFill>
                                          <a:schemeClr val="tx1"/>
                                        </a:solidFill>
                                        <a:latin typeface="Cambria Math" panose="02040503050406030204" pitchFamily="18" charset="0"/>
                                      </a:rPr>
                                    </m:ctrlPr>
                                  </m:fPr>
                                  <m:num>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𝑑</m:t>
                                        </m:r>
                                      </m:e>
                                      <m:sub>
                                        <m:r>
                                          <a:rPr lang="en-US" altLang="ja-JP" sz="2400" b="0" i="1" smtClean="0">
                                            <a:solidFill>
                                              <a:schemeClr val="tx1"/>
                                            </a:solidFill>
                                            <a:latin typeface="Cambria Math" panose="02040503050406030204" pitchFamily="18" charset="0"/>
                                          </a:rPr>
                                          <m:t>𝑢</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𝑎</m:t>
                                        </m:r>
                                      </m:sub>
                                    </m:sSub>
                                    <m:r>
                                      <a:rPr lang="en-US" altLang="ja-JP" sz="2400" b="0" i="1" smtClean="0">
                                        <a:solidFill>
                                          <a:prstClr val="black"/>
                                        </a:solidFill>
                                        <a:latin typeface="Cambria Math" panose="02040503050406030204" pitchFamily="18" charset="0"/>
                                      </a:rPr>
                                      <m:t>−</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𝑑</m:t>
                                        </m:r>
                                      </m:e>
                                      <m:sub>
                                        <m:r>
                                          <a:rPr lang="en-US" altLang="ja-JP" sz="2400" i="1">
                                            <a:solidFill>
                                              <a:schemeClr val="tx1"/>
                                            </a:solidFill>
                                            <a:latin typeface="Cambria Math" panose="02040503050406030204" pitchFamily="18" charset="0"/>
                                            <a:ea typeface="Cambria Math" panose="02040503050406030204" pitchFamily="18" charset="0"/>
                                          </a:rPr>
                                          <m:t>𝑚𝑖𝑛</m:t>
                                        </m:r>
                                      </m:sub>
                                    </m:sSub>
                                  </m:num>
                                  <m:den>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𝑑</m:t>
                                        </m:r>
                                      </m:e>
                                      <m:sub>
                                        <m:r>
                                          <a:rPr kumimoji="1" lang="en-US" altLang="ja-JP" sz="2400" b="0" i="1" smtClean="0">
                                            <a:solidFill>
                                              <a:schemeClr val="tx1"/>
                                            </a:solidFill>
                                            <a:latin typeface="Cambria Math" panose="02040503050406030204" pitchFamily="18" charset="0"/>
                                          </a:rPr>
                                          <m:t>𝑚𝑎𝑥</m:t>
                                        </m:r>
                                      </m:sub>
                                    </m:sSub>
                                    <m:r>
                                      <a:rPr kumimoji="1" lang="en-US" altLang="ja-JP" sz="2400" b="0" i="1" smtClean="0">
                                        <a:solidFill>
                                          <a:schemeClr val="tx1"/>
                                        </a:solidFill>
                                        <a:latin typeface="Cambria Math" panose="02040503050406030204" pitchFamily="18" charset="0"/>
                                      </a:rPr>
                                      <m:t>−</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𝑑</m:t>
                                        </m:r>
                                      </m:e>
                                      <m:sub>
                                        <m:r>
                                          <a:rPr lang="en-US" altLang="ja-JP" sz="2400" b="0" i="1" smtClean="0">
                                            <a:solidFill>
                                              <a:schemeClr val="tx1"/>
                                            </a:solidFill>
                                            <a:latin typeface="Cambria Math" panose="02040503050406030204" pitchFamily="18" charset="0"/>
                                            <a:ea typeface="Cambria Math" panose="02040503050406030204" pitchFamily="18" charset="0"/>
                                          </a:rPr>
                                          <m:t>𝑚𝑖𝑛</m:t>
                                        </m:r>
                                      </m:sub>
                                    </m:sSub>
                                  </m:den>
                                </m:f>
                              </m:e>
                            </m:eqArr>
                          </m:e>
                        </m:d>
                      </m:oMath>
                    </m:oMathPara>
                  </a14:m>
                  <a:endParaRPr kumimoji="1" lang="ja-JP" altLang="en-US" sz="2400">
                    <a:solidFill>
                      <a:schemeClr val="tx1"/>
                    </a:solidFill>
                  </a:endParaRPr>
                </a:p>
              </p:txBody>
            </p:sp>
          </mc:Choice>
          <mc:Fallback xmlns="">
            <p:sp>
              <p:nvSpPr>
                <p:cNvPr id="20" name="角丸四角形 19">
                  <a:extLst>
                    <a:ext uri="{FF2B5EF4-FFF2-40B4-BE49-F238E27FC236}">
                      <a16:creationId xmlns:a16="http://schemas.microsoft.com/office/drawing/2014/main" id="{C7325967-DAD9-897D-CFB3-921C4C767C3C}"/>
                    </a:ext>
                  </a:extLst>
                </p:cNvPr>
                <p:cNvSpPr>
                  <a:spLocks noRot="1" noChangeAspect="1" noMove="1" noResize="1" noEditPoints="1" noAdjustHandles="1" noChangeArrowheads="1" noChangeShapeType="1" noTextEdit="1"/>
                </p:cNvSpPr>
                <p:nvPr/>
              </p:nvSpPr>
              <p:spPr>
                <a:xfrm>
                  <a:off x="725824" y="3004457"/>
                  <a:ext cx="5649544" cy="1319242"/>
                </a:xfrm>
                <a:prstGeom prst="roundRect">
                  <a:avLst/>
                </a:prstGeom>
                <a:blipFill>
                  <a:blip r:embed="rId6"/>
                  <a:stretch>
                    <a:fillRect/>
                  </a:stretch>
                </a:blipFill>
                <a:ln>
                  <a:solidFill>
                    <a:srgbClr val="00B0F0"/>
                  </a:solidFill>
                </a:ln>
              </p:spPr>
              <p:txBody>
                <a:bodyPr/>
                <a:lstStyle/>
                <a:p>
                  <a:r>
                    <a:rPr lang="en-US">
                      <a:noFill/>
                    </a:rPr>
                    <a:t> </a:t>
                  </a:r>
                </a:p>
              </p:txBody>
            </p:sp>
          </mc:Fallback>
        </mc:AlternateContent>
        <p:sp>
          <p:nvSpPr>
            <p:cNvPr id="21" name="角丸四角形 20">
              <a:extLst>
                <a:ext uri="{FF2B5EF4-FFF2-40B4-BE49-F238E27FC236}">
                  <a16:creationId xmlns:a16="http://schemas.microsoft.com/office/drawing/2014/main" id="{AA764208-F9D0-BE38-066D-6EF9E264B544}"/>
                </a:ext>
              </a:extLst>
            </p:cNvPr>
            <p:cNvSpPr/>
            <p:nvPr/>
          </p:nvSpPr>
          <p:spPr>
            <a:xfrm>
              <a:off x="739976" y="2899653"/>
              <a:ext cx="1910622" cy="282854"/>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latin typeface="Meiryo" panose="020B0604030504040204" pitchFamily="34" charset="-128"/>
                  <a:ea typeface="Meiryo" panose="020B0604030504040204" pitchFamily="34" charset="-128"/>
                </a:rPr>
                <a:t>距離スコア</a:t>
              </a:r>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3F44F48-2830-AA68-C995-7EB4E29745F7}"/>
                  </a:ext>
                </a:extLst>
              </p:cNvPr>
              <p:cNvSpPr txBox="1"/>
              <p:nvPr/>
            </p:nvSpPr>
            <p:spPr>
              <a:xfrm>
                <a:off x="679840" y="6025310"/>
                <a:ext cx="3488904" cy="307777"/>
              </a:xfrm>
              <a:prstGeom prst="rect">
                <a:avLst/>
              </a:prstGeom>
              <a:noFill/>
            </p:spPr>
            <p:txBody>
              <a:bodyPr wrap="none" rtlCol="0">
                <a:spAutoFit/>
              </a:bodyPr>
              <a:lstStyle/>
              <a:p>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𝜃</m:t>
                        </m:r>
                      </m:e>
                      <m:sub>
                        <m:r>
                          <a:rPr lang="en-US" altLang="ja-JP" sz="1400" i="1">
                            <a:latin typeface="Cambria Math" panose="02040503050406030204" pitchFamily="18" charset="0"/>
                          </a:rPr>
                          <m:t>𝑚𝑎𝑥</m:t>
                        </m:r>
                      </m:sub>
                    </m:sSub>
                  </m:oMath>
                </a14:m>
                <a:r>
                  <a:rPr kumimoji="1" lang="ja-JP" altLang="en-US" sz="1400">
                    <a:latin typeface="Meiryo" panose="020B0604030504040204" pitchFamily="34" charset="-128"/>
                    <a:ea typeface="Meiryo" panose="020B0604030504040204" pitchFamily="34" charset="-128"/>
                  </a:rPr>
                  <a:t>：候補</a:t>
                </a:r>
                <a:r>
                  <a:rPr kumimoji="1" lang="en-US" altLang="ja-JP" sz="1400">
                    <a:latin typeface="Meiryo" panose="020B0604030504040204" pitchFamily="34" charset="-128"/>
                    <a:ea typeface="Meiryo" panose="020B0604030504040204" pitchFamily="34" charset="-128"/>
                  </a:rPr>
                  <a:t>AP</a:t>
                </a:r>
                <a:r>
                  <a:rPr kumimoji="1" lang="ja-JP" altLang="en-US" sz="1400">
                    <a:latin typeface="Meiryo" panose="020B0604030504040204" pitchFamily="34" charset="-128"/>
                    <a:ea typeface="Meiryo" panose="020B0604030504040204" pitchFamily="34" charset="-128"/>
                  </a:rPr>
                  <a:t>の中での最大スループット</a:t>
                </a:r>
              </a:p>
            </p:txBody>
          </p:sp>
        </mc:Choice>
        <mc:Fallback xmlns="">
          <p:sp>
            <p:nvSpPr>
              <p:cNvPr id="28" name="テキスト ボックス 27">
                <a:extLst>
                  <a:ext uri="{FF2B5EF4-FFF2-40B4-BE49-F238E27FC236}">
                    <a16:creationId xmlns:a16="http://schemas.microsoft.com/office/drawing/2014/main" id="{83F44F48-2830-AA68-C995-7EB4E29745F7}"/>
                  </a:ext>
                </a:extLst>
              </p:cNvPr>
              <p:cNvSpPr txBox="1">
                <a:spLocks noRot="1" noChangeAspect="1" noMove="1" noResize="1" noEditPoints="1" noAdjustHandles="1" noChangeArrowheads="1" noChangeShapeType="1" noTextEdit="1"/>
              </p:cNvSpPr>
              <p:nvPr/>
            </p:nvSpPr>
            <p:spPr>
              <a:xfrm>
                <a:off x="679840" y="6025310"/>
                <a:ext cx="3488904" cy="307777"/>
              </a:xfrm>
              <a:prstGeom prst="rect">
                <a:avLst/>
              </a:prstGeom>
              <a:blipFill>
                <a:blip r:embed="rId7"/>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BE5CC56-A92A-CA41-4B95-51BE6649B3EE}"/>
                  </a:ext>
                </a:extLst>
              </p:cNvPr>
              <p:cNvSpPr txBox="1"/>
              <p:nvPr/>
            </p:nvSpPr>
            <p:spPr>
              <a:xfrm>
                <a:off x="679840" y="6294223"/>
                <a:ext cx="4948410" cy="307777"/>
              </a:xfrm>
              <a:prstGeom prst="rect">
                <a:avLst/>
              </a:prstGeom>
              <a:noFill/>
            </p:spPr>
            <p:txBody>
              <a:bodyPr wrap="squar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𝜃</m:t>
                        </m:r>
                      </m:e>
                      <m:sub>
                        <m:r>
                          <a:rPr lang="en-US" altLang="ja-JP" sz="1400" i="1">
                            <a:latin typeface="Cambria Math" panose="02040503050406030204" pitchFamily="18" charset="0"/>
                          </a:rPr>
                          <m:t>𝑚</m:t>
                        </m:r>
                        <m:r>
                          <a:rPr lang="en-US" altLang="ja-JP" sz="1400" b="0" i="1" smtClean="0">
                            <a:latin typeface="Cambria Math" panose="02040503050406030204" pitchFamily="18" charset="0"/>
                          </a:rPr>
                          <m:t>𝑖𝑛</m:t>
                        </m:r>
                      </m:sub>
                    </m:sSub>
                  </m:oMath>
                </a14:m>
                <a:r>
                  <a:rPr kumimoji="1" lang="ja-JP" altLang="en-US" sz="1400">
                    <a:latin typeface="Meiryo" panose="020B0604030504040204" pitchFamily="34" charset="-128"/>
                    <a:ea typeface="Meiryo" panose="020B0604030504040204" pitchFamily="34" charset="-128"/>
                  </a:rPr>
                  <a:t>：候補</a:t>
                </a:r>
                <a:r>
                  <a:rPr kumimoji="1" lang="en-US" altLang="ja-JP" sz="1400">
                    <a:latin typeface="Meiryo" panose="020B0604030504040204" pitchFamily="34" charset="-128"/>
                    <a:ea typeface="Meiryo" panose="020B0604030504040204" pitchFamily="34" charset="-128"/>
                  </a:rPr>
                  <a:t>AP</a:t>
                </a:r>
                <a:r>
                  <a:rPr kumimoji="1" lang="ja-JP" altLang="en-US" sz="1400">
                    <a:latin typeface="Meiryo" panose="020B0604030504040204" pitchFamily="34" charset="-128"/>
                    <a:ea typeface="Meiryo" panose="020B0604030504040204" pitchFamily="34" charset="-128"/>
                  </a:rPr>
                  <a:t>の中での最小スループット</a:t>
                </a:r>
              </a:p>
            </p:txBody>
          </p:sp>
        </mc:Choice>
        <mc:Fallback xmlns="">
          <p:sp>
            <p:nvSpPr>
              <p:cNvPr id="30" name="テキスト ボックス 29">
                <a:extLst>
                  <a:ext uri="{FF2B5EF4-FFF2-40B4-BE49-F238E27FC236}">
                    <a16:creationId xmlns:a16="http://schemas.microsoft.com/office/drawing/2014/main" id="{5BE5CC56-A92A-CA41-4B95-51BE6649B3EE}"/>
                  </a:ext>
                </a:extLst>
              </p:cNvPr>
              <p:cNvSpPr txBox="1">
                <a:spLocks noRot="1" noChangeAspect="1" noMove="1" noResize="1" noEditPoints="1" noAdjustHandles="1" noChangeArrowheads="1" noChangeShapeType="1" noTextEdit="1"/>
              </p:cNvSpPr>
              <p:nvPr/>
            </p:nvSpPr>
            <p:spPr>
              <a:xfrm>
                <a:off x="679840" y="6294223"/>
                <a:ext cx="4948410" cy="307777"/>
              </a:xfrm>
              <a:prstGeom prst="rect">
                <a:avLst/>
              </a:prstGeom>
              <a:blipFill>
                <a:blip r:embed="rId8"/>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6B1A72C7-562D-B8F6-F3BC-EC889A4E010E}"/>
                  </a:ext>
                </a:extLst>
              </p:cNvPr>
              <p:cNvSpPr txBox="1"/>
              <p:nvPr/>
            </p:nvSpPr>
            <p:spPr>
              <a:xfrm>
                <a:off x="653367" y="6547535"/>
                <a:ext cx="3143553" cy="307777"/>
              </a:xfrm>
              <a:prstGeom prst="rect">
                <a:avLst/>
              </a:prstGeom>
              <a:noFill/>
            </p:spPr>
            <p:txBody>
              <a:bodyPr wrap="non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𝑑</m:t>
                        </m:r>
                      </m:e>
                      <m:sub>
                        <m:r>
                          <a:rPr lang="en-US" altLang="ja-JP" sz="1400" i="1">
                            <a:latin typeface="Cambria Math" panose="02040503050406030204" pitchFamily="18" charset="0"/>
                          </a:rPr>
                          <m:t>𝑚𝑎𝑥</m:t>
                        </m:r>
                      </m:sub>
                    </m:sSub>
                  </m:oMath>
                </a14:m>
                <a:r>
                  <a:rPr kumimoji="1" lang="ja-JP" altLang="en-US" sz="1400">
                    <a:latin typeface="Meiryo" panose="020B0604030504040204" pitchFamily="34" charset="-128"/>
                    <a:ea typeface="Meiryo" panose="020B0604030504040204" pitchFamily="34" charset="-128"/>
                  </a:rPr>
                  <a:t>：候補</a:t>
                </a:r>
                <a:r>
                  <a:rPr kumimoji="1" lang="en-US" altLang="ja-JP" sz="1400">
                    <a:latin typeface="Meiryo" panose="020B0604030504040204" pitchFamily="34" charset="-128"/>
                    <a:ea typeface="Meiryo" panose="020B0604030504040204" pitchFamily="34" charset="-128"/>
                  </a:rPr>
                  <a:t>AP</a:t>
                </a:r>
                <a:r>
                  <a:rPr kumimoji="1" lang="ja-JP" altLang="en-US" sz="1400">
                    <a:latin typeface="Meiryo" panose="020B0604030504040204" pitchFamily="34" charset="-128"/>
                    <a:ea typeface="Meiryo" panose="020B0604030504040204" pitchFamily="34" charset="-128"/>
                  </a:rPr>
                  <a:t>のユーザとの最大距離</a:t>
                </a:r>
              </a:p>
            </p:txBody>
          </p:sp>
        </mc:Choice>
        <mc:Fallback xmlns="">
          <p:sp>
            <p:nvSpPr>
              <p:cNvPr id="31" name="テキスト ボックス 30">
                <a:extLst>
                  <a:ext uri="{FF2B5EF4-FFF2-40B4-BE49-F238E27FC236}">
                    <a16:creationId xmlns:a16="http://schemas.microsoft.com/office/drawing/2014/main" id="{6B1A72C7-562D-B8F6-F3BC-EC889A4E010E}"/>
                  </a:ext>
                </a:extLst>
              </p:cNvPr>
              <p:cNvSpPr txBox="1">
                <a:spLocks noRot="1" noChangeAspect="1" noMove="1" noResize="1" noEditPoints="1" noAdjustHandles="1" noChangeArrowheads="1" noChangeShapeType="1" noTextEdit="1"/>
              </p:cNvSpPr>
              <p:nvPr/>
            </p:nvSpPr>
            <p:spPr>
              <a:xfrm>
                <a:off x="653367" y="6547535"/>
                <a:ext cx="3143553" cy="307777"/>
              </a:xfrm>
              <a:prstGeom prst="rect">
                <a:avLst/>
              </a:prstGeom>
              <a:blipFill>
                <a:blip r:embed="rId9"/>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50DBD26-500E-4839-E5D2-3D9335E77D1F}"/>
                  </a:ext>
                </a:extLst>
              </p:cNvPr>
              <p:cNvSpPr txBox="1"/>
              <p:nvPr/>
            </p:nvSpPr>
            <p:spPr>
              <a:xfrm>
                <a:off x="4587474" y="6031276"/>
                <a:ext cx="3115020" cy="307777"/>
              </a:xfrm>
              <a:prstGeom prst="rect">
                <a:avLst/>
              </a:prstGeom>
              <a:noFill/>
            </p:spPr>
            <p:txBody>
              <a:bodyPr wrap="non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𝑑</m:t>
                        </m:r>
                      </m:e>
                      <m:sub>
                        <m:r>
                          <a:rPr lang="en-US" altLang="ja-JP" sz="1400" i="1">
                            <a:latin typeface="Cambria Math" panose="02040503050406030204" pitchFamily="18" charset="0"/>
                          </a:rPr>
                          <m:t>𝑚</m:t>
                        </m:r>
                        <m:r>
                          <a:rPr lang="en-US" altLang="ja-JP" sz="1400" b="0" i="1" smtClean="0">
                            <a:latin typeface="Cambria Math" panose="02040503050406030204" pitchFamily="18" charset="0"/>
                          </a:rPr>
                          <m:t>𝑖𝑛</m:t>
                        </m:r>
                      </m:sub>
                    </m:sSub>
                  </m:oMath>
                </a14:m>
                <a:r>
                  <a:rPr kumimoji="1" lang="ja-JP" altLang="en-US" sz="1400">
                    <a:latin typeface="Meiryo" panose="020B0604030504040204" pitchFamily="34" charset="-128"/>
                    <a:ea typeface="Meiryo" panose="020B0604030504040204" pitchFamily="34" charset="-128"/>
                  </a:rPr>
                  <a:t>：候補</a:t>
                </a:r>
                <a:r>
                  <a:rPr kumimoji="1" lang="en-US" altLang="ja-JP" sz="1400">
                    <a:latin typeface="Meiryo" panose="020B0604030504040204" pitchFamily="34" charset="-128"/>
                    <a:ea typeface="Meiryo" panose="020B0604030504040204" pitchFamily="34" charset="-128"/>
                  </a:rPr>
                  <a:t>AP</a:t>
                </a:r>
                <a:r>
                  <a:rPr kumimoji="1" lang="ja-JP" altLang="en-US" sz="1400">
                    <a:latin typeface="Meiryo" panose="020B0604030504040204" pitchFamily="34" charset="-128"/>
                    <a:ea typeface="Meiryo" panose="020B0604030504040204" pitchFamily="34" charset="-128"/>
                  </a:rPr>
                  <a:t>のユーザとの最低距離</a:t>
                </a:r>
              </a:p>
            </p:txBody>
          </p:sp>
        </mc:Choice>
        <mc:Fallback xmlns="">
          <p:sp>
            <p:nvSpPr>
              <p:cNvPr id="32" name="テキスト ボックス 31">
                <a:extLst>
                  <a:ext uri="{FF2B5EF4-FFF2-40B4-BE49-F238E27FC236}">
                    <a16:creationId xmlns:a16="http://schemas.microsoft.com/office/drawing/2014/main" id="{F50DBD26-500E-4839-E5D2-3D9335E77D1F}"/>
                  </a:ext>
                </a:extLst>
              </p:cNvPr>
              <p:cNvSpPr txBox="1">
                <a:spLocks noRot="1" noChangeAspect="1" noMove="1" noResize="1" noEditPoints="1" noAdjustHandles="1" noChangeArrowheads="1" noChangeShapeType="1" noTextEdit="1"/>
              </p:cNvSpPr>
              <p:nvPr/>
            </p:nvSpPr>
            <p:spPr>
              <a:xfrm>
                <a:off x="4587474" y="6031276"/>
                <a:ext cx="3115020" cy="307777"/>
              </a:xfrm>
              <a:prstGeom prst="rect">
                <a:avLst/>
              </a:prstGeom>
              <a:blipFill>
                <a:blip r:embed="rId10"/>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8708F98-AADE-C4AC-4C21-3625C36B74AD}"/>
                  </a:ext>
                </a:extLst>
              </p:cNvPr>
              <p:cNvSpPr txBox="1"/>
              <p:nvPr/>
            </p:nvSpPr>
            <p:spPr>
              <a:xfrm>
                <a:off x="4012102" y="2675502"/>
                <a:ext cx="1590500"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𝑚𝑎𝑥</m:t>
                        </m:r>
                      </m:sub>
                    </m:sSub>
                  </m:oMath>
                </a14:m>
                <a:r>
                  <a:rPr kumimoji="1" lang="en-US" altLang="ja-JP">
                    <a:latin typeface="Meiryo" panose="020B0604030504040204" pitchFamily="34" charset="-128"/>
                    <a:ea typeface="Meiryo" panose="020B0604030504040204" pitchFamily="34" charset="-128"/>
                  </a:rPr>
                  <a:t>=</a:t>
                </a:r>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𝑚𝑖𝑛</m:t>
                        </m:r>
                      </m:sub>
                    </m:sSub>
                  </m:oMath>
                </a14:m>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mc:Choice>
        <mc:Fallback xmlns="">
          <p:sp>
            <p:nvSpPr>
              <p:cNvPr id="7" name="テキスト ボックス 6">
                <a:extLst>
                  <a:ext uri="{FF2B5EF4-FFF2-40B4-BE49-F238E27FC236}">
                    <a16:creationId xmlns:a16="http://schemas.microsoft.com/office/drawing/2014/main" id="{88708F98-AADE-C4AC-4C21-3625C36B74AD}"/>
                  </a:ext>
                </a:extLst>
              </p:cNvPr>
              <p:cNvSpPr txBox="1">
                <a:spLocks noRot="1" noChangeAspect="1" noMove="1" noResize="1" noEditPoints="1" noAdjustHandles="1" noChangeArrowheads="1" noChangeShapeType="1" noTextEdit="1"/>
              </p:cNvSpPr>
              <p:nvPr/>
            </p:nvSpPr>
            <p:spPr>
              <a:xfrm>
                <a:off x="4012102" y="2675502"/>
                <a:ext cx="1590500" cy="369332"/>
              </a:xfrm>
              <a:prstGeom prst="rect">
                <a:avLst/>
              </a:prstGeom>
              <a:blipFill>
                <a:blip r:embed="rId11"/>
                <a:stretch>
                  <a:fillRect l="-2362" t="-3333" r="-2362"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D918166-63A7-A1E6-E735-823F2B6C3DFB}"/>
                  </a:ext>
                </a:extLst>
              </p:cNvPr>
              <p:cNvSpPr txBox="1"/>
              <p:nvPr/>
            </p:nvSpPr>
            <p:spPr>
              <a:xfrm>
                <a:off x="10116735" y="2715866"/>
                <a:ext cx="1618585"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i="1">
                            <a:latin typeface="Cambria Math" panose="02040503050406030204" pitchFamily="18" charset="0"/>
                          </a:rPr>
                          <m:t>𝑚𝑎𝑥</m:t>
                        </m:r>
                      </m:sub>
                    </m:sSub>
                  </m:oMath>
                </a14:m>
                <a:r>
                  <a:rPr kumimoji="1" lang="en-US" altLang="ja-JP">
                    <a:latin typeface="Meiryo" panose="020B0604030504040204" pitchFamily="34" charset="-128"/>
                    <a:ea typeface="Meiryo" panose="020B0604030504040204" pitchFamily="34" charset="-128"/>
                  </a:rPr>
                  <a:t>=</a:t>
                </a:r>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i="1">
                            <a:latin typeface="Cambria Math" panose="02040503050406030204" pitchFamily="18" charset="0"/>
                          </a:rPr>
                          <m:t>𝑚𝑖𝑛</m:t>
                        </m:r>
                      </m:sub>
                    </m:sSub>
                  </m:oMath>
                </a14:m>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mc:Choice>
        <mc:Fallback xmlns="">
          <p:sp>
            <p:nvSpPr>
              <p:cNvPr id="9" name="テキスト ボックス 8">
                <a:extLst>
                  <a:ext uri="{FF2B5EF4-FFF2-40B4-BE49-F238E27FC236}">
                    <a16:creationId xmlns:a16="http://schemas.microsoft.com/office/drawing/2014/main" id="{3D918166-63A7-A1E6-E735-823F2B6C3DFB}"/>
                  </a:ext>
                </a:extLst>
              </p:cNvPr>
              <p:cNvSpPr txBox="1">
                <a:spLocks noRot="1" noChangeAspect="1" noMove="1" noResize="1" noEditPoints="1" noAdjustHandles="1" noChangeArrowheads="1" noChangeShapeType="1" noTextEdit="1"/>
              </p:cNvSpPr>
              <p:nvPr/>
            </p:nvSpPr>
            <p:spPr>
              <a:xfrm>
                <a:off x="10116735" y="2715866"/>
                <a:ext cx="1618585" cy="369332"/>
              </a:xfrm>
              <a:prstGeom prst="rect">
                <a:avLst/>
              </a:prstGeom>
              <a:blipFill>
                <a:blip r:embed="rId12"/>
                <a:stretch>
                  <a:fillRect l="-33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C55F990-1524-9B5B-8B82-B26885443510}"/>
                  </a:ext>
                </a:extLst>
              </p:cNvPr>
              <p:cNvSpPr txBox="1"/>
              <p:nvPr/>
            </p:nvSpPr>
            <p:spPr>
              <a:xfrm>
                <a:off x="3986454" y="3389243"/>
                <a:ext cx="1641796"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𝑚𝑎𝑥</m:t>
                        </m:r>
                      </m:sub>
                    </m:sSub>
                    <m:r>
                      <a:rPr lang="en-US" altLang="ja-JP" dirty="0">
                        <a:latin typeface="Cambria Math" panose="02040503050406030204" pitchFamily="18" charset="0"/>
                      </a:rPr>
                      <m:t>≠</m:t>
                    </m:r>
                  </m:oMath>
                </a14:m>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𝑚𝑖𝑛</m:t>
                        </m:r>
                      </m:sub>
                    </m:sSub>
                  </m:oMath>
                </a14:m>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mc:Choice>
        <mc:Fallback xmlns="">
          <p:sp>
            <p:nvSpPr>
              <p:cNvPr id="10" name="テキスト ボックス 9">
                <a:extLst>
                  <a:ext uri="{FF2B5EF4-FFF2-40B4-BE49-F238E27FC236}">
                    <a16:creationId xmlns:a16="http://schemas.microsoft.com/office/drawing/2014/main" id="{BC55F990-1524-9B5B-8B82-B26885443510}"/>
                  </a:ext>
                </a:extLst>
              </p:cNvPr>
              <p:cNvSpPr txBox="1">
                <a:spLocks noRot="1" noChangeAspect="1" noMove="1" noResize="1" noEditPoints="1" noAdjustHandles="1" noChangeArrowheads="1" noChangeShapeType="1" noTextEdit="1"/>
              </p:cNvSpPr>
              <p:nvPr/>
            </p:nvSpPr>
            <p:spPr>
              <a:xfrm>
                <a:off x="3986454" y="3389243"/>
                <a:ext cx="1641796" cy="369332"/>
              </a:xfrm>
              <a:prstGeom prst="rect">
                <a:avLst/>
              </a:prstGeom>
              <a:blipFill>
                <a:blip r:embed="rId13"/>
                <a:stretch>
                  <a:fillRect l="-2290" t="-3226" r="-1527"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B62DC6D-06F2-7D05-854C-E73D6FB01872}"/>
                  </a:ext>
                </a:extLst>
              </p:cNvPr>
              <p:cNvSpPr txBox="1"/>
              <p:nvPr/>
            </p:nvSpPr>
            <p:spPr>
              <a:xfrm>
                <a:off x="10159547" y="3244334"/>
                <a:ext cx="1669881"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i="1">
                            <a:latin typeface="Cambria Math" panose="02040503050406030204" pitchFamily="18" charset="0"/>
                          </a:rPr>
                          <m:t>𝑚𝑎𝑥</m:t>
                        </m:r>
                      </m:sub>
                    </m:sSub>
                    <m:r>
                      <a:rPr lang="en-US" altLang="ja-JP" dirty="0">
                        <a:latin typeface="Cambria Math" panose="02040503050406030204" pitchFamily="18" charset="0"/>
                      </a:rPr>
                      <m:t>≠</m:t>
                    </m:r>
                  </m:oMath>
                </a14:m>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i="1">
                            <a:latin typeface="Cambria Math" panose="02040503050406030204" pitchFamily="18" charset="0"/>
                          </a:rPr>
                          <m:t>𝑚𝑖𝑛</m:t>
                        </m:r>
                      </m:sub>
                    </m:sSub>
                  </m:oMath>
                </a14:m>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FB62DC6D-06F2-7D05-854C-E73D6FB01872}"/>
                  </a:ext>
                </a:extLst>
              </p:cNvPr>
              <p:cNvSpPr txBox="1">
                <a:spLocks noRot="1" noChangeAspect="1" noMove="1" noResize="1" noEditPoints="1" noAdjustHandles="1" noChangeArrowheads="1" noChangeShapeType="1" noTextEdit="1"/>
              </p:cNvSpPr>
              <p:nvPr/>
            </p:nvSpPr>
            <p:spPr>
              <a:xfrm>
                <a:off x="10159547" y="3244334"/>
                <a:ext cx="1669881" cy="369332"/>
              </a:xfrm>
              <a:prstGeom prst="rect">
                <a:avLst/>
              </a:prstGeom>
              <a:blipFill>
                <a:blip r:embed="rId14"/>
                <a:stretch>
                  <a:fillRect l="-3285" t="-6557" r="-730" b="-26230"/>
                </a:stretch>
              </a:blipFill>
            </p:spPr>
            <p:txBody>
              <a:bodyPr/>
              <a:lstStyle/>
              <a:p>
                <a:r>
                  <a:rPr lang="en-US">
                    <a:noFill/>
                  </a:rPr>
                  <a:t> </a:t>
                </a:r>
              </a:p>
            </p:txBody>
          </p:sp>
        </mc:Fallback>
      </mc:AlternateContent>
      <p:grpSp>
        <p:nvGrpSpPr>
          <p:cNvPr id="4" name="グループ化 3">
            <a:extLst>
              <a:ext uri="{FF2B5EF4-FFF2-40B4-BE49-F238E27FC236}">
                <a16:creationId xmlns:a16="http://schemas.microsoft.com/office/drawing/2014/main" id="{7DEC8176-3D27-3D13-4C52-0A6BA902E8AE}"/>
              </a:ext>
            </a:extLst>
          </p:cNvPr>
          <p:cNvGrpSpPr/>
          <p:nvPr/>
        </p:nvGrpSpPr>
        <p:grpSpPr>
          <a:xfrm>
            <a:off x="245279" y="4456119"/>
            <a:ext cx="5350330" cy="1509469"/>
            <a:chOff x="887184" y="2814230"/>
            <a:chExt cx="5350330" cy="1509469"/>
          </a:xfrm>
        </p:grpSpPr>
        <mc:AlternateContent xmlns:mc="http://schemas.openxmlformats.org/markup-compatibility/2006" xmlns:a14="http://schemas.microsoft.com/office/drawing/2010/main">
          <mc:Choice Requires="a14">
            <p:sp>
              <p:nvSpPr>
                <p:cNvPr id="5" name="角丸四角形 4">
                  <a:extLst>
                    <a:ext uri="{FF2B5EF4-FFF2-40B4-BE49-F238E27FC236}">
                      <a16:creationId xmlns:a16="http://schemas.microsoft.com/office/drawing/2014/main" id="{491D0E38-132F-8B43-548B-73F20DB582ED}"/>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𝑆𝑐𝑜𝑟𝑒</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𝑈</m:t>
                            </m:r>
                          </m:e>
                          <m:sub>
                            <m:r>
                              <a:rPr kumimoji="1" lang="en-US" altLang="ja-JP" sz="2400" b="0" i="1" smtClean="0">
                                <a:solidFill>
                                  <a:schemeClr val="tx1"/>
                                </a:solidFill>
                                <a:latin typeface="Cambria Math" panose="02040503050406030204" pitchFamily="18" charset="0"/>
                              </a:rPr>
                              <m:t>𝑐</m:t>
                            </m:r>
                          </m:sub>
                        </m:sSub>
                        <m:r>
                          <a:rPr kumimoji="1" lang="en-US" altLang="ja-JP" sz="2400" b="0" i="1" smtClean="0">
                            <a:solidFill>
                              <a:schemeClr val="tx1"/>
                            </a:solidFill>
                            <a:latin typeface="Cambria Math" panose="02040503050406030204" pitchFamily="18" charset="0"/>
                          </a:rPr>
                          <m:t>=1−</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𝑈</m:t>
                            </m:r>
                          </m:e>
                          <m:sub>
                            <m:r>
                              <a:rPr kumimoji="1" lang="en-US" altLang="ja-JP" sz="2400" b="0" i="1" smtClean="0">
                                <a:solidFill>
                                  <a:schemeClr val="tx1"/>
                                </a:solidFill>
                                <a:latin typeface="Cambria Math" panose="02040503050406030204" pitchFamily="18" charset="0"/>
                              </a:rPr>
                              <m:t>𝑐</m:t>
                            </m:r>
                          </m:sub>
                        </m:sSub>
                      </m:oMath>
                    </m:oMathPara>
                  </a14:m>
                  <a:endParaRPr kumimoji="1" lang="ja-JP" altLang="en-US" sz="2400">
                    <a:solidFill>
                      <a:schemeClr val="tx1"/>
                    </a:solidFill>
                  </a:endParaRPr>
                </a:p>
              </p:txBody>
            </p:sp>
          </mc:Choice>
          <mc:Fallback xmlns="">
            <p:sp>
              <p:nvSpPr>
                <p:cNvPr id="5" name="角丸四角形 4">
                  <a:extLst>
                    <a:ext uri="{FF2B5EF4-FFF2-40B4-BE49-F238E27FC236}">
                      <a16:creationId xmlns:a16="http://schemas.microsoft.com/office/drawing/2014/main" id="{491D0E38-132F-8B43-548B-73F20DB582ED}"/>
                    </a:ext>
                  </a:extLst>
                </p:cNvPr>
                <p:cNvSpPr>
                  <a:spLocks noRot="1" noChangeAspect="1" noMove="1" noResize="1" noEditPoints="1" noAdjustHandles="1" noChangeArrowheads="1" noChangeShapeType="1" noTextEdit="1"/>
                </p:cNvSpPr>
                <p:nvPr/>
              </p:nvSpPr>
              <p:spPr>
                <a:xfrm>
                  <a:off x="887185" y="3004457"/>
                  <a:ext cx="5350329" cy="1319242"/>
                </a:xfrm>
                <a:prstGeom prst="roundRect">
                  <a:avLst/>
                </a:prstGeom>
                <a:blipFill>
                  <a:blip r:embed="rId15"/>
                  <a:stretch>
                    <a:fillRect/>
                  </a:stretch>
                </a:blipFill>
                <a:ln>
                  <a:solidFill>
                    <a:srgbClr val="00B0F0"/>
                  </a:solidFill>
                </a:ln>
              </p:spPr>
              <p:txBody>
                <a:bodyPr/>
                <a:lstStyle/>
                <a:p>
                  <a:r>
                    <a:rPr lang="en-US">
                      <a:noFill/>
                    </a:rPr>
                    <a:t> </a:t>
                  </a:r>
                </a:p>
              </p:txBody>
            </p:sp>
          </mc:Fallback>
        </mc:AlternateContent>
        <p:sp>
          <p:nvSpPr>
            <p:cNvPr id="6" name="角丸四角形 5">
              <a:extLst>
                <a:ext uri="{FF2B5EF4-FFF2-40B4-BE49-F238E27FC236}">
                  <a16:creationId xmlns:a16="http://schemas.microsoft.com/office/drawing/2014/main" id="{AC0D69F9-04CD-D61D-1F3A-18812EECFC9F}"/>
                </a:ext>
              </a:extLst>
            </p:cNvPr>
            <p:cNvSpPr/>
            <p:nvPr/>
          </p:nvSpPr>
          <p:spPr>
            <a:xfrm>
              <a:off x="887184" y="2814230"/>
              <a:ext cx="2656116"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panose="020B0604030504040204" pitchFamily="34" charset="-128"/>
                  <a:ea typeface="Meiryo" panose="020B0604030504040204" pitchFamily="34" charset="-128"/>
                </a:rPr>
                <a:t>チャネル使用率</a:t>
              </a:r>
              <a:r>
                <a:rPr kumimoji="1" lang="ja-JP" altLang="en-US" b="1">
                  <a:latin typeface="Meiryo" panose="020B0604030504040204" pitchFamily="34" charset="-128"/>
                  <a:ea typeface="Meiryo" panose="020B0604030504040204" pitchFamily="34" charset="-128"/>
                </a:rPr>
                <a:t>スコア</a:t>
              </a:r>
            </a:p>
          </p:txBody>
        </p:sp>
      </p:grpSp>
      <p:grpSp>
        <p:nvGrpSpPr>
          <p:cNvPr id="12" name="グループ化 11">
            <a:extLst>
              <a:ext uri="{FF2B5EF4-FFF2-40B4-BE49-F238E27FC236}">
                <a16:creationId xmlns:a16="http://schemas.microsoft.com/office/drawing/2014/main" id="{0005DFA4-3642-4097-8C3A-F68ACF73ECD8}"/>
              </a:ext>
            </a:extLst>
          </p:cNvPr>
          <p:cNvGrpSpPr/>
          <p:nvPr/>
        </p:nvGrpSpPr>
        <p:grpSpPr>
          <a:xfrm>
            <a:off x="5865881" y="4456119"/>
            <a:ext cx="5963547" cy="1509469"/>
            <a:chOff x="876167" y="2814230"/>
            <a:chExt cx="5361347" cy="1509469"/>
          </a:xfrm>
        </p:grpSpPr>
        <mc:AlternateContent xmlns:mc="http://schemas.openxmlformats.org/markup-compatibility/2006" xmlns:a14="http://schemas.microsoft.com/office/drawing/2010/main">
          <mc:Choice Requires="a14">
            <p:sp>
              <p:nvSpPr>
                <p:cNvPr id="13" name="角丸四角形 12">
                  <a:extLst>
                    <a:ext uri="{FF2B5EF4-FFF2-40B4-BE49-F238E27FC236}">
                      <a16:creationId xmlns:a16="http://schemas.microsoft.com/office/drawing/2014/main" id="{3CB9BFED-1469-2595-4CA1-205DA6E4BC41}"/>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𝑆𝑐𝑜𝑟𝑒</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𝑛</m:t>
                            </m:r>
                          </m:e>
                          <m:sub>
                            <m:r>
                              <a:rPr kumimoji="1" lang="en-US" altLang="ja-JP" sz="2400" b="0" i="1" smtClean="0">
                                <a:solidFill>
                                  <a:schemeClr val="tx1"/>
                                </a:solidFill>
                                <a:latin typeface="Cambria Math" panose="02040503050406030204" pitchFamily="18" charset="0"/>
                              </a:rPr>
                              <m:t>𝑎</m:t>
                            </m:r>
                          </m:sub>
                        </m:sSub>
                        <m:r>
                          <a:rPr kumimoji="1" lang="en-US" altLang="ja-JP" sz="2400" b="0" i="1" smtClean="0">
                            <a:solidFill>
                              <a:schemeClr val="tx1"/>
                            </a:solidFill>
                            <a:latin typeface="Cambria Math" panose="02040503050406030204" pitchFamily="18" charset="0"/>
                          </a:rPr>
                          <m:t>=1−</m:t>
                        </m:r>
                        <m:f>
                          <m:fPr>
                            <m:ctrlPr>
                              <a:rPr kumimoji="1" lang="en-US" altLang="ja-JP" sz="2400" b="0" i="1" smtClean="0">
                                <a:solidFill>
                                  <a:schemeClr val="tx1"/>
                                </a:solidFill>
                                <a:latin typeface="Cambria Math" panose="02040503050406030204" pitchFamily="18" charset="0"/>
                              </a:rPr>
                            </m:ctrlPr>
                          </m:fPr>
                          <m:num>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𝑛</m:t>
                                </m:r>
                              </m:e>
                              <m:sub>
                                <m:r>
                                  <a:rPr kumimoji="1" lang="en-US" altLang="ja-JP" sz="2400" b="0" i="1" smtClean="0">
                                    <a:solidFill>
                                      <a:schemeClr val="tx1"/>
                                    </a:solidFill>
                                    <a:latin typeface="Cambria Math" panose="02040503050406030204" pitchFamily="18" charset="0"/>
                                  </a:rPr>
                                  <m:t>𝑎</m:t>
                                </m:r>
                              </m:sub>
                            </m:sSub>
                          </m:num>
                          <m:den>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𝑛</m:t>
                                </m:r>
                              </m:e>
                              <m:sub>
                                <m:r>
                                  <a:rPr kumimoji="1" lang="en-US" altLang="ja-JP" sz="2400" b="0" i="1" smtClean="0">
                                    <a:solidFill>
                                      <a:schemeClr val="tx1"/>
                                    </a:solidFill>
                                    <a:latin typeface="Cambria Math" panose="02040503050406030204" pitchFamily="18" charset="0"/>
                                  </a:rPr>
                                  <m:t>𝑚𝑎𝑥</m:t>
                                </m:r>
                              </m:sub>
                            </m:sSub>
                          </m:den>
                        </m:f>
                      </m:oMath>
                    </m:oMathPara>
                  </a14:m>
                  <a:endParaRPr kumimoji="1" lang="ja-JP" altLang="en-US" sz="2400">
                    <a:solidFill>
                      <a:schemeClr val="tx1"/>
                    </a:solidFill>
                  </a:endParaRPr>
                </a:p>
              </p:txBody>
            </p:sp>
          </mc:Choice>
          <mc:Fallback xmlns="">
            <p:sp>
              <p:nvSpPr>
                <p:cNvPr id="13" name="角丸四角形 12">
                  <a:extLst>
                    <a:ext uri="{FF2B5EF4-FFF2-40B4-BE49-F238E27FC236}">
                      <a16:creationId xmlns:a16="http://schemas.microsoft.com/office/drawing/2014/main" id="{3CB9BFED-1469-2595-4CA1-205DA6E4BC41}"/>
                    </a:ext>
                  </a:extLst>
                </p:cNvPr>
                <p:cNvSpPr>
                  <a:spLocks noRot="1" noChangeAspect="1" noMove="1" noResize="1" noEditPoints="1" noAdjustHandles="1" noChangeArrowheads="1" noChangeShapeType="1" noTextEdit="1"/>
                </p:cNvSpPr>
                <p:nvPr/>
              </p:nvSpPr>
              <p:spPr>
                <a:xfrm>
                  <a:off x="887185" y="3004457"/>
                  <a:ext cx="5350329" cy="1319242"/>
                </a:xfrm>
                <a:prstGeom prst="roundRect">
                  <a:avLst/>
                </a:prstGeom>
                <a:blipFill>
                  <a:blip r:embed="rId16"/>
                  <a:stretch>
                    <a:fillRect/>
                  </a:stretch>
                </a:blipFill>
                <a:ln>
                  <a:solidFill>
                    <a:srgbClr val="00B0F0"/>
                  </a:solidFill>
                </a:ln>
              </p:spPr>
              <p:txBody>
                <a:bodyPr/>
                <a:lstStyle/>
                <a:p>
                  <a:r>
                    <a:rPr lang="en-US">
                      <a:noFill/>
                    </a:rPr>
                    <a:t> </a:t>
                  </a:r>
                </a:p>
              </p:txBody>
            </p:sp>
          </mc:Fallback>
        </mc:AlternateContent>
        <p:sp>
          <p:nvSpPr>
            <p:cNvPr id="14" name="角丸四角形 13">
              <a:extLst>
                <a:ext uri="{FF2B5EF4-FFF2-40B4-BE49-F238E27FC236}">
                  <a16:creationId xmlns:a16="http://schemas.microsoft.com/office/drawing/2014/main" id="{D408D634-F82C-1D17-5E91-0596C47B72B6}"/>
                </a:ext>
              </a:extLst>
            </p:cNvPr>
            <p:cNvSpPr/>
            <p:nvPr/>
          </p:nvSpPr>
          <p:spPr>
            <a:xfrm>
              <a:off x="876167" y="2814230"/>
              <a:ext cx="1972797"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panose="020B0604030504040204" pitchFamily="34" charset="-128"/>
                  <a:ea typeface="Meiryo" panose="020B0604030504040204" pitchFamily="34" charset="-128"/>
                </a:rPr>
                <a:t>ユーザ数</a:t>
              </a:r>
              <a:r>
                <a:rPr kumimoji="1" lang="ja-JP" altLang="en-US" b="1">
                  <a:latin typeface="Meiryo" panose="020B0604030504040204" pitchFamily="34" charset="-128"/>
                  <a:ea typeface="Meiryo" panose="020B0604030504040204" pitchFamily="34" charset="-128"/>
                </a:rPr>
                <a:t>スコア</a:t>
              </a:r>
            </a:p>
          </p:txBody>
        </p:sp>
      </p:grpSp>
      <p:sp>
        <p:nvSpPr>
          <p:cNvPr id="17" name="スライド番号プレースホルダー 16">
            <a:extLst>
              <a:ext uri="{FF2B5EF4-FFF2-40B4-BE49-F238E27FC236}">
                <a16:creationId xmlns:a16="http://schemas.microsoft.com/office/drawing/2014/main" id="{9EB51DE3-CD41-659F-420A-C2FE612D87B1}"/>
              </a:ext>
            </a:extLst>
          </p:cNvPr>
          <p:cNvSpPr>
            <a:spLocks noGrp="1"/>
          </p:cNvSpPr>
          <p:nvPr>
            <p:ph type="sldNum" sz="quarter" idx="12"/>
          </p:nvPr>
        </p:nvSpPr>
        <p:spPr/>
        <p:txBody>
          <a:bodyPr/>
          <a:lstStyle/>
          <a:p>
            <a:fld id="{F1CDFA39-16F5-E64D-9D3A-3CE155B62115}"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CA026B-A4C0-FB7F-C950-A8AE38D8F2D0}"/>
                  </a:ext>
                </a:extLst>
              </p:cNvPr>
              <p:cNvSpPr txBox="1"/>
              <p:nvPr/>
            </p:nvSpPr>
            <p:spPr>
              <a:xfrm>
                <a:off x="4560658" y="6294223"/>
                <a:ext cx="3850926" cy="307777"/>
              </a:xfrm>
              <a:prstGeom prst="rect">
                <a:avLst/>
              </a:prstGeom>
              <a:noFill/>
            </p:spPr>
            <p:txBody>
              <a:bodyPr wrap="non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𝑈</m:t>
                        </m:r>
                      </m:e>
                      <m:sub>
                        <m:r>
                          <a:rPr lang="en-US" altLang="ja-JP" sz="1400" b="0" i="1" smtClean="0">
                            <a:latin typeface="Cambria Math" panose="02040503050406030204" pitchFamily="18" charset="0"/>
                            <a:ea typeface="Cambria Math" panose="02040503050406030204" pitchFamily="18" charset="0"/>
                          </a:rPr>
                          <m:t>𝑐</m:t>
                        </m:r>
                      </m:sub>
                    </m:sSub>
                  </m:oMath>
                </a14:m>
                <a:r>
                  <a:rPr kumimoji="1" lang="ja-JP" altLang="en-US" sz="1400">
                    <a:latin typeface="Meiryo" panose="020B0604030504040204" pitchFamily="34" charset="-128"/>
                    <a:ea typeface="Meiryo" panose="020B0604030504040204" pitchFamily="34" charset="-128"/>
                  </a:rPr>
                  <a:t>：</a:t>
                </a:r>
                <a:r>
                  <a:rPr lang="en-US" altLang="ja-JP" sz="1400">
                    <a:latin typeface="Meiryo" panose="020B0604030504040204" pitchFamily="34" charset="-128"/>
                    <a:ea typeface="Meiryo" panose="020B0604030504040204" pitchFamily="34" charset="-128"/>
                  </a:rPr>
                  <a:t>AP</a:t>
                </a:r>
                <a14:m>
                  <m:oMath xmlns:m="http://schemas.openxmlformats.org/officeDocument/2006/math">
                    <m:r>
                      <a:rPr lang="en-US" altLang="ja-JP" sz="1400" b="0" i="1" smtClean="0">
                        <a:latin typeface="Cambria Math" panose="02040503050406030204" pitchFamily="18" charset="0"/>
                        <a:ea typeface="Meiryo" panose="020B0604030504040204" pitchFamily="34" charset="-128"/>
                      </a:rPr>
                      <m:t>𝑎</m:t>
                    </m:r>
                  </m:oMath>
                </a14:m>
                <a:r>
                  <a:rPr kumimoji="1" lang="ja-JP" altLang="en-US" sz="1400">
                    <a:latin typeface="Meiryo" panose="020B0604030504040204" pitchFamily="34" charset="-128"/>
                    <a:ea typeface="Meiryo" panose="020B0604030504040204" pitchFamily="34" charset="-128"/>
                  </a:rPr>
                  <a:t>が発するチャネル</a:t>
                </a:r>
                <a:r>
                  <a:rPr kumimoji="1" lang="en-US" altLang="ja-JP" sz="1400">
                    <a:latin typeface="Meiryo" panose="020B0604030504040204" pitchFamily="34" charset="-128"/>
                    <a:ea typeface="Meiryo" panose="020B0604030504040204" pitchFamily="34" charset="-128"/>
                  </a:rPr>
                  <a:t>c</a:t>
                </a:r>
                <a:r>
                  <a:rPr kumimoji="1" lang="ja-JP" altLang="en-US" sz="1400">
                    <a:latin typeface="Meiryo" panose="020B0604030504040204" pitchFamily="34" charset="-128"/>
                    <a:ea typeface="Meiryo" panose="020B0604030504040204" pitchFamily="34" charset="-128"/>
                  </a:rPr>
                  <a:t>のチャネル使用率</a:t>
                </a:r>
              </a:p>
            </p:txBody>
          </p:sp>
        </mc:Choice>
        <mc:Fallback xmlns="">
          <p:sp>
            <p:nvSpPr>
              <p:cNvPr id="22" name="テキスト ボックス 21">
                <a:extLst>
                  <a:ext uri="{FF2B5EF4-FFF2-40B4-BE49-F238E27FC236}">
                    <a16:creationId xmlns:a16="http://schemas.microsoft.com/office/drawing/2014/main" id="{32CA026B-A4C0-FB7F-C950-A8AE38D8F2D0}"/>
                  </a:ext>
                </a:extLst>
              </p:cNvPr>
              <p:cNvSpPr txBox="1">
                <a:spLocks noRot="1" noChangeAspect="1" noMove="1" noResize="1" noEditPoints="1" noAdjustHandles="1" noChangeArrowheads="1" noChangeShapeType="1" noTextEdit="1"/>
              </p:cNvSpPr>
              <p:nvPr/>
            </p:nvSpPr>
            <p:spPr>
              <a:xfrm>
                <a:off x="4560658" y="6294223"/>
                <a:ext cx="3850926" cy="307777"/>
              </a:xfrm>
              <a:prstGeom prst="rect">
                <a:avLst/>
              </a:prstGeom>
              <a:blipFill>
                <a:blip r:embed="rId17"/>
                <a:stretch>
                  <a:fillRect t="-4000" b="-2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3C502C6-D4A0-75E0-D291-63CCBC6316CC}"/>
                  </a:ext>
                </a:extLst>
              </p:cNvPr>
              <p:cNvSpPr txBox="1"/>
              <p:nvPr/>
            </p:nvSpPr>
            <p:spPr>
              <a:xfrm>
                <a:off x="4560658" y="6506872"/>
                <a:ext cx="3963842" cy="307777"/>
              </a:xfrm>
              <a:prstGeom prst="rect">
                <a:avLst/>
              </a:prstGeom>
              <a:noFill/>
            </p:spPr>
            <p:txBody>
              <a:bodyPr wrap="non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𝑛</m:t>
                        </m:r>
                      </m:e>
                      <m:sub>
                        <m:r>
                          <a:rPr lang="en-US" altLang="ja-JP" sz="1400" b="0" i="1" smtClean="0">
                            <a:latin typeface="Cambria Math" panose="02040503050406030204" pitchFamily="18" charset="0"/>
                          </a:rPr>
                          <m:t>𝑚𝑎𝑥</m:t>
                        </m:r>
                      </m:sub>
                    </m:sSub>
                  </m:oMath>
                </a14:m>
                <a:r>
                  <a:rPr kumimoji="1" lang="ja-JP" altLang="en-US" sz="1400">
                    <a:latin typeface="Meiryo" panose="020B0604030504040204" pitchFamily="34" charset="-128"/>
                    <a:ea typeface="Meiryo" panose="020B0604030504040204" pitchFamily="34" charset="-128"/>
                  </a:rPr>
                  <a:t>：</a:t>
                </a:r>
                <a:r>
                  <a:rPr kumimoji="1" lang="en-US" altLang="ja-JP" sz="1400">
                    <a:latin typeface="Meiryo" panose="020B0604030504040204" pitchFamily="34" charset="-128"/>
                    <a:ea typeface="Meiryo" panose="020B0604030504040204" pitchFamily="34" charset="-128"/>
                  </a:rPr>
                  <a:t>AP</a:t>
                </a:r>
                <a14:m>
                  <m:oMath xmlns:m="http://schemas.openxmlformats.org/officeDocument/2006/math">
                    <m:r>
                      <a:rPr kumimoji="1" lang="en-US" altLang="ja-JP" sz="1400" b="0" i="1" smtClean="0">
                        <a:latin typeface="Cambria Math" panose="02040503050406030204" pitchFamily="18" charset="0"/>
                      </a:rPr>
                      <m:t>𝑎</m:t>
                    </m:r>
                  </m:oMath>
                </a14:m>
                <a:r>
                  <a:rPr kumimoji="1" lang="ja-JP" altLang="en-US" sz="1400">
                    <a:latin typeface="Meiryo" panose="020B0604030504040204" pitchFamily="34" charset="-128"/>
                    <a:ea typeface="Meiryo" panose="020B0604030504040204" pitchFamily="34" charset="-128"/>
                  </a:rPr>
                  <a:t>のこれまで接続された最大ユーザ数</a:t>
                </a:r>
                <a:endParaRPr kumimoji="1" lang="en-US" altLang="ja-JP" sz="1400">
                  <a:latin typeface="Meiryo" panose="020B0604030504040204" pitchFamily="34" charset="-128"/>
                  <a:ea typeface="Meiryo" panose="020B0604030504040204" pitchFamily="34" charset="-128"/>
                </a:endParaRPr>
              </a:p>
            </p:txBody>
          </p:sp>
        </mc:Choice>
        <mc:Fallback xmlns="">
          <p:sp>
            <p:nvSpPr>
              <p:cNvPr id="24" name="テキスト ボックス 23">
                <a:extLst>
                  <a:ext uri="{FF2B5EF4-FFF2-40B4-BE49-F238E27FC236}">
                    <a16:creationId xmlns:a16="http://schemas.microsoft.com/office/drawing/2014/main" id="{73C502C6-D4A0-75E0-D291-63CCBC6316CC}"/>
                  </a:ext>
                </a:extLst>
              </p:cNvPr>
              <p:cNvSpPr txBox="1">
                <a:spLocks noRot="1" noChangeAspect="1" noMove="1" noResize="1" noEditPoints="1" noAdjustHandles="1" noChangeArrowheads="1" noChangeShapeType="1" noTextEdit="1"/>
              </p:cNvSpPr>
              <p:nvPr/>
            </p:nvSpPr>
            <p:spPr>
              <a:xfrm>
                <a:off x="4560658" y="6506872"/>
                <a:ext cx="3963842" cy="307777"/>
              </a:xfrm>
              <a:prstGeom prst="rect">
                <a:avLst/>
              </a:prstGeom>
              <a:blipFill>
                <a:blip r:embed="rId19"/>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2723581743"/>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A9DA6E9-DEA3-E95C-9232-88BE8EAB9D7B}"/>
              </a:ext>
            </a:extLst>
          </p:cNvPr>
          <p:cNvSpPr>
            <a:spLocks noGrp="1"/>
          </p:cNvSpPr>
          <p:nvPr>
            <p:ph type="title"/>
          </p:nvPr>
        </p:nvSpPr>
        <p:spPr/>
        <p:txBody>
          <a:bodyPr/>
          <a:lstStyle/>
          <a:p>
            <a:r>
              <a:rPr lang="ja-JP" altLang="en-US"/>
              <a:t>提案手法</a:t>
            </a:r>
            <a:r>
              <a:rPr lang="en-US" altLang="ja-JP" dirty="0"/>
              <a:t> - Step3 </a:t>
            </a:r>
            <a:r>
              <a:rPr lang="ja-JP" altLang="en-US"/>
              <a:t>候補</a:t>
            </a:r>
            <a:r>
              <a:rPr lang="en-US" altLang="ja-JP" dirty="0"/>
              <a:t>AP</a:t>
            </a:r>
            <a:r>
              <a:rPr lang="ja-JP" altLang="en-US"/>
              <a:t>のスコアリング</a:t>
            </a:r>
            <a:r>
              <a:rPr lang="en-US" altLang="ja-JP" dirty="0"/>
              <a:t>(2/2)</a:t>
            </a:r>
            <a:endParaRPr kumimoji="1" lang="ja-JP" altLang="en-US"/>
          </a:p>
        </p:txBody>
      </p:sp>
      <p:sp>
        <p:nvSpPr>
          <p:cNvPr id="4" name="テキスト ボックス 3">
            <a:extLst>
              <a:ext uri="{FF2B5EF4-FFF2-40B4-BE49-F238E27FC236}">
                <a16:creationId xmlns:a16="http://schemas.microsoft.com/office/drawing/2014/main" id="{065578AC-8A61-6116-7E24-36B534F037F4}"/>
              </a:ext>
            </a:extLst>
          </p:cNvPr>
          <p:cNvSpPr txBox="1"/>
          <p:nvPr/>
        </p:nvSpPr>
        <p:spPr>
          <a:xfrm>
            <a:off x="449704" y="1540518"/>
            <a:ext cx="9384300" cy="523220"/>
          </a:xfrm>
          <a:prstGeom prst="rect">
            <a:avLst/>
          </a:prstGeom>
          <a:noFill/>
        </p:spPr>
        <p:txBody>
          <a:bodyPr wrap="none" rtlCol="0">
            <a:spAutoFit/>
          </a:bodyPr>
          <a:lstStyle/>
          <a:p>
            <a:pPr algn="l"/>
            <a:r>
              <a:rPr kumimoji="1" lang="en-US" altLang="ja-JP" sz="280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つのスコアの</a:t>
            </a:r>
            <a:r>
              <a:rPr kumimoji="1" lang="ja-JP" altLang="en-US" sz="2800" b="1">
                <a:latin typeface="Meiryo" panose="020B0604030504040204" pitchFamily="34" charset="-128"/>
                <a:ea typeface="Meiryo" panose="020B0604030504040204" pitchFamily="34" charset="-128"/>
              </a:rPr>
              <a:t>重み付き合計</a:t>
            </a:r>
            <a:r>
              <a:rPr kumimoji="1" lang="ja-JP" altLang="en-US" sz="2800">
                <a:latin typeface="Meiryo" panose="020B0604030504040204" pitchFamily="34" charset="-128"/>
                <a:ea typeface="Meiryo" panose="020B0604030504040204" pitchFamily="34" charset="-128"/>
              </a:rPr>
              <a:t>から，</a:t>
            </a:r>
            <a:r>
              <a:rPr kumimoji="1" lang="ja-JP" altLang="en-US" sz="2800" b="1">
                <a:latin typeface="Meiryo" panose="020B0604030504040204" pitchFamily="34" charset="-128"/>
                <a:ea typeface="Meiryo" panose="020B0604030504040204" pitchFamily="34" charset="-128"/>
              </a:rPr>
              <a:t>最終スコア</a:t>
            </a:r>
            <a:r>
              <a:rPr kumimoji="1" lang="ja-JP" altLang="en-US" sz="2800">
                <a:latin typeface="Meiryo" panose="020B0604030504040204" pitchFamily="34" charset="-128"/>
                <a:ea typeface="Meiryo" panose="020B0604030504040204" pitchFamily="34" charset="-128"/>
              </a:rPr>
              <a:t>を求める．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3CD96A-B886-56B2-59F2-B02A135C7420}"/>
                  </a:ext>
                </a:extLst>
              </p:cNvPr>
              <p:cNvSpPr txBox="1"/>
              <p:nvPr/>
            </p:nvSpPr>
            <p:spPr>
              <a:xfrm>
                <a:off x="397377" y="3205400"/>
                <a:ext cx="11321048"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Meiryo" panose="020B0604030504040204" pitchFamily="34" charset="-128"/>
                        </a:rPr>
                        <m:t>𝑆𝑐𝑜𝑟𝑒</m:t>
                      </m:r>
                      <m:d>
                        <m:dPr>
                          <m:ctrlPr>
                            <a:rPr kumimoji="1" lang="en-US" altLang="ja-JP" sz="2800" b="0" i="1" smtClean="0">
                              <a:latin typeface="Cambria Math" panose="02040503050406030204" pitchFamily="18" charset="0"/>
                              <a:ea typeface="Meiryo" panose="020B0604030504040204" pitchFamily="34" charset="-128"/>
                            </a:rPr>
                          </m:ctrlPr>
                        </m:dPr>
                        <m:e>
                          <m:r>
                            <a:rPr kumimoji="1" lang="en-US" altLang="ja-JP" sz="2800" b="0" i="1" smtClean="0">
                              <a:latin typeface="Cambria Math" panose="02040503050406030204" pitchFamily="18" charset="0"/>
                              <a:ea typeface="Meiryo" panose="020B0604030504040204" pitchFamily="34" charset="-128"/>
                            </a:rPr>
                            <m:t>𝑎</m:t>
                          </m:r>
                        </m:e>
                      </m:d>
                      <m:r>
                        <a:rPr kumimoji="1" lang="en-US" altLang="ja-JP" sz="2800" b="0" i="1" smtClean="0">
                          <a:latin typeface="Cambria Math" panose="02040503050406030204" pitchFamily="18" charset="0"/>
                          <a:ea typeface="Meiryo" panose="020B0604030504040204" pitchFamily="34" charset="-128"/>
                        </a:rPr>
                        <m:t>=</m:t>
                      </m:r>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𝑤</m:t>
                          </m:r>
                        </m:e>
                        <m:sub>
                          <m:r>
                            <a:rPr lang="en-US" altLang="ja-JP" sz="2800" i="1" smtClean="0">
                              <a:latin typeface="Cambria Math" panose="02040503050406030204" pitchFamily="18" charset="0"/>
                              <a:ea typeface="Meiryo" panose="020B0604030504040204" pitchFamily="34" charset="-128"/>
                            </a:rPr>
                            <m:t>𝜃</m:t>
                          </m:r>
                        </m:sub>
                      </m:sSub>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rPr>
                        <m:t>𝑆𝑐𝑜𝑟𝑒</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𝜃</m:t>
                          </m:r>
                        </m:e>
                        <m:sub>
                          <m:r>
                            <a:rPr lang="en-US" altLang="ja-JP" sz="2800" i="1">
                              <a:latin typeface="Cambria Math" panose="02040503050406030204" pitchFamily="18" charset="0"/>
                            </a:rPr>
                            <m:t>𝑎</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b="0" i="1" smtClean="0">
                              <a:latin typeface="Cambria Math" panose="02040503050406030204" pitchFamily="18" charset="0"/>
                              <a:ea typeface="Meiryo" panose="020B0604030504040204" pitchFamily="34" charset="-128"/>
                            </a:rPr>
                            <m:t>𝑑</m:t>
                          </m:r>
                        </m:sub>
                      </m:sSub>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rPr>
                        <m:t>𝑆𝑐𝑜𝑟𝑒</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𝑑</m:t>
                          </m:r>
                        </m:e>
                        <m:sub>
                          <m:r>
                            <a:rPr lang="en-US" altLang="ja-JP" sz="2800" b="0" i="1" smtClean="0">
                              <a:latin typeface="Cambria Math" panose="02040503050406030204" pitchFamily="18" charset="0"/>
                              <a:ea typeface="Cambria Math" panose="02040503050406030204" pitchFamily="18" charset="0"/>
                            </a:rPr>
                            <m:t>𝑢</m:t>
                          </m:r>
                          <m:r>
                            <a:rPr lang="en-US" altLang="ja-JP" sz="2800" b="0" i="1" smtClean="0">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rPr>
                            <m:t>𝑎</m:t>
                          </m:r>
                        </m:sub>
                      </m:sSub>
                      <m:sSub>
                        <m:sSubPr>
                          <m:ctrlPr>
                            <a:rPr lang="en-US" altLang="ja-JP" sz="2800" i="1">
                              <a:latin typeface="Cambria Math" panose="02040503050406030204" pitchFamily="18" charset="0"/>
                              <a:ea typeface="Meiryo" panose="020B0604030504040204" pitchFamily="34" charset="-128"/>
                            </a:rPr>
                          </m:ctrlPr>
                        </m:sSubPr>
                        <m:e>
                          <m:r>
                            <a:rPr lang="en-US" altLang="ja-JP" sz="2800" b="0" i="1" smtClean="0">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ea typeface="Meiryo" panose="020B0604030504040204" pitchFamily="34" charset="-128"/>
                            </a:rPr>
                            <m:t>𝑤</m:t>
                          </m:r>
                        </m:e>
                        <m:sub>
                          <m:r>
                            <a:rPr lang="en-US" altLang="ja-JP" sz="2800" b="0" i="1" smtClean="0">
                              <a:latin typeface="Cambria Math" panose="02040503050406030204" pitchFamily="18" charset="0"/>
                              <a:ea typeface="Meiryo" panose="020B0604030504040204" pitchFamily="34" charset="-128"/>
                            </a:rPr>
                            <m:t>𝑈</m:t>
                          </m:r>
                        </m:sub>
                      </m:sSub>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rPr>
                        <m:t>𝑆𝑐𝑜𝑟𝑒</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𝑈</m:t>
                          </m:r>
                        </m:e>
                        <m:sub>
                          <m:r>
                            <a:rPr lang="en-US" altLang="ja-JP" sz="2800" b="0" i="1" smtClean="0">
                              <a:latin typeface="Cambria Math" panose="02040503050406030204" pitchFamily="18" charset="0"/>
                              <a:ea typeface="Cambria Math" panose="02040503050406030204" pitchFamily="18" charset="0"/>
                            </a:rPr>
                            <m:t>𝑐</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b="0" i="1" smtClean="0">
                              <a:latin typeface="Cambria Math" panose="02040503050406030204" pitchFamily="18" charset="0"/>
                              <a:ea typeface="Meiryo" panose="020B0604030504040204" pitchFamily="34" charset="-128"/>
                            </a:rPr>
                            <m:t>𝑛</m:t>
                          </m:r>
                        </m:sub>
                      </m:sSub>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rPr>
                        <m:t>𝑆𝑐𝑜𝑟𝑒</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𝑛</m:t>
                          </m:r>
                        </m:e>
                        <m:sub>
                          <m:r>
                            <a:rPr lang="en-US" altLang="ja-JP" sz="2800" i="1">
                              <a:latin typeface="Cambria Math" panose="02040503050406030204" pitchFamily="18" charset="0"/>
                            </a:rPr>
                            <m:t>𝑎</m:t>
                          </m:r>
                        </m:sub>
                      </m:sSub>
                    </m:oMath>
                  </m:oMathPara>
                </a14:m>
                <a:endParaRPr kumimoji="1" lang="ja-JP" altLang="en-US" sz="2800">
                  <a:latin typeface="Meiryo" panose="020B0604030504040204" pitchFamily="34" charset="-128"/>
                  <a:ea typeface="Meiryo" panose="020B0604030504040204" pitchFamily="34" charset="-128"/>
                </a:endParaRPr>
              </a:p>
            </p:txBody>
          </p:sp>
        </mc:Choice>
        <mc:Fallback xmlns="">
          <p:sp>
            <p:nvSpPr>
              <p:cNvPr id="5" name="テキスト ボックス 4">
                <a:extLst>
                  <a:ext uri="{FF2B5EF4-FFF2-40B4-BE49-F238E27FC236}">
                    <a16:creationId xmlns:a16="http://schemas.microsoft.com/office/drawing/2014/main" id="{5B3CD96A-B886-56B2-59F2-B02A135C7420}"/>
                  </a:ext>
                </a:extLst>
              </p:cNvPr>
              <p:cNvSpPr txBox="1">
                <a:spLocks noRot="1" noChangeAspect="1" noMove="1" noResize="1" noEditPoints="1" noAdjustHandles="1" noChangeArrowheads="1" noChangeShapeType="1" noTextEdit="1"/>
              </p:cNvSpPr>
              <p:nvPr/>
            </p:nvSpPr>
            <p:spPr>
              <a:xfrm>
                <a:off x="397377" y="3205400"/>
                <a:ext cx="11321048" cy="44980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AA47C1C-8941-5C7D-7AE2-4D1DD805B7D6}"/>
                  </a:ext>
                </a:extLst>
              </p:cNvPr>
              <p:cNvSpPr txBox="1"/>
              <p:nvPr/>
            </p:nvSpPr>
            <p:spPr>
              <a:xfrm>
                <a:off x="3040137" y="4911281"/>
                <a:ext cx="1260930" cy="4062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ja-JP" altLang="en-US" sz="2000" i="1" smtClean="0">
                          <a:latin typeface="Cambria Math" panose="02040503050406030204" pitchFamily="18" charset="0"/>
                          <a:ea typeface="Meiryo" panose="020B0604030504040204" pitchFamily="34" charset="-128"/>
                        </a:rPr>
                        <m:t>ただし</m:t>
                      </m:r>
                      <m:r>
                        <a:rPr lang="ja-JP" altLang="en-US" sz="2000" i="1">
                          <a:latin typeface="Cambria Math" panose="02040503050406030204" pitchFamily="18" charset="0"/>
                          <a:ea typeface="Meiryo" panose="020B0604030504040204" pitchFamily="34" charset="-128"/>
                        </a:rPr>
                        <m:t>，</m:t>
                      </m:r>
                    </m:oMath>
                  </m:oMathPara>
                </a14:m>
                <a:endParaRPr lang="ja-JP" altLang="en-US" sz="2000"/>
              </a:p>
            </p:txBody>
          </p:sp>
        </mc:Choice>
        <mc:Fallback xmlns="">
          <p:sp>
            <p:nvSpPr>
              <p:cNvPr id="6" name="テキスト ボックス 5">
                <a:extLst>
                  <a:ext uri="{FF2B5EF4-FFF2-40B4-BE49-F238E27FC236}">
                    <a16:creationId xmlns:a16="http://schemas.microsoft.com/office/drawing/2014/main" id="{9AA47C1C-8941-5C7D-7AE2-4D1DD805B7D6}"/>
                  </a:ext>
                </a:extLst>
              </p:cNvPr>
              <p:cNvSpPr txBox="1">
                <a:spLocks noRot="1" noChangeAspect="1" noMove="1" noResize="1" noEditPoints="1" noAdjustHandles="1" noChangeArrowheads="1" noChangeShapeType="1" noTextEdit="1"/>
              </p:cNvSpPr>
              <p:nvPr/>
            </p:nvSpPr>
            <p:spPr>
              <a:xfrm>
                <a:off x="3040137" y="4911281"/>
                <a:ext cx="1260930" cy="406201"/>
              </a:xfrm>
              <a:prstGeom prst="rect">
                <a:avLst/>
              </a:prstGeom>
              <a:blipFill>
                <a:blip r:embed="rId3"/>
                <a:stretch>
                  <a:fillRect l="-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AD3C0D7-AE0C-00D5-5570-5BF31F80380E}"/>
                  </a:ext>
                </a:extLst>
              </p:cNvPr>
              <p:cNvSpPr txBox="1"/>
              <p:nvPr/>
            </p:nvSpPr>
            <p:spPr>
              <a:xfrm>
                <a:off x="3535135" y="4806563"/>
                <a:ext cx="4605868" cy="9541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𝜃</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𝑑</m:t>
                          </m:r>
                        </m:sub>
                      </m:sSub>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𝑈</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𝑛</m:t>
                          </m:r>
                        </m:sub>
                      </m:sSub>
                      <m:r>
                        <a:rPr lang="en-US" altLang="ja-JP" sz="2800" b="0" i="1" smtClean="0">
                          <a:latin typeface="Cambria Math" panose="02040503050406030204" pitchFamily="18" charset="0"/>
                          <a:ea typeface="Meiryo" panose="020B0604030504040204" pitchFamily="34" charset="-128"/>
                        </a:rPr>
                        <m:t>=1,</m:t>
                      </m:r>
                    </m:oMath>
                    <m:oMath xmlns:m="http://schemas.openxmlformats.org/officeDocument/2006/math">
                      <m:r>
                        <a:rPr lang="en-US" altLang="ja-JP" sz="2800" b="0" i="0" smtClean="0">
                          <a:latin typeface="Cambria Math" panose="02040503050406030204" pitchFamily="18" charset="0"/>
                          <a:ea typeface="Cambria Math" panose="02040503050406030204" pitchFamily="18" charset="0"/>
                        </a:rPr>
                        <m:t>0</m:t>
                      </m:r>
                      <m:r>
                        <a:rPr lang="en-US" altLang="ja-JP" sz="2800" i="1" smtClean="0">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𝜃</m:t>
                          </m:r>
                        </m:sub>
                      </m:sSub>
                      <m:r>
                        <a:rPr lang="en-US" altLang="ja-JP" sz="2800" b="0" i="1" smtClean="0">
                          <a:latin typeface="Cambria Math" panose="02040503050406030204" pitchFamily="18" charset="0"/>
                          <a:ea typeface="Meiryo" panose="020B0604030504040204" pitchFamily="34" charset="-128"/>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𝑑</m:t>
                          </m:r>
                        </m:sub>
                      </m:sSub>
                      <m:sSub>
                        <m:sSubPr>
                          <m:ctrlPr>
                            <a:rPr lang="en-US" altLang="ja-JP" sz="2800" i="1">
                              <a:latin typeface="Cambria Math" panose="02040503050406030204" pitchFamily="18" charset="0"/>
                              <a:ea typeface="Meiryo" panose="020B0604030504040204" pitchFamily="34" charset="-128"/>
                            </a:rPr>
                          </m:ctrlPr>
                        </m:sSubPr>
                        <m:e>
                          <m:r>
                            <a:rPr lang="en-US" altLang="ja-JP" sz="2800" b="0" i="1" smtClean="0">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𝑈</m:t>
                          </m:r>
                        </m:sub>
                      </m:sSub>
                      <m:r>
                        <a:rPr lang="en-US" altLang="ja-JP" sz="2800" b="0" i="1" smtClean="0">
                          <a:latin typeface="Cambria Math" panose="02040503050406030204" pitchFamily="18" charset="0"/>
                          <a:ea typeface="Meiryo" panose="020B0604030504040204" pitchFamily="34" charset="-128"/>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𝑛</m:t>
                          </m:r>
                        </m:sub>
                      </m:sSub>
                      <m:r>
                        <a:rPr lang="en-US" altLang="ja-JP" sz="280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1</m:t>
                      </m:r>
                    </m:oMath>
                  </m:oMathPara>
                </a14:m>
                <a:endParaRPr lang="ja-JP" altLang="en-US" sz="2800"/>
              </a:p>
            </p:txBody>
          </p:sp>
        </mc:Choice>
        <mc:Fallback xmlns="">
          <p:sp>
            <p:nvSpPr>
              <p:cNvPr id="8" name="テキスト ボックス 7">
                <a:extLst>
                  <a:ext uri="{FF2B5EF4-FFF2-40B4-BE49-F238E27FC236}">
                    <a16:creationId xmlns:a16="http://schemas.microsoft.com/office/drawing/2014/main" id="{6AD3C0D7-AE0C-00D5-5570-5BF31F80380E}"/>
                  </a:ext>
                </a:extLst>
              </p:cNvPr>
              <p:cNvSpPr txBox="1">
                <a:spLocks noRot="1" noChangeAspect="1" noMove="1" noResize="1" noEditPoints="1" noAdjustHandles="1" noChangeArrowheads="1" noChangeShapeType="1" noTextEdit="1"/>
              </p:cNvSpPr>
              <p:nvPr/>
            </p:nvSpPr>
            <p:spPr>
              <a:xfrm>
                <a:off x="3535135" y="4806563"/>
                <a:ext cx="4605868" cy="954107"/>
              </a:xfrm>
              <a:prstGeom prst="rect">
                <a:avLst/>
              </a:prstGeom>
              <a:blipFill>
                <a:blip r:embed="rId4"/>
                <a:stretch>
                  <a:fillRect/>
                </a:stretch>
              </a:blipFill>
            </p:spPr>
            <p:txBody>
              <a:bodyPr/>
              <a:lstStyle/>
              <a:p>
                <a:r>
                  <a:rPr lang="en-US">
                    <a:noFill/>
                  </a:rPr>
                  <a:t> </a:t>
                </a:r>
              </a:p>
            </p:txBody>
          </p:sp>
        </mc:Fallback>
      </mc:AlternateContent>
      <p:grpSp>
        <p:nvGrpSpPr>
          <p:cNvPr id="9" name="グループ化 8">
            <a:extLst>
              <a:ext uri="{FF2B5EF4-FFF2-40B4-BE49-F238E27FC236}">
                <a16:creationId xmlns:a16="http://schemas.microsoft.com/office/drawing/2014/main" id="{21B5CE42-E1FA-6FE8-DEDE-F2A486D3591E}"/>
              </a:ext>
            </a:extLst>
          </p:cNvPr>
          <p:cNvGrpSpPr/>
          <p:nvPr/>
        </p:nvGrpSpPr>
        <p:grpSpPr>
          <a:xfrm>
            <a:off x="228600" y="2538801"/>
            <a:ext cx="11658600" cy="2109399"/>
            <a:chOff x="887184" y="2814230"/>
            <a:chExt cx="5350330" cy="2109399"/>
          </a:xfrm>
        </p:grpSpPr>
        <p:sp>
          <p:nvSpPr>
            <p:cNvPr id="10" name="角丸四角形 9">
              <a:extLst>
                <a:ext uri="{FF2B5EF4-FFF2-40B4-BE49-F238E27FC236}">
                  <a16:creationId xmlns:a16="http://schemas.microsoft.com/office/drawing/2014/main" id="{A9CF3587-24E0-C9BE-076D-A109D113830E}"/>
                </a:ext>
              </a:extLst>
            </p:cNvPr>
            <p:cNvSpPr/>
            <p:nvPr/>
          </p:nvSpPr>
          <p:spPr>
            <a:xfrm>
              <a:off x="887185" y="3004457"/>
              <a:ext cx="5350329" cy="191917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1" name="角丸四角形 10">
              <a:extLst>
                <a:ext uri="{FF2B5EF4-FFF2-40B4-BE49-F238E27FC236}">
                  <a16:creationId xmlns:a16="http://schemas.microsoft.com/office/drawing/2014/main" id="{FE4201FF-191A-3D3F-CEA7-2CED6724CDFC}"/>
                </a:ext>
              </a:extLst>
            </p:cNvPr>
            <p:cNvSpPr/>
            <p:nvPr/>
          </p:nvSpPr>
          <p:spPr>
            <a:xfrm>
              <a:off x="887184" y="2814230"/>
              <a:ext cx="981202"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a:latin typeface="Meiryo" panose="020B0604030504040204" pitchFamily="34" charset="-128"/>
                  <a:ea typeface="Meiryo" panose="020B0604030504040204" pitchFamily="34" charset="-128"/>
                </a:rPr>
                <a:t>最終</a:t>
              </a:r>
              <a:r>
                <a:rPr kumimoji="1" lang="ja-JP" altLang="en-US" sz="2000" b="1">
                  <a:latin typeface="Meiryo" panose="020B0604030504040204" pitchFamily="34" charset="-128"/>
                  <a:ea typeface="Meiryo" panose="020B0604030504040204" pitchFamily="34" charset="-128"/>
                </a:rPr>
                <a:t>スコア</a:t>
              </a:r>
            </a:p>
          </p:txBody>
        </p:sp>
      </p:grpSp>
      <p:sp>
        <p:nvSpPr>
          <p:cNvPr id="2" name="スライド番号プレースホルダー 1">
            <a:extLst>
              <a:ext uri="{FF2B5EF4-FFF2-40B4-BE49-F238E27FC236}">
                <a16:creationId xmlns:a16="http://schemas.microsoft.com/office/drawing/2014/main" id="{40E7BC9C-B1C5-FBFC-D19E-0A1AAEBBBA7F}"/>
              </a:ext>
            </a:extLst>
          </p:cNvPr>
          <p:cNvSpPr>
            <a:spLocks noGrp="1"/>
          </p:cNvSpPr>
          <p:nvPr>
            <p:ph type="sldNum" sz="quarter" idx="12"/>
          </p:nvPr>
        </p:nvSpPr>
        <p:spPr/>
        <p:txBody>
          <a:bodyPr/>
          <a:lstStyle/>
          <a:p>
            <a:fld id="{F1CDFA39-16F5-E64D-9D3A-3CE155B62115}" type="slidenum">
              <a:rPr kumimoji="1" lang="ja-JP" altLang="en-US" smtClean="0"/>
              <a:t>24</a:t>
            </a:fld>
            <a:endParaRPr kumimoji="1" lang="ja-JP" altLang="en-US"/>
          </a:p>
        </p:txBody>
      </p:sp>
      <p:sp>
        <p:nvSpPr>
          <p:cNvPr id="7" name="テキスト ボックス 6">
            <a:extLst>
              <a:ext uri="{FF2B5EF4-FFF2-40B4-BE49-F238E27FC236}">
                <a16:creationId xmlns:a16="http://schemas.microsoft.com/office/drawing/2014/main" id="{3B1A3B20-E985-449D-4CE0-3826981AD284}"/>
              </a:ext>
            </a:extLst>
          </p:cNvPr>
          <p:cNvSpPr txBox="1"/>
          <p:nvPr/>
        </p:nvSpPr>
        <p:spPr>
          <a:xfrm>
            <a:off x="2784782" y="3688614"/>
            <a:ext cx="1771639" cy="369332"/>
          </a:xfrm>
          <a:prstGeom prst="rect">
            <a:avLst/>
          </a:prstGeom>
          <a:noFill/>
        </p:spPr>
        <p:txBody>
          <a:bodyPr wrap="none" rtlCol="0">
            <a:spAutoFit/>
          </a:bodyPr>
          <a:lstStyle/>
          <a:p>
            <a:pPr algn="l"/>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スループット</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155BF38F-FC59-2068-80C6-A0B742108CE9}"/>
              </a:ext>
            </a:extLst>
          </p:cNvPr>
          <p:cNvSpPr txBox="1"/>
          <p:nvPr/>
        </p:nvSpPr>
        <p:spPr>
          <a:xfrm>
            <a:off x="5441013" y="3698363"/>
            <a:ext cx="1309974" cy="369332"/>
          </a:xfrm>
          <a:prstGeom prst="rect">
            <a:avLst/>
          </a:prstGeom>
          <a:noFill/>
        </p:spPr>
        <p:txBody>
          <a:bodyPr wrap="none" rtlCol="0">
            <a:spAutoFit/>
          </a:bodyPr>
          <a:lstStyle/>
          <a:p>
            <a:pPr algn="l"/>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移動距離</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9B103E22-800B-E0C2-1E02-B156325CC3BF}"/>
              </a:ext>
            </a:extLst>
          </p:cNvPr>
          <p:cNvSpPr txBox="1"/>
          <p:nvPr/>
        </p:nvSpPr>
        <p:spPr>
          <a:xfrm>
            <a:off x="7724780" y="3688614"/>
            <a:ext cx="2002471" cy="369332"/>
          </a:xfrm>
          <a:prstGeom prst="rect">
            <a:avLst/>
          </a:prstGeom>
          <a:noFill/>
        </p:spPr>
        <p:txBody>
          <a:bodyPr wrap="none" rtlCol="0">
            <a:spAutoFit/>
          </a:bodyPr>
          <a:lstStyle/>
          <a:p>
            <a:pPr algn="l"/>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チャネル使用率</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B41B8875-49BF-C6A5-EB9F-2FF233DAC9B2}"/>
              </a:ext>
            </a:extLst>
          </p:cNvPr>
          <p:cNvSpPr txBox="1"/>
          <p:nvPr/>
        </p:nvSpPr>
        <p:spPr>
          <a:xfrm>
            <a:off x="10287474" y="3698363"/>
            <a:ext cx="1309974" cy="369332"/>
          </a:xfrm>
          <a:prstGeom prst="rect">
            <a:avLst/>
          </a:prstGeom>
          <a:noFill/>
        </p:spPr>
        <p:txBody>
          <a:bodyPr wrap="none" rtlCol="0">
            <a:spAutoFit/>
          </a:bodyPr>
          <a:lstStyle/>
          <a:p>
            <a:pPr algn="l"/>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ユーザ数</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44527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80EF04-58C0-B3AF-D831-1E6FD9F3C70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6A8D380-D9DC-7B7A-C840-2AC3277C1A16}"/>
              </a:ext>
            </a:extLst>
          </p:cNvPr>
          <p:cNvSpPr>
            <a:spLocks noGrp="1"/>
          </p:cNvSpPr>
          <p:nvPr>
            <p:ph type="title"/>
          </p:nvPr>
        </p:nvSpPr>
        <p:spPr/>
        <p:txBody>
          <a:bodyPr>
            <a:normAutofit/>
          </a:bodyPr>
          <a:lstStyle/>
          <a:p>
            <a:r>
              <a:rPr kumimoji="1" lang="ja-JP" altLang="en-US"/>
              <a:t>提案手法</a:t>
            </a:r>
            <a:r>
              <a:rPr kumimoji="1" lang="en-US" altLang="ja-JP"/>
              <a:t> - Step4 </a:t>
            </a:r>
            <a:r>
              <a:rPr kumimoji="1" lang="ja-JP" altLang="en-US"/>
              <a:t>最適な</a:t>
            </a:r>
            <a:r>
              <a:rPr kumimoji="1" lang="en-US" altLang="ja-JP"/>
              <a:t>AP</a:t>
            </a:r>
            <a:r>
              <a:rPr kumimoji="1" lang="ja-JP" altLang="en-US"/>
              <a:t>と移動先の決定</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77C8ED-7BD0-1527-F825-2957CD3EED4B}"/>
                  </a:ext>
                </a:extLst>
              </p:cNvPr>
              <p:cNvSpPr txBox="1"/>
              <p:nvPr/>
            </p:nvSpPr>
            <p:spPr>
              <a:xfrm>
                <a:off x="2871230" y="3889704"/>
                <a:ext cx="7675991" cy="746743"/>
              </a:xfrm>
              <a:prstGeom prst="rect">
                <a:avLst/>
              </a:prstGeom>
              <a:noFill/>
            </p:spPr>
            <p:txBody>
              <a:bodyPr wrap="square" lIns="0" tIns="0" rIns="0" bIns="0" rtlCol="0">
                <a:spAutoFit/>
              </a:bodyPr>
              <a:lstStyle/>
              <a:p>
                <a14:m>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b="0" i="1">
                            <a:latin typeface="Cambria Math" panose="02040503050406030204" pitchFamily="18" charset="0"/>
                            <a:ea typeface="Cambria Math" panose="02040503050406030204" pitchFamily="18" charset="0"/>
                          </a:rPr>
                          <m:t>𝛩</m:t>
                        </m:r>
                      </m:e>
                      <m:sub>
                        <m:r>
                          <a:rPr lang="en-US" altLang="ja-JP" sz="3600" b="0" i="1">
                            <a:latin typeface="Cambria Math" panose="02040503050406030204" pitchFamily="18" charset="0"/>
                          </a:rPr>
                          <m:t>𝑎</m:t>
                        </m:r>
                        <m:r>
                          <a:rPr lang="en-US" altLang="ja-JP" sz="3600" b="0" i="1">
                            <a:latin typeface="Cambria Math" panose="02040503050406030204" pitchFamily="18" charset="0"/>
                          </a:rPr>
                          <m:t>,</m:t>
                        </m:r>
                        <m:r>
                          <a:rPr lang="en-US" altLang="ja-JP" sz="3600" b="1" i="1">
                            <a:latin typeface="Cambria Math" panose="02040503050406030204" pitchFamily="18" charset="0"/>
                          </a:rPr>
                          <m:t>𝒎</m:t>
                        </m:r>
                      </m:sub>
                      <m:sup>
                        <m:r>
                          <a:rPr lang="en-US" altLang="ja-JP" sz="3600" b="0" i="1">
                            <a:latin typeface="Cambria Math" panose="02040503050406030204" pitchFamily="18" charset="0"/>
                          </a:rPr>
                          <m:t>𝑎𝑓𝑡𝑒𝑟</m:t>
                        </m:r>
                      </m:sup>
                    </m:sSubSup>
                  </m:oMath>
                </a14:m>
                <a:r>
                  <a:rPr kumimoji="1" lang="en-US" altLang="ja-JP" sz="3600" dirty="0"/>
                  <a:t>=</a:t>
                </a:r>
                <a:r>
                  <a:rPr lang="en-US" altLang="ja-JP" sz="3600" dirty="0"/>
                  <a:t> </a:t>
                </a:r>
                <a14:m>
                  <m:oMath xmlns:m="http://schemas.openxmlformats.org/officeDocument/2006/math">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ea typeface="Cambria Math" panose="02040503050406030204" pitchFamily="18" charset="0"/>
                          </a:rPr>
                          <m:t>𝜃</m:t>
                        </m:r>
                      </m:e>
                      <m:sub>
                        <m:r>
                          <a:rPr lang="en-US" altLang="ja-JP" sz="3600" i="1">
                            <a:latin typeface="Cambria Math" panose="02040503050406030204" pitchFamily="18" charset="0"/>
                          </a:rPr>
                          <m:t>𝑎</m:t>
                        </m:r>
                        <m:r>
                          <a:rPr lang="en-US" altLang="ja-JP" sz="3600" i="1">
                            <a:latin typeface="Cambria Math" panose="02040503050406030204" pitchFamily="18" charset="0"/>
                          </a:rPr>
                          <m:t>,</m:t>
                        </m:r>
                        <m:r>
                          <a:rPr lang="en-US" altLang="ja-JP" sz="3600" b="1" i="1">
                            <a:latin typeface="Cambria Math" panose="02040503050406030204" pitchFamily="18" charset="0"/>
                          </a:rPr>
                          <m:t>𝒎</m:t>
                        </m:r>
                      </m:sub>
                      <m:sup>
                        <m:r>
                          <a:rPr lang="en-US" altLang="ja-JP" sz="3600" i="1">
                            <a:latin typeface="Cambria Math" panose="02040503050406030204" pitchFamily="18" charset="0"/>
                          </a:rPr>
                          <m:t>𝑎𝑓𝑡𝑒𝑟</m:t>
                        </m:r>
                      </m:sup>
                    </m:sSubSup>
                    <m:r>
                      <a:rPr lang="en-US" altLang="ja-JP" sz="3600" i="1">
                        <a:latin typeface="Cambria Math" panose="02040503050406030204" pitchFamily="18" charset="0"/>
                      </a:rPr>
                      <m:t> </m:t>
                    </m:r>
                  </m:oMath>
                </a14:m>
                <a:r>
                  <a:rPr kumimoji="1" lang="en-US" altLang="ja-JP" sz="3600" dirty="0"/>
                  <a:t>+</a:t>
                </a:r>
                <a14:m>
                  <m:oMath xmlns:m="http://schemas.openxmlformats.org/officeDocument/2006/math">
                    <m:nary>
                      <m:naryPr>
                        <m:chr m:val="∑"/>
                        <m:supHide m:val="on"/>
                        <m:ctrlPr>
                          <a:rPr kumimoji="1" lang="en-US" altLang="ja-JP" sz="3600" i="1" smtClean="0">
                            <a:latin typeface="Cambria Math" panose="02040503050406030204" pitchFamily="18" charset="0"/>
                          </a:rPr>
                        </m:ctrlPr>
                      </m:naryPr>
                      <m:sub>
                        <m:r>
                          <a:rPr kumimoji="1" lang="en-US" altLang="ja-JP" sz="3600" b="0" i="1" smtClean="0">
                            <a:latin typeface="Cambria Math" panose="02040503050406030204" pitchFamily="18" charset="0"/>
                          </a:rPr>
                          <m:t>𝑗</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𝑎</m:t>
                        </m:r>
                        <m:r>
                          <a:rPr kumimoji="1" lang="en-US" altLang="ja-JP" sz="3600" b="0" i="1" smtClean="0">
                            <a:latin typeface="Cambria Math" panose="02040503050406030204" pitchFamily="18" charset="0"/>
                            <a:ea typeface="Cambria Math" panose="02040503050406030204" pitchFamily="18" charset="0"/>
                          </a:rPr>
                          <m:t>∈</m:t>
                        </m:r>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0" i="1" smtClean="0">
                                <a:latin typeface="Cambria Math" panose="02040503050406030204" pitchFamily="18" charset="0"/>
                                <a:ea typeface="Cambria Math" panose="02040503050406030204" pitchFamily="18" charset="0"/>
                              </a:rPr>
                              <m:t>𝐴</m:t>
                            </m:r>
                          </m:e>
                          <m:sub>
                            <m:r>
                              <a:rPr kumimoji="1" lang="en-US" altLang="ja-JP" sz="3600" b="0" i="1" smtClean="0">
                                <a:latin typeface="Cambria Math" panose="02040503050406030204" pitchFamily="18" charset="0"/>
                                <a:ea typeface="Cambria Math" panose="02040503050406030204" pitchFamily="18" charset="0"/>
                              </a:rPr>
                              <m:t>𝑐𝑎𝑛𝑑</m:t>
                            </m:r>
                          </m:sub>
                        </m:sSub>
                      </m:sub>
                      <m:sup/>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ea typeface="Cambria Math" panose="02040503050406030204" pitchFamily="18" charset="0"/>
                              </a:rPr>
                              <m:t>𝜃</m:t>
                            </m:r>
                          </m:e>
                          <m:sub>
                            <m:r>
                              <a:rPr lang="en-US" altLang="ja-JP" sz="3600" b="0" i="1" smtClean="0">
                                <a:latin typeface="Cambria Math" panose="02040503050406030204" pitchFamily="18" charset="0"/>
                                <a:ea typeface="Cambria Math" panose="02040503050406030204" pitchFamily="18" charset="0"/>
                              </a:rPr>
                              <m:t>𝑗</m:t>
                            </m:r>
                          </m:sub>
                          <m:sup>
                            <m:r>
                              <a:rPr lang="en-US" altLang="ja-JP" sz="3600" i="1">
                                <a:latin typeface="Cambria Math" panose="02040503050406030204" pitchFamily="18" charset="0"/>
                              </a:rPr>
                              <m:t>𝑎𝑓𝑡𝑒𝑟</m:t>
                            </m:r>
                          </m:sup>
                        </m:sSubSup>
                      </m:e>
                    </m:nary>
                  </m:oMath>
                </a14:m>
                <a:endParaRPr kumimoji="1" lang="ja-JP" altLang="en-US" sz="3600"/>
              </a:p>
            </p:txBody>
          </p:sp>
        </mc:Choice>
        <mc:Fallback xmlns="">
          <p:sp>
            <p:nvSpPr>
              <p:cNvPr id="8" name="テキスト ボックス 7">
                <a:extLst>
                  <a:ext uri="{FF2B5EF4-FFF2-40B4-BE49-F238E27FC236}">
                    <a16:creationId xmlns:a16="http://schemas.microsoft.com/office/drawing/2014/main" id="{6077C8ED-7BD0-1527-F825-2957CD3EED4B}"/>
                  </a:ext>
                </a:extLst>
              </p:cNvPr>
              <p:cNvSpPr txBox="1">
                <a:spLocks noRot="1" noChangeAspect="1" noMove="1" noResize="1" noEditPoints="1" noAdjustHandles="1" noChangeArrowheads="1" noChangeShapeType="1" noTextEdit="1"/>
              </p:cNvSpPr>
              <p:nvPr/>
            </p:nvSpPr>
            <p:spPr>
              <a:xfrm>
                <a:off x="2871230" y="3889704"/>
                <a:ext cx="7675991" cy="746743"/>
              </a:xfrm>
              <a:prstGeom prst="rect">
                <a:avLst/>
              </a:prstGeom>
              <a:blipFill>
                <a:blip r:embed="rId2"/>
                <a:stretch>
                  <a:fillRect l="-1983" t="-111667" b="-17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7D43007-52B5-1F7D-39AB-1C16D2457305}"/>
                  </a:ext>
                </a:extLst>
              </p:cNvPr>
              <p:cNvSpPr txBox="1"/>
              <p:nvPr/>
            </p:nvSpPr>
            <p:spPr>
              <a:xfrm>
                <a:off x="629925" y="5369997"/>
                <a:ext cx="11445506" cy="474361"/>
              </a:xfrm>
              <a:prstGeom prst="rect">
                <a:avLst/>
              </a:prstGeom>
              <a:noFill/>
            </p:spPr>
            <p:txBody>
              <a:bodyPr wrap="square" lIns="0" tIns="0" rIns="0" bIns="0" rtlCol="0">
                <a:spAutoFit/>
              </a:bodyPr>
              <a:lstStyle/>
              <a:p>
                <a14:m>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b="0" i="1">
                            <a:latin typeface="Cambria Math" panose="02040503050406030204" pitchFamily="18" charset="0"/>
                            <a:ea typeface="Cambria Math" panose="02040503050406030204" pitchFamily="18" charset="0"/>
                          </a:rPr>
                          <m:t>𝛩</m:t>
                        </m:r>
                      </m:e>
                      <m:sub>
                        <m:r>
                          <a:rPr lang="en-US" altLang="ja-JP" sz="2400" b="0" i="1">
                            <a:latin typeface="Cambria Math" panose="02040503050406030204" pitchFamily="18" charset="0"/>
                          </a:rPr>
                          <m:t>𝑎</m:t>
                        </m:r>
                        <m:r>
                          <a:rPr lang="en-US" altLang="ja-JP" sz="2400" b="0" i="1">
                            <a:latin typeface="Cambria Math" panose="02040503050406030204" pitchFamily="18" charset="0"/>
                          </a:rPr>
                          <m:t>,</m:t>
                        </m:r>
                        <m:r>
                          <a:rPr lang="en-US" altLang="ja-JP" sz="2400" b="1" i="1">
                            <a:latin typeface="Cambria Math" panose="02040503050406030204" pitchFamily="18" charset="0"/>
                          </a:rPr>
                          <m:t>𝒎</m:t>
                        </m:r>
                      </m:sub>
                      <m:sup>
                        <m:r>
                          <a:rPr lang="en-US" altLang="ja-JP" sz="2400" b="0" i="1">
                            <a:latin typeface="Cambria Math" panose="02040503050406030204" pitchFamily="18" charset="0"/>
                          </a:rPr>
                          <m:t>𝑎𝑓𝑡𝑒𝑟</m:t>
                        </m:r>
                      </m:sup>
                    </m:sSubSup>
                    <m:r>
                      <a:rPr lang="en-US" altLang="ja-JP" sz="2400" b="0" i="0" smtClean="0">
                        <a:latin typeface="Cambria Math" panose="02040503050406030204" pitchFamily="18" charset="0"/>
                      </a:rPr>
                      <m:t> </m:t>
                    </m:r>
                  </m:oMath>
                </a14:m>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：新規ユーザが</a:t>
                </a:r>
                <a:r>
                  <a:rPr lang="en-US" altLang="ja-JP" sz="2400">
                    <a:latin typeface="Meiryo" panose="020B0604030504040204" pitchFamily="34" charset="-128"/>
                    <a:ea typeface="Meiryo" panose="020B0604030504040204" pitchFamily="34" charset="-128"/>
                  </a:rPr>
                  <a:t>AP</a:t>
                </a:r>
                <a14:m>
                  <m:oMath xmlns:m="http://schemas.openxmlformats.org/officeDocument/2006/math">
                    <m:r>
                      <a:rPr lang="en-US" altLang="ja-JP" sz="2400" i="1">
                        <a:latin typeface="Cambria Math" panose="02040503050406030204" pitchFamily="18" charset="0"/>
                        <a:ea typeface="Meiryo" panose="020B0604030504040204" pitchFamily="34" charset="-128"/>
                      </a:rPr>
                      <m:t>𝑎</m:t>
                    </m:r>
                  </m:oMath>
                </a14:m>
                <a:r>
                  <a:rPr lang="ja-JP" altLang="en-US" sz="2400">
                    <a:latin typeface="Meiryo" panose="020B0604030504040204" pitchFamily="34" charset="-128"/>
                    <a:ea typeface="Meiryo" panose="020B0604030504040204" pitchFamily="34" charset="-128"/>
                  </a:rPr>
                  <a:t>に接続した際に得られるシステム全体のスループット</a:t>
                </a:r>
                <a:endParaRPr kumimoji="1" lang="ja-JP" altLang="en-US" sz="2800">
                  <a:latin typeface="Meiryo" panose="020B0604030504040204" pitchFamily="34" charset="-128"/>
                  <a:ea typeface="Meiryo" panose="020B0604030504040204" pitchFamily="34" charset="-128"/>
                </a:endParaRPr>
              </a:p>
            </p:txBody>
          </p:sp>
        </mc:Choice>
        <mc:Fallback xmlns="">
          <p:sp>
            <p:nvSpPr>
              <p:cNvPr id="9" name="テキスト ボックス 8">
                <a:extLst>
                  <a:ext uri="{FF2B5EF4-FFF2-40B4-BE49-F238E27FC236}">
                    <a16:creationId xmlns:a16="http://schemas.microsoft.com/office/drawing/2014/main" id="{87D43007-52B5-1F7D-39AB-1C16D2457305}"/>
                  </a:ext>
                </a:extLst>
              </p:cNvPr>
              <p:cNvSpPr txBox="1">
                <a:spLocks noRot="1" noChangeAspect="1" noMove="1" noResize="1" noEditPoints="1" noAdjustHandles="1" noChangeArrowheads="1" noChangeShapeType="1" noTextEdit="1"/>
              </p:cNvSpPr>
              <p:nvPr/>
            </p:nvSpPr>
            <p:spPr>
              <a:xfrm>
                <a:off x="629925" y="5369997"/>
                <a:ext cx="11445506" cy="474361"/>
              </a:xfrm>
              <a:prstGeom prst="rect">
                <a:avLst/>
              </a:prstGeom>
              <a:blipFill>
                <a:blip r:embed="rId3"/>
                <a:stretch>
                  <a:fillRect t="-5128" b="-30769"/>
                </a:stretch>
              </a:blipFill>
            </p:spPr>
            <p:txBody>
              <a:bodyPr/>
              <a:lstStyle/>
              <a:p>
                <a:r>
                  <a:rPr lang="en-US">
                    <a:noFill/>
                  </a:rPr>
                  <a:t> </a:t>
                </a:r>
              </a:p>
            </p:txBody>
          </p:sp>
        </mc:Fallback>
      </mc:AlternateContent>
      <p:grpSp>
        <p:nvGrpSpPr>
          <p:cNvPr id="7" name="グループ化 6">
            <a:extLst>
              <a:ext uri="{FF2B5EF4-FFF2-40B4-BE49-F238E27FC236}">
                <a16:creationId xmlns:a16="http://schemas.microsoft.com/office/drawing/2014/main" id="{3B64DF4C-3FF7-3074-1576-E7FB70E624DF}"/>
              </a:ext>
            </a:extLst>
          </p:cNvPr>
          <p:cNvGrpSpPr/>
          <p:nvPr/>
        </p:nvGrpSpPr>
        <p:grpSpPr>
          <a:xfrm>
            <a:off x="2158133" y="3321887"/>
            <a:ext cx="7875733" cy="1509469"/>
            <a:chOff x="887184" y="2814230"/>
            <a:chExt cx="5350330" cy="1509469"/>
          </a:xfrm>
        </p:grpSpPr>
        <p:sp>
          <p:nvSpPr>
            <p:cNvPr id="10" name="角丸四角形 9">
              <a:extLst>
                <a:ext uri="{FF2B5EF4-FFF2-40B4-BE49-F238E27FC236}">
                  <a16:creationId xmlns:a16="http://schemas.microsoft.com/office/drawing/2014/main" id="{F5A8B9E7-3945-C4E4-1308-778173C766EB}"/>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2" name="角丸四角形 11">
              <a:extLst>
                <a:ext uri="{FF2B5EF4-FFF2-40B4-BE49-F238E27FC236}">
                  <a16:creationId xmlns:a16="http://schemas.microsoft.com/office/drawing/2014/main" id="{64646564-29D1-96E9-2AB9-8079CA6AF653}"/>
                </a:ext>
              </a:extLst>
            </p:cNvPr>
            <p:cNvSpPr/>
            <p:nvPr/>
          </p:nvSpPr>
          <p:spPr>
            <a:xfrm>
              <a:off x="887184" y="2814230"/>
              <a:ext cx="2656116"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latin typeface="Meiryo" panose="020B0604030504040204" pitchFamily="34" charset="-128"/>
                  <a:ea typeface="Meiryo" panose="020B0604030504040204" pitchFamily="34" charset="-128"/>
                </a:rPr>
                <a:t>システム全体スループット</a:t>
              </a:r>
            </a:p>
          </p:txBody>
        </p:sp>
      </p:gr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4FD2A1D-0C6C-A490-C02C-FE9133DEC8B1}"/>
                  </a:ext>
                </a:extLst>
              </p:cNvPr>
              <p:cNvSpPr txBox="1"/>
              <p:nvPr/>
            </p:nvSpPr>
            <p:spPr>
              <a:xfrm>
                <a:off x="880533" y="1376155"/>
                <a:ext cx="9666688" cy="1865704"/>
              </a:xfrm>
              <a:prstGeom prst="rect">
                <a:avLst/>
              </a:prstGeom>
              <a:noFill/>
            </p:spPr>
            <p:txBody>
              <a:bodyPr wrap="square">
                <a:spAutoFit/>
              </a:bodyPr>
              <a:lstStyle/>
              <a:p>
                <a:pPr marL="0" indent="0">
                  <a:lnSpc>
                    <a:spcPct val="150000"/>
                  </a:lnSpc>
                  <a:buNone/>
                </a:pPr>
                <a:r>
                  <a:rPr lang="ja-JP" altLang="en-US" sz="2400" b="1">
                    <a:latin typeface="Meiryo" panose="020B0604030504040204" pitchFamily="34" charset="-128"/>
                    <a:ea typeface="Meiryo" panose="020B0604030504040204" pitchFamily="34" charset="-128"/>
                  </a:rPr>
                  <a:t>最終スコア上位</a:t>
                </a:r>
                <a:r>
                  <a:rPr lang="en-US" altLang="ja-JP" sz="2400" b="1">
                    <a:latin typeface="Meiryo" panose="020B0604030504040204" pitchFamily="34" charset="-128"/>
                    <a:ea typeface="Meiryo" panose="020B0604030504040204" pitchFamily="34" charset="-128"/>
                  </a:rPr>
                  <a:t>3</a:t>
                </a:r>
                <a:r>
                  <a:rPr lang="ja-JP" altLang="en-US" sz="2400" b="1">
                    <a:latin typeface="Meiryo" panose="020B0604030504040204" pitchFamily="34" charset="-128"/>
                    <a:ea typeface="Meiryo" panose="020B0604030504040204" pitchFamily="34" charset="-128"/>
                  </a:rPr>
                  <a:t>位までの</a:t>
                </a:r>
                <a:r>
                  <a:rPr lang="en-US" altLang="ja-JP" sz="2400" b="1">
                    <a:latin typeface="Meiryo" panose="020B0604030504040204" pitchFamily="34" charset="-128"/>
                    <a:ea typeface="Meiryo" panose="020B0604030504040204" pitchFamily="34" charset="-128"/>
                  </a:rPr>
                  <a:t>AP</a:t>
                </a:r>
                <a:r>
                  <a:rPr lang="ja-JP" altLang="en-US" sz="2400" b="1">
                    <a:latin typeface="Meiryo" panose="020B0604030504040204" pitchFamily="34" charset="-128"/>
                    <a:ea typeface="Meiryo" panose="020B0604030504040204" pitchFamily="34" charset="-128"/>
                  </a:rPr>
                  <a:t>のうち，システム全体のスループット </a:t>
                </a:r>
                <a:r>
                  <a:rPr lang="en-US" altLang="ja-JP" sz="2400" b="1">
                    <a:latin typeface="Meiryo" panose="020B0604030504040204" pitchFamily="34" charset="-128"/>
                    <a:ea typeface="Meiryo" panose="020B0604030504040204" pitchFamily="34" charset="-128"/>
                  </a:rPr>
                  <a:t>(</a:t>
                </a:r>
                <a14:m>
                  <m:oMath xmlns:m="http://schemas.openxmlformats.org/officeDocument/2006/math">
                    <m:sSubSup>
                      <m:sSubSupPr>
                        <m:ctrlPr>
                          <a:rPr lang="en-US" altLang="ja-JP" sz="2400" b="1" i="1" smtClean="0">
                            <a:latin typeface="Cambria Math" panose="02040503050406030204" pitchFamily="18" charset="0"/>
                          </a:rPr>
                        </m:ctrlPr>
                      </m:sSubSupPr>
                      <m:e>
                        <m:r>
                          <a:rPr lang="en-US" altLang="ja-JP" sz="2400" b="1" i="1" smtClean="0">
                            <a:latin typeface="Cambria Math" panose="02040503050406030204" pitchFamily="18" charset="0"/>
                            <a:ea typeface="Cambria Math" panose="02040503050406030204" pitchFamily="18" charset="0"/>
                          </a:rPr>
                          <m:t>𝚯</m:t>
                        </m:r>
                      </m:e>
                      <m:sub>
                        <m:r>
                          <a:rPr lang="en-US" altLang="ja-JP" sz="2400" b="1" i="1" smtClean="0">
                            <a:latin typeface="Cambria Math" panose="02040503050406030204" pitchFamily="18" charset="0"/>
                          </a:rPr>
                          <m:t>𝒂</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𝒎</m:t>
                        </m:r>
                      </m:sub>
                      <m:sup>
                        <m:r>
                          <a:rPr lang="en-US" altLang="ja-JP" sz="2400" b="1" i="1" smtClean="0">
                            <a:latin typeface="Cambria Math" panose="02040503050406030204" pitchFamily="18" charset="0"/>
                          </a:rPr>
                          <m:t>𝒂𝒇𝒕𝒆𝒓</m:t>
                        </m:r>
                      </m:sup>
                    </m:sSubSup>
                  </m:oMath>
                </a14:m>
                <a:r>
                  <a:rPr lang="en" altLang="ja-JP" sz="2400" b="1">
                    <a:latin typeface="Meiryo" panose="020B0604030504040204" pitchFamily="34" charset="-128"/>
                    <a:ea typeface="Meiryo" panose="020B0604030504040204" pitchFamily="34" charset="-128"/>
                  </a:rPr>
                  <a:t>) </a:t>
                </a:r>
                <a:r>
                  <a:rPr lang="ja-JP" altLang="en-US" sz="2400" b="1">
                    <a:latin typeface="Meiryo" panose="020B0604030504040204" pitchFamily="34" charset="-128"/>
                    <a:ea typeface="Meiryo" panose="020B0604030504040204" pitchFamily="34" charset="-128"/>
                  </a:rPr>
                  <a:t>が最大</a:t>
                </a:r>
                <a:r>
                  <a:rPr lang="ja-JP" altLang="en-US" sz="2400">
                    <a:latin typeface="Meiryo" panose="020B0604030504040204" pitchFamily="34" charset="-128"/>
                    <a:ea typeface="Meiryo" panose="020B0604030504040204" pitchFamily="34" charset="-128"/>
                  </a:rPr>
                  <a:t>となる</a:t>
                </a:r>
                <a:r>
                  <a:rPr lang="en" altLang="ja-JP" sz="2400">
                    <a:latin typeface="Meiryo" panose="020B0604030504040204" pitchFamily="34" charset="-128"/>
                    <a:ea typeface="Meiryo" panose="020B0604030504040204" pitchFamily="34" charset="-128"/>
                  </a:rPr>
                  <a:t>AP</a:t>
                </a:r>
                <a14:m>
                  <m:oMath xmlns:m="http://schemas.openxmlformats.org/officeDocument/2006/math">
                    <m:r>
                      <a:rPr lang="en-US" altLang="ja-JP" sz="2400" b="0" i="1" smtClean="0">
                        <a:latin typeface="Cambria Math" panose="02040503050406030204" pitchFamily="18" charset="0"/>
                      </a:rPr>
                      <m:t>𝑎</m:t>
                    </m:r>
                  </m:oMath>
                </a14:m>
                <a:r>
                  <a:rPr lang="ja-JP" altLang="en-US" sz="2400">
                    <a:latin typeface="Meiryo" panose="020B0604030504040204" pitchFamily="34" charset="-128"/>
                    <a:ea typeface="Meiryo" panose="020B0604030504040204" pitchFamily="34" charset="-128"/>
                  </a:rPr>
                  <a:t>と，そこへ接続するための移動ベクトル</a:t>
                </a:r>
                <a14:m>
                  <m:oMath xmlns:m="http://schemas.openxmlformats.org/officeDocument/2006/math">
                    <m:r>
                      <a:rPr lang="en-US" altLang="ja-JP" sz="2400" b="1" i="1" smtClean="0">
                        <a:latin typeface="Cambria Math" panose="02040503050406030204" pitchFamily="18" charset="0"/>
                      </a:rPr>
                      <m:t>𝒎</m:t>
                    </m:r>
                  </m:oMath>
                </a14:m>
                <a:r>
                  <a:rPr lang="ja-JP" altLang="en-US" sz="2400">
                    <a:latin typeface="Meiryo" panose="020B0604030504040204" pitchFamily="34" charset="-128"/>
                    <a:ea typeface="Meiryo" panose="020B0604030504040204" pitchFamily="34" charset="-128"/>
                  </a:rPr>
                  <a:t>を選ぶ</a:t>
                </a:r>
              </a:p>
            </p:txBody>
          </p:sp>
        </mc:Choice>
        <mc:Fallback xmlns="">
          <p:sp>
            <p:nvSpPr>
              <p:cNvPr id="5" name="テキスト ボックス 4">
                <a:extLst>
                  <a:ext uri="{FF2B5EF4-FFF2-40B4-BE49-F238E27FC236}">
                    <a16:creationId xmlns:a16="http://schemas.microsoft.com/office/drawing/2014/main" id="{54FD2A1D-0C6C-A490-C02C-FE9133DEC8B1}"/>
                  </a:ext>
                </a:extLst>
              </p:cNvPr>
              <p:cNvSpPr txBox="1">
                <a:spLocks noRot="1" noChangeAspect="1" noMove="1" noResize="1" noEditPoints="1" noAdjustHandles="1" noChangeArrowheads="1" noChangeShapeType="1" noTextEdit="1"/>
              </p:cNvSpPr>
              <p:nvPr/>
            </p:nvSpPr>
            <p:spPr>
              <a:xfrm>
                <a:off x="880533" y="1376155"/>
                <a:ext cx="9666688" cy="1865704"/>
              </a:xfrm>
              <a:prstGeom prst="rect">
                <a:avLst/>
              </a:prstGeom>
              <a:blipFill>
                <a:blip r:embed="rId5"/>
                <a:stretch>
                  <a:fillRect l="-946" b="-6209"/>
                </a:stretch>
              </a:blipFill>
            </p:spPr>
            <p:txBody>
              <a:bodyPr/>
              <a:lstStyle/>
              <a:p>
                <a:r>
                  <a:rPr lang="en-US">
                    <a:noFill/>
                  </a:rPr>
                  <a:t> </a:t>
                </a:r>
              </a:p>
            </p:txBody>
          </p:sp>
        </mc:Fallback>
      </mc:AlternateContent>
      <p:sp>
        <p:nvSpPr>
          <p:cNvPr id="6" name="スライド番号プレースホルダー 5">
            <a:extLst>
              <a:ext uri="{FF2B5EF4-FFF2-40B4-BE49-F238E27FC236}">
                <a16:creationId xmlns:a16="http://schemas.microsoft.com/office/drawing/2014/main" id="{00C9F135-9977-285E-DEEC-BE117FF846E7}"/>
              </a:ext>
            </a:extLst>
          </p:cNvPr>
          <p:cNvSpPr>
            <a:spLocks noGrp="1"/>
          </p:cNvSpPr>
          <p:nvPr>
            <p:ph type="sldNum" sz="quarter" idx="12"/>
          </p:nvPr>
        </p:nvSpPr>
        <p:spPr/>
        <p:txBody>
          <a:bodyPr/>
          <a:lstStyle/>
          <a:p>
            <a:fld id="{F1CDFA39-16F5-E64D-9D3A-3CE155B62115}" type="slidenum">
              <a:rPr kumimoji="1" lang="ja-JP" altLang="en-US" smtClean="0"/>
              <a:t>25</a:t>
            </a:fld>
            <a:endParaRPr kumimoji="1" lang="ja-JP" altLang="en-US"/>
          </a:p>
        </p:txBody>
      </p:sp>
    </p:spTree>
    <p:extLst>
      <p:ext uri="{BB962C8B-B14F-4D97-AF65-F5344CB8AC3E}">
        <p14:creationId xmlns:p14="http://schemas.microsoft.com/office/powerpoint/2010/main" val="398776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DD8F99A-510A-24E7-2E6F-8A9B2EDECA84}"/>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B8E61779-F3EF-3E43-4D10-73AFEE877171}"/>
              </a:ext>
            </a:extLst>
          </p:cNvPr>
          <p:cNvSpPr>
            <a:spLocks noGrp="1"/>
          </p:cNvSpPr>
          <p:nvPr>
            <p:ph type="title"/>
          </p:nvPr>
        </p:nvSpPr>
        <p:spPr/>
        <p:txBody>
          <a:bodyPr/>
          <a:lstStyle/>
          <a:p>
            <a:r>
              <a:rPr kumimoji="1" lang="ja-JP" altLang="en-US"/>
              <a:t>評価</a:t>
            </a:r>
            <a:r>
              <a:rPr lang="en-US" altLang="ja-JP"/>
              <a:t>1 – AP</a:t>
            </a:r>
            <a:r>
              <a:rPr lang="ja-JP" altLang="en-US"/>
              <a:t>及びユーザ数が少ない場合</a:t>
            </a:r>
            <a:endParaRPr kumimoji="1" lang="ja-JP" altLang="en-US"/>
          </a:p>
        </p:txBody>
      </p:sp>
      <p:sp>
        <p:nvSpPr>
          <p:cNvPr id="4" name="テキスト ボックス 3">
            <a:extLst>
              <a:ext uri="{FF2B5EF4-FFF2-40B4-BE49-F238E27FC236}">
                <a16:creationId xmlns:a16="http://schemas.microsoft.com/office/drawing/2014/main" id="{143D976A-1BF8-4754-7414-79C29370C4C8}"/>
              </a:ext>
            </a:extLst>
          </p:cNvPr>
          <p:cNvSpPr txBox="1"/>
          <p:nvPr/>
        </p:nvSpPr>
        <p:spPr>
          <a:xfrm>
            <a:off x="877764" y="1422098"/>
            <a:ext cx="5081840" cy="4524315"/>
          </a:xfrm>
          <a:prstGeom prst="rect">
            <a:avLst/>
          </a:prstGeom>
          <a:noFill/>
        </p:spPr>
        <p:txBody>
          <a:bodyPr wrap="none" rtlCol="0">
            <a:spAutoFit/>
          </a:bodyPr>
          <a:lstStyle/>
          <a:p>
            <a:pPr marL="342900" indent="-342900" algn="l">
              <a:lnSpc>
                <a:spcPct val="150000"/>
              </a:lnSpc>
              <a:buFont typeface="Wingdings" pitchFamily="2" charset="2"/>
              <a:buChar char="Ø"/>
            </a:pPr>
            <a:r>
              <a:rPr kumimoji="1" lang="en-US" altLang="ja-JP" sz="2400">
                <a:latin typeface="Meiryo" panose="020B0604030504040204" pitchFamily="34" charset="-128"/>
                <a:ea typeface="Meiryo" panose="020B0604030504040204" pitchFamily="34" charset="-128"/>
              </a:rPr>
              <a:t>AP</a:t>
            </a:r>
            <a:r>
              <a:rPr kumimoji="1" lang="ja-JP" altLang="en-US" sz="2400">
                <a:latin typeface="Meiryo" panose="020B0604030504040204" pitchFamily="34" charset="-128"/>
                <a:ea typeface="Meiryo" panose="020B0604030504040204" pitchFamily="34" charset="-128"/>
              </a:rPr>
              <a:t>の個数（</a:t>
            </a:r>
            <a:r>
              <a:rPr kumimoji="1" lang="en-US" altLang="ja-JP" sz="2400">
                <a:latin typeface="Meiryo" panose="020B0604030504040204" pitchFamily="34" charset="-128"/>
                <a:ea typeface="Meiryo" panose="020B0604030504040204" pitchFamily="34" charset="-128"/>
              </a:rPr>
              <a:t> </a:t>
            </a:r>
            <a:r>
              <a:rPr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a:t>
            </a:r>
            <a:r>
              <a:rPr lang="en-US" altLang="ja-JP" sz="2400">
                <a:latin typeface="Meiryo" panose="020B0604030504040204" pitchFamily="34" charset="-128"/>
                <a:ea typeface="Meiryo" panose="020B0604030504040204" pitchFamily="34" charset="-128"/>
              </a:rPr>
              <a:t>2</a:t>
            </a:r>
            <a:r>
              <a:rPr kumimoji="1" lang="ja-JP" altLang="en-US" sz="2400">
                <a:latin typeface="Meiryo" panose="020B0604030504040204" pitchFamily="34" charset="-128"/>
                <a:ea typeface="Meiryo" panose="020B0604030504040204" pitchFamily="34" charset="-128"/>
              </a:rPr>
              <a:t>つ</a:t>
            </a:r>
            <a:endParaRPr lang="en-US" altLang="ja-JP" sz="2400">
              <a:latin typeface="Meiryo" panose="020B0604030504040204" pitchFamily="34" charset="-128"/>
              <a:ea typeface="Meiryo" panose="020B0604030504040204" pitchFamily="34" charset="-128"/>
            </a:endParaRPr>
          </a:p>
          <a:p>
            <a:pPr marL="342900" indent="-342900" algn="l">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既存ユーザの人数（</a:t>
            </a:r>
            <a:r>
              <a:rPr lang="en-US" altLang="ja-JP" sz="240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a:latin typeface="Meiryo" panose="020B0604030504040204" pitchFamily="34" charset="-128"/>
                <a:ea typeface="Meiryo" panose="020B0604030504040204" pitchFamily="34" charset="-128"/>
              </a:rPr>
              <a:t>3</a:t>
            </a:r>
            <a:r>
              <a:rPr lang="ja-JP" altLang="en-US" sz="2400">
                <a:latin typeface="Meiryo" panose="020B0604030504040204" pitchFamily="34" charset="-128"/>
                <a:ea typeface="Meiryo" panose="020B0604030504040204" pitchFamily="34" charset="-128"/>
              </a:rPr>
              <a:t>人</a:t>
            </a:r>
            <a:endParaRPr lang="en-US" altLang="ja-JP" sz="2400">
              <a:latin typeface="Meiryo" panose="020B0604030504040204" pitchFamily="34" charset="-128"/>
              <a:ea typeface="Meiryo" panose="020B0604030504040204" pitchFamily="34" charset="-128"/>
            </a:endParaRPr>
          </a:p>
          <a:p>
            <a:pPr marL="800100" lvl="1" indent="-342900">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等間隔に配置</a:t>
            </a:r>
            <a:endParaRPr lang="en-US" altLang="ja-JP" sz="2400">
              <a:latin typeface="Meiryo" panose="020B0604030504040204" pitchFamily="34" charset="-128"/>
              <a:ea typeface="Meiryo" panose="020B0604030504040204" pitchFamily="34" charset="-128"/>
            </a:endParaRPr>
          </a:p>
          <a:p>
            <a:pPr marL="342900" indent="-342900">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新規ユーザの人数（</a:t>
            </a:r>
            <a:r>
              <a:rPr lang="en-US" altLang="ja-JP" sz="240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a:latin typeface="Meiryo" panose="020B0604030504040204" pitchFamily="34" charset="-128"/>
                <a:ea typeface="Meiryo" panose="020B0604030504040204" pitchFamily="34" charset="-128"/>
              </a:rPr>
              <a:t>2</a:t>
            </a:r>
            <a:r>
              <a:rPr lang="ja-JP" altLang="en-US" sz="2400">
                <a:latin typeface="Meiryo" panose="020B0604030504040204" pitchFamily="34" charset="-128"/>
                <a:ea typeface="Meiryo" panose="020B0604030504040204" pitchFamily="34" charset="-128"/>
              </a:rPr>
              <a:t>人</a:t>
            </a:r>
            <a:endParaRPr lang="en-US" altLang="ja-JP" sz="2400">
              <a:latin typeface="Meiryo" panose="020B0604030504040204" pitchFamily="34" charset="-128"/>
              <a:ea typeface="Meiryo" panose="020B0604030504040204" pitchFamily="34" charset="-128"/>
            </a:endParaRPr>
          </a:p>
          <a:p>
            <a:r>
              <a:rPr lang="en-US" altLang="ja-JP" sz="240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位置：ランダム</a:t>
            </a:r>
            <a:endParaRPr lang="en-US" altLang="ja-JP" sz="2400">
              <a:latin typeface="Meiryo" panose="020B0604030504040204" pitchFamily="34" charset="-128"/>
              <a:ea typeface="Meiryo" panose="020B0604030504040204" pitchFamily="34" charset="-128"/>
            </a:endParaRPr>
          </a:p>
          <a:p>
            <a:endParaRPr lang="en-US" altLang="ja-JP" sz="2400">
              <a:latin typeface="Meiryo" panose="020B0604030504040204" pitchFamily="34" charset="-128"/>
              <a:ea typeface="Meiryo" panose="020B0604030504040204" pitchFamily="34" charset="-128"/>
            </a:endParaRP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環境の大きさ：</a:t>
            </a:r>
            <a:r>
              <a:rPr lang="en-US" altLang="ja-JP" sz="2400">
                <a:latin typeface="Meiryo" panose="020B0604030504040204" pitchFamily="34" charset="-128"/>
                <a:ea typeface="Meiryo" panose="020B0604030504040204" pitchFamily="34" charset="-128"/>
              </a:rPr>
              <a:t>30m×30m</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スコアの重み：全て</a:t>
            </a:r>
            <a:r>
              <a:rPr lang="en-US" altLang="ja-JP" sz="2400">
                <a:latin typeface="Meiryo" panose="020B0604030504040204" pitchFamily="34" charset="-128"/>
                <a:ea typeface="Meiryo" panose="020B0604030504040204" pitchFamily="34" charset="-128"/>
              </a:rPr>
              <a:t>0.25</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移動可能距離：</a:t>
            </a:r>
            <a:r>
              <a:rPr lang="en-US" altLang="ja-JP" sz="2400">
                <a:latin typeface="Meiryo" panose="020B0604030504040204" pitchFamily="34" charset="-128"/>
                <a:ea typeface="Meiryo" panose="020B0604030504040204" pitchFamily="34" charset="-128"/>
              </a:rPr>
              <a:t>5m</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最低許容スループット：</a:t>
            </a:r>
            <a:r>
              <a:rPr lang="en-US" altLang="ja-JP" sz="2400">
                <a:latin typeface="Meiryo" panose="020B0604030504040204" pitchFamily="34" charset="-128"/>
                <a:ea typeface="Meiryo" panose="020B0604030504040204" pitchFamily="34" charset="-128"/>
              </a:rPr>
              <a:t>30Mbps</a:t>
            </a:r>
          </a:p>
        </p:txBody>
      </p:sp>
      <p:sp>
        <p:nvSpPr>
          <p:cNvPr id="10" name="円/楕円 9">
            <a:extLst>
              <a:ext uri="{FF2B5EF4-FFF2-40B4-BE49-F238E27FC236}">
                <a16:creationId xmlns:a16="http://schemas.microsoft.com/office/drawing/2014/main" id="{177F5A57-2025-666C-3BAE-85342A25FA63}"/>
              </a:ext>
            </a:extLst>
          </p:cNvPr>
          <p:cNvSpPr/>
          <p:nvPr/>
        </p:nvSpPr>
        <p:spPr>
          <a:xfrm>
            <a:off x="4103623" y="3241208"/>
            <a:ext cx="288000" cy="288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4BCB4778-2C43-3432-F66B-4FB3EFABAA2D}"/>
              </a:ext>
            </a:extLst>
          </p:cNvPr>
          <p:cNvSpPr/>
          <p:nvPr/>
        </p:nvSpPr>
        <p:spPr>
          <a:xfrm>
            <a:off x="4109236" y="2118892"/>
            <a:ext cx="288000" cy="288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7680D50E-5D15-589A-DE98-6AFFC59F6C69}"/>
              </a:ext>
            </a:extLst>
          </p:cNvPr>
          <p:cNvSpPr/>
          <p:nvPr/>
        </p:nvSpPr>
        <p:spPr>
          <a:xfrm>
            <a:off x="2950860" y="1580612"/>
            <a:ext cx="288000" cy="288000"/>
          </a:xfrm>
          <a:prstGeom prst="ellipse">
            <a:avLst/>
          </a:prstGeom>
          <a:solidFill>
            <a:srgbClr val="63D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14A7A2C-CB3C-B1C6-E836-6802F6C29AF6}"/>
              </a:ext>
            </a:extLst>
          </p:cNvPr>
          <p:cNvSpPr txBox="1"/>
          <p:nvPr/>
        </p:nvSpPr>
        <p:spPr>
          <a:xfrm>
            <a:off x="7907054" y="5916892"/>
            <a:ext cx="226215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シミュレーション図</a:t>
            </a:r>
          </a:p>
        </p:txBody>
      </p:sp>
      <p:sp>
        <p:nvSpPr>
          <p:cNvPr id="2" name="スライド番号プレースホルダー 1">
            <a:extLst>
              <a:ext uri="{FF2B5EF4-FFF2-40B4-BE49-F238E27FC236}">
                <a16:creationId xmlns:a16="http://schemas.microsoft.com/office/drawing/2014/main" id="{3EB4CCCF-CAF3-34F1-A571-EDD1B92F28F6}"/>
              </a:ext>
            </a:extLst>
          </p:cNvPr>
          <p:cNvSpPr>
            <a:spLocks noGrp="1"/>
          </p:cNvSpPr>
          <p:nvPr>
            <p:ph type="sldNum" sz="quarter" idx="12"/>
          </p:nvPr>
        </p:nvSpPr>
        <p:spPr/>
        <p:txBody>
          <a:bodyPr/>
          <a:lstStyle/>
          <a:p>
            <a:fld id="{F1CDFA39-16F5-E64D-9D3A-3CE155B62115}" type="slidenum">
              <a:rPr kumimoji="1" lang="ja-JP" altLang="en-US" smtClean="0"/>
              <a:t>26</a:t>
            </a:fld>
            <a:endParaRPr kumimoji="1" lang="ja-JP" altLang="en-US"/>
          </a:p>
        </p:txBody>
      </p:sp>
    </p:spTree>
    <p:extLst>
      <p:ext uri="{BB962C8B-B14F-4D97-AF65-F5344CB8AC3E}">
        <p14:creationId xmlns:p14="http://schemas.microsoft.com/office/powerpoint/2010/main" val="327197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7AB4AFE-3031-2CAA-D787-52640E0DCDFA}"/>
            </a:ext>
          </a:extLst>
        </p:cNvPr>
        <p:cNvGrpSpPr/>
        <p:nvPr/>
      </p:nvGrpSpPr>
      <p:grpSpPr>
        <a:xfrm>
          <a:off x="0" y="0"/>
          <a:ext cx="0" cy="0"/>
          <a:chOff x="0" y="0"/>
          <a:chExt cx="0" cy="0"/>
        </a:xfrm>
      </p:grpSpPr>
      <p:pic>
        <p:nvPicPr>
          <p:cNvPr id="6" name="図 5">
            <a:extLst>
              <a:ext uri="{FF2B5EF4-FFF2-40B4-BE49-F238E27FC236}">
                <a16:creationId xmlns:a16="http://schemas.microsoft.com/office/drawing/2014/main" id="{C5F94AEE-637C-C829-469C-72D7AB82DEE9}"/>
              </a:ext>
            </a:extLst>
          </p:cNvPr>
          <p:cNvPicPr>
            <a:picLocks noChangeAspect="1"/>
          </p:cNvPicPr>
          <p:nvPr/>
        </p:nvPicPr>
        <p:blipFill>
          <a:blip r:embed="rId2"/>
          <a:stretch>
            <a:fillRect/>
          </a:stretch>
        </p:blipFill>
        <p:spPr>
          <a:xfrm>
            <a:off x="6299693" y="1476465"/>
            <a:ext cx="5410171" cy="4554886"/>
          </a:xfrm>
          <a:prstGeom prst="rect">
            <a:avLst/>
          </a:prstGeom>
        </p:spPr>
      </p:pic>
      <p:pic>
        <p:nvPicPr>
          <p:cNvPr id="2" name="図 1">
            <a:extLst>
              <a:ext uri="{FF2B5EF4-FFF2-40B4-BE49-F238E27FC236}">
                <a16:creationId xmlns:a16="http://schemas.microsoft.com/office/drawing/2014/main" id="{15373B82-8EE7-2D23-A648-F52E4FA15E3F}"/>
              </a:ext>
            </a:extLst>
          </p:cNvPr>
          <p:cNvPicPr>
            <a:picLocks noChangeAspect="1"/>
          </p:cNvPicPr>
          <p:nvPr/>
        </p:nvPicPr>
        <p:blipFill>
          <a:blip r:embed="rId3"/>
          <a:stretch>
            <a:fillRect/>
          </a:stretch>
        </p:blipFill>
        <p:spPr>
          <a:xfrm>
            <a:off x="242366" y="1454462"/>
            <a:ext cx="6057327" cy="4825203"/>
          </a:xfrm>
          <a:prstGeom prst="rect">
            <a:avLst/>
          </a:prstGeom>
        </p:spPr>
      </p:pic>
      <p:sp>
        <p:nvSpPr>
          <p:cNvPr id="3" name="タイトル 2">
            <a:extLst>
              <a:ext uri="{FF2B5EF4-FFF2-40B4-BE49-F238E27FC236}">
                <a16:creationId xmlns:a16="http://schemas.microsoft.com/office/drawing/2014/main" id="{DA0939FE-25F5-A11C-A320-8183453296E2}"/>
              </a:ext>
            </a:extLst>
          </p:cNvPr>
          <p:cNvSpPr>
            <a:spLocks noGrp="1"/>
          </p:cNvSpPr>
          <p:nvPr>
            <p:ph type="title"/>
          </p:nvPr>
        </p:nvSpPr>
        <p:spPr/>
        <p:txBody>
          <a:bodyPr>
            <a:normAutofit fontScale="90000"/>
          </a:bodyPr>
          <a:lstStyle/>
          <a:p>
            <a:r>
              <a:rPr kumimoji="1" lang="ja-JP" altLang="en-US"/>
              <a:t>評価</a:t>
            </a:r>
            <a:r>
              <a:rPr kumimoji="1" lang="en-US" altLang="ja-JP"/>
              <a:t>2 – </a:t>
            </a:r>
            <a:r>
              <a:rPr kumimoji="1" lang="ja-JP" altLang="en-US"/>
              <a:t>ランダムと提案手法による移動結果の比較</a:t>
            </a:r>
          </a:p>
        </p:txBody>
      </p:sp>
      <p:sp>
        <p:nvSpPr>
          <p:cNvPr id="7" name="スライド番号プレースホルダー 6">
            <a:extLst>
              <a:ext uri="{FF2B5EF4-FFF2-40B4-BE49-F238E27FC236}">
                <a16:creationId xmlns:a16="http://schemas.microsoft.com/office/drawing/2014/main" id="{4CDA2424-1105-4955-2A2B-39A3F526DB90}"/>
              </a:ext>
            </a:extLst>
          </p:cNvPr>
          <p:cNvSpPr>
            <a:spLocks noGrp="1"/>
          </p:cNvSpPr>
          <p:nvPr>
            <p:ph type="sldNum" sz="quarter" idx="12"/>
          </p:nvPr>
        </p:nvSpPr>
        <p:spPr/>
        <p:txBody>
          <a:bodyPr/>
          <a:lstStyle/>
          <a:p>
            <a:fld id="{F1CDFA39-16F5-E64D-9D3A-3CE155B62115}" type="slidenum">
              <a:rPr kumimoji="1" lang="ja-JP" altLang="en-US" smtClean="0"/>
              <a:t>27</a:t>
            </a:fld>
            <a:endParaRPr kumimoji="1" lang="ja-JP" altLang="en-US"/>
          </a:p>
        </p:txBody>
      </p:sp>
      <p:sp>
        <p:nvSpPr>
          <p:cNvPr id="4" name="上下矢印 3">
            <a:extLst>
              <a:ext uri="{FF2B5EF4-FFF2-40B4-BE49-F238E27FC236}">
                <a16:creationId xmlns:a16="http://schemas.microsoft.com/office/drawing/2014/main" id="{E4BB865C-D6FC-67D1-E21D-7EFAAEBDCC5D}"/>
              </a:ext>
            </a:extLst>
          </p:cNvPr>
          <p:cNvSpPr/>
          <p:nvPr/>
        </p:nvSpPr>
        <p:spPr>
          <a:xfrm>
            <a:off x="3341872" y="3883155"/>
            <a:ext cx="305258" cy="1661118"/>
          </a:xfrm>
          <a:prstGeom prst="upDownArrow">
            <a:avLst>
              <a:gd name="adj1" fmla="val 35670"/>
              <a:gd name="adj2" fmla="val 5238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BC8ACF39-9611-369F-F826-814C319B2E43}"/>
              </a:ext>
            </a:extLst>
          </p:cNvPr>
          <p:cNvSpPr txBox="1"/>
          <p:nvPr/>
        </p:nvSpPr>
        <p:spPr>
          <a:xfrm>
            <a:off x="3076759" y="4757295"/>
            <a:ext cx="835485" cy="369332"/>
          </a:xfrm>
          <a:prstGeom prst="rect">
            <a:avLst/>
          </a:prstGeom>
          <a:noFill/>
        </p:spPr>
        <p:txBody>
          <a:bodyPr wrap="square" rtlCol="0">
            <a:spAutoFit/>
          </a:bodyPr>
          <a:lstStyle/>
          <a:p>
            <a:pPr algn="l"/>
            <a:r>
              <a:rPr kumimoji="1" lang="en-US" altLang="ja-JP">
                <a:latin typeface="Meiryo" panose="020B0604030504040204" pitchFamily="34" charset="-128"/>
                <a:ea typeface="Meiryo" panose="020B0604030504040204" pitchFamily="34" charset="-128"/>
              </a:rPr>
              <a:t>24.63</a:t>
            </a:r>
            <a:endParaRPr kumimoji="1" lang="ja-JP" altLang="en-US">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05E5574D-2509-E103-C392-E1A4722962CD}"/>
              </a:ext>
            </a:extLst>
          </p:cNvPr>
          <p:cNvSpPr txBox="1"/>
          <p:nvPr/>
        </p:nvSpPr>
        <p:spPr>
          <a:xfrm>
            <a:off x="1868942" y="7176555"/>
            <a:ext cx="4697120" cy="646331"/>
          </a:xfrm>
          <a:prstGeom prst="rect">
            <a:avLst/>
          </a:prstGeom>
          <a:noFill/>
        </p:spPr>
        <p:txBody>
          <a:bodyPr wrap="square" rtlCol="0">
            <a:spAutoFit/>
          </a:bodyPr>
          <a:lstStyle/>
          <a:p>
            <a:pPr algn="l"/>
            <a:r>
              <a:rPr kumimoji="1" lang="ja-JP" altLang="en-US">
                <a:latin typeface="Meiryo" panose="020B0604030504040204" pitchFamily="34" charset="-128"/>
                <a:ea typeface="Meiryo" panose="020B0604030504040204" pitchFamily="34" charset="-128"/>
              </a:rPr>
              <a:t>ランダムな移動の場合と提案手法との</a:t>
            </a:r>
            <a:br>
              <a:rPr kumimoji="1" lang="en-US" altLang="ja-JP">
                <a:latin typeface="Meiryo" panose="020B0604030504040204" pitchFamily="34" charset="-128"/>
                <a:ea typeface="Meiryo" panose="020B0604030504040204" pitchFamily="34" charset="-128"/>
              </a:rPr>
            </a:br>
            <a:r>
              <a:rPr kumimoji="1" lang="ja-JP" altLang="en-US">
                <a:latin typeface="Meiryo" panose="020B0604030504040204" pitchFamily="34" charset="-128"/>
                <a:ea typeface="Meiryo" panose="020B0604030504040204" pitchFamily="34" charset="-128"/>
              </a:rPr>
              <a:t>システム全体スループットの改善率の比較</a:t>
            </a:r>
          </a:p>
        </p:txBody>
      </p:sp>
      <p:sp>
        <p:nvSpPr>
          <p:cNvPr id="14" name="四角形吹き出し 13">
            <a:extLst>
              <a:ext uri="{FF2B5EF4-FFF2-40B4-BE49-F238E27FC236}">
                <a16:creationId xmlns:a16="http://schemas.microsoft.com/office/drawing/2014/main" id="{541DBCC4-577D-A0D1-5AC6-CC033EC49D15}"/>
              </a:ext>
            </a:extLst>
          </p:cNvPr>
          <p:cNvSpPr/>
          <p:nvPr/>
        </p:nvSpPr>
        <p:spPr>
          <a:xfrm>
            <a:off x="7586358" y="1318725"/>
            <a:ext cx="1789136" cy="1595628"/>
          </a:xfrm>
          <a:prstGeom prst="wedgeRectCallout">
            <a:avLst>
              <a:gd name="adj1" fmla="val -58210"/>
              <a:gd name="adj2" fmla="val 7127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eiryo" panose="020B0604030504040204" pitchFamily="34" charset="-128"/>
                <a:ea typeface="Meiryo" panose="020B0604030504040204" pitchFamily="34" charset="-128"/>
              </a:rPr>
              <a:t>0.5m</a:t>
            </a:r>
            <a:r>
              <a:rPr kumimoji="1" lang="ja-JP" altLang="en-US">
                <a:solidFill>
                  <a:schemeClr val="tx1"/>
                </a:solidFill>
                <a:latin typeface="Meiryo" panose="020B0604030504040204" pitchFamily="34" charset="-128"/>
                <a:ea typeface="Meiryo" panose="020B0604030504040204" pitchFamily="34" charset="-128"/>
              </a:rPr>
              <a:t>以下のユーザが</a:t>
            </a:r>
            <a:r>
              <a:rPr kumimoji="1" lang="en-US" altLang="ja-JP">
                <a:solidFill>
                  <a:schemeClr val="tx1"/>
                </a:solidFill>
                <a:latin typeface="Meiryo" panose="020B0604030504040204" pitchFamily="34" charset="-128"/>
                <a:ea typeface="Meiryo" panose="020B0604030504040204" pitchFamily="34" charset="-128"/>
              </a:rPr>
              <a:t>3</a:t>
            </a:r>
            <a:r>
              <a:rPr kumimoji="1" lang="ja-JP" altLang="en-US">
                <a:solidFill>
                  <a:schemeClr val="tx1"/>
                </a:solidFill>
                <a:latin typeface="Meiryo" panose="020B0604030504040204" pitchFamily="34" charset="-128"/>
                <a:ea typeface="Meiryo" panose="020B0604030504040204" pitchFamily="34" charset="-128"/>
              </a:rPr>
              <a:t>分の</a:t>
            </a:r>
            <a:r>
              <a:rPr kumimoji="1" lang="en-US" altLang="ja-JP">
                <a:solidFill>
                  <a:schemeClr val="tx1"/>
                </a:solidFill>
                <a:latin typeface="Meiryo" panose="020B0604030504040204" pitchFamily="34" charset="-128"/>
                <a:ea typeface="Meiryo" panose="020B0604030504040204" pitchFamily="34" charset="-128"/>
              </a:rPr>
              <a:t>1</a:t>
            </a:r>
            <a:r>
              <a:rPr lang="ja-JP" altLang="en-US">
                <a:solidFill>
                  <a:schemeClr val="tx1"/>
                </a:solidFill>
                <a:latin typeface="Meiryo" panose="020B0604030504040204" pitchFamily="34" charset="-128"/>
                <a:ea typeface="Meiryo" panose="020B0604030504040204" pitchFamily="34" charset="-128"/>
              </a:rPr>
              <a:t>程度</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15" name="四角形吹き出し 14">
            <a:extLst>
              <a:ext uri="{FF2B5EF4-FFF2-40B4-BE49-F238E27FC236}">
                <a16:creationId xmlns:a16="http://schemas.microsoft.com/office/drawing/2014/main" id="{16198C83-18B5-BE07-16E4-64836608996C}"/>
              </a:ext>
            </a:extLst>
          </p:cNvPr>
          <p:cNvSpPr/>
          <p:nvPr/>
        </p:nvSpPr>
        <p:spPr>
          <a:xfrm>
            <a:off x="8908310" y="2955789"/>
            <a:ext cx="2192368" cy="854664"/>
          </a:xfrm>
          <a:prstGeom prst="wedgeRectCallout">
            <a:avLst>
              <a:gd name="adj1" fmla="val 43741"/>
              <a:gd name="adj2" fmla="val 8149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eiryo" panose="020B0604030504040204" pitchFamily="34" charset="-128"/>
                <a:ea typeface="Meiryo" panose="020B0604030504040204" pitchFamily="34" charset="-128"/>
              </a:rPr>
              <a:t>14</a:t>
            </a:r>
            <a:r>
              <a:rPr kumimoji="1" lang="en-US" altLang="ja-JP">
                <a:solidFill>
                  <a:schemeClr val="tx1"/>
                </a:solidFill>
                <a:latin typeface="Meiryo" panose="020B0604030504040204" pitchFamily="34" charset="-128"/>
                <a:ea typeface="Meiryo" panose="020B0604030504040204" pitchFamily="34" charset="-128"/>
              </a:rPr>
              <a:t>.5m</a:t>
            </a:r>
            <a:r>
              <a:rPr kumimoji="1" lang="ja-JP" altLang="en-US">
                <a:solidFill>
                  <a:schemeClr val="tx1"/>
                </a:solidFill>
                <a:latin typeface="Meiryo" panose="020B0604030504040204" pitchFamily="34" charset="-128"/>
                <a:ea typeface="Meiryo" panose="020B0604030504040204" pitchFamily="34" charset="-128"/>
              </a:rPr>
              <a:t>以上の</a:t>
            </a:r>
            <a:br>
              <a:rPr kumimoji="1" lang="en-US" altLang="ja-JP">
                <a:solidFill>
                  <a:schemeClr val="tx1"/>
                </a:solidFill>
                <a:latin typeface="Meiryo" panose="020B0604030504040204" pitchFamily="34" charset="-128"/>
                <a:ea typeface="Meiryo" panose="020B0604030504040204" pitchFamily="34" charset="-128"/>
              </a:rPr>
            </a:br>
            <a:r>
              <a:rPr kumimoji="1" lang="ja-JP" altLang="en-US">
                <a:solidFill>
                  <a:schemeClr val="tx1"/>
                </a:solidFill>
                <a:latin typeface="Meiryo" panose="020B0604030504040204" pitchFamily="34" charset="-128"/>
                <a:ea typeface="Meiryo" panose="020B0604030504040204" pitchFamily="34" charset="-128"/>
              </a:rPr>
              <a:t>ユーザは増えた</a:t>
            </a:r>
          </a:p>
        </p:txBody>
      </p:sp>
      <p:sp>
        <p:nvSpPr>
          <p:cNvPr id="16" name="テキスト ボックス 15">
            <a:extLst>
              <a:ext uri="{FF2B5EF4-FFF2-40B4-BE49-F238E27FC236}">
                <a16:creationId xmlns:a16="http://schemas.microsoft.com/office/drawing/2014/main" id="{7907BCC5-B50C-79B4-22A3-E3DFBBC06494}"/>
              </a:ext>
            </a:extLst>
          </p:cNvPr>
          <p:cNvSpPr txBox="1"/>
          <p:nvPr/>
        </p:nvSpPr>
        <p:spPr>
          <a:xfrm>
            <a:off x="2324559" y="2124218"/>
            <a:ext cx="1892943" cy="923330"/>
          </a:xfrm>
          <a:prstGeom prst="wedgeRectCallout">
            <a:avLst>
              <a:gd name="adj1" fmla="val 33918"/>
              <a:gd name="adj2" fmla="val 7879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スループット改善率の平均値の差は約</a:t>
            </a:r>
            <a:r>
              <a:rPr lang="en-US" altLang="ja-JP">
                <a:latin typeface="Meiryo" panose="020B0604030504040204" pitchFamily="34" charset="-128"/>
                <a:ea typeface="Meiryo" panose="020B0604030504040204" pitchFamily="34" charset="-128"/>
              </a:rPr>
              <a:t>24.63</a:t>
            </a:r>
            <a:r>
              <a:rPr kumimoji="1" lang="en-US" altLang="ja-JP">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409501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a:extLst>
              <a:ext uri="{FF2B5EF4-FFF2-40B4-BE49-F238E27FC236}">
                <a16:creationId xmlns:a16="http://schemas.microsoft.com/office/drawing/2014/main" id="{9E8808A9-AD36-41A1-5796-581A1A9B557E}"/>
              </a:ext>
            </a:extLst>
          </p:cNvPr>
          <p:cNvSpPr/>
          <p:nvPr/>
        </p:nvSpPr>
        <p:spPr>
          <a:xfrm>
            <a:off x="627882" y="2443975"/>
            <a:ext cx="489433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8" name="角丸四角形 27">
            <a:extLst>
              <a:ext uri="{FF2B5EF4-FFF2-40B4-BE49-F238E27FC236}">
                <a16:creationId xmlns:a16="http://schemas.microsoft.com/office/drawing/2014/main" id="{A09F18B7-B90A-3B2F-F7B2-994C66099409}"/>
              </a:ext>
            </a:extLst>
          </p:cNvPr>
          <p:cNvSpPr/>
          <p:nvPr/>
        </p:nvSpPr>
        <p:spPr>
          <a:xfrm>
            <a:off x="5999722" y="3502088"/>
            <a:ext cx="4896000" cy="982800"/>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7" name="角丸四角形 26">
            <a:extLst>
              <a:ext uri="{FF2B5EF4-FFF2-40B4-BE49-F238E27FC236}">
                <a16:creationId xmlns:a16="http://schemas.microsoft.com/office/drawing/2014/main" id="{2F5BFCE1-D08D-FDCB-4038-D1B6005E480C}"/>
              </a:ext>
            </a:extLst>
          </p:cNvPr>
          <p:cNvSpPr/>
          <p:nvPr/>
        </p:nvSpPr>
        <p:spPr>
          <a:xfrm>
            <a:off x="5999722" y="2422494"/>
            <a:ext cx="489600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57" name="角丸四角形 56">
            <a:extLst>
              <a:ext uri="{FF2B5EF4-FFF2-40B4-BE49-F238E27FC236}">
                <a16:creationId xmlns:a16="http://schemas.microsoft.com/office/drawing/2014/main" id="{B89D3298-43F1-40BE-42E7-B44D84849DE0}"/>
              </a:ext>
            </a:extLst>
          </p:cNvPr>
          <p:cNvSpPr/>
          <p:nvPr/>
        </p:nvSpPr>
        <p:spPr>
          <a:xfrm>
            <a:off x="627882" y="2425170"/>
            <a:ext cx="2052940" cy="1016594"/>
          </a:xfrm>
          <a:prstGeom prst="roundRect">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アクセスポイント</a:t>
            </a:r>
            <a:r>
              <a:rPr kumimoji="1" lang="en-US" altLang="ja-JP" sz="1600" b="1">
                <a:solidFill>
                  <a:schemeClr val="tx1"/>
                </a:solidFill>
                <a:latin typeface="Meiryo" panose="020B0604030504040204" pitchFamily="34" charset="-128"/>
                <a:ea typeface="Meiryo" panose="020B0604030504040204" pitchFamily="34" charset="-128"/>
              </a:rPr>
              <a:t>(AP)</a:t>
            </a:r>
            <a:r>
              <a:rPr kumimoji="1" lang="ja-JP" altLang="en-US" sz="1600" b="1">
                <a:solidFill>
                  <a:schemeClr val="tx1"/>
                </a:solidFill>
                <a:latin typeface="Meiryo" panose="020B0604030504040204" pitchFamily="34" charset="-128"/>
                <a:ea typeface="Meiryo" panose="020B0604030504040204" pitchFamily="34" charset="-128"/>
              </a:rPr>
              <a:t>の</a:t>
            </a:r>
            <a:br>
              <a:rPr kumimoji="1" lang="en-US" altLang="ja-JP" sz="1600" b="1">
                <a:solidFill>
                  <a:schemeClr val="tx1"/>
                </a:solidFill>
                <a:latin typeface="Meiryo" panose="020B0604030504040204" pitchFamily="34" charset="-128"/>
                <a:ea typeface="Meiryo" panose="020B0604030504040204" pitchFamily="34" charset="-128"/>
              </a:rPr>
            </a:br>
            <a:r>
              <a:rPr kumimoji="1" lang="ja-JP" altLang="en-US" sz="1600" b="1">
                <a:solidFill>
                  <a:schemeClr val="tx1"/>
                </a:solidFill>
                <a:latin typeface="Meiryo" panose="020B0604030504040204" pitchFamily="34" charset="-128"/>
                <a:ea typeface="Meiryo" panose="020B0604030504040204" pitchFamily="34" charset="-128"/>
              </a:rPr>
              <a:t>設置位置最適化</a:t>
            </a:r>
          </a:p>
        </p:txBody>
      </p:sp>
      <p:sp>
        <p:nvSpPr>
          <p:cNvPr id="3" name="タイトル 2">
            <a:extLst>
              <a:ext uri="{FF2B5EF4-FFF2-40B4-BE49-F238E27FC236}">
                <a16:creationId xmlns:a16="http://schemas.microsoft.com/office/drawing/2014/main" id="{B4C5A287-8B56-26CD-F2C8-AF7E1CE0DDF3}"/>
              </a:ext>
            </a:extLst>
          </p:cNvPr>
          <p:cNvSpPr>
            <a:spLocks noGrp="1"/>
          </p:cNvSpPr>
          <p:nvPr>
            <p:ph type="title"/>
          </p:nvPr>
        </p:nvSpPr>
        <p:spPr/>
        <p:txBody>
          <a:bodyPr>
            <a:normAutofit/>
          </a:bodyPr>
          <a:lstStyle/>
          <a:p>
            <a:r>
              <a:rPr kumimoji="1" lang="ja-JP" altLang="en-US"/>
              <a:t>背景</a:t>
            </a:r>
            <a:r>
              <a:rPr kumimoji="1" lang="en-US" altLang="ja-JP"/>
              <a:t>②-</a:t>
            </a:r>
            <a:r>
              <a:rPr kumimoji="1" lang="ja-JP" altLang="en-US"/>
              <a:t>問題解決へのアプローチ</a:t>
            </a:r>
          </a:p>
        </p:txBody>
      </p:sp>
      <p:sp>
        <p:nvSpPr>
          <p:cNvPr id="16" name="角丸四角形 15">
            <a:extLst>
              <a:ext uri="{FF2B5EF4-FFF2-40B4-BE49-F238E27FC236}">
                <a16:creationId xmlns:a16="http://schemas.microsoft.com/office/drawing/2014/main" id="{605FDD68-389E-6C37-783A-6128E2B50E30}"/>
              </a:ext>
            </a:extLst>
          </p:cNvPr>
          <p:cNvSpPr/>
          <p:nvPr/>
        </p:nvSpPr>
        <p:spPr>
          <a:xfrm>
            <a:off x="608367" y="1603091"/>
            <a:ext cx="4894331" cy="563671"/>
          </a:xfrm>
          <a:prstGeom prst="roundRect">
            <a:avLst/>
          </a:prstGeom>
          <a:solidFill>
            <a:schemeClr val="tx2">
              <a:lumMod val="50000"/>
              <a:lumOff val="5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kumimoji="1" lang="ja-JP" altLang="en-US" sz="2400" b="1">
                <a:latin typeface="Meiryo" panose="020B0604030504040204" pitchFamily="34" charset="-128"/>
                <a:ea typeface="Meiryo" panose="020B0604030504040204" pitchFamily="34" charset="-128"/>
              </a:rPr>
              <a:t>管理者側</a:t>
            </a:r>
          </a:p>
        </p:txBody>
      </p:sp>
      <p:sp>
        <p:nvSpPr>
          <p:cNvPr id="67" name="角丸四角形 66">
            <a:extLst>
              <a:ext uri="{FF2B5EF4-FFF2-40B4-BE49-F238E27FC236}">
                <a16:creationId xmlns:a16="http://schemas.microsoft.com/office/drawing/2014/main" id="{3F218A11-583A-9B83-BFEB-582F1812A3AD}"/>
              </a:ext>
            </a:extLst>
          </p:cNvPr>
          <p:cNvSpPr/>
          <p:nvPr/>
        </p:nvSpPr>
        <p:spPr>
          <a:xfrm>
            <a:off x="6006593" y="2410267"/>
            <a:ext cx="2014965" cy="1015152"/>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latin typeface="Meiryo" panose="020B0604030504040204" pitchFamily="34" charset="-128"/>
                <a:ea typeface="Meiryo" panose="020B0604030504040204" pitchFamily="34" charset="-128"/>
              </a:rPr>
              <a:t>場所の移動</a:t>
            </a:r>
          </a:p>
        </p:txBody>
      </p:sp>
      <p:sp>
        <p:nvSpPr>
          <p:cNvPr id="17" name="角丸四角形 16">
            <a:extLst>
              <a:ext uri="{FF2B5EF4-FFF2-40B4-BE49-F238E27FC236}">
                <a16:creationId xmlns:a16="http://schemas.microsoft.com/office/drawing/2014/main" id="{CE8597B8-6980-2F7A-8BAD-F8D636A85792}"/>
              </a:ext>
            </a:extLst>
          </p:cNvPr>
          <p:cNvSpPr/>
          <p:nvPr/>
        </p:nvSpPr>
        <p:spPr>
          <a:xfrm>
            <a:off x="5999722" y="1609935"/>
            <a:ext cx="4896000" cy="563671"/>
          </a:xfrm>
          <a:prstGeom prst="roundRect">
            <a:avLst/>
          </a:prstGeom>
          <a:solidFill>
            <a:schemeClr val="accent5">
              <a:lumMod val="40000"/>
              <a:lumOff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lang="ja-JP" altLang="en-US" sz="2400" b="1">
                <a:latin typeface="Meiryo" panose="020B0604030504040204" pitchFamily="34" charset="-128"/>
                <a:ea typeface="Meiryo" panose="020B0604030504040204" pitchFamily="34" charset="-128"/>
              </a:rPr>
              <a:t>利用</a:t>
            </a:r>
            <a:r>
              <a:rPr kumimoji="1" lang="ja-JP" altLang="en-US" sz="2400" b="1">
                <a:latin typeface="Meiryo" panose="020B0604030504040204" pitchFamily="34" charset="-128"/>
                <a:ea typeface="Meiryo" panose="020B0604030504040204" pitchFamily="34" charset="-128"/>
              </a:rPr>
              <a:t>者側</a:t>
            </a:r>
          </a:p>
        </p:txBody>
      </p:sp>
      <p:sp>
        <p:nvSpPr>
          <p:cNvPr id="68" name="角丸四角形 67">
            <a:extLst>
              <a:ext uri="{FF2B5EF4-FFF2-40B4-BE49-F238E27FC236}">
                <a16:creationId xmlns:a16="http://schemas.microsoft.com/office/drawing/2014/main" id="{3DE397EE-1A95-B45F-35AC-1904AB978314}"/>
              </a:ext>
            </a:extLst>
          </p:cNvPr>
          <p:cNvSpPr/>
          <p:nvPr/>
        </p:nvSpPr>
        <p:spPr>
          <a:xfrm>
            <a:off x="6007964" y="3484205"/>
            <a:ext cx="2052941" cy="98280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eiryo" panose="020B0604030504040204" pitchFamily="34" charset="-128"/>
                <a:ea typeface="Meiryo" panose="020B0604030504040204" pitchFamily="34" charset="-128"/>
              </a:rPr>
              <a:t>Wi-Fi</a:t>
            </a:r>
            <a:r>
              <a:rPr kumimoji="1" lang="ja-JP" altLang="en-US" sz="2000" b="1">
                <a:solidFill>
                  <a:schemeClr val="tx1"/>
                </a:solidFill>
                <a:latin typeface="Meiryo" panose="020B0604030504040204" pitchFamily="34" charset="-128"/>
                <a:ea typeface="Meiryo" panose="020B0604030504040204" pitchFamily="34" charset="-128"/>
              </a:rPr>
              <a:t>の</a:t>
            </a:r>
            <a:r>
              <a:rPr kumimoji="1" lang="en-US" altLang="ja-JP" sz="2000" b="1">
                <a:solidFill>
                  <a:schemeClr val="tx1"/>
                </a:solidFill>
                <a:latin typeface="Meiryo" panose="020B0604030504040204" pitchFamily="34" charset="-128"/>
                <a:ea typeface="Meiryo" panose="020B0604030504040204" pitchFamily="34" charset="-128"/>
              </a:rPr>
              <a:t>OFF/ON</a:t>
            </a:r>
            <a:endParaRPr kumimoji="1" lang="ja-JP" altLang="en-US" sz="2000" b="1">
              <a:solidFill>
                <a:schemeClr val="tx1"/>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470450D9-EFC3-FAEF-9060-3DEA0CCC2B52}"/>
              </a:ext>
            </a:extLst>
          </p:cNvPr>
          <p:cNvSpPr txBox="1"/>
          <p:nvPr/>
        </p:nvSpPr>
        <p:spPr>
          <a:xfrm>
            <a:off x="2911841" y="2683142"/>
            <a:ext cx="2691867" cy="584775"/>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端末数とカバレッジの</a:t>
            </a:r>
            <a:br>
              <a:rPr kumimoji="1" lang="en-US" altLang="ja-JP" sz="1600">
                <a:latin typeface="Meiryo" panose="020B0604030504040204" pitchFamily="34" charset="-128"/>
                <a:ea typeface="Meiryo" panose="020B0604030504040204" pitchFamily="34" charset="-128"/>
              </a:rPr>
            </a:br>
            <a:r>
              <a:rPr kumimoji="1" lang="ja-JP" altLang="en-US" sz="1600">
                <a:latin typeface="Meiryo" panose="020B0604030504040204" pitchFamily="34" charset="-128"/>
                <a:ea typeface="Meiryo" panose="020B0604030504040204" pitchFamily="34" charset="-128"/>
              </a:rPr>
              <a:t>トレードオフ</a:t>
            </a:r>
          </a:p>
        </p:txBody>
      </p:sp>
      <p:sp>
        <p:nvSpPr>
          <p:cNvPr id="21" name="角丸四角形 20">
            <a:extLst>
              <a:ext uri="{FF2B5EF4-FFF2-40B4-BE49-F238E27FC236}">
                <a16:creationId xmlns:a16="http://schemas.microsoft.com/office/drawing/2014/main" id="{167E34B5-5399-A96F-51EF-2F58D3C8F2FA}"/>
              </a:ext>
            </a:extLst>
          </p:cNvPr>
          <p:cNvSpPr/>
          <p:nvPr/>
        </p:nvSpPr>
        <p:spPr>
          <a:xfrm>
            <a:off x="627882" y="3534047"/>
            <a:ext cx="4894330" cy="888911"/>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9C348C0F-675C-C093-55A4-E8B6031B871B}"/>
              </a:ext>
            </a:extLst>
          </p:cNvPr>
          <p:cNvSpPr/>
          <p:nvPr/>
        </p:nvSpPr>
        <p:spPr>
          <a:xfrm>
            <a:off x="627882" y="3533902"/>
            <a:ext cx="2052940" cy="88920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チャネル割り当て</a:t>
            </a:r>
          </a:p>
        </p:txBody>
      </p:sp>
      <p:sp>
        <p:nvSpPr>
          <p:cNvPr id="70" name="テキスト ボックス 69">
            <a:extLst>
              <a:ext uri="{FF2B5EF4-FFF2-40B4-BE49-F238E27FC236}">
                <a16:creationId xmlns:a16="http://schemas.microsoft.com/office/drawing/2014/main" id="{8BB8AAF5-750C-2229-7307-ED3EB34478DA}"/>
              </a:ext>
            </a:extLst>
          </p:cNvPr>
          <p:cNvSpPr txBox="1"/>
          <p:nvPr/>
        </p:nvSpPr>
        <p:spPr>
          <a:xfrm>
            <a:off x="3086477" y="3713509"/>
            <a:ext cx="2764042" cy="584775"/>
          </a:xfrm>
          <a:prstGeom prst="rect">
            <a:avLst/>
          </a:prstGeom>
          <a:noFill/>
        </p:spPr>
        <p:txBody>
          <a:bodyPr wrap="square" rtlCol="0">
            <a:spAutoFit/>
          </a:bodyPr>
          <a:lstStyle/>
          <a:p>
            <a:r>
              <a:rPr lang="ja-JP" altLang="en-US" sz="1600">
                <a:latin typeface="Meiryo" panose="020B0604030504040204" pitchFamily="34" charset="-128"/>
                <a:ea typeface="Meiryo" panose="020B0604030504040204" pitchFamily="34" charset="-128"/>
              </a:rPr>
              <a:t>重複を避けた</a:t>
            </a:r>
            <a:br>
              <a:rPr lang="en-US" altLang="ja-JP" sz="1600">
                <a:latin typeface="Meiryo" panose="020B0604030504040204" pitchFamily="34" charset="-128"/>
                <a:ea typeface="Meiryo" panose="020B0604030504040204" pitchFamily="34" charset="-128"/>
              </a:rPr>
            </a:br>
            <a:r>
              <a:rPr lang="ja-JP" altLang="en-US" sz="1600">
                <a:latin typeface="Meiryo" panose="020B0604030504040204" pitchFamily="34" charset="-128"/>
                <a:ea typeface="Meiryo" panose="020B0604030504040204" pitchFamily="34" charset="-128"/>
              </a:rPr>
              <a:t>チャネル割り当て</a:t>
            </a:r>
            <a:endParaRPr kumimoji="1" lang="ja-JP" altLang="en-US" sz="160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CBB46732-1B62-65D7-6C93-8E40687B246A}"/>
              </a:ext>
            </a:extLst>
          </p:cNvPr>
          <p:cNvSpPr txBox="1"/>
          <p:nvPr/>
        </p:nvSpPr>
        <p:spPr>
          <a:xfrm>
            <a:off x="8018041" y="2784724"/>
            <a:ext cx="3345243"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繋がりやすい位置を探す</a:t>
            </a:r>
          </a:p>
        </p:txBody>
      </p:sp>
      <p:sp>
        <p:nvSpPr>
          <p:cNvPr id="72" name="テキスト ボックス 71">
            <a:extLst>
              <a:ext uri="{FF2B5EF4-FFF2-40B4-BE49-F238E27FC236}">
                <a16:creationId xmlns:a16="http://schemas.microsoft.com/office/drawing/2014/main" id="{B06DB872-ACA5-6E89-75C7-CA9D5D5BBA31}"/>
              </a:ext>
            </a:extLst>
          </p:cNvPr>
          <p:cNvSpPr txBox="1"/>
          <p:nvPr/>
        </p:nvSpPr>
        <p:spPr>
          <a:xfrm>
            <a:off x="8169285" y="3821231"/>
            <a:ext cx="2614911" cy="369332"/>
          </a:xfrm>
          <a:prstGeom prst="rect">
            <a:avLst/>
          </a:prstGeom>
          <a:noFill/>
        </p:spPr>
        <p:txBody>
          <a:bodyPr wrap="square" rtlCol="0">
            <a:spAutoFit/>
          </a:bodyPr>
          <a:lstStyle/>
          <a:p>
            <a:r>
              <a:rPr lang="ja-JP" altLang="en-US">
                <a:latin typeface="Meiryo" panose="020B0604030504040204" pitchFamily="34" charset="-128"/>
                <a:ea typeface="Meiryo" panose="020B0604030504040204" pitchFamily="34" charset="-128"/>
              </a:rPr>
              <a:t>機器や</a:t>
            </a:r>
            <a:r>
              <a:rPr kumimoji="1" lang="ja-JP" altLang="en-US">
                <a:latin typeface="Meiryo" panose="020B0604030504040204" pitchFamily="34" charset="-128"/>
                <a:ea typeface="Meiryo" panose="020B0604030504040204" pitchFamily="34" charset="-128"/>
              </a:rPr>
              <a:t>通信のリセット</a:t>
            </a:r>
          </a:p>
        </p:txBody>
      </p:sp>
      <p:sp>
        <p:nvSpPr>
          <p:cNvPr id="74" name="右中かっこ 73">
            <a:extLst>
              <a:ext uri="{FF2B5EF4-FFF2-40B4-BE49-F238E27FC236}">
                <a16:creationId xmlns:a16="http://schemas.microsoft.com/office/drawing/2014/main" id="{91672DFC-7F84-5D7D-2013-6C93E84A0BF5}"/>
              </a:ext>
            </a:extLst>
          </p:cNvPr>
          <p:cNvSpPr/>
          <p:nvPr/>
        </p:nvSpPr>
        <p:spPr>
          <a:xfrm rot="5400000">
            <a:off x="2861875" y="3284353"/>
            <a:ext cx="449205" cy="4894331"/>
          </a:xfrm>
          <a:prstGeom prst="rightBrace">
            <a:avLst>
              <a:gd name="adj1" fmla="val 177966"/>
              <a:gd name="adj2" fmla="val 50000"/>
            </a:avLst>
          </a:prstGeom>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B0D2A1EA-5667-35D5-5B7E-FBF24FAC031C}"/>
              </a:ext>
            </a:extLst>
          </p:cNvPr>
          <p:cNvSpPr txBox="1"/>
          <p:nvPr/>
        </p:nvSpPr>
        <p:spPr>
          <a:xfrm>
            <a:off x="1851996" y="6137415"/>
            <a:ext cx="2335714"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現在はこちらが中心</a:t>
            </a:r>
          </a:p>
        </p:txBody>
      </p:sp>
      <p:sp>
        <p:nvSpPr>
          <p:cNvPr id="7" name="テキスト ボックス 6">
            <a:extLst>
              <a:ext uri="{FF2B5EF4-FFF2-40B4-BE49-F238E27FC236}">
                <a16:creationId xmlns:a16="http://schemas.microsoft.com/office/drawing/2014/main" id="{94368929-F8CC-FE8C-F0C7-BE93A07D24A5}"/>
              </a:ext>
            </a:extLst>
          </p:cNvPr>
          <p:cNvSpPr txBox="1"/>
          <p:nvPr/>
        </p:nvSpPr>
        <p:spPr>
          <a:xfrm>
            <a:off x="6180847" y="5014968"/>
            <a:ext cx="4339650"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何となくトライアンドエラーをしている</a:t>
            </a:r>
          </a:p>
        </p:txBody>
      </p:sp>
      <p:sp>
        <p:nvSpPr>
          <p:cNvPr id="9" name="テキスト ボックス 8">
            <a:extLst>
              <a:ext uri="{FF2B5EF4-FFF2-40B4-BE49-F238E27FC236}">
                <a16:creationId xmlns:a16="http://schemas.microsoft.com/office/drawing/2014/main" id="{3135C561-5219-2C4D-8948-E73371DAC649}"/>
              </a:ext>
            </a:extLst>
          </p:cNvPr>
          <p:cNvSpPr txBox="1"/>
          <p:nvPr/>
        </p:nvSpPr>
        <p:spPr>
          <a:xfrm>
            <a:off x="5755341" y="7261412"/>
            <a:ext cx="3211135" cy="923330"/>
          </a:xfrm>
          <a:prstGeom prst="rect">
            <a:avLst/>
          </a:prstGeom>
          <a:noFill/>
        </p:spPr>
        <p:txBody>
          <a:bodyPr wrap="none" rtlCol="0">
            <a:spAutoFit/>
          </a:bodyPr>
          <a:lstStyle/>
          <a:p>
            <a:r>
              <a:rPr kumimoji="1" lang="ja-JP" altLang="en-US"/>
              <a:t>・スライドが必要，</a:t>
            </a:r>
            <a:r>
              <a:rPr kumimoji="1" lang="en-US" altLang="ja-JP"/>
              <a:t>2</a:t>
            </a:r>
            <a:r>
              <a:rPr kumimoji="1" lang="ja-JP" altLang="en-US"/>
              <a:t>と</a:t>
            </a:r>
            <a:r>
              <a:rPr kumimoji="1" lang="en-US" altLang="ja-JP"/>
              <a:t>3</a:t>
            </a:r>
            <a:r>
              <a:rPr kumimoji="1" lang="ja-JP" altLang="en-US"/>
              <a:t>の間</a:t>
            </a:r>
            <a:endParaRPr kumimoji="1" lang="en-US" altLang="ja-JP"/>
          </a:p>
          <a:p>
            <a:r>
              <a:rPr lang="ja-JP" altLang="en-US"/>
              <a:t>製品の紹介，研究の紹介</a:t>
            </a:r>
            <a:endParaRPr lang="en-US" altLang="ja-JP"/>
          </a:p>
          <a:p>
            <a:endParaRPr lang="en-US" altLang="ja-JP"/>
          </a:p>
        </p:txBody>
      </p:sp>
      <p:sp>
        <p:nvSpPr>
          <p:cNvPr id="10" name="右中かっこ 9">
            <a:extLst>
              <a:ext uri="{FF2B5EF4-FFF2-40B4-BE49-F238E27FC236}">
                <a16:creationId xmlns:a16="http://schemas.microsoft.com/office/drawing/2014/main" id="{F729F5D5-854C-2038-D46E-AC6C1B9A5BF9}"/>
              </a:ext>
            </a:extLst>
          </p:cNvPr>
          <p:cNvSpPr/>
          <p:nvPr/>
        </p:nvSpPr>
        <p:spPr>
          <a:xfrm rot="5400000">
            <a:off x="8185425" y="2001348"/>
            <a:ext cx="449205" cy="5343953"/>
          </a:xfrm>
          <a:prstGeom prst="rightBrace">
            <a:avLst>
              <a:gd name="adj1" fmla="val 152022"/>
              <a:gd name="adj2" fmla="val 50000"/>
            </a:avLst>
          </a:prstGeom>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2" name="角丸四角形 21">
            <a:extLst>
              <a:ext uri="{FF2B5EF4-FFF2-40B4-BE49-F238E27FC236}">
                <a16:creationId xmlns:a16="http://schemas.microsoft.com/office/drawing/2014/main" id="{2234470F-74BE-81A3-3E75-BA0F20E00FC3}"/>
              </a:ext>
            </a:extLst>
          </p:cNvPr>
          <p:cNvSpPr/>
          <p:nvPr/>
        </p:nvSpPr>
        <p:spPr>
          <a:xfrm>
            <a:off x="627882" y="4516595"/>
            <a:ext cx="489433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3" name="グループ化 22">
            <a:extLst>
              <a:ext uri="{FF2B5EF4-FFF2-40B4-BE49-F238E27FC236}">
                <a16:creationId xmlns:a16="http://schemas.microsoft.com/office/drawing/2014/main" id="{1CD4F17C-6B17-AD9B-69CA-08945044EF16}"/>
              </a:ext>
            </a:extLst>
          </p:cNvPr>
          <p:cNvGrpSpPr/>
          <p:nvPr/>
        </p:nvGrpSpPr>
        <p:grpSpPr>
          <a:xfrm>
            <a:off x="627882" y="4515917"/>
            <a:ext cx="4770606" cy="982800"/>
            <a:chOff x="593593" y="4517302"/>
            <a:chExt cx="4770606" cy="982800"/>
          </a:xfrm>
        </p:grpSpPr>
        <p:sp>
          <p:nvSpPr>
            <p:cNvPr id="12" name="角丸四角形 11">
              <a:extLst>
                <a:ext uri="{FF2B5EF4-FFF2-40B4-BE49-F238E27FC236}">
                  <a16:creationId xmlns:a16="http://schemas.microsoft.com/office/drawing/2014/main" id="{58049F09-7256-4720-586E-665D49A768E7}"/>
                </a:ext>
              </a:extLst>
            </p:cNvPr>
            <p:cNvSpPr/>
            <p:nvPr/>
          </p:nvSpPr>
          <p:spPr>
            <a:xfrm>
              <a:off x="593593" y="4517302"/>
              <a:ext cx="2052940" cy="982800"/>
            </a:xfrm>
            <a:prstGeom prst="roundRect">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ロード</a:t>
              </a:r>
              <a:endParaRPr kumimoji="1" lang="en-US" altLang="ja-JP" sz="1600" b="1">
                <a:solidFill>
                  <a:schemeClr val="tx1"/>
                </a:solidFill>
                <a:latin typeface="Meiryo" panose="020B0604030504040204" pitchFamily="34" charset="-128"/>
                <a:ea typeface="Meiryo" panose="020B0604030504040204" pitchFamily="34" charset="-128"/>
              </a:endParaRPr>
            </a:p>
            <a:p>
              <a:pPr algn="ctr"/>
              <a:r>
                <a:rPr kumimoji="1" lang="ja-JP" altLang="en-US" sz="1600" b="1">
                  <a:solidFill>
                    <a:schemeClr val="tx1"/>
                  </a:solidFill>
                  <a:latin typeface="Meiryo" panose="020B0604030504040204" pitchFamily="34" charset="-128"/>
                  <a:ea typeface="Meiryo" panose="020B0604030504040204" pitchFamily="34" charset="-128"/>
                </a:rPr>
                <a:t>バランシング</a:t>
              </a:r>
            </a:p>
          </p:txBody>
        </p:sp>
        <p:sp>
          <p:nvSpPr>
            <p:cNvPr id="2" name="テキスト ボックス 1">
              <a:extLst>
                <a:ext uri="{FF2B5EF4-FFF2-40B4-BE49-F238E27FC236}">
                  <a16:creationId xmlns:a16="http://schemas.microsoft.com/office/drawing/2014/main" id="{F64A6574-3271-FC95-0FDD-BACF6B870906}"/>
                </a:ext>
              </a:extLst>
            </p:cNvPr>
            <p:cNvSpPr txBox="1"/>
            <p:nvPr/>
          </p:nvSpPr>
          <p:spPr>
            <a:xfrm>
              <a:off x="2862372" y="4723965"/>
              <a:ext cx="2501827" cy="584775"/>
            </a:xfrm>
            <a:prstGeom prst="rect">
              <a:avLst/>
            </a:prstGeom>
            <a:noFill/>
            <a:ln>
              <a:noFill/>
            </a:ln>
          </p:spPr>
          <p:txBody>
            <a:bodyPr wrap="square" rtlCol="0">
              <a:spAutoFit/>
            </a:bodyPr>
            <a:lstStyle/>
            <a:p>
              <a:pPr algn="l"/>
              <a:r>
                <a:rPr kumimoji="1" lang="en-US" altLang="ja-JP" sz="1600">
                  <a:latin typeface="Meiryo" panose="020B0604030504040204" pitchFamily="34" charset="-128"/>
                  <a:ea typeface="Meiryo" panose="020B0604030504040204" pitchFamily="34" charset="-128"/>
                </a:rPr>
                <a:t>AP</a:t>
              </a:r>
              <a:r>
                <a:rPr lang="ja-JP" altLang="en-US" sz="1600">
                  <a:latin typeface="Meiryo" panose="020B0604030504040204" pitchFamily="34" charset="-128"/>
                  <a:ea typeface="Meiryo" panose="020B0604030504040204" pitchFamily="34" charset="-128"/>
                </a:rPr>
                <a:t>ごとの接続端末数の</a:t>
              </a:r>
              <a:br>
                <a:rPr lang="en-US" altLang="ja-JP" sz="1600">
                  <a:latin typeface="Meiryo" panose="020B0604030504040204" pitchFamily="34" charset="-128"/>
                  <a:ea typeface="Meiryo" panose="020B0604030504040204" pitchFamily="34" charset="-128"/>
                </a:rPr>
              </a:br>
              <a:r>
                <a:rPr lang="ja-JP" altLang="en-US" sz="1600">
                  <a:latin typeface="Meiryo" panose="020B0604030504040204" pitchFamily="34" charset="-128"/>
                  <a:ea typeface="Meiryo" panose="020B0604030504040204" pitchFamily="34" charset="-128"/>
                </a:rPr>
                <a:t>偏りを解消</a:t>
              </a:r>
              <a:endParaRPr kumimoji="1" lang="ja-JP" altLang="en-US" sz="1600">
                <a:latin typeface="Meiryo" panose="020B0604030504040204" pitchFamily="34" charset="-128"/>
                <a:ea typeface="Meiryo" panose="020B0604030504040204" pitchFamily="34" charset="-128"/>
              </a:endParaRPr>
            </a:p>
          </p:txBody>
        </p:sp>
      </p:grpSp>
      <p:pic>
        <p:nvPicPr>
          <p:cNvPr id="11" name="グラフィックス 10" descr="歯車付きの頭 単色塗りつぶし">
            <a:extLst>
              <a:ext uri="{FF2B5EF4-FFF2-40B4-BE49-F238E27FC236}">
                <a16:creationId xmlns:a16="http://schemas.microsoft.com/office/drawing/2014/main" id="{FAC95371-8D75-7CEA-AD53-DA70C9150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1996" y="1609935"/>
            <a:ext cx="533123" cy="533123"/>
          </a:xfrm>
          <a:prstGeom prst="rect">
            <a:avLst/>
          </a:prstGeom>
        </p:spPr>
      </p:pic>
      <p:grpSp>
        <p:nvGrpSpPr>
          <p:cNvPr id="19" name="グループ化 18">
            <a:extLst>
              <a:ext uri="{FF2B5EF4-FFF2-40B4-BE49-F238E27FC236}">
                <a16:creationId xmlns:a16="http://schemas.microsoft.com/office/drawing/2014/main" id="{C8D0BDB5-1868-7378-DDB6-5C49D4A88628}"/>
              </a:ext>
            </a:extLst>
          </p:cNvPr>
          <p:cNvGrpSpPr/>
          <p:nvPr/>
        </p:nvGrpSpPr>
        <p:grpSpPr>
          <a:xfrm>
            <a:off x="7060432" y="1636183"/>
            <a:ext cx="757925" cy="556473"/>
            <a:chOff x="8249253" y="-609062"/>
            <a:chExt cx="1371600" cy="1007037"/>
          </a:xfrm>
        </p:grpSpPr>
        <p:pic>
          <p:nvPicPr>
            <p:cNvPr id="14" name="グラフィックス 13" descr="ユーザー 単色塗りつぶし">
              <a:extLst>
                <a:ext uri="{FF2B5EF4-FFF2-40B4-BE49-F238E27FC236}">
                  <a16:creationId xmlns:a16="http://schemas.microsoft.com/office/drawing/2014/main" id="{4FE2169E-1ABE-FA1B-9047-4C0A4F9E6D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49253" y="-516425"/>
              <a:ext cx="914400" cy="914400"/>
            </a:xfrm>
            <a:prstGeom prst="rect">
              <a:avLst/>
            </a:prstGeom>
          </p:spPr>
        </p:pic>
        <p:pic>
          <p:nvPicPr>
            <p:cNvPr id="18" name="グラフィックス 17" descr="スマート フォン 単色塗りつぶし">
              <a:extLst>
                <a:ext uri="{FF2B5EF4-FFF2-40B4-BE49-F238E27FC236}">
                  <a16:creationId xmlns:a16="http://schemas.microsoft.com/office/drawing/2014/main" id="{CB4DEC73-ECDD-5776-96E9-CDC1902241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06453" y="-609062"/>
              <a:ext cx="914400" cy="914400"/>
            </a:xfrm>
            <a:prstGeom prst="rect">
              <a:avLst/>
            </a:prstGeom>
          </p:spPr>
        </p:pic>
      </p:grpSp>
      <p:sp>
        <p:nvSpPr>
          <p:cNvPr id="4" name="スライド番号プレースホルダー 3">
            <a:extLst>
              <a:ext uri="{FF2B5EF4-FFF2-40B4-BE49-F238E27FC236}">
                <a16:creationId xmlns:a16="http://schemas.microsoft.com/office/drawing/2014/main" id="{D68EF9DC-AAF7-9109-EAB6-D4E5869C0E8B}"/>
              </a:ext>
            </a:extLst>
          </p:cNvPr>
          <p:cNvSpPr>
            <a:spLocks noGrp="1"/>
          </p:cNvSpPr>
          <p:nvPr>
            <p:ph type="sldNum" sz="quarter" idx="12"/>
          </p:nvPr>
        </p:nvSpPr>
        <p:spPr/>
        <p:txBody>
          <a:bodyPr/>
          <a:lstStyle/>
          <a:p>
            <a:fld id="{F1CDFA39-16F5-E64D-9D3A-3CE155B62115}" type="slidenum">
              <a:rPr kumimoji="1" lang="ja-JP" altLang="en-US" smtClean="0"/>
              <a:t>2</a:t>
            </a:fld>
            <a:endParaRPr kumimoji="1" lang="ja-JP" altLang="en-US"/>
          </a:p>
        </p:txBody>
      </p:sp>
    </p:spTree>
    <p:extLst>
      <p:ext uri="{BB962C8B-B14F-4D97-AF65-F5344CB8AC3E}">
        <p14:creationId xmlns:p14="http://schemas.microsoft.com/office/powerpoint/2010/main" val="1749183463"/>
      </p:ext>
    </p:extLst>
  </p:cSld>
  <p:clrMapOvr>
    <a:masterClrMapping/>
  </p:clrMapOvr>
  <mc:AlternateContent xmlns:mc="http://schemas.openxmlformats.org/markup-compatibility/2006" xmlns:p14="http://schemas.microsoft.com/office/powerpoint/2010/main">
    <mc:Choice Requires="p14">
      <p:transition spd="slow" p14:dur="2000" advTm="389"/>
    </mc:Choice>
    <mc:Fallback xmlns="">
      <p:transition spd="slow" advTm="389"/>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E9623-EB6F-1602-C301-EB75157CFB40}"/>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B5A9C55-54BE-9FE8-6003-3B5726C133B3}"/>
              </a:ext>
            </a:extLst>
          </p:cNvPr>
          <p:cNvSpPr>
            <a:spLocks noGrp="1"/>
          </p:cNvSpPr>
          <p:nvPr>
            <p:ph type="title"/>
          </p:nvPr>
        </p:nvSpPr>
        <p:spPr>
          <a:xfrm>
            <a:off x="437212" y="-11271"/>
            <a:ext cx="11317575" cy="1151466"/>
          </a:xfrm>
        </p:spPr>
        <p:txBody>
          <a:bodyPr>
            <a:normAutofit/>
          </a:bodyPr>
          <a:lstStyle/>
          <a:p>
            <a:r>
              <a:rPr kumimoji="1" lang="ja-JP" altLang="en-US"/>
              <a:t>関連研究</a:t>
            </a:r>
            <a:r>
              <a:rPr kumimoji="1" lang="en-US" altLang="ja-JP"/>
              <a:t>-</a:t>
            </a:r>
            <a:r>
              <a:rPr lang="en-US" altLang="ja-JP"/>
              <a:t>Miyata</a:t>
            </a:r>
            <a:r>
              <a:rPr lang="ja-JP" altLang="en-US"/>
              <a:t>らの研究の課題</a:t>
            </a:r>
            <a:endParaRPr kumimoji="1" lang="ja-JP" altLang="en-US"/>
          </a:p>
        </p:txBody>
      </p:sp>
      <p:sp>
        <p:nvSpPr>
          <p:cNvPr id="5" name="右矢印 4">
            <a:extLst>
              <a:ext uri="{FF2B5EF4-FFF2-40B4-BE49-F238E27FC236}">
                <a16:creationId xmlns:a16="http://schemas.microsoft.com/office/drawing/2014/main" id="{47E9ACE0-A2D9-7F34-F4B2-A50174790F3C}"/>
              </a:ext>
            </a:extLst>
          </p:cNvPr>
          <p:cNvSpPr/>
          <p:nvPr/>
        </p:nvSpPr>
        <p:spPr>
          <a:xfrm>
            <a:off x="1166177" y="586190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74FF209-6ACB-2F72-7955-E3BBC786189A}"/>
              </a:ext>
            </a:extLst>
          </p:cNvPr>
          <p:cNvSpPr txBox="1"/>
          <p:nvPr/>
        </p:nvSpPr>
        <p:spPr>
          <a:xfrm>
            <a:off x="2493208" y="5875017"/>
            <a:ext cx="8347055" cy="461665"/>
          </a:xfrm>
          <a:prstGeom prst="rect">
            <a:avLst/>
          </a:prstGeom>
          <a:noFill/>
        </p:spPr>
        <p:txBody>
          <a:bodyPr wrap="square" rtlCol="0">
            <a:spAutoFit/>
          </a:bodyPr>
          <a:lstStyle/>
          <a:p>
            <a:r>
              <a:rPr kumimoji="1" lang="ja-JP" altLang="en-US" sz="2400" b="1">
                <a:latin typeface="Meiryo" panose="020B0604030504040204" pitchFamily="34" charset="-128"/>
                <a:ea typeface="Meiryo" panose="020B0604030504040204" pitchFamily="34" charset="-128"/>
              </a:rPr>
              <a:t>より実環境を想定した</a:t>
            </a:r>
            <a:r>
              <a:rPr lang="ja-JP" altLang="en-US" sz="2400" b="1">
                <a:latin typeface="Meiryo" panose="020B0604030504040204" pitchFamily="34" charset="-128"/>
                <a:ea typeface="Meiryo" panose="020B0604030504040204" pitchFamily="34" charset="-128"/>
              </a:rPr>
              <a:t>手法</a:t>
            </a:r>
            <a:r>
              <a:rPr kumimoji="1" lang="ja-JP" altLang="en-US" sz="2400">
                <a:latin typeface="Meiryo" panose="020B0604030504040204" pitchFamily="34" charset="-128"/>
                <a:ea typeface="Meiryo" panose="020B0604030504040204" pitchFamily="34" charset="-128"/>
              </a:rPr>
              <a:t>が必要</a:t>
            </a:r>
          </a:p>
        </p:txBody>
      </p:sp>
      <p:graphicFrame>
        <p:nvGraphicFramePr>
          <p:cNvPr id="8" name="表 7">
            <a:extLst>
              <a:ext uri="{FF2B5EF4-FFF2-40B4-BE49-F238E27FC236}">
                <a16:creationId xmlns:a16="http://schemas.microsoft.com/office/drawing/2014/main" id="{6C04B0E5-4C3A-2492-9EC6-CEBC3383085A}"/>
              </a:ext>
            </a:extLst>
          </p:cNvPr>
          <p:cNvGraphicFramePr>
            <a:graphicFrameLocks noGrp="1"/>
          </p:cNvGraphicFramePr>
          <p:nvPr/>
        </p:nvGraphicFramePr>
        <p:xfrm>
          <a:off x="1166177" y="1656376"/>
          <a:ext cx="10495033" cy="3605188"/>
        </p:xfrm>
        <a:graphic>
          <a:graphicData uri="http://schemas.openxmlformats.org/drawingml/2006/table">
            <a:tbl>
              <a:tblPr firstRow="1" bandRow="1">
                <a:tableStyleId>{2D5ABB26-0587-4C30-8999-92F81FD0307C}</a:tableStyleId>
              </a:tblPr>
              <a:tblGrid>
                <a:gridCol w="4517937">
                  <a:extLst>
                    <a:ext uri="{9D8B030D-6E8A-4147-A177-3AD203B41FA5}">
                      <a16:colId xmlns:a16="http://schemas.microsoft.com/office/drawing/2014/main" val="1646923856"/>
                    </a:ext>
                  </a:extLst>
                </a:gridCol>
                <a:gridCol w="5977096">
                  <a:extLst>
                    <a:ext uri="{9D8B030D-6E8A-4147-A177-3AD203B41FA5}">
                      <a16:colId xmlns:a16="http://schemas.microsoft.com/office/drawing/2014/main" val="784954576"/>
                    </a:ext>
                  </a:extLst>
                </a:gridCol>
              </a:tblGrid>
              <a:tr h="1156799">
                <a:tc>
                  <a:txBody>
                    <a:bodyPr/>
                    <a:lstStyle/>
                    <a:p>
                      <a:pPr algn="ctr"/>
                      <a:r>
                        <a:rPr kumimoji="1" lang="ja-JP" altLang="en-US" sz="2000" b="1">
                          <a:latin typeface="Meiryo" panose="020B0604030504040204" pitchFamily="34" charset="-128"/>
                          <a:ea typeface="Meiryo" panose="020B0604030504040204" pitchFamily="34" charset="-128"/>
                        </a:rPr>
                        <a:t>通信品質の見積り方</a:t>
                      </a:r>
                    </a:p>
                  </a:txBody>
                  <a:tcPr anchor="ctr">
                    <a:lnR w="5715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 altLang="ja-JP">
                          <a:solidFill>
                            <a:srgbClr val="0070C0"/>
                          </a:solidFill>
                          <a:latin typeface="Meiryo" panose="020B0604030504040204" pitchFamily="34" charset="-128"/>
                          <a:ea typeface="Meiryo" panose="020B0604030504040204" pitchFamily="34" charset="-128"/>
                        </a:rPr>
                        <a:t>AP</a:t>
                      </a:r>
                      <a:r>
                        <a:rPr lang="ja-JP" altLang="en-US">
                          <a:solidFill>
                            <a:srgbClr val="0070C0"/>
                          </a:solidFill>
                          <a:latin typeface="Meiryo" panose="020B0604030504040204" pitchFamily="34" charset="-128"/>
                          <a:ea typeface="Meiryo" panose="020B0604030504040204" pitchFamily="34" charset="-128"/>
                        </a:rPr>
                        <a:t>と利用者の距離のみでスループットを見積もる</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チャネル混雑状況等の</a:t>
                      </a:r>
                      <a:r>
                        <a:rPr lang="ja-JP" altLang="en-US" b="1">
                          <a:latin typeface="Meiryo" panose="020B0604030504040204" pitchFamily="34" charset="-128"/>
                          <a:ea typeface="Meiryo" panose="020B0604030504040204" pitchFamily="34" charset="-128"/>
                        </a:rPr>
                        <a:t>実環境における要因</a:t>
                      </a:r>
                      <a:r>
                        <a:rPr lang="ja-JP" altLang="en-US">
                          <a:latin typeface="Meiryo" panose="020B0604030504040204" pitchFamily="34" charset="-128"/>
                          <a:ea typeface="Meiryo" panose="020B0604030504040204" pitchFamily="34" charset="-128"/>
                        </a:rPr>
                        <a:t>が</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考慮されていない</a:t>
                      </a:r>
                    </a:p>
                  </a:txBody>
                  <a:tcPr marL="360000" anchor="ctr">
                    <a:lnL w="5715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999368393"/>
                  </a:ext>
                </a:extLst>
              </a:tr>
              <a:tr h="1156799">
                <a:tc>
                  <a:txBody>
                    <a:bodyPr/>
                    <a:lstStyle/>
                    <a:p>
                      <a:pPr algn="ctr"/>
                      <a:r>
                        <a:rPr kumimoji="1" lang="en-US" altLang="ja-JP" sz="2000" b="1">
                          <a:latin typeface="Meiryo" panose="020B0604030504040204" pitchFamily="34" charset="-128"/>
                          <a:ea typeface="Meiryo" panose="020B0604030504040204" pitchFamily="34" charset="-128"/>
                        </a:rPr>
                        <a:t> </a:t>
                      </a:r>
                      <a:r>
                        <a:rPr kumimoji="1" lang="ja-JP" altLang="en-US" sz="2000" b="1">
                          <a:latin typeface="Meiryo" panose="020B0604030504040204" pitchFamily="34" charset="-128"/>
                          <a:ea typeface="Meiryo" panose="020B0604030504040204" pitchFamily="34" charset="-128"/>
                        </a:rPr>
                        <a:t>位置情報の取得方法</a:t>
                      </a:r>
                      <a:endParaRPr kumimoji="1" lang="en-US" altLang="ja-JP" sz="2000" b="1">
                        <a:latin typeface="Meiryo" panose="020B0604030504040204" pitchFamily="34" charset="-128"/>
                        <a:ea typeface="Meiryo" panose="020B0604030504040204" pitchFamily="34" charset="-128"/>
                      </a:endParaRP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lnSpc>
                          <a:spcPct val="150000"/>
                        </a:lnSpc>
                      </a:pPr>
                      <a:r>
                        <a:rPr lang="ja-JP" altLang="en-US">
                          <a:solidFill>
                            <a:srgbClr val="0070C0"/>
                          </a:solidFill>
                          <a:latin typeface="Meiryo" panose="020B0604030504040204" pitchFamily="34" charset="-128"/>
                          <a:ea typeface="Meiryo" panose="020B0604030504040204" pitchFamily="34" charset="-128"/>
                        </a:rPr>
                        <a:t>多数のセンサーを設置して位置情報を取得する</a:t>
                      </a:r>
                      <a:br>
                        <a:rPr lang="en-US" altLang="ja-JP">
                          <a:latin typeface="Meiryo" panose="020B0604030504040204" pitchFamily="34" charset="-128"/>
                          <a:ea typeface="Meiryo" panose="020B0604030504040204" pitchFamily="34" charset="-128"/>
                        </a:rPr>
                      </a:br>
                      <a:r>
                        <a:rPr lang="ja-JP" altLang="en-US" b="1">
                          <a:latin typeface="Meiryo" panose="020B0604030504040204" pitchFamily="34" charset="-128"/>
                          <a:ea typeface="Meiryo" panose="020B0604030504040204" pitchFamily="34" charset="-128"/>
                        </a:rPr>
                        <a:t>導入・維持が困難</a:t>
                      </a: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32274269"/>
                  </a:ext>
                </a:extLst>
              </a:tr>
              <a:tr h="1156799">
                <a:tc>
                  <a:txBody>
                    <a:bodyPr/>
                    <a:lstStyle/>
                    <a:p>
                      <a:pPr algn="ctr"/>
                      <a:r>
                        <a:rPr kumimoji="1" lang="ja-JP" altLang="en-US" sz="2000" b="1">
                          <a:latin typeface="Meiryo" panose="020B0604030504040204" pitchFamily="34" charset="-128"/>
                          <a:ea typeface="Meiryo" panose="020B0604030504040204" pitchFamily="34" charset="-128"/>
                        </a:rPr>
                        <a:t>ユーザに求める移動の方針</a:t>
                      </a: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lnSpc>
                          <a:spcPct val="150000"/>
                        </a:lnSpc>
                      </a:pPr>
                      <a:r>
                        <a:rPr lang="ja-JP" altLang="en-US" b="0">
                          <a:solidFill>
                            <a:srgbClr val="0070C0"/>
                          </a:solidFill>
                          <a:latin typeface="Meiryo" panose="020B0604030504040204" pitchFamily="34" charset="-128"/>
                          <a:ea typeface="Meiryo" panose="020B0604030504040204" pitchFamily="34" charset="-128"/>
                        </a:rPr>
                        <a:t>許容距離内で</a:t>
                      </a:r>
                      <a:r>
                        <a:rPr lang="ja-JP" altLang="en-US" b="1">
                          <a:solidFill>
                            <a:srgbClr val="0070C0"/>
                          </a:solidFill>
                          <a:latin typeface="Meiryo" panose="020B0604030504040204" pitchFamily="34" charset="-128"/>
                          <a:ea typeface="Meiryo" panose="020B0604030504040204" pitchFamily="34" charset="-128"/>
                        </a:rPr>
                        <a:t>ユーザは積極的に移動</a:t>
                      </a:r>
                      <a:r>
                        <a:rPr lang="ja-JP" altLang="en-US" b="0">
                          <a:solidFill>
                            <a:srgbClr val="0070C0"/>
                          </a:solidFill>
                          <a:latin typeface="Meiryo" panose="020B0604030504040204" pitchFamily="34" charset="-128"/>
                          <a:ea typeface="Meiryo" panose="020B0604030504040204" pitchFamily="34" charset="-128"/>
                        </a:rPr>
                        <a:t>する</a:t>
                      </a:r>
                      <a:endParaRPr lang="en-US" altLang="ja-JP" b="0">
                        <a:solidFill>
                          <a:srgbClr val="0070C0"/>
                        </a:solidFill>
                        <a:latin typeface="Meiryo" panose="020B0604030504040204" pitchFamily="34" charset="-128"/>
                        <a:ea typeface="Meiryo" panose="020B0604030504040204" pitchFamily="34" charset="-128"/>
                      </a:endParaRPr>
                    </a:p>
                    <a:p>
                      <a:pPr algn="ctr">
                        <a:lnSpc>
                          <a:spcPct val="150000"/>
                        </a:lnSpc>
                      </a:pPr>
                      <a:r>
                        <a:rPr lang="en-US" altLang="ja-JP" b="0">
                          <a:latin typeface="Meiryo" panose="020B0604030504040204" pitchFamily="34" charset="-128"/>
                          <a:ea typeface="Meiryo" panose="020B0604030504040204" pitchFamily="34" charset="-128"/>
                        </a:rPr>
                        <a:t>AP</a:t>
                      </a:r>
                      <a:r>
                        <a:rPr lang="ja-JP" altLang="en-US" b="0">
                          <a:latin typeface="Meiryo" panose="020B0604030504040204" pitchFamily="34" charset="-128"/>
                          <a:ea typeface="Meiryo" panose="020B0604030504040204" pitchFamily="34" charset="-128"/>
                        </a:rPr>
                        <a:t>の直下に人が集中する可能性がある</a:t>
                      </a: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2833781586"/>
                  </a:ext>
                </a:extLst>
              </a:tr>
            </a:tbl>
          </a:graphicData>
        </a:graphic>
      </p:graphicFrame>
      <p:grpSp>
        <p:nvGrpSpPr>
          <p:cNvPr id="27" name="グループ化 26">
            <a:extLst>
              <a:ext uri="{FF2B5EF4-FFF2-40B4-BE49-F238E27FC236}">
                <a16:creationId xmlns:a16="http://schemas.microsoft.com/office/drawing/2014/main" id="{2DBF79E6-BF1A-B4FE-7717-39D491232C71}"/>
              </a:ext>
            </a:extLst>
          </p:cNvPr>
          <p:cNvGrpSpPr/>
          <p:nvPr/>
        </p:nvGrpSpPr>
        <p:grpSpPr>
          <a:xfrm>
            <a:off x="557509" y="1656376"/>
            <a:ext cx="1239450" cy="1239450"/>
            <a:chOff x="716971" y="2226872"/>
            <a:chExt cx="1127592" cy="1127592"/>
          </a:xfrm>
        </p:grpSpPr>
        <p:sp>
          <p:nvSpPr>
            <p:cNvPr id="9" name="円/楕円 8">
              <a:extLst>
                <a:ext uri="{FF2B5EF4-FFF2-40B4-BE49-F238E27FC236}">
                  <a16:creationId xmlns:a16="http://schemas.microsoft.com/office/drawing/2014/main" id="{3A3DEAD4-C3F8-007D-CF6A-7DDA3770B683}"/>
                </a:ext>
              </a:extLst>
            </p:cNvPr>
            <p:cNvSpPr/>
            <p:nvPr/>
          </p:nvSpPr>
          <p:spPr>
            <a:xfrm>
              <a:off x="716971" y="2226872"/>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59DD7F2A-769E-72F4-6050-2A2A263B98AF}"/>
                </a:ext>
              </a:extLst>
            </p:cNvPr>
            <p:cNvSpPr/>
            <p:nvPr/>
          </p:nvSpPr>
          <p:spPr>
            <a:xfrm>
              <a:off x="793171" y="2300443"/>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情報 単色塗りつぶし">
              <a:extLst>
                <a:ext uri="{FF2B5EF4-FFF2-40B4-BE49-F238E27FC236}">
                  <a16:creationId xmlns:a16="http://schemas.microsoft.com/office/drawing/2014/main" id="{AC93C06E-074C-7C51-B07C-E2FBBBAC45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3567" y="2323100"/>
              <a:ext cx="914400" cy="914400"/>
            </a:xfrm>
            <a:prstGeom prst="rect">
              <a:avLst/>
            </a:prstGeom>
          </p:spPr>
        </p:pic>
      </p:grpSp>
      <p:sp>
        <p:nvSpPr>
          <p:cNvPr id="4" name="テキスト ボックス 3">
            <a:extLst>
              <a:ext uri="{FF2B5EF4-FFF2-40B4-BE49-F238E27FC236}">
                <a16:creationId xmlns:a16="http://schemas.microsoft.com/office/drawing/2014/main" id="{054D8BE6-8C70-232D-BB12-B945E8D9F3D5}"/>
              </a:ext>
            </a:extLst>
          </p:cNvPr>
          <p:cNvSpPr txBox="1"/>
          <p:nvPr/>
        </p:nvSpPr>
        <p:spPr>
          <a:xfrm>
            <a:off x="2745908" y="7241059"/>
            <a:ext cx="9417963" cy="646331"/>
          </a:xfrm>
          <a:prstGeom prst="rect">
            <a:avLst/>
          </a:prstGeom>
          <a:noFill/>
        </p:spPr>
        <p:txBody>
          <a:bodyPr wrap="none" rtlCol="0">
            <a:spAutoFit/>
          </a:bodyPr>
          <a:lstStyle/>
          <a:p>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と利用者の距離のみから見積もったスループットのみで通信品質を評価しており，</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電波干渉やチャネルの混雑状況といった</a:t>
            </a:r>
            <a:r>
              <a:rPr lang="ja-JP" altLang="en-US" b="1">
                <a:latin typeface="Meiryo" panose="020B0604030504040204" pitchFamily="34" charset="-128"/>
                <a:ea typeface="Meiryo" panose="020B0604030504040204" pitchFamily="34" charset="-128"/>
              </a:rPr>
              <a:t>実環境における重要な要因</a:t>
            </a:r>
            <a:r>
              <a:rPr lang="ja-JP" altLang="en-US">
                <a:latin typeface="Meiryo" panose="020B0604030504040204" pitchFamily="34" charset="-128"/>
                <a:ea typeface="Meiryo" panose="020B0604030504040204" pitchFamily="34" charset="-128"/>
              </a:rPr>
              <a:t>が考慮されていない．</a:t>
            </a:r>
          </a:p>
        </p:txBody>
      </p:sp>
      <p:grpSp>
        <p:nvGrpSpPr>
          <p:cNvPr id="2" name="グループ化 1">
            <a:extLst>
              <a:ext uri="{FF2B5EF4-FFF2-40B4-BE49-F238E27FC236}">
                <a16:creationId xmlns:a16="http://schemas.microsoft.com/office/drawing/2014/main" id="{5630F2FB-D7DC-3579-AB35-26DF7DAC7B27}"/>
              </a:ext>
            </a:extLst>
          </p:cNvPr>
          <p:cNvGrpSpPr/>
          <p:nvPr/>
        </p:nvGrpSpPr>
        <p:grpSpPr>
          <a:xfrm>
            <a:off x="560650" y="4141688"/>
            <a:ext cx="1123902" cy="1123902"/>
            <a:chOff x="-139950" y="5311288"/>
            <a:chExt cx="1123902" cy="1123902"/>
          </a:xfrm>
        </p:grpSpPr>
        <p:sp>
          <p:nvSpPr>
            <p:cNvPr id="13" name="円/楕円 12">
              <a:extLst>
                <a:ext uri="{FF2B5EF4-FFF2-40B4-BE49-F238E27FC236}">
                  <a16:creationId xmlns:a16="http://schemas.microsoft.com/office/drawing/2014/main" id="{509BF9C0-AC1A-3072-B76D-9FBDB06B3201}"/>
                </a:ext>
              </a:extLst>
            </p:cNvPr>
            <p:cNvSpPr/>
            <p:nvPr/>
          </p:nvSpPr>
          <p:spPr>
            <a:xfrm>
              <a:off x="-139950" y="5311288"/>
              <a:ext cx="1123902" cy="112390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65BE2711-241E-0393-7356-043E4B195B9C}"/>
                </a:ext>
              </a:extLst>
            </p:cNvPr>
            <p:cNvSpPr/>
            <p:nvPr/>
          </p:nvSpPr>
          <p:spPr>
            <a:xfrm>
              <a:off x="-63999" y="5387239"/>
              <a:ext cx="972001" cy="97200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EAB6DE15-A74D-1090-C675-EC8C3AF3EEA5}"/>
              </a:ext>
            </a:extLst>
          </p:cNvPr>
          <p:cNvGrpSpPr/>
          <p:nvPr/>
        </p:nvGrpSpPr>
        <p:grpSpPr>
          <a:xfrm>
            <a:off x="581588" y="2992225"/>
            <a:ext cx="1111929" cy="1111929"/>
            <a:chOff x="634917" y="2859105"/>
            <a:chExt cx="1069536" cy="1069536"/>
          </a:xfrm>
        </p:grpSpPr>
        <p:grpSp>
          <p:nvGrpSpPr>
            <p:cNvPr id="26" name="グループ化 25">
              <a:extLst>
                <a:ext uri="{FF2B5EF4-FFF2-40B4-BE49-F238E27FC236}">
                  <a16:creationId xmlns:a16="http://schemas.microsoft.com/office/drawing/2014/main" id="{CADBE03D-CCBB-A3F8-3EAD-607BB2CA6B3C}"/>
                </a:ext>
              </a:extLst>
            </p:cNvPr>
            <p:cNvGrpSpPr/>
            <p:nvPr/>
          </p:nvGrpSpPr>
          <p:grpSpPr>
            <a:xfrm>
              <a:off x="634917" y="2859105"/>
              <a:ext cx="1069536" cy="1069536"/>
              <a:chOff x="689205" y="3438906"/>
              <a:chExt cx="1127592" cy="1127592"/>
            </a:xfrm>
          </p:grpSpPr>
          <p:sp>
            <p:nvSpPr>
              <p:cNvPr id="10" name="円/楕円 9">
                <a:extLst>
                  <a:ext uri="{FF2B5EF4-FFF2-40B4-BE49-F238E27FC236}">
                    <a16:creationId xmlns:a16="http://schemas.microsoft.com/office/drawing/2014/main" id="{E1F7477D-78D7-9182-A2F7-5BF9BC8C60AD}"/>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036538E3-8A37-1FE6-499D-2DD0C9AD4786}"/>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コンパス 単色塗りつぶし">
              <a:extLst>
                <a:ext uri="{FF2B5EF4-FFF2-40B4-BE49-F238E27FC236}">
                  <a16:creationId xmlns:a16="http://schemas.microsoft.com/office/drawing/2014/main" id="{506DCD00-1487-86F8-D7A5-100B3073CD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8977" y="2916426"/>
              <a:ext cx="914400" cy="914400"/>
            </a:xfrm>
            <a:prstGeom prst="rect">
              <a:avLst/>
            </a:prstGeom>
          </p:spPr>
        </p:pic>
      </p:grpSp>
      <p:pic>
        <p:nvPicPr>
          <p:cNvPr id="17" name="グラフィックス 16" descr="歩く 単色塗りつぶし">
            <a:extLst>
              <a:ext uri="{FF2B5EF4-FFF2-40B4-BE49-F238E27FC236}">
                <a16:creationId xmlns:a16="http://schemas.microsoft.com/office/drawing/2014/main" id="{BBD8E85B-98F2-204B-870B-D77F9697A8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4761" y="4287107"/>
            <a:ext cx="775679" cy="775679"/>
          </a:xfrm>
          <a:prstGeom prst="rect">
            <a:avLst/>
          </a:prstGeom>
        </p:spPr>
      </p:pic>
      <p:sp>
        <p:nvSpPr>
          <p:cNvPr id="7" name="スライド番号プレースホルダー 6">
            <a:extLst>
              <a:ext uri="{FF2B5EF4-FFF2-40B4-BE49-F238E27FC236}">
                <a16:creationId xmlns:a16="http://schemas.microsoft.com/office/drawing/2014/main" id="{F50CCC7C-D8F5-3985-FC67-0E9EE95233AE}"/>
              </a:ext>
            </a:extLst>
          </p:cNvPr>
          <p:cNvSpPr>
            <a:spLocks noGrp="1"/>
          </p:cNvSpPr>
          <p:nvPr>
            <p:ph type="sldNum" sz="quarter" idx="12"/>
          </p:nvPr>
        </p:nvSpPr>
        <p:spPr/>
        <p:txBody>
          <a:bodyPr/>
          <a:lstStyle/>
          <a:p>
            <a:fld id="{F1CDFA39-16F5-E64D-9D3A-3CE155B62115}" type="slidenum">
              <a:rPr kumimoji="1" lang="ja-JP" altLang="en-US" smtClean="0"/>
              <a:t>3</a:t>
            </a:fld>
            <a:endParaRPr kumimoji="1" lang="ja-JP" altLang="en-US"/>
          </a:p>
        </p:txBody>
      </p:sp>
      <p:sp>
        <p:nvSpPr>
          <p:cNvPr id="20" name="四角形吹き出し 19">
            <a:extLst>
              <a:ext uri="{FF2B5EF4-FFF2-40B4-BE49-F238E27FC236}">
                <a16:creationId xmlns:a16="http://schemas.microsoft.com/office/drawing/2014/main" id="{8A8EC729-5C1D-A3B3-F723-974476824195}"/>
              </a:ext>
            </a:extLst>
          </p:cNvPr>
          <p:cNvSpPr/>
          <p:nvPr/>
        </p:nvSpPr>
        <p:spPr>
          <a:xfrm rot="10800000">
            <a:off x="8098971" y="5383813"/>
            <a:ext cx="3029818" cy="1299103"/>
          </a:xfrm>
          <a:prstGeom prst="wedgeRectCallout">
            <a:avLst>
              <a:gd name="adj1" fmla="val 37371"/>
              <a:gd name="adj2" fmla="val 59986"/>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1" name="グループ化 20">
            <a:extLst>
              <a:ext uri="{FF2B5EF4-FFF2-40B4-BE49-F238E27FC236}">
                <a16:creationId xmlns:a16="http://schemas.microsoft.com/office/drawing/2014/main" id="{94BBEEDA-D60D-E881-B60F-A1186DEABD93}"/>
              </a:ext>
            </a:extLst>
          </p:cNvPr>
          <p:cNvGrpSpPr/>
          <p:nvPr/>
        </p:nvGrpSpPr>
        <p:grpSpPr>
          <a:xfrm>
            <a:off x="8446630" y="5480456"/>
            <a:ext cx="2334499" cy="1171898"/>
            <a:chOff x="939465" y="4015702"/>
            <a:chExt cx="4279015" cy="2148028"/>
          </a:xfrm>
        </p:grpSpPr>
        <p:cxnSp>
          <p:nvCxnSpPr>
            <p:cNvPr id="24" name="直線矢印コネクタ 23">
              <a:extLst>
                <a:ext uri="{FF2B5EF4-FFF2-40B4-BE49-F238E27FC236}">
                  <a16:creationId xmlns:a16="http://schemas.microsoft.com/office/drawing/2014/main" id="{0255DBEE-20E5-A60E-130F-01C3049C87D7}"/>
                </a:ext>
              </a:extLst>
            </p:cNvPr>
            <p:cNvCxnSpPr>
              <a:cxnSpLocks/>
              <a:stCxn id="42" idx="1"/>
            </p:cNvCxnSpPr>
            <p:nvPr/>
          </p:nvCxnSpPr>
          <p:spPr>
            <a:xfrm flipH="1">
              <a:off x="3293384" y="5142412"/>
              <a:ext cx="1269356" cy="655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41" name="グラフィックス 40" descr="無線ルーター 単色塗りつぶし">
              <a:extLst>
                <a:ext uri="{FF2B5EF4-FFF2-40B4-BE49-F238E27FC236}">
                  <a16:creationId xmlns:a16="http://schemas.microsoft.com/office/drawing/2014/main" id="{444B72BC-D06C-C43F-9675-6E0B178B21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2341488" y="4015702"/>
              <a:ext cx="745313" cy="754303"/>
            </a:xfrm>
            <a:prstGeom prst="rect">
              <a:avLst/>
            </a:prstGeom>
          </p:spPr>
        </p:pic>
        <p:pic>
          <p:nvPicPr>
            <p:cNvPr id="42" name="グラフィックス 41" descr="男性 単色塗りつぶし">
              <a:extLst>
                <a:ext uri="{FF2B5EF4-FFF2-40B4-BE49-F238E27FC236}">
                  <a16:creationId xmlns:a16="http://schemas.microsoft.com/office/drawing/2014/main" id="{3FB22824-51A9-7930-3684-3AC0940C0D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62740" y="4810586"/>
              <a:ext cx="655740" cy="663650"/>
            </a:xfrm>
            <a:prstGeom prst="rect">
              <a:avLst/>
            </a:prstGeom>
          </p:spPr>
        </p:pic>
        <p:pic>
          <p:nvPicPr>
            <p:cNvPr id="43" name="グラフィックス 42" descr="男性 単色塗りつぶし">
              <a:extLst>
                <a:ext uri="{FF2B5EF4-FFF2-40B4-BE49-F238E27FC236}">
                  <a16:creationId xmlns:a16="http://schemas.microsoft.com/office/drawing/2014/main" id="{3B8FF02C-68AF-AC0E-5C0C-61962F6959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15405" y="5344235"/>
              <a:ext cx="693753" cy="702121"/>
            </a:xfrm>
            <a:prstGeom prst="rect">
              <a:avLst/>
            </a:prstGeom>
          </p:spPr>
        </p:pic>
        <p:pic>
          <p:nvPicPr>
            <p:cNvPr id="44" name="グラフィックス 43" descr="男性 単色塗りつぶし">
              <a:extLst>
                <a:ext uri="{FF2B5EF4-FFF2-40B4-BE49-F238E27FC236}">
                  <a16:creationId xmlns:a16="http://schemas.microsoft.com/office/drawing/2014/main" id="{0E9C7687-9C7E-B608-85D6-832A3679F6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86801" y="5555397"/>
              <a:ext cx="601082" cy="608333"/>
            </a:xfrm>
            <a:prstGeom prst="rect">
              <a:avLst/>
            </a:prstGeom>
          </p:spPr>
        </p:pic>
        <p:pic>
          <p:nvPicPr>
            <p:cNvPr id="45" name="グラフィックス 44" descr="男性 単色塗りつぶし">
              <a:extLst>
                <a:ext uri="{FF2B5EF4-FFF2-40B4-BE49-F238E27FC236}">
                  <a16:creationId xmlns:a16="http://schemas.microsoft.com/office/drawing/2014/main" id="{1D317148-BD2D-1EB7-F836-DED9BAD690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94763" y="4735903"/>
              <a:ext cx="601082" cy="608333"/>
            </a:xfrm>
            <a:prstGeom prst="rect">
              <a:avLst/>
            </a:prstGeom>
          </p:spPr>
        </p:pic>
        <p:grpSp>
          <p:nvGrpSpPr>
            <p:cNvPr id="46" name="グループ化 45">
              <a:extLst>
                <a:ext uri="{FF2B5EF4-FFF2-40B4-BE49-F238E27FC236}">
                  <a16:creationId xmlns:a16="http://schemas.microsoft.com/office/drawing/2014/main" id="{2FDACA0F-734A-3DEE-CB50-BD4365CE02E4}"/>
                </a:ext>
              </a:extLst>
            </p:cNvPr>
            <p:cNvGrpSpPr/>
            <p:nvPr/>
          </p:nvGrpSpPr>
          <p:grpSpPr>
            <a:xfrm>
              <a:off x="2118666" y="4810586"/>
              <a:ext cx="1147196" cy="754303"/>
              <a:chOff x="1075764" y="3830299"/>
              <a:chExt cx="1407458" cy="914400"/>
            </a:xfrm>
          </p:grpSpPr>
          <p:pic>
            <p:nvPicPr>
              <p:cNvPr id="52" name="グラフィックス 51" descr="男性の集団 単色塗りつぶし">
                <a:extLst>
                  <a:ext uri="{FF2B5EF4-FFF2-40B4-BE49-F238E27FC236}">
                    <a16:creationId xmlns:a16="http://schemas.microsoft.com/office/drawing/2014/main" id="{673EF569-1AC0-E2D0-293D-4A324A34BF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5764" y="3830299"/>
                <a:ext cx="914400" cy="914400"/>
              </a:xfrm>
              <a:prstGeom prst="rect">
                <a:avLst/>
              </a:prstGeom>
            </p:spPr>
          </p:pic>
          <p:pic>
            <p:nvPicPr>
              <p:cNvPr id="53" name="グラフィックス 52" descr="男性の集団 単色塗りつぶし">
                <a:extLst>
                  <a:ext uri="{FF2B5EF4-FFF2-40B4-BE49-F238E27FC236}">
                    <a16:creationId xmlns:a16="http://schemas.microsoft.com/office/drawing/2014/main" id="{45EFA5C3-D33E-E9F6-9E9D-3BF6AF1602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8822" y="3830299"/>
                <a:ext cx="914400" cy="914400"/>
              </a:xfrm>
              <a:prstGeom prst="rect">
                <a:avLst/>
              </a:prstGeom>
            </p:spPr>
          </p:pic>
        </p:grpSp>
        <p:pic>
          <p:nvPicPr>
            <p:cNvPr id="47" name="グラフィックス 46" descr="男性 単色塗りつぶし">
              <a:extLst>
                <a:ext uri="{FF2B5EF4-FFF2-40B4-BE49-F238E27FC236}">
                  <a16:creationId xmlns:a16="http://schemas.microsoft.com/office/drawing/2014/main" id="{6D55CFF5-CB01-5C0C-4E9A-8BCFE93E087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9465" y="5490206"/>
              <a:ext cx="601082" cy="608333"/>
            </a:xfrm>
            <a:prstGeom prst="rect">
              <a:avLst/>
            </a:prstGeom>
          </p:spPr>
        </p:pic>
        <p:cxnSp>
          <p:nvCxnSpPr>
            <p:cNvPr id="48" name="直線矢印コネクタ 47">
              <a:extLst>
                <a:ext uri="{FF2B5EF4-FFF2-40B4-BE49-F238E27FC236}">
                  <a16:creationId xmlns:a16="http://schemas.microsoft.com/office/drawing/2014/main" id="{A4631968-7968-25CB-2EC7-78412DF681E6}"/>
                </a:ext>
              </a:extLst>
            </p:cNvPr>
            <p:cNvCxnSpPr/>
            <p:nvPr/>
          </p:nvCxnSpPr>
          <p:spPr>
            <a:xfrm>
              <a:off x="1682551" y="5207952"/>
              <a:ext cx="436115" cy="1362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5D689FAD-DA9F-2ADE-8AEF-04A07CD22D2F}"/>
                </a:ext>
              </a:extLst>
            </p:cNvPr>
            <p:cNvCxnSpPr>
              <a:cxnSpLocks/>
            </p:cNvCxnSpPr>
            <p:nvPr/>
          </p:nvCxnSpPr>
          <p:spPr>
            <a:xfrm flipV="1">
              <a:off x="1568069" y="5498076"/>
              <a:ext cx="702605" cy="2979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476781EA-1DF0-2B3A-2EBF-60EA0FB09DAD}"/>
                </a:ext>
              </a:extLst>
            </p:cNvPr>
            <p:cNvCxnSpPr>
              <a:cxnSpLocks/>
              <a:stCxn id="44" idx="0"/>
            </p:cNvCxnSpPr>
            <p:nvPr/>
          </p:nvCxnSpPr>
          <p:spPr>
            <a:xfrm flipH="1" flipV="1">
              <a:off x="3168169" y="5474236"/>
              <a:ext cx="219173" cy="811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1" name="直線矢印コネクタ 50">
              <a:extLst>
                <a:ext uri="{FF2B5EF4-FFF2-40B4-BE49-F238E27FC236}">
                  <a16:creationId xmlns:a16="http://schemas.microsoft.com/office/drawing/2014/main" id="{2543732F-8B27-5396-021B-0799D88BEB15}"/>
                </a:ext>
              </a:extLst>
            </p:cNvPr>
            <p:cNvCxnSpPr>
              <a:cxnSpLocks/>
              <a:stCxn id="43" idx="0"/>
            </p:cNvCxnSpPr>
            <p:nvPr/>
          </p:nvCxnSpPr>
          <p:spPr>
            <a:xfrm flipH="1">
              <a:off x="3293384" y="5344235"/>
              <a:ext cx="768897"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7343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2F86E-3BAD-9CF1-D95A-AC5AF7EAEAF7}"/>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E1032454-E976-29BE-B581-F8488722DEF0}"/>
              </a:ext>
            </a:extLst>
          </p:cNvPr>
          <p:cNvSpPr>
            <a:spLocks noGrp="1"/>
          </p:cNvSpPr>
          <p:nvPr>
            <p:ph type="title"/>
          </p:nvPr>
        </p:nvSpPr>
        <p:spPr>
          <a:xfrm>
            <a:off x="453541" y="-11268"/>
            <a:ext cx="11317575" cy="1151466"/>
          </a:xfrm>
        </p:spPr>
        <p:txBody>
          <a:bodyPr>
            <a:normAutofit/>
          </a:bodyPr>
          <a:lstStyle/>
          <a:p>
            <a:r>
              <a:rPr lang="ja-JP" altLang="en-US"/>
              <a:t>提案手法</a:t>
            </a:r>
            <a:endParaRPr kumimoji="1" lang="ja-JP" altLang="en-US"/>
          </a:p>
        </p:txBody>
      </p:sp>
      <p:graphicFrame>
        <p:nvGraphicFramePr>
          <p:cNvPr id="8" name="表 7">
            <a:extLst>
              <a:ext uri="{FF2B5EF4-FFF2-40B4-BE49-F238E27FC236}">
                <a16:creationId xmlns:a16="http://schemas.microsoft.com/office/drawing/2014/main" id="{47F7F3A4-DFB9-505A-0982-D147E643B1F9}"/>
              </a:ext>
            </a:extLst>
          </p:cNvPr>
          <p:cNvGraphicFramePr>
            <a:graphicFrameLocks noGrp="1"/>
          </p:cNvGraphicFramePr>
          <p:nvPr>
            <p:extLst>
              <p:ext uri="{D42A27DB-BD31-4B8C-83A1-F6EECF244321}">
                <p14:modId xmlns:p14="http://schemas.microsoft.com/office/powerpoint/2010/main" val="1906553842"/>
              </p:ext>
            </p:extLst>
          </p:nvPr>
        </p:nvGraphicFramePr>
        <p:xfrm>
          <a:off x="1228983" y="2115659"/>
          <a:ext cx="10495033" cy="3470397"/>
        </p:xfrm>
        <a:graphic>
          <a:graphicData uri="http://schemas.openxmlformats.org/drawingml/2006/table">
            <a:tbl>
              <a:tblPr firstRow="1" bandRow="1">
                <a:tableStyleId>{2D5ABB26-0587-4C30-8999-92F81FD0307C}</a:tableStyleId>
              </a:tblPr>
              <a:tblGrid>
                <a:gridCol w="4517937">
                  <a:extLst>
                    <a:ext uri="{9D8B030D-6E8A-4147-A177-3AD203B41FA5}">
                      <a16:colId xmlns:a16="http://schemas.microsoft.com/office/drawing/2014/main" val="1646923856"/>
                    </a:ext>
                  </a:extLst>
                </a:gridCol>
                <a:gridCol w="5977096">
                  <a:extLst>
                    <a:ext uri="{9D8B030D-6E8A-4147-A177-3AD203B41FA5}">
                      <a16:colId xmlns:a16="http://schemas.microsoft.com/office/drawing/2014/main" val="784954576"/>
                    </a:ext>
                  </a:extLst>
                </a:gridCol>
              </a:tblGrid>
              <a:tr h="1156799">
                <a:tc>
                  <a:txBody>
                    <a:bodyPr/>
                    <a:lstStyle/>
                    <a:p>
                      <a:pPr algn="ctr"/>
                      <a:r>
                        <a:rPr kumimoji="1" lang="ja-JP" altLang="en-US" sz="2000" b="1">
                          <a:latin typeface="Meiryo" panose="020B0604030504040204" pitchFamily="34" charset="-128"/>
                          <a:ea typeface="Meiryo" panose="020B0604030504040204" pitchFamily="34" charset="-128"/>
                        </a:rPr>
                        <a:t>通信品質の見積り方</a:t>
                      </a:r>
                    </a:p>
                  </a:txBody>
                  <a:tcPr anchor="ctr">
                    <a:lnR w="5715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0">
                          <a:latin typeface="Meiryo" panose="020B0604030504040204" pitchFamily="34" charset="-128"/>
                          <a:ea typeface="Meiryo" panose="020B0604030504040204" pitchFamily="34" charset="-128"/>
                        </a:rPr>
                        <a:t>スループット</a:t>
                      </a:r>
                      <a:r>
                        <a:rPr lang="en-US" altLang="ja-JP" sz="2400" b="0">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チャネル使用率</a:t>
                      </a:r>
                      <a:endParaRPr lang="ja-JP" altLang="en-US" sz="2400">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999368393"/>
                  </a:ext>
                </a:extLst>
              </a:tr>
              <a:tr h="1156799">
                <a:tc>
                  <a:txBody>
                    <a:bodyPr/>
                    <a:lstStyle/>
                    <a:p>
                      <a:pPr algn="ctr"/>
                      <a:r>
                        <a:rPr kumimoji="1" lang="en-US" altLang="ja-JP" sz="2000" b="1">
                          <a:latin typeface="Meiryo" panose="020B0604030504040204" pitchFamily="34" charset="-128"/>
                          <a:ea typeface="Meiryo" panose="020B0604030504040204" pitchFamily="34" charset="-128"/>
                        </a:rPr>
                        <a:t> </a:t>
                      </a:r>
                      <a:r>
                        <a:rPr kumimoji="1" lang="ja-JP" altLang="en-US" sz="2000" b="1">
                          <a:latin typeface="Meiryo" panose="020B0604030504040204" pitchFamily="34" charset="-128"/>
                          <a:ea typeface="Meiryo" panose="020B0604030504040204" pitchFamily="34" charset="-128"/>
                        </a:rPr>
                        <a:t>位置情報の取得方法</a:t>
                      </a:r>
                      <a:endParaRPr kumimoji="1" lang="en-US" altLang="ja-JP" sz="2000" b="1">
                        <a:latin typeface="Meiryo" panose="020B0604030504040204" pitchFamily="34" charset="-128"/>
                        <a:ea typeface="Meiryo" panose="020B0604030504040204" pitchFamily="34" charset="-128"/>
                      </a:endParaRP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2400" b="1">
                          <a:latin typeface="Meiryo" panose="020B0604030504040204" pitchFamily="34" charset="-128"/>
                          <a:ea typeface="Meiryo" panose="020B0604030504040204" pitchFamily="34" charset="-128"/>
                        </a:rPr>
                        <a:t>ユーザ自身</a:t>
                      </a:r>
                      <a:r>
                        <a:rPr lang="ja-JP" altLang="en-US" sz="2400">
                          <a:latin typeface="Meiryo" panose="020B0604030504040204" pitchFamily="34" charset="-128"/>
                          <a:ea typeface="Meiryo" panose="020B0604030504040204" pitchFamily="34" charset="-128"/>
                        </a:rPr>
                        <a:t>が位置を申告</a:t>
                      </a:r>
                      <a:endParaRPr lang="ja-JP" altLang="en-US" sz="2400" b="1">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32274269"/>
                  </a:ext>
                </a:extLst>
              </a:tr>
              <a:tr h="1156799">
                <a:tc>
                  <a:txBody>
                    <a:bodyPr/>
                    <a:lstStyle/>
                    <a:p>
                      <a:pPr algn="ctr"/>
                      <a:r>
                        <a:rPr kumimoji="1" lang="ja-JP" altLang="en-US" sz="2000" b="1">
                          <a:latin typeface="Meiryo" panose="020B0604030504040204" pitchFamily="34" charset="-128"/>
                          <a:ea typeface="Meiryo" panose="020B0604030504040204" pitchFamily="34" charset="-128"/>
                        </a:rPr>
                        <a:t>ユーザに求める移動の方針</a:t>
                      </a: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r>
                        <a:rPr lang="ja-JP" altLang="en-US" sz="2400" b="0">
                          <a:latin typeface="Meiryo" panose="020B0604030504040204" pitchFamily="34" charset="-128"/>
                          <a:ea typeface="Meiryo" panose="020B0604030504040204" pitchFamily="34" charset="-128"/>
                        </a:rPr>
                        <a:t>ユーザをできるだけ動かさない</a:t>
                      </a:r>
                      <a:br>
                        <a:rPr lang="en-US" altLang="ja-JP" sz="2400" b="0">
                          <a:latin typeface="Meiryo" panose="020B0604030504040204" pitchFamily="34" charset="-128"/>
                          <a:ea typeface="Meiryo" panose="020B0604030504040204" pitchFamily="34" charset="-128"/>
                        </a:rPr>
                      </a:br>
                      <a:r>
                        <a:rPr lang="en-US" altLang="ja-JP" sz="2400" b="0">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消極的移動</a:t>
                      </a:r>
                      <a:r>
                        <a:rPr lang="en-US" altLang="ja-JP" sz="2400" b="0">
                          <a:latin typeface="Meiryo" panose="020B0604030504040204" pitchFamily="34" charset="-128"/>
                          <a:ea typeface="Meiryo" panose="020B0604030504040204" pitchFamily="34" charset="-128"/>
                        </a:rPr>
                        <a:t>)</a:t>
                      </a:r>
                      <a:endParaRPr lang="ja-JP" altLang="en-US" sz="2400" b="0">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2833781586"/>
                  </a:ext>
                </a:extLst>
              </a:tr>
            </a:tbl>
          </a:graphicData>
        </a:graphic>
      </p:graphicFrame>
      <p:grpSp>
        <p:nvGrpSpPr>
          <p:cNvPr id="27" name="グループ化 26">
            <a:extLst>
              <a:ext uri="{FF2B5EF4-FFF2-40B4-BE49-F238E27FC236}">
                <a16:creationId xmlns:a16="http://schemas.microsoft.com/office/drawing/2014/main" id="{2102E7B4-C480-14FD-300F-4A986EA28C4C}"/>
              </a:ext>
            </a:extLst>
          </p:cNvPr>
          <p:cNvGrpSpPr/>
          <p:nvPr/>
        </p:nvGrpSpPr>
        <p:grpSpPr>
          <a:xfrm>
            <a:off x="654181" y="2115659"/>
            <a:ext cx="1127592" cy="1127592"/>
            <a:chOff x="716971" y="2226872"/>
            <a:chExt cx="1127592" cy="1127592"/>
          </a:xfrm>
        </p:grpSpPr>
        <p:sp>
          <p:nvSpPr>
            <p:cNvPr id="9" name="円/楕円 8">
              <a:extLst>
                <a:ext uri="{FF2B5EF4-FFF2-40B4-BE49-F238E27FC236}">
                  <a16:creationId xmlns:a16="http://schemas.microsoft.com/office/drawing/2014/main" id="{6C8BAB9D-4971-F406-0BC3-22386A2C79CC}"/>
                </a:ext>
              </a:extLst>
            </p:cNvPr>
            <p:cNvSpPr/>
            <p:nvPr/>
          </p:nvSpPr>
          <p:spPr>
            <a:xfrm>
              <a:off x="716971" y="2226872"/>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29E6CC43-11DB-9EEE-4B63-6060A796E2A5}"/>
                </a:ext>
              </a:extLst>
            </p:cNvPr>
            <p:cNvSpPr/>
            <p:nvPr/>
          </p:nvSpPr>
          <p:spPr>
            <a:xfrm>
              <a:off x="793171" y="2300443"/>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情報 単色塗りつぶし">
              <a:extLst>
                <a:ext uri="{FF2B5EF4-FFF2-40B4-BE49-F238E27FC236}">
                  <a16:creationId xmlns:a16="http://schemas.microsoft.com/office/drawing/2014/main" id="{E50FCD84-A3FC-37AA-0EC9-09E6BA6339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3567" y="2323100"/>
              <a:ext cx="914400" cy="914400"/>
            </a:xfrm>
            <a:prstGeom prst="rect">
              <a:avLst/>
            </a:prstGeom>
          </p:spPr>
        </p:pic>
      </p:grpSp>
      <p:grpSp>
        <p:nvGrpSpPr>
          <p:cNvPr id="26" name="グループ化 25">
            <a:extLst>
              <a:ext uri="{FF2B5EF4-FFF2-40B4-BE49-F238E27FC236}">
                <a16:creationId xmlns:a16="http://schemas.microsoft.com/office/drawing/2014/main" id="{95302419-EDAE-738D-6BC5-9A7ACA4FD99D}"/>
              </a:ext>
            </a:extLst>
          </p:cNvPr>
          <p:cNvGrpSpPr/>
          <p:nvPr/>
        </p:nvGrpSpPr>
        <p:grpSpPr>
          <a:xfrm>
            <a:off x="697723" y="3318388"/>
            <a:ext cx="1069536" cy="1069536"/>
            <a:chOff x="689205" y="3438906"/>
            <a:chExt cx="1127592" cy="1127592"/>
          </a:xfrm>
        </p:grpSpPr>
        <p:sp>
          <p:nvSpPr>
            <p:cNvPr id="10" name="円/楕円 9">
              <a:extLst>
                <a:ext uri="{FF2B5EF4-FFF2-40B4-BE49-F238E27FC236}">
                  <a16:creationId xmlns:a16="http://schemas.microsoft.com/office/drawing/2014/main" id="{C1F43670-5847-9F05-95AE-22F27A679CF7}"/>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31075EE-9E41-0494-36B2-BEB832ED3B7B}"/>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テキスト ボックス 3">
            <a:extLst>
              <a:ext uri="{FF2B5EF4-FFF2-40B4-BE49-F238E27FC236}">
                <a16:creationId xmlns:a16="http://schemas.microsoft.com/office/drawing/2014/main" id="{00350BCA-4A5D-2886-A959-20841516D6FD}"/>
              </a:ext>
            </a:extLst>
          </p:cNvPr>
          <p:cNvSpPr txBox="1"/>
          <p:nvPr/>
        </p:nvSpPr>
        <p:spPr>
          <a:xfrm>
            <a:off x="2745908" y="7241059"/>
            <a:ext cx="9417963" cy="646331"/>
          </a:xfrm>
          <a:prstGeom prst="rect">
            <a:avLst/>
          </a:prstGeom>
          <a:noFill/>
        </p:spPr>
        <p:txBody>
          <a:bodyPr wrap="none" rtlCol="0">
            <a:spAutoFit/>
          </a:bodyPr>
          <a:lstStyle/>
          <a:p>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と利用者の距離のみから見積もったスループットのみで</a:t>
            </a:r>
            <a:r>
              <a:rPr lang="en-US" altLang="ja-JP">
                <a:latin typeface="Meiryo" panose="020B0604030504040204" pitchFamily="34" charset="-128"/>
                <a:ea typeface="Meiryo" panose="020B0604030504040204" pitchFamily="34" charset="-128"/>
              </a:rPr>
              <a:t>s</a:t>
            </a:r>
            <a:r>
              <a:rPr lang="ja-JP" altLang="en-US">
                <a:latin typeface="Meiryo" panose="020B0604030504040204" pitchFamily="34" charset="-128"/>
                <a:ea typeface="Meiryo" panose="020B0604030504040204" pitchFamily="34" charset="-128"/>
              </a:rPr>
              <a:t>通信品質を評価しており，</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電波干渉やチャネルの混雑状況といった</a:t>
            </a:r>
            <a:r>
              <a:rPr lang="ja-JP" altLang="en-US" b="1">
                <a:latin typeface="Meiryo" panose="020B0604030504040204" pitchFamily="34" charset="-128"/>
                <a:ea typeface="Meiryo" panose="020B0604030504040204" pitchFamily="34" charset="-128"/>
              </a:rPr>
              <a:t>実環境における重要な要因</a:t>
            </a:r>
            <a:r>
              <a:rPr lang="ja-JP" altLang="en-US">
                <a:latin typeface="Meiryo" panose="020B0604030504040204" pitchFamily="34" charset="-128"/>
                <a:ea typeface="Meiryo" panose="020B0604030504040204" pitchFamily="34" charset="-128"/>
              </a:rPr>
              <a:t>が考慮されていない．</a:t>
            </a:r>
          </a:p>
        </p:txBody>
      </p:sp>
      <p:grpSp>
        <p:nvGrpSpPr>
          <p:cNvPr id="7" name="グループ化 6">
            <a:extLst>
              <a:ext uri="{FF2B5EF4-FFF2-40B4-BE49-F238E27FC236}">
                <a16:creationId xmlns:a16="http://schemas.microsoft.com/office/drawing/2014/main" id="{FE030293-C37A-0B9E-5E54-AC7F840FC653}"/>
              </a:ext>
            </a:extLst>
          </p:cNvPr>
          <p:cNvGrpSpPr/>
          <p:nvPr/>
        </p:nvGrpSpPr>
        <p:grpSpPr>
          <a:xfrm>
            <a:off x="669957" y="4462155"/>
            <a:ext cx="1123902" cy="1123902"/>
            <a:chOff x="689205" y="3438906"/>
            <a:chExt cx="1127592" cy="1127592"/>
          </a:xfrm>
        </p:grpSpPr>
        <p:sp>
          <p:nvSpPr>
            <p:cNvPr id="13" name="円/楕円 12">
              <a:extLst>
                <a:ext uri="{FF2B5EF4-FFF2-40B4-BE49-F238E27FC236}">
                  <a16:creationId xmlns:a16="http://schemas.microsoft.com/office/drawing/2014/main" id="{8B5F97BF-D043-3008-6CDB-389D4DA070EB}"/>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EB6B1E1-69C0-C217-245A-FA5DF693ECB5}"/>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コンパス 単色塗りつぶし">
            <a:extLst>
              <a:ext uri="{FF2B5EF4-FFF2-40B4-BE49-F238E27FC236}">
                <a16:creationId xmlns:a16="http://schemas.microsoft.com/office/drawing/2014/main" id="{E21053FD-C3FC-CF4E-621D-53B67DB7AB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1783" y="3375709"/>
            <a:ext cx="914400" cy="914400"/>
          </a:xfrm>
          <a:prstGeom prst="rect">
            <a:avLst/>
          </a:prstGeom>
        </p:spPr>
      </p:pic>
      <p:pic>
        <p:nvPicPr>
          <p:cNvPr id="2" name="グラフィックス 1" descr="歩く 単色塗りつぶし">
            <a:extLst>
              <a:ext uri="{FF2B5EF4-FFF2-40B4-BE49-F238E27FC236}">
                <a16:creationId xmlns:a16="http://schemas.microsoft.com/office/drawing/2014/main" id="{CF81C765-374B-206C-941C-000931513C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143" y="4636266"/>
            <a:ext cx="775679" cy="775679"/>
          </a:xfrm>
          <a:prstGeom prst="rect">
            <a:avLst/>
          </a:prstGeom>
        </p:spPr>
      </p:pic>
      <p:sp>
        <p:nvSpPr>
          <p:cNvPr id="5" name="テキスト ボックス 4">
            <a:extLst>
              <a:ext uri="{FF2B5EF4-FFF2-40B4-BE49-F238E27FC236}">
                <a16:creationId xmlns:a16="http://schemas.microsoft.com/office/drawing/2014/main" id="{997EE723-946B-27B2-9680-F13BEAF5071A}"/>
              </a:ext>
            </a:extLst>
          </p:cNvPr>
          <p:cNvSpPr txBox="1"/>
          <p:nvPr/>
        </p:nvSpPr>
        <p:spPr>
          <a:xfrm>
            <a:off x="744834" y="1504724"/>
            <a:ext cx="6327373" cy="461665"/>
          </a:xfrm>
          <a:prstGeom prst="rect">
            <a:avLst/>
          </a:prstGeom>
          <a:noFill/>
        </p:spPr>
        <p:txBody>
          <a:bodyPr wrap="none" rtlCol="0">
            <a:spAutoFit/>
          </a:bodyPr>
          <a:lstStyle/>
          <a:p>
            <a:pPr algn="l"/>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以下の</a:t>
            </a:r>
            <a:r>
              <a:rPr kumimoji="1" lang="en-US" altLang="ja-JP" sz="2400">
                <a:latin typeface="Meiryo" panose="020B0604030504040204" pitchFamily="34" charset="-128"/>
                <a:ea typeface="Meiryo" panose="020B0604030504040204" pitchFamily="34" charset="-128"/>
              </a:rPr>
              <a:t>3</a:t>
            </a:r>
            <a:r>
              <a:rPr lang="ja-JP" altLang="en-US" sz="2400">
                <a:latin typeface="Meiryo" panose="020B0604030504040204" pitchFamily="34" charset="-128"/>
                <a:ea typeface="Meiryo" panose="020B0604030504040204" pitchFamily="34" charset="-128"/>
              </a:rPr>
              <a:t>点を組み合わせた手法を提案する．</a:t>
            </a:r>
            <a:endParaRPr kumimoji="1" lang="ja-JP" altLang="en-US" sz="2400">
              <a:latin typeface="Meiryo" panose="020B0604030504040204" pitchFamily="34" charset="-128"/>
              <a:ea typeface="Meiryo" panose="020B0604030504040204" pitchFamily="34" charset="-128"/>
            </a:endParaRPr>
          </a:p>
        </p:txBody>
      </p:sp>
      <p:sp>
        <p:nvSpPr>
          <p:cNvPr id="6" name="スライド番号プレースホルダー 5">
            <a:extLst>
              <a:ext uri="{FF2B5EF4-FFF2-40B4-BE49-F238E27FC236}">
                <a16:creationId xmlns:a16="http://schemas.microsoft.com/office/drawing/2014/main" id="{1F6774F3-14A5-50CE-986E-CE88D496B928}"/>
              </a:ext>
            </a:extLst>
          </p:cNvPr>
          <p:cNvSpPr>
            <a:spLocks noGrp="1"/>
          </p:cNvSpPr>
          <p:nvPr>
            <p:ph type="sldNum" sz="quarter" idx="12"/>
          </p:nvPr>
        </p:nvSpPr>
        <p:spPr/>
        <p:txBody>
          <a:bodyPr/>
          <a:lstStyle/>
          <a:p>
            <a:fld id="{F1CDFA39-16F5-E64D-9D3A-3CE155B62115}" type="slidenum">
              <a:rPr kumimoji="1" lang="ja-JP" altLang="en-US" smtClean="0"/>
              <a:t>4</a:t>
            </a:fld>
            <a:endParaRPr kumimoji="1" lang="ja-JP" altLang="en-US"/>
          </a:p>
        </p:txBody>
      </p:sp>
    </p:spTree>
    <p:extLst>
      <p:ext uri="{BB962C8B-B14F-4D97-AF65-F5344CB8AC3E}">
        <p14:creationId xmlns:p14="http://schemas.microsoft.com/office/powerpoint/2010/main" val="420966465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2D691-9C30-04BD-7D95-F08A1A9108C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9831A0B6-04FB-A7B9-CFBC-9A5C926AD60B}"/>
              </a:ext>
            </a:extLst>
          </p:cNvPr>
          <p:cNvSpPr>
            <a:spLocks noGrp="1"/>
          </p:cNvSpPr>
          <p:nvPr>
            <p:ph type="title"/>
          </p:nvPr>
        </p:nvSpPr>
        <p:spPr/>
        <p:txBody>
          <a:bodyPr/>
          <a:lstStyle/>
          <a:p>
            <a:r>
              <a:rPr kumimoji="1" lang="ja-JP" altLang="en-US"/>
              <a:t>提案手法</a:t>
            </a:r>
            <a:r>
              <a:rPr kumimoji="1" lang="en-US" altLang="ja-JP"/>
              <a:t> - </a:t>
            </a:r>
            <a:r>
              <a:rPr kumimoji="1" lang="ja-JP" altLang="en-US"/>
              <a:t>入出力</a:t>
            </a:r>
          </a:p>
        </p:txBody>
      </p:sp>
      <p:grpSp>
        <p:nvGrpSpPr>
          <p:cNvPr id="5" name="グループ化 4">
            <a:extLst>
              <a:ext uri="{FF2B5EF4-FFF2-40B4-BE49-F238E27FC236}">
                <a16:creationId xmlns:a16="http://schemas.microsoft.com/office/drawing/2014/main" id="{8420FD3E-732A-FC77-358B-DD47EB7A2E56}"/>
              </a:ext>
            </a:extLst>
          </p:cNvPr>
          <p:cNvGrpSpPr/>
          <p:nvPr/>
        </p:nvGrpSpPr>
        <p:grpSpPr>
          <a:xfrm>
            <a:off x="580582" y="1426406"/>
            <a:ext cx="7612853" cy="461665"/>
            <a:chOff x="580582" y="1426406"/>
            <a:chExt cx="7612853" cy="461665"/>
          </a:xfrm>
        </p:grpSpPr>
        <p:sp>
          <p:nvSpPr>
            <p:cNvPr id="6" name="テキスト ボックス 5">
              <a:extLst>
                <a:ext uri="{FF2B5EF4-FFF2-40B4-BE49-F238E27FC236}">
                  <a16:creationId xmlns:a16="http://schemas.microsoft.com/office/drawing/2014/main" id="{BC5A3B17-67F8-09CD-CF74-0509EE696DA1}"/>
                </a:ext>
              </a:extLst>
            </p:cNvPr>
            <p:cNvSpPr txBox="1"/>
            <p:nvPr/>
          </p:nvSpPr>
          <p:spPr>
            <a:xfrm>
              <a:off x="622132" y="1426406"/>
              <a:ext cx="7571303"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今回提案するシステムは，以下の入力と出力を持つ．</a:t>
              </a:r>
            </a:p>
          </p:txBody>
        </p:sp>
        <p:sp>
          <p:nvSpPr>
            <p:cNvPr id="7" name="正方形/長方形 6">
              <a:extLst>
                <a:ext uri="{FF2B5EF4-FFF2-40B4-BE49-F238E27FC236}">
                  <a16:creationId xmlns:a16="http://schemas.microsoft.com/office/drawing/2014/main" id="{7802143D-A744-7B92-0165-A734E16F47F6}"/>
                </a:ext>
              </a:extLst>
            </p:cNvPr>
            <p:cNvSpPr/>
            <p:nvPr/>
          </p:nvSpPr>
          <p:spPr>
            <a:xfrm>
              <a:off x="580582" y="1453019"/>
              <a:ext cx="45719" cy="36877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sp>
        <p:nvSpPr>
          <p:cNvPr id="10" name="テキスト ボックス 9">
            <a:extLst>
              <a:ext uri="{FF2B5EF4-FFF2-40B4-BE49-F238E27FC236}">
                <a16:creationId xmlns:a16="http://schemas.microsoft.com/office/drawing/2014/main" id="{BD9FF5BF-3F4A-2B1E-8B55-672D8C457337}"/>
              </a:ext>
            </a:extLst>
          </p:cNvPr>
          <p:cNvSpPr txBox="1"/>
          <p:nvPr/>
        </p:nvSpPr>
        <p:spPr>
          <a:xfrm>
            <a:off x="1069791" y="3011414"/>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現在位置（平面座標）</a:t>
            </a:r>
            <a:endParaRPr lang="en-US" altLang="ja-JP" sz="240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6801B9B-EA52-025B-879A-453E2DC78D73}"/>
                  </a:ext>
                </a:extLst>
              </p:cNvPr>
              <p:cNvSpPr txBox="1"/>
              <p:nvPr/>
            </p:nvSpPr>
            <p:spPr>
              <a:xfrm>
                <a:off x="1069791" y="3741612"/>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移動可能距離</a:t>
                </a:r>
                <a:r>
                  <a:rPr lang="en-US" altLang="ja-JP" sz="2400">
                    <a:latin typeface="Meiryo" panose="020B0604030504040204" pitchFamily="34" charset="-128"/>
                    <a:ea typeface="Meiryo" panose="020B0604030504040204" pitchFamily="34" charset="-128"/>
                  </a:rPr>
                  <a:t> </a:t>
                </a:r>
                <a14:m>
                  <m:oMath xmlns:m="http://schemas.openxmlformats.org/officeDocument/2006/math">
                    <m:sSub>
                      <m:sSubPr>
                        <m:ctrlPr>
                          <a:rPr lang="en-US" altLang="ja-JP" sz="2400" i="1">
                            <a:latin typeface="Cambria Math" panose="02040503050406030204" pitchFamily="18" charset="0"/>
                            <a:ea typeface="Meiryo" panose="020B0604030504040204" pitchFamily="34" charset="-128"/>
                          </a:rPr>
                        </m:ctrlPr>
                      </m:sSubPr>
                      <m:e>
                        <m:r>
                          <a:rPr lang="en-US" altLang="ja-JP" sz="2400" i="1">
                            <a:latin typeface="Cambria Math" panose="02040503050406030204" pitchFamily="18" charset="0"/>
                            <a:ea typeface="Meiryo" panose="020B0604030504040204" pitchFamily="34" charset="-128"/>
                          </a:rPr>
                          <m:t>𝑑</m:t>
                        </m:r>
                      </m:e>
                      <m:sub>
                        <m:r>
                          <a:rPr lang="en-US" altLang="ja-JP" sz="2400" i="1">
                            <a:latin typeface="Cambria Math" panose="02040503050406030204" pitchFamily="18" charset="0"/>
                            <a:ea typeface="Meiryo" panose="020B0604030504040204" pitchFamily="34" charset="-128"/>
                          </a:rPr>
                          <m:t>𝑡h</m:t>
                        </m:r>
                      </m:sub>
                    </m:sSub>
                  </m:oMath>
                </a14:m>
                <a:endParaRPr lang="en-US" altLang="ja-JP" sz="2400">
                  <a:latin typeface="Meiryo" panose="020B0604030504040204" pitchFamily="34" charset="-128"/>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B6801B9B-EA52-025B-879A-453E2DC78D73}"/>
                  </a:ext>
                </a:extLst>
              </p:cNvPr>
              <p:cNvSpPr txBox="1">
                <a:spLocks noRot="1" noChangeAspect="1" noMove="1" noResize="1" noEditPoints="1" noAdjustHandles="1" noChangeArrowheads="1" noChangeShapeType="1" noTextEdit="1"/>
              </p:cNvSpPr>
              <p:nvPr/>
            </p:nvSpPr>
            <p:spPr>
              <a:xfrm>
                <a:off x="1069791" y="3741612"/>
                <a:ext cx="4066249" cy="510778"/>
              </a:xfrm>
              <a:prstGeom prst="roundRect">
                <a:avLst/>
              </a:prstGeom>
              <a:blipFill>
                <a:blip r:embed="rId3"/>
                <a:stretch>
                  <a:fillRect t="-4762" b="-2142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EE94703-EE20-3897-B0C3-43B68AB34CC9}"/>
                  </a:ext>
                </a:extLst>
              </p:cNvPr>
              <p:cNvSpPr txBox="1"/>
              <p:nvPr/>
            </p:nvSpPr>
            <p:spPr>
              <a:xfrm>
                <a:off x="1069791" y="4489738"/>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最低要求スループット</a:t>
                </a:r>
                <a:r>
                  <a:rPr lang="en-US" altLang="ja-JP" sz="2400">
                    <a:latin typeface="Meiryo" panose="020B0604030504040204" pitchFamily="34" charset="-128"/>
                    <a:ea typeface="Meiryo" panose="020B0604030504040204" pitchFamily="34" charset="-128"/>
                  </a:rPr>
                  <a:t> </a:t>
                </a:r>
                <a14:m>
                  <m:oMath xmlns:m="http://schemas.openxmlformats.org/officeDocument/2006/math">
                    <m:sSub>
                      <m:sSubPr>
                        <m:ctrlPr>
                          <a:rPr lang="en-US" altLang="ja-JP" sz="2400" i="1">
                            <a:latin typeface="Cambria Math" panose="02040503050406030204" pitchFamily="18" charset="0"/>
                            <a:ea typeface="Meiryo" panose="020B0604030504040204" pitchFamily="34" charset="-128"/>
                          </a:rPr>
                        </m:ctrlPr>
                      </m:sSub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Meiryo" panose="020B0604030504040204" pitchFamily="34" charset="-128"/>
                          </a:rPr>
                          <m:t>𝑡h</m:t>
                        </m:r>
                      </m:sub>
                    </m:sSub>
                  </m:oMath>
                </a14:m>
                <a:endParaRPr lang="en-US" altLang="ja-JP" sz="2400">
                  <a:latin typeface="Meiryo" panose="020B0604030504040204" pitchFamily="34" charset="-128"/>
                  <a:ea typeface="Meiryo"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7EE94703-EE20-3897-B0C3-43B68AB34CC9}"/>
                  </a:ext>
                </a:extLst>
              </p:cNvPr>
              <p:cNvSpPr txBox="1">
                <a:spLocks noRot="1" noChangeAspect="1" noMove="1" noResize="1" noEditPoints="1" noAdjustHandles="1" noChangeArrowheads="1" noChangeShapeType="1" noTextEdit="1"/>
              </p:cNvSpPr>
              <p:nvPr/>
            </p:nvSpPr>
            <p:spPr>
              <a:xfrm>
                <a:off x="1069791" y="4489738"/>
                <a:ext cx="4066249" cy="510778"/>
              </a:xfrm>
              <a:prstGeom prst="roundRect">
                <a:avLst/>
              </a:prstGeom>
              <a:blipFill>
                <a:blip r:embed="rId4"/>
                <a:stretch>
                  <a:fillRect t="-4819" b="-22892"/>
                </a:stretch>
              </a:blipFill>
              <a:ln>
                <a:noFill/>
              </a:ln>
            </p:spPr>
            <p:txBody>
              <a:bodyPr/>
              <a:lstStyle/>
              <a:p>
                <a:r>
                  <a:rPr lang="en-US">
                    <a:noFill/>
                  </a:rPr>
                  <a:t> </a:t>
                </a:r>
              </a:p>
            </p:txBody>
          </p:sp>
        </mc:Fallback>
      </mc:AlternateContent>
      <p:sp>
        <p:nvSpPr>
          <p:cNvPr id="15" name="右矢印 14">
            <a:extLst>
              <a:ext uri="{FF2B5EF4-FFF2-40B4-BE49-F238E27FC236}">
                <a16:creationId xmlns:a16="http://schemas.microsoft.com/office/drawing/2014/main" id="{DDEECE92-B2F6-6FD7-066C-6E2DAB2304AD}"/>
              </a:ext>
            </a:extLst>
          </p:cNvPr>
          <p:cNvSpPr/>
          <p:nvPr/>
        </p:nvSpPr>
        <p:spPr>
          <a:xfrm>
            <a:off x="5685197" y="3754685"/>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b"/>
          <a:lstStyle/>
          <a:p>
            <a:pPr algn="ctr"/>
            <a:endParaRPr kumimoji="1" lang="ja-JP" altLang="en-US">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0921972-46FD-8C90-780E-04E1413A69E2}"/>
                  </a:ext>
                </a:extLst>
              </p:cNvPr>
              <p:cNvSpPr txBox="1"/>
              <p:nvPr/>
            </p:nvSpPr>
            <p:spPr>
              <a:xfrm>
                <a:off x="7245471" y="3384143"/>
                <a:ext cx="3876737" cy="510778"/>
              </a:xfrm>
              <a:prstGeom prst="roundRect">
                <a:avLst/>
              </a:prstGeom>
              <a:solidFill>
                <a:srgbClr val="FFCBE4"/>
              </a:solidFill>
              <a:ln>
                <a:noFill/>
              </a:ln>
            </p:spPr>
            <p:txBody>
              <a:bodyPr wrap="square" rtlCol="0" anchor="b">
                <a:spAutoFit/>
              </a:bodyPr>
              <a:lstStyle/>
              <a:p>
                <a:pPr algn="ctr"/>
                <a:r>
                  <a:rPr kumimoji="1" lang="ja-JP" altLang="en-US" sz="2400">
                    <a:latin typeface="Meiryo" panose="020B0604030504040204" pitchFamily="34" charset="-128"/>
                    <a:ea typeface="Meiryo" panose="020B0604030504040204" pitchFamily="34" charset="-128"/>
                  </a:rPr>
                  <a:t>移動ベクトル</a:t>
                </a:r>
                <a14:m>
                  <m:oMath xmlns:m="http://schemas.openxmlformats.org/officeDocument/2006/math">
                    <m:r>
                      <a:rPr kumimoji="1" lang="en-US" altLang="ja-JP" sz="2400" b="0" i="0" smtClean="0">
                        <a:latin typeface="Cambria Math" panose="02040503050406030204" pitchFamily="18" charset="0"/>
                      </a:rPr>
                      <m:t> </m:t>
                    </m:r>
                    <m:r>
                      <a:rPr kumimoji="1" lang="en-US" altLang="ja-JP" sz="2400" b="1" i="1" smtClean="0">
                        <a:latin typeface="Cambria Math" panose="02040503050406030204" pitchFamily="18" charset="0"/>
                      </a:rPr>
                      <m:t>𝒎</m:t>
                    </m:r>
                  </m:oMath>
                </a14:m>
                <a:endParaRPr kumimoji="1" lang="ja-JP" altLang="en-US" sz="2400" b="1">
                  <a:latin typeface="Meiryo" panose="020B0604030504040204" pitchFamily="34" charset="-128"/>
                  <a:ea typeface="Meiryo" panose="020B0604030504040204" pitchFamily="34" charset="-128"/>
                </a:endParaRPr>
              </a:p>
            </p:txBody>
          </p:sp>
        </mc:Choice>
        <mc:Fallback xmlns="">
          <p:sp>
            <p:nvSpPr>
              <p:cNvPr id="16" name="テキスト ボックス 15">
                <a:extLst>
                  <a:ext uri="{FF2B5EF4-FFF2-40B4-BE49-F238E27FC236}">
                    <a16:creationId xmlns:a16="http://schemas.microsoft.com/office/drawing/2014/main" id="{10921972-46FD-8C90-780E-04E1413A69E2}"/>
                  </a:ext>
                </a:extLst>
              </p:cNvPr>
              <p:cNvSpPr txBox="1">
                <a:spLocks noRot="1" noChangeAspect="1" noMove="1" noResize="1" noEditPoints="1" noAdjustHandles="1" noChangeArrowheads="1" noChangeShapeType="1" noTextEdit="1"/>
              </p:cNvSpPr>
              <p:nvPr/>
            </p:nvSpPr>
            <p:spPr>
              <a:xfrm>
                <a:off x="7245471" y="3384143"/>
                <a:ext cx="3876737" cy="510778"/>
              </a:xfrm>
              <a:prstGeom prst="roundRect">
                <a:avLst/>
              </a:prstGeom>
              <a:blipFill>
                <a:blip r:embed="rId5"/>
                <a:stretch>
                  <a:fillRect t="-3571" b="-226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3B3890B-B586-DB46-55AD-20E147614B34}"/>
                  </a:ext>
                </a:extLst>
              </p:cNvPr>
              <p:cNvSpPr txBox="1"/>
              <p:nvPr/>
            </p:nvSpPr>
            <p:spPr>
              <a:xfrm>
                <a:off x="7229116" y="4094456"/>
                <a:ext cx="3876737" cy="510778"/>
              </a:xfrm>
              <a:prstGeom prst="roundRect">
                <a:avLst/>
              </a:prstGeom>
              <a:solidFill>
                <a:srgbClr val="FFCBE4"/>
              </a:solidFill>
              <a:ln>
                <a:noFill/>
              </a:ln>
            </p:spPr>
            <p:txBody>
              <a:bodyPr wrap="square" rtlCol="0" anchor="b">
                <a:spAutoFit/>
              </a:bodyPr>
              <a:lstStyle/>
              <a:p>
                <a:pPr algn="ctr"/>
                <a:r>
                  <a:rPr kumimoji="1" lang="ja-JP" altLang="en-US" sz="2400">
                    <a:latin typeface="Meiryo" panose="020B0604030504040204" pitchFamily="34" charset="-128"/>
                    <a:ea typeface="Meiryo" panose="020B0604030504040204" pitchFamily="34" charset="-128"/>
                  </a:rPr>
                  <a:t>接続先</a:t>
                </a:r>
                <a:r>
                  <a:rPr kumimoji="1" lang="en-US" altLang="ja-JP" sz="2400">
                    <a:latin typeface="Meiryo" panose="020B0604030504040204" pitchFamily="34" charset="-128"/>
                    <a:ea typeface="Meiryo" panose="020B0604030504040204" pitchFamily="34" charset="-128"/>
                  </a:rPr>
                  <a:t>AP</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𝑎</m:t>
                    </m:r>
                  </m:oMath>
                </a14:m>
                <a:endParaRPr kumimoji="1" lang="ja-JP" altLang="en-US" sz="2400">
                  <a:latin typeface="Meiryo" panose="020B0604030504040204" pitchFamily="34" charset="-128"/>
                  <a:ea typeface="Meiryo" panose="020B0604030504040204" pitchFamily="34" charset="-128"/>
                </a:endParaRPr>
              </a:p>
            </p:txBody>
          </p:sp>
        </mc:Choice>
        <mc:Fallback xmlns="">
          <p:sp>
            <p:nvSpPr>
              <p:cNvPr id="17" name="テキスト ボックス 16">
                <a:extLst>
                  <a:ext uri="{FF2B5EF4-FFF2-40B4-BE49-F238E27FC236}">
                    <a16:creationId xmlns:a16="http://schemas.microsoft.com/office/drawing/2014/main" id="{A3B3890B-B586-DB46-55AD-20E147614B34}"/>
                  </a:ext>
                </a:extLst>
              </p:cNvPr>
              <p:cNvSpPr txBox="1">
                <a:spLocks noRot="1" noChangeAspect="1" noMove="1" noResize="1" noEditPoints="1" noAdjustHandles="1" noChangeArrowheads="1" noChangeShapeType="1" noTextEdit="1"/>
              </p:cNvSpPr>
              <p:nvPr/>
            </p:nvSpPr>
            <p:spPr>
              <a:xfrm>
                <a:off x="7229116" y="4094456"/>
                <a:ext cx="3876737" cy="510778"/>
              </a:xfrm>
              <a:prstGeom prst="roundRect">
                <a:avLst/>
              </a:prstGeom>
              <a:blipFill>
                <a:blip r:embed="rId6"/>
                <a:stretch>
                  <a:fillRect t="-4819" b="-22892"/>
                </a:stretch>
              </a:blipFill>
              <a:ln>
                <a:noFill/>
              </a:ln>
            </p:spPr>
            <p:txBody>
              <a:bodyPr/>
              <a:lstStyle/>
              <a:p>
                <a:r>
                  <a:rPr lang="en-US">
                    <a:noFill/>
                  </a:rPr>
                  <a:t> </a:t>
                </a:r>
              </a:p>
            </p:txBody>
          </p:sp>
        </mc:Fallback>
      </mc:AlternateContent>
      <p:sp>
        <p:nvSpPr>
          <p:cNvPr id="23" name="角丸四角形 22">
            <a:extLst>
              <a:ext uri="{FF2B5EF4-FFF2-40B4-BE49-F238E27FC236}">
                <a16:creationId xmlns:a16="http://schemas.microsoft.com/office/drawing/2014/main" id="{995F45F4-EEB5-2AB3-B0A9-BAE3B70B09FF}"/>
              </a:ext>
            </a:extLst>
          </p:cNvPr>
          <p:cNvSpPr/>
          <p:nvPr/>
        </p:nvSpPr>
        <p:spPr>
          <a:xfrm>
            <a:off x="824752" y="2478300"/>
            <a:ext cx="4661647" cy="3115676"/>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8BDCACC-ADE4-5064-2233-34BEC845149F}"/>
              </a:ext>
            </a:extLst>
          </p:cNvPr>
          <p:cNvSpPr txBox="1"/>
          <p:nvPr/>
        </p:nvSpPr>
        <p:spPr>
          <a:xfrm>
            <a:off x="2600213" y="2274810"/>
            <a:ext cx="1005403" cy="584775"/>
          </a:xfrm>
          <a:prstGeom prst="rect">
            <a:avLst/>
          </a:prstGeom>
          <a:solidFill>
            <a:schemeClr val="bg1"/>
          </a:solidFill>
        </p:spPr>
        <p:txBody>
          <a:bodyPr wrap="none" rtlCol="0">
            <a:spAutoFit/>
          </a:bodyPr>
          <a:lstStyle/>
          <a:p>
            <a:r>
              <a:rPr kumimoji="1" lang="ja-JP" altLang="en-US" sz="3200">
                <a:latin typeface="Meiryo" panose="020B0604030504040204" pitchFamily="34" charset="-128"/>
                <a:ea typeface="Meiryo" panose="020B0604030504040204" pitchFamily="34" charset="-128"/>
              </a:rPr>
              <a:t>入力</a:t>
            </a:r>
          </a:p>
        </p:txBody>
      </p:sp>
      <p:sp>
        <p:nvSpPr>
          <p:cNvPr id="25" name="角丸四角形 24">
            <a:extLst>
              <a:ext uri="{FF2B5EF4-FFF2-40B4-BE49-F238E27FC236}">
                <a16:creationId xmlns:a16="http://schemas.microsoft.com/office/drawing/2014/main" id="{B9C6CB24-3C25-4839-BA3C-D59C20DB128B}"/>
              </a:ext>
            </a:extLst>
          </p:cNvPr>
          <p:cNvSpPr/>
          <p:nvPr/>
        </p:nvSpPr>
        <p:spPr>
          <a:xfrm>
            <a:off x="6772755" y="2478300"/>
            <a:ext cx="4661647" cy="3115676"/>
          </a:xfrm>
          <a:prstGeom prst="roundRect">
            <a:avLst/>
          </a:prstGeom>
          <a:noFill/>
          <a:ln w="38100">
            <a:solidFill>
              <a:srgbClr val="F05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2125172-CBE0-82BC-F0BD-AAE1444DF3FD}"/>
              </a:ext>
            </a:extLst>
          </p:cNvPr>
          <p:cNvSpPr txBox="1"/>
          <p:nvPr/>
        </p:nvSpPr>
        <p:spPr>
          <a:xfrm>
            <a:off x="8586384" y="2274810"/>
            <a:ext cx="1005403" cy="584775"/>
          </a:xfrm>
          <a:prstGeom prst="rect">
            <a:avLst/>
          </a:prstGeom>
          <a:solidFill>
            <a:schemeClr val="bg1"/>
          </a:solidFill>
        </p:spPr>
        <p:txBody>
          <a:bodyPr wrap="none" rtlCol="0">
            <a:spAutoFit/>
          </a:bodyPr>
          <a:lstStyle/>
          <a:p>
            <a:r>
              <a:rPr kumimoji="1" lang="ja-JP" altLang="en-US" sz="3200">
                <a:latin typeface="Meiryo" panose="020B0604030504040204" pitchFamily="34" charset="-128"/>
                <a:ea typeface="Meiryo" panose="020B0604030504040204" pitchFamily="34" charset="-128"/>
              </a:rPr>
              <a:t>出力</a:t>
            </a:r>
          </a:p>
        </p:txBody>
      </p:sp>
      <p:sp>
        <p:nvSpPr>
          <p:cNvPr id="2" name="スライド番号プレースホルダー 1">
            <a:extLst>
              <a:ext uri="{FF2B5EF4-FFF2-40B4-BE49-F238E27FC236}">
                <a16:creationId xmlns:a16="http://schemas.microsoft.com/office/drawing/2014/main" id="{1E8CA5C8-179B-7AAA-C2B8-7E302C16C7E7}"/>
              </a:ext>
            </a:extLst>
          </p:cNvPr>
          <p:cNvSpPr>
            <a:spLocks noGrp="1"/>
          </p:cNvSpPr>
          <p:nvPr>
            <p:ph type="sldNum" sz="quarter" idx="12"/>
          </p:nvPr>
        </p:nvSpPr>
        <p:spPr/>
        <p:txBody>
          <a:bodyPr/>
          <a:lstStyle/>
          <a:p>
            <a:fld id="{F1CDFA39-16F5-E64D-9D3A-3CE155B62115}" type="slidenum">
              <a:rPr kumimoji="1" lang="ja-JP" altLang="en-US" smtClean="0"/>
              <a:t>5</a:t>
            </a:fld>
            <a:endParaRPr kumimoji="1" lang="ja-JP" altLang="en-US"/>
          </a:p>
        </p:txBody>
      </p:sp>
    </p:spTree>
    <p:extLst>
      <p:ext uri="{BB962C8B-B14F-4D97-AF65-F5344CB8AC3E}">
        <p14:creationId xmlns:p14="http://schemas.microsoft.com/office/powerpoint/2010/main" val="337021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2E564-3B6E-CB73-1582-63E0A7480821}"/>
            </a:ext>
          </a:extLst>
        </p:cNvPr>
        <p:cNvGrpSpPr/>
        <p:nvPr/>
      </p:nvGrpSpPr>
      <p:grpSpPr>
        <a:xfrm>
          <a:off x="0" y="0"/>
          <a:ext cx="0" cy="0"/>
          <a:chOff x="0" y="0"/>
          <a:chExt cx="0" cy="0"/>
        </a:xfrm>
      </p:grpSpPr>
      <p:graphicFrame>
        <p:nvGraphicFramePr>
          <p:cNvPr id="8" name="コンテンツ プレースホルダー 7">
            <a:extLst>
              <a:ext uri="{FF2B5EF4-FFF2-40B4-BE49-F238E27FC236}">
                <a16:creationId xmlns:a16="http://schemas.microsoft.com/office/drawing/2014/main" id="{5707F09F-5885-C7FE-3474-EB3D7AB94182}"/>
              </a:ext>
            </a:extLst>
          </p:cNvPr>
          <p:cNvGraphicFramePr>
            <a:graphicFrameLocks noGrp="1"/>
          </p:cNvGraphicFramePr>
          <p:nvPr>
            <p:ph idx="1"/>
          </p:nvPr>
        </p:nvGraphicFramePr>
        <p:xfrm>
          <a:off x="1952892" y="1568130"/>
          <a:ext cx="7934003" cy="4988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2">
            <a:extLst>
              <a:ext uri="{FF2B5EF4-FFF2-40B4-BE49-F238E27FC236}">
                <a16:creationId xmlns:a16="http://schemas.microsoft.com/office/drawing/2014/main" id="{89F94A90-E9CB-D4AD-A0D8-D8A3D9CE42BD}"/>
              </a:ext>
            </a:extLst>
          </p:cNvPr>
          <p:cNvSpPr>
            <a:spLocks noGrp="1"/>
          </p:cNvSpPr>
          <p:nvPr>
            <p:ph type="title"/>
          </p:nvPr>
        </p:nvSpPr>
        <p:spPr/>
        <p:txBody>
          <a:bodyPr/>
          <a:lstStyle/>
          <a:p>
            <a:r>
              <a:rPr kumimoji="1" lang="ja-JP" altLang="en-US"/>
              <a:t>提案手法</a:t>
            </a:r>
            <a:r>
              <a:rPr kumimoji="1" lang="en-US" altLang="ja-JP"/>
              <a:t> - </a:t>
            </a:r>
            <a:r>
              <a:rPr kumimoji="1" lang="ja-JP" altLang="en-US"/>
              <a:t>処理ステップ</a:t>
            </a:r>
          </a:p>
        </p:txBody>
      </p:sp>
      <p:grpSp>
        <p:nvGrpSpPr>
          <p:cNvPr id="5" name="グループ化 4">
            <a:extLst>
              <a:ext uri="{FF2B5EF4-FFF2-40B4-BE49-F238E27FC236}">
                <a16:creationId xmlns:a16="http://schemas.microsoft.com/office/drawing/2014/main" id="{2F1A4676-A4FC-81CF-981D-FE6A0D003BD2}"/>
              </a:ext>
            </a:extLst>
          </p:cNvPr>
          <p:cNvGrpSpPr/>
          <p:nvPr/>
        </p:nvGrpSpPr>
        <p:grpSpPr>
          <a:xfrm>
            <a:off x="580582" y="-812052"/>
            <a:ext cx="7920630" cy="461665"/>
            <a:chOff x="580582" y="1426406"/>
            <a:chExt cx="7920630" cy="461665"/>
          </a:xfrm>
        </p:grpSpPr>
        <p:sp>
          <p:nvSpPr>
            <p:cNvPr id="6" name="テキスト ボックス 5">
              <a:extLst>
                <a:ext uri="{FF2B5EF4-FFF2-40B4-BE49-F238E27FC236}">
                  <a16:creationId xmlns:a16="http://schemas.microsoft.com/office/drawing/2014/main" id="{33FC1C1C-0B47-9FA0-ACB4-B33FA3C28278}"/>
                </a:ext>
              </a:extLst>
            </p:cNvPr>
            <p:cNvSpPr txBox="1"/>
            <p:nvPr/>
          </p:nvSpPr>
          <p:spPr>
            <a:xfrm>
              <a:off x="622132" y="1426406"/>
              <a:ext cx="7879080"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今回提案するシステムは，以下のステップで動作する．</a:t>
              </a:r>
            </a:p>
          </p:txBody>
        </p:sp>
        <p:sp>
          <p:nvSpPr>
            <p:cNvPr id="7" name="正方形/長方形 6">
              <a:extLst>
                <a:ext uri="{FF2B5EF4-FFF2-40B4-BE49-F238E27FC236}">
                  <a16:creationId xmlns:a16="http://schemas.microsoft.com/office/drawing/2014/main" id="{42B037BA-DDE1-8EDB-9DAC-23D23AF22D9C}"/>
                </a:ext>
              </a:extLst>
            </p:cNvPr>
            <p:cNvSpPr/>
            <p:nvPr/>
          </p:nvSpPr>
          <p:spPr>
            <a:xfrm>
              <a:off x="580582" y="1453019"/>
              <a:ext cx="45719" cy="36877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sp>
        <p:nvSpPr>
          <p:cNvPr id="2" name="スライド番号プレースホルダー 1">
            <a:extLst>
              <a:ext uri="{FF2B5EF4-FFF2-40B4-BE49-F238E27FC236}">
                <a16:creationId xmlns:a16="http://schemas.microsoft.com/office/drawing/2014/main" id="{8E401FB4-9EB7-6235-27A4-848D5318CC64}"/>
              </a:ext>
            </a:extLst>
          </p:cNvPr>
          <p:cNvSpPr>
            <a:spLocks noGrp="1"/>
          </p:cNvSpPr>
          <p:nvPr>
            <p:ph type="sldNum" sz="quarter" idx="12"/>
          </p:nvPr>
        </p:nvSpPr>
        <p:spPr/>
        <p:txBody>
          <a:bodyPr/>
          <a:lstStyle/>
          <a:p>
            <a:fld id="{F1CDFA39-16F5-E64D-9D3A-3CE155B62115}" type="slidenum">
              <a:rPr kumimoji="1" lang="ja-JP" altLang="en-US" smtClean="0"/>
              <a:t>6</a:t>
            </a:fld>
            <a:endParaRPr kumimoji="1" lang="ja-JP" altLang="en-US"/>
          </a:p>
        </p:txBody>
      </p:sp>
    </p:spTree>
    <p:extLst>
      <p:ext uri="{BB962C8B-B14F-4D97-AF65-F5344CB8AC3E}">
        <p14:creationId xmlns:p14="http://schemas.microsoft.com/office/powerpoint/2010/main" val="402874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E2BD91-0B1E-B48E-6F8C-279DBEB38D33}"/>
              </a:ext>
            </a:extLst>
          </p:cNvPr>
          <p:cNvSpPr>
            <a:spLocks noGrp="1"/>
          </p:cNvSpPr>
          <p:nvPr>
            <p:ph type="title"/>
          </p:nvPr>
        </p:nvSpPr>
        <p:spPr/>
        <p:txBody>
          <a:bodyPr/>
          <a:lstStyle/>
          <a:p>
            <a:r>
              <a:rPr kumimoji="1" lang="ja-JP" altLang="en-US"/>
              <a:t>評価</a:t>
            </a:r>
            <a:r>
              <a:rPr kumimoji="1" lang="en-US" altLang="ja-JP"/>
              <a:t> – </a:t>
            </a:r>
            <a:r>
              <a:rPr lang="ja-JP" altLang="en-US"/>
              <a:t>シミュレーションモデル</a:t>
            </a:r>
            <a:endParaRPr kumimoji="1" lang="ja-JP" altLang="en-US"/>
          </a:p>
        </p:txBody>
      </p:sp>
      <p:sp>
        <p:nvSpPr>
          <p:cNvPr id="49" name="角丸四角形 48">
            <a:extLst>
              <a:ext uri="{FF2B5EF4-FFF2-40B4-BE49-F238E27FC236}">
                <a16:creationId xmlns:a16="http://schemas.microsoft.com/office/drawing/2014/main" id="{CA2AFBA9-AC04-AE91-1297-3D4760C8EA57}"/>
              </a:ext>
            </a:extLst>
          </p:cNvPr>
          <p:cNvSpPr/>
          <p:nvPr/>
        </p:nvSpPr>
        <p:spPr>
          <a:xfrm>
            <a:off x="565015" y="1738338"/>
            <a:ext cx="5530985" cy="2512179"/>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75F7ACE2-B22C-1E18-C779-9EC5080EF03A}"/>
              </a:ext>
            </a:extLst>
          </p:cNvPr>
          <p:cNvSpPr/>
          <p:nvPr/>
        </p:nvSpPr>
        <p:spPr>
          <a:xfrm>
            <a:off x="1801856" y="1571565"/>
            <a:ext cx="2426756"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共通条件</a:t>
            </a:r>
          </a:p>
        </p:txBody>
      </p:sp>
      <p:grpSp>
        <p:nvGrpSpPr>
          <p:cNvPr id="42" name="グループ化 41">
            <a:extLst>
              <a:ext uri="{FF2B5EF4-FFF2-40B4-BE49-F238E27FC236}">
                <a16:creationId xmlns:a16="http://schemas.microsoft.com/office/drawing/2014/main" id="{988728E8-7C61-1825-7564-56908521AA7D}"/>
              </a:ext>
            </a:extLst>
          </p:cNvPr>
          <p:cNvGrpSpPr/>
          <p:nvPr/>
        </p:nvGrpSpPr>
        <p:grpSpPr>
          <a:xfrm>
            <a:off x="2006988" y="1459239"/>
            <a:ext cx="632373" cy="625932"/>
            <a:chOff x="479376" y="1413438"/>
            <a:chExt cx="1151466" cy="1151466"/>
          </a:xfrm>
        </p:grpSpPr>
        <p:grpSp>
          <p:nvGrpSpPr>
            <p:cNvPr id="29" name="グループ化 28">
              <a:extLst>
                <a:ext uri="{FF2B5EF4-FFF2-40B4-BE49-F238E27FC236}">
                  <a16:creationId xmlns:a16="http://schemas.microsoft.com/office/drawing/2014/main" id="{F7FE8195-81BD-A92A-316C-E5704E67E4B8}"/>
                </a:ext>
              </a:extLst>
            </p:cNvPr>
            <p:cNvGrpSpPr/>
            <p:nvPr/>
          </p:nvGrpSpPr>
          <p:grpSpPr>
            <a:xfrm>
              <a:off x="479376" y="1413438"/>
              <a:ext cx="1151466" cy="1151466"/>
              <a:chOff x="479376" y="1413438"/>
              <a:chExt cx="1151466" cy="1151466"/>
            </a:xfrm>
          </p:grpSpPr>
          <p:sp>
            <p:nvSpPr>
              <p:cNvPr id="26" name="円/楕円 25">
                <a:extLst>
                  <a:ext uri="{FF2B5EF4-FFF2-40B4-BE49-F238E27FC236}">
                    <a16:creationId xmlns:a16="http://schemas.microsoft.com/office/drawing/2014/main" id="{B7C77678-9275-F7B1-7EE9-344A0322CD27}"/>
                  </a:ext>
                </a:extLst>
              </p:cNvPr>
              <p:cNvSpPr/>
              <p:nvPr/>
            </p:nvSpPr>
            <p:spPr>
              <a:xfrm>
                <a:off x="479376" y="1413438"/>
                <a:ext cx="1151466" cy="1151466"/>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グラフィックス 14" descr="ノート PC 単色塗りつぶし">
                <a:extLst>
                  <a:ext uri="{FF2B5EF4-FFF2-40B4-BE49-F238E27FC236}">
                    <a16:creationId xmlns:a16="http://schemas.microsoft.com/office/drawing/2014/main" id="{66F5BAB6-4C63-306B-3C18-7718B5547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7909" y="1531971"/>
                <a:ext cx="914400" cy="914400"/>
              </a:xfrm>
              <a:prstGeom prst="rect">
                <a:avLst/>
              </a:prstGeom>
            </p:spPr>
          </p:pic>
        </p:grpSp>
        <p:pic>
          <p:nvPicPr>
            <p:cNvPr id="41" name="図 40">
              <a:extLst>
                <a:ext uri="{FF2B5EF4-FFF2-40B4-BE49-F238E27FC236}">
                  <a16:creationId xmlns:a16="http://schemas.microsoft.com/office/drawing/2014/main" id="{AC7F9074-34F6-A829-F36A-25699A64B03F}"/>
                </a:ext>
              </a:extLst>
            </p:cNvPr>
            <p:cNvPicPr>
              <a:picLocks noChangeAspect="1"/>
            </p:cNvPicPr>
            <p:nvPr/>
          </p:nvPicPr>
          <p:blipFill>
            <a:blip r:embed="rId6"/>
            <a:stretch>
              <a:fillRect/>
            </a:stretch>
          </p:blipFill>
          <p:spPr>
            <a:xfrm>
              <a:off x="724909" y="1732147"/>
              <a:ext cx="660400" cy="482600"/>
            </a:xfrm>
            <a:prstGeom prst="rect">
              <a:avLst/>
            </a:prstGeom>
          </p:spPr>
        </p:pic>
      </p:grpSp>
      <p:sp>
        <p:nvSpPr>
          <p:cNvPr id="55" name="角丸四角形 54">
            <a:extLst>
              <a:ext uri="{FF2B5EF4-FFF2-40B4-BE49-F238E27FC236}">
                <a16:creationId xmlns:a16="http://schemas.microsoft.com/office/drawing/2014/main" id="{B99B3136-FF2F-977A-3790-545EF085DD57}"/>
              </a:ext>
            </a:extLst>
          </p:cNvPr>
          <p:cNvSpPr/>
          <p:nvPr/>
        </p:nvSpPr>
        <p:spPr>
          <a:xfrm>
            <a:off x="6269221" y="1727050"/>
            <a:ext cx="5530985" cy="2490829"/>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BFBB9741-055E-0D0B-C71A-8F64AB22DFCD}"/>
              </a:ext>
            </a:extLst>
          </p:cNvPr>
          <p:cNvSpPr/>
          <p:nvPr/>
        </p:nvSpPr>
        <p:spPr>
          <a:xfrm>
            <a:off x="7332841" y="1578118"/>
            <a:ext cx="3512818"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a:t>
            </a:r>
            <a:r>
              <a:rPr lang="ja-JP" altLang="en-US" sz="2400">
                <a:solidFill>
                  <a:sysClr val="windowText" lastClr="000000"/>
                </a:solidFill>
                <a:latin typeface="Meiryo" panose="020B0604030504040204" pitchFamily="34" charset="-128"/>
                <a:ea typeface="Meiryo" panose="020B0604030504040204" pitchFamily="34" charset="-128"/>
              </a:rPr>
              <a:t>ユーザの</a:t>
            </a:r>
            <a:r>
              <a:rPr kumimoji="1" lang="ja-JP" altLang="en-US" sz="2400">
                <a:solidFill>
                  <a:sysClr val="windowText" lastClr="000000"/>
                </a:solidFill>
                <a:latin typeface="Meiryo" panose="020B0604030504040204" pitchFamily="34" charset="-128"/>
                <a:ea typeface="Meiryo" panose="020B0604030504040204" pitchFamily="34" charset="-128"/>
              </a:rPr>
              <a:t>条件</a:t>
            </a:r>
          </a:p>
        </p:txBody>
      </p:sp>
      <p:sp>
        <p:nvSpPr>
          <p:cNvPr id="64" name="円/楕円 63">
            <a:extLst>
              <a:ext uri="{FF2B5EF4-FFF2-40B4-BE49-F238E27FC236}">
                <a16:creationId xmlns:a16="http://schemas.microsoft.com/office/drawing/2014/main" id="{AC65E968-EAAA-278B-891C-F8AF55DB0CAD}"/>
              </a:ext>
            </a:extLst>
          </p:cNvPr>
          <p:cNvSpPr/>
          <p:nvPr/>
        </p:nvSpPr>
        <p:spPr>
          <a:xfrm>
            <a:off x="7509799" y="1437236"/>
            <a:ext cx="682221" cy="68222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ABC6380E-0C04-B399-96CD-9023AF69D1E2}"/>
              </a:ext>
            </a:extLst>
          </p:cNvPr>
          <p:cNvSpPr/>
          <p:nvPr/>
        </p:nvSpPr>
        <p:spPr>
          <a:xfrm>
            <a:off x="565015" y="4711443"/>
            <a:ext cx="5530985" cy="2057195"/>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0E2E540D-31EF-A2A0-82DA-0C9718488E59}"/>
              </a:ext>
            </a:extLst>
          </p:cNvPr>
          <p:cNvSpPr/>
          <p:nvPr/>
        </p:nvSpPr>
        <p:spPr>
          <a:xfrm>
            <a:off x="856913" y="4557709"/>
            <a:ext cx="4392488"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移動シナリオ</a:t>
            </a:r>
          </a:p>
        </p:txBody>
      </p:sp>
      <p:grpSp>
        <p:nvGrpSpPr>
          <p:cNvPr id="70" name="グループ化 69">
            <a:extLst>
              <a:ext uri="{FF2B5EF4-FFF2-40B4-BE49-F238E27FC236}">
                <a16:creationId xmlns:a16="http://schemas.microsoft.com/office/drawing/2014/main" id="{E9CF9740-DEE3-573B-0CBE-A9E68128A474}"/>
              </a:ext>
            </a:extLst>
          </p:cNvPr>
          <p:cNvGrpSpPr/>
          <p:nvPr/>
        </p:nvGrpSpPr>
        <p:grpSpPr>
          <a:xfrm>
            <a:off x="1263975" y="4404113"/>
            <a:ext cx="682221" cy="682221"/>
            <a:chOff x="4742652" y="4145596"/>
            <a:chExt cx="1151466" cy="1151466"/>
          </a:xfrm>
        </p:grpSpPr>
        <p:sp>
          <p:nvSpPr>
            <p:cNvPr id="71" name="円/楕円 70">
              <a:extLst>
                <a:ext uri="{FF2B5EF4-FFF2-40B4-BE49-F238E27FC236}">
                  <a16:creationId xmlns:a16="http://schemas.microsoft.com/office/drawing/2014/main" id="{EE535D97-0E1F-1D78-10F2-95F94E4F15B2}"/>
                </a:ext>
              </a:extLst>
            </p:cNvPr>
            <p:cNvSpPr/>
            <p:nvPr/>
          </p:nvSpPr>
          <p:spPr>
            <a:xfrm>
              <a:off x="4742652" y="4145596"/>
              <a:ext cx="1151466" cy="1151466"/>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グラフィックス 71" descr="歩く 単色塗りつぶし">
              <a:extLst>
                <a:ext uri="{FF2B5EF4-FFF2-40B4-BE49-F238E27FC236}">
                  <a16:creationId xmlns:a16="http://schemas.microsoft.com/office/drawing/2014/main" id="{06385081-77CF-A222-D638-E628D11E19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61185" y="4264129"/>
              <a:ext cx="914400" cy="914400"/>
            </a:xfrm>
            <a:prstGeom prst="rect">
              <a:avLst/>
            </a:prstGeom>
          </p:spPr>
        </p:pic>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B61684BB-FC75-8B7C-978D-604F992E3BCF}"/>
                  </a:ext>
                </a:extLst>
              </p:cNvPr>
              <p:cNvSpPr txBox="1"/>
              <p:nvPr/>
            </p:nvSpPr>
            <p:spPr>
              <a:xfrm>
                <a:off x="6656983" y="2093015"/>
                <a:ext cx="4722190" cy="1719702"/>
              </a:xfrm>
              <a:prstGeom prst="rect">
                <a:avLst/>
              </a:prstGeom>
              <a:noFill/>
            </p:spPr>
            <p:txBody>
              <a:bodyPr wrap="none" rtlCol="0">
                <a:spAutoFit/>
              </a:bodyPr>
              <a:lstStyle/>
              <a:p>
                <a:pPr marL="285750" indent="-285750" algn="l">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新規ユーザは各々</a:t>
                </a:r>
                <a:r>
                  <a:rPr lang="ja-JP" altLang="en-US">
                    <a:latin typeface="Meiryo" panose="020B0604030504040204" pitchFamily="34" charset="-128"/>
                    <a:ea typeface="Meiryo" panose="020B0604030504040204" pitchFamily="34" charset="-128"/>
                  </a:rPr>
                  <a:t>最大で</a:t>
                </a:r>
                <a14:m>
                  <m:oMath xmlns:m="http://schemas.openxmlformats.org/officeDocument/2006/math">
                    <m:sSub>
                      <m:sSubPr>
                        <m:ctrlPr>
                          <a:rPr lang="en-US" altLang="ja-JP" i="1" smtClean="0">
                            <a:latin typeface="Cambria Math" panose="02040503050406030204" pitchFamily="18" charset="0"/>
                            <a:ea typeface="Meiryo" panose="020B0604030504040204" pitchFamily="34" charset="-128"/>
                          </a:rPr>
                        </m:ctrlPr>
                      </m:sSubPr>
                      <m:e>
                        <m:r>
                          <a:rPr lang="en-US" altLang="ja-JP" b="0" i="1" smtClean="0">
                            <a:latin typeface="Cambria Math" panose="02040503050406030204" pitchFamily="18" charset="0"/>
                            <a:ea typeface="Meiryo" panose="020B0604030504040204" pitchFamily="34" charset="-128"/>
                          </a:rPr>
                          <m:t>𝑑</m:t>
                        </m:r>
                      </m:e>
                      <m:sub>
                        <m:r>
                          <a:rPr lang="en-US" altLang="ja-JP" b="0" i="1" smtClean="0">
                            <a:latin typeface="Cambria Math" panose="02040503050406030204" pitchFamily="18" charset="0"/>
                            <a:ea typeface="Meiryo" panose="020B0604030504040204" pitchFamily="34" charset="-128"/>
                          </a:rPr>
                          <m:t>𝑡h</m:t>
                        </m:r>
                      </m:sub>
                    </m:sSub>
                  </m:oMath>
                </a14:m>
                <a:r>
                  <a:rPr lang="ja-JP" altLang="en-US">
                    <a:latin typeface="Meiryo" panose="020B0604030504040204" pitchFamily="34" charset="-128"/>
                    <a:ea typeface="Meiryo" panose="020B0604030504040204" pitchFamily="34" charset="-128"/>
                  </a:rPr>
                  <a:t>だけ移動する</a:t>
                </a:r>
                <a:endParaRPr lang="en-US" altLang="ja-JP">
                  <a:latin typeface="Meiryo" panose="020B0604030504040204" pitchFamily="34" charset="-128"/>
                  <a:ea typeface="Meiryo" panose="020B0604030504040204" pitchFamily="34" charset="-128"/>
                </a:endParaRPr>
              </a:p>
              <a:p>
                <a:pPr marL="285750" indent="-285750" algn="l">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既存ユーザは動かず，出現位置も固定</a:t>
                </a:r>
                <a:endParaRPr kumimoji="1" lang="en-US" altLang="ja-JP">
                  <a:latin typeface="Meiryo" panose="020B0604030504040204" pitchFamily="34" charset="-128"/>
                  <a:ea typeface="Meiryo" panose="020B0604030504040204" pitchFamily="34" charset="-128"/>
                </a:endParaRPr>
              </a:p>
              <a:p>
                <a:pPr marL="285750" indent="-285750" algn="l">
                  <a:lnSpc>
                    <a:spcPct val="15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新規ユーザはランダムに出現</a:t>
                </a:r>
                <a:endParaRPr lang="en-US" altLang="ja-JP">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ユーザは一番近い</a:t>
                </a:r>
                <a:r>
                  <a:rPr lang="en-US"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に接続する</a:t>
                </a:r>
              </a:p>
            </p:txBody>
          </p:sp>
        </mc:Choice>
        <mc:Fallback xmlns="">
          <p:sp>
            <p:nvSpPr>
              <p:cNvPr id="74" name="テキスト ボックス 73">
                <a:extLst>
                  <a:ext uri="{FF2B5EF4-FFF2-40B4-BE49-F238E27FC236}">
                    <a16:creationId xmlns:a16="http://schemas.microsoft.com/office/drawing/2014/main" id="{B61684BB-FC75-8B7C-978D-604F992E3BCF}"/>
                  </a:ext>
                </a:extLst>
              </p:cNvPr>
              <p:cNvSpPr txBox="1">
                <a:spLocks noRot="1" noChangeAspect="1" noMove="1" noResize="1" noEditPoints="1" noAdjustHandles="1" noChangeArrowheads="1" noChangeShapeType="1" noTextEdit="1"/>
              </p:cNvSpPr>
              <p:nvPr/>
            </p:nvSpPr>
            <p:spPr>
              <a:xfrm>
                <a:off x="6656983" y="2093015"/>
                <a:ext cx="4722190" cy="1719702"/>
              </a:xfrm>
              <a:prstGeom prst="rect">
                <a:avLst/>
              </a:prstGeom>
              <a:blipFill>
                <a:blip r:embed="rId9"/>
                <a:stretch>
                  <a:fillRect l="-774" r="-516" b="-4610"/>
                </a:stretch>
              </a:blipFill>
            </p:spPr>
            <p:txBody>
              <a:bodyPr/>
              <a:lstStyle/>
              <a:p>
                <a:r>
                  <a:rPr lang="en-US">
                    <a:noFill/>
                  </a:rPr>
                  <a:t> </a:t>
                </a:r>
              </a:p>
            </p:txBody>
          </p:sp>
        </mc:Fallback>
      </mc:AlternateContent>
      <p:sp>
        <p:nvSpPr>
          <p:cNvPr id="75" name="テキスト ボックス 74">
            <a:extLst>
              <a:ext uri="{FF2B5EF4-FFF2-40B4-BE49-F238E27FC236}">
                <a16:creationId xmlns:a16="http://schemas.microsoft.com/office/drawing/2014/main" id="{E9757D17-80E6-4AB6-27DD-4EE78273CFC9}"/>
              </a:ext>
            </a:extLst>
          </p:cNvPr>
          <p:cNvSpPr txBox="1"/>
          <p:nvPr/>
        </p:nvSpPr>
        <p:spPr>
          <a:xfrm>
            <a:off x="952294" y="2037313"/>
            <a:ext cx="5218288" cy="2135200"/>
          </a:xfrm>
          <a:prstGeom prst="rect">
            <a:avLst/>
          </a:prstGeom>
          <a:noFill/>
        </p:spPr>
        <p:txBody>
          <a:bodyPr wrap="none" rtlCol="0">
            <a:spAutoFit/>
          </a:bodyPr>
          <a:lstStyle/>
          <a:p>
            <a:pPr algn="l">
              <a:lnSpc>
                <a:spcPct val="150000"/>
              </a:lnSpc>
            </a:pPr>
            <a:r>
              <a:rPr kumimoji="1" lang="ja-JP" altLang="en-US" b="1">
                <a:latin typeface="Meiryo" panose="020B0604030504040204" pitchFamily="34" charset="-128"/>
                <a:ea typeface="Meiryo" panose="020B0604030504040204" pitchFamily="34" charset="-128"/>
              </a:rPr>
              <a:t>ツール：</a:t>
            </a:r>
            <a:r>
              <a:rPr kumimoji="1" lang="en-US" altLang="ja-JP" b="1" dirty="0">
                <a:latin typeface="Meiryo" panose="020B0604030504040204" pitchFamily="34" charset="-128"/>
                <a:ea typeface="Meiryo" panose="020B0604030504040204" pitchFamily="34" charset="-128"/>
              </a:rPr>
              <a:t>ns-3.35</a:t>
            </a:r>
          </a:p>
          <a:p>
            <a:pPr algn="l">
              <a:lnSpc>
                <a:spcPct val="150000"/>
              </a:lnSpc>
            </a:pPr>
            <a:r>
              <a:rPr lang="ja-JP" altLang="en-US">
                <a:latin typeface="Meiryo" panose="020B0604030504040204" pitchFamily="34" charset="-128"/>
                <a:ea typeface="Meiryo" panose="020B0604030504040204" pitchFamily="34" charset="-128"/>
              </a:rPr>
              <a:t>試行回数：</a:t>
            </a:r>
            <a:r>
              <a:rPr lang="en-US" altLang="ja-JP" dirty="0">
                <a:latin typeface="Meiryo" panose="020B0604030504040204" pitchFamily="34" charset="-128"/>
                <a:ea typeface="Meiryo" panose="020B0604030504040204" pitchFamily="34" charset="-128"/>
              </a:rPr>
              <a:t>100</a:t>
            </a:r>
            <a:r>
              <a:rPr lang="ja-JP" altLang="en-US">
                <a:latin typeface="Meiryo" panose="020B0604030504040204" pitchFamily="34" charset="-128"/>
                <a:ea typeface="Meiryo" panose="020B0604030504040204" pitchFamily="34" charset="-128"/>
              </a:rPr>
              <a:t>回（</a:t>
            </a:r>
            <a:r>
              <a:rPr lang="en-US" altLang="ja-JP" dirty="0">
                <a:latin typeface="Meiryo" panose="020B0604030504040204" pitchFamily="34" charset="-128"/>
                <a:ea typeface="Meiryo" panose="020B0604030504040204" pitchFamily="34" charset="-128"/>
              </a:rPr>
              <a:t>30s/</a:t>
            </a:r>
            <a:r>
              <a:rPr lang="ja-JP" altLang="en-US">
                <a:latin typeface="Meiryo" panose="020B0604030504040204" pitchFamily="34" charset="-128"/>
                <a:ea typeface="Meiryo" panose="020B0604030504040204" pitchFamily="34" charset="-128"/>
              </a:rPr>
              <a:t>回）</a:t>
            </a:r>
            <a:endParaRPr lang="en-US" altLang="ja-JP" dirty="0">
              <a:latin typeface="Meiryo" panose="020B0604030504040204" pitchFamily="34" charset="-128"/>
              <a:ea typeface="Meiryo" panose="020B0604030504040204" pitchFamily="34" charset="-128"/>
            </a:endParaRPr>
          </a:p>
          <a:p>
            <a:pPr algn="l">
              <a:lnSpc>
                <a:spcPct val="150000"/>
              </a:lnSpc>
            </a:pPr>
            <a:r>
              <a:rPr lang="ja-JP" altLang="en-US">
                <a:latin typeface="Meiryo" panose="020B0604030504040204" pitchFamily="34" charset="-128"/>
                <a:ea typeface="Meiryo" panose="020B0604030504040204" pitchFamily="34" charset="-128"/>
              </a:rPr>
              <a:t>最低許容スループット：</a:t>
            </a:r>
            <a:r>
              <a:rPr lang="en-US" altLang="ja-JP" dirty="0">
                <a:latin typeface="Meiryo" panose="020B0604030504040204" pitchFamily="34" charset="-128"/>
                <a:ea typeface="Meiryo" panose="020B0604030504040204" pitchFamily="34" charset="-128"/>
              </a:rPr>
              <a:t>30Mbps(Web</a:t>
            </a:r>
            <a:r>
              <a:rPr lang="ja-JP" altLang="en-US">
                <a:latin typeface="Meiryo" panose="020B0604030504040204" pitchFamily="34" charset="-128"/>
                <a:ea typeface="Meiryo" panose="020B0604030504040204" pitchFamily="34" charset="-128"/>
              </a:rPr>
              <a:t>会議可能</a:t>
            </a:r>
            <a:r>
              <a:rPr lang="en-US" altLang="ja-JP" dirty="0">
                <a:latin typeface="Meiryo" panose="020B0604030504040204" pitchFamily="34" charset="-128"/>
                <a:ea typeface="Meiryo" panose="020B0604030504040204" pitchFamily="34" charset="-128"/>
              </a:rPr>
              <a:t>)</a:t>
            </a:r>
            <a:br>
              <a:rPr lang="en-US" altLang="ja-JP" dirty="0">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チャネル数：各</a:t>
            </a:r>
            <a:r>
              <a:rPr lang="en-US" altLang="ja-JP" dirty="0">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に</a:t>
            </a:r>
            <a:r>
              <a:rPr lang="en-US" altLang="ja-JP" dirty="0">
                <a:latin typeface="Meiryo" panose="020B0604030504040204" pitchFamily="34" charset="-128"/>
                <a:ea typeface="Meiryo" panose="020B0604030504040204" pitchFamily="34" charset="-128"/>
              </a:rPr>
              <a:t>1</a:t>
            </a:r>
            <a:r>
              <a:rPr lang="ja-JP" altLang="en-US">
                <a:latin typeface="Meiryo" panose="020B0604030504040204" pitchFamily="34" charset="-128"/>
                <a:ea typeface="Meiryo" panose="020B0604030504040204" pitchFamily="34" charset="-128"/>
              </a:rPr>
              <a:t>つずつ別のものを使用</a:t>
            </a:r>
            <a:br>
              <a:rPr lang="en-US" altLang="ja-JP" dirty="0">
                <a:latin typeface="Meiryo" panose="020B0604030504040204" pitchFamily="34" charset="-128"/>
                <a:ea typeface="Meiryo" panose="020B0604030504040204" pitchFamily="34" charset="-128"/>
              </a:rPr>
            </a:br>
            <a:r>
              <a:rPr lang="en-US" altLang="ja-JP" dirty="0">
                <a:latin typeface="Meiryo" panose="020B0604030504040204" pitchFamily="34" charset="-128"/>
                <a:ea typeface="Meiryo" panose="020B0604030504040204" pitchFamily="34" charset="-128"/>
              </a:rPr>
              <a:t>Wi-Fi</a:t>
            </a:r>
            <a:r>
              <a:rPr lang="ja-JP" altLang="en-US">
                <a:latin typeface="Meiryo" panose="020B0604030504040204" pitchFamily="34" charset="-128"/>
                <a:ea typeface="Meiryo" panose="020B0604030504040204" pitchFamily="34" charset="-128"/>
              </a:rPr>
              <a:t>設定：</a:t>
            </a:r>
            <a:r>
              <a:rPr lang="en-US" altLang="ja-JP" dirty="0">
                <a:latin typeface="Meiryo" panose="020B0604030504040204" pitchFamily="34" charset="-128"/>
                <a:ea typeface="Meiryo" panose="020B0604030504040204" pitchFamily="34" charset="-128"/>
              </a:rPr>
              <a:t>802.11ax-2.4GHz</a:t>
            </a:r>
            <a:r>
              <a:rPr lang="ja-JP" altLang="en-US">
                <a:latin typeface="Meiryo" panose="020B0604030504040204" pitchFamily="34" charset="-128"/>
                <a:ea typeface="Meiryo" panose="020B0604030504040204" pitchFamily="34" charset="-128"/>
              </a:rPr>
              <a:t>の一般的</a:t>
            </a:r>
            <a:r>
              <a:rPr lang="en-US" altLang="ja-JP" dirty="0">
                <a:latin typeface="Meiryo" panose="020B0604030504040204" pitchFamily="34" charset="-128"/>
                <a:ea typeface="Meiryo" panose="020B0604030504040204" pitchFamily="34" charset="-128"/>
              </a:rPr>
              <a:t>AP</a:t>
            </a:r>
          </a:p>
        </p:txBody>
      </p:sp>
      <p:sp>
        <p:nvSpPr>
          <p:cNvPr id="77" name="角丸四角形 76">
            <a:extLst>
              <a:ext uri="{FF2B5EF4-FFF2-40B4-BE49-F238E27FC236}">
                <a16:creationId xmlns:a16="http://schemas.microsoft.com/office/drawing/2014/main" id="{F6140AD0-6715-3BC5-3F1F-AFAC63109E8C}"/>
              </a:ext>
            </a:extLst>
          </p:cNvPr>
          <p:cNvSpPr/>
          <p:nvPr/>
        </p:nvSpPr>
        <p:spPr>
          <a:xfrm>
            <a:off x="6320356" y="4711298"/>
            <a:ext cx="5530985" cy="2057195"/>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6FFE202-F9CE-0A91-E71D-84D6B8B29D02}"/>
              </a:ext>
            </a:extLst>
          </p:cNvPr>
          <p:cNvSpPr/>
          <p:nvPr/>
        </p:nvSpPr>
        <p:spPr>
          <a:xfrm>
            <a:off x="7489229" y="4507401"/>
            <a:ext cx="3125961"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比較する数値</a:t>
            </a:r>
          </a:p>
        </p:txBody>
      </p:sp>
      <p:sp>
        <p:nvSpPr>
          <p:cNvPr id="80" name="円/楕円 79">
            <a:extLst>
              <a:ext uri="{FF2B5EF4-FFF2-40B4-BE49-F238E27FC236}">
                <a16:creationId xmlns:a16="http://schemas.microsoft.com/office/drawing/2014/main" id="{327A6AEC-E6C5-2942-83EB-5EBF1189D85F}"/>
              </a:ext>
            </a:extLst>
          </p:cNvPr>
          <p:cNvSpPr/>
          <p:nvPr/>
        </p:nvSpPr>
        <p:spPr>
          <a:xfrm>
            <a:off x="7583385" y="4414425"/>
            <a:ext cx="682221" cy="68222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CAB51C1A-4285-88D3-3B6B-B651D098FB53}"/>
              </a:ext>
            </a:extLst>
          </p:cNvPr>
          <p:cNvSpPr txBox="1"/>
          <p:nvPr/>
        </p:nvSpPr>
        <p:spPr>
          <a:xfrm>
            <a:off x="6912151" y="5308991"/>
            <a:ext cx="4108817" cy="473206"/>
          </a:xfrm>
          <a:prstGeom prst="rect">
            <a:avLst/>
          </a:prstGeom>
          <a:noFill/>
        </p:spPr>
        <p:txBody>
          <a:bodyPr wrap="none" rtlCol="0">
            <a:spAutoFit/>
          </a:bodyPr>
          <a:lstStyle/>
          <a:p>
            <a:pPr algn="ctr">
              <a:lnSpc>
                <a:spcPct val="150000"/>
              </a:lnSpc>
            </a:pPr>
            <a:r>
              <a:rPr kumimoji="1" lang="ja-JP" altLang="en-US" b="1">
                <a:latin typeface="Meiryo" panose="020B0604030504040204" pitchFamily="34" charset="-128"/>
                <a:ea typeface="Meiryo" panose="020B0604030504040204" pitchFamily="34" charset="-128"/>
              </a:rPr>
              <a:t>移動前後の合計スループット</a:t>
            </a:r>
            <a:r>
              <a:rPr kumimoji="1" lang="ja-JP" altLang="en-US">
                <a:latin typeface="Meiryo" panose="020B0604030504040204" pitchFamily="34" charset="-128"/>
                <a:ea typeface="Meiryo" panose="020B0604030504040204" pitchFamily="34" charset="-128"/>
              </a:rPr>
              <a:t>の改善率</a:t>
            </a:r>
            <a:endParaRPr kumimoji="1" lang="en-US" altLang="ja-JP" dirty="0">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61FCC988-C7E5-BEFF-496D-078FC09B959F}"/>
              </a:ext>
            </a:extLst>
          </p:cNvPr>
          <p:cNvSpPr txBox="1"/>
          <p:nvPr/>
        </p:nvSpPr>
        <p:spPr>
          <a:xfrm>
            <a:off x="7647680" y="4482063"/>
            <a:ext cx="588623" cy="523220"/>
          </a:xfrm>
          <a:prstGeom prst="rect">
            <a:avLst/>
          </a:prstGeom>
          <a:noFill/>
        </p:spPr>
        <p:txBody>
          <a:bodyPr wrap="none" rtlCol="0">
            <a:spAutoFit/>
          </a:bodyPr>
          <a:lstStyle/>
          <a:p>
            <a:pPr algn="l"/>
            <a:r>
              <a:rPr kumimoji="1" lang="en-US" altLang="ja-JP" sz="2800" b="1">
                <a:solidFill>
                  <a:schemeClr val="bg1"/>
                </a:solidFill>
                <a:latin typeface="Hiragino Maru Gothic ProN W4" panose="020F0400000000000000" pitchFamily="34" charset="-128"/>
                <a:ea typeface="Hiragino Maru Gothic ProN W4" panose="020F0400000000000000" pitchFamily="34" charset="-128"/>
              </a:rPr>
              <a:t>vs</a:t>
            </a:r>
            <a:endParaRPr kumimoji="1" lang="ja-JP" altLang="en-US" sz="2800" b="1">
              <a:solidFill>
                <a:schemeClr val="bg1"/>
              </a:solidFill>
              <a:latin typeface="Hiragino Maru Gothic ProN W4" panose="020F0400000000000000" pitchFamily="34" charset="-128"/>
              <a:ea typeface="Hiragino Maru Gothic ProN W4" panose="020F0400000000000000" pitchFamily="34" charset="-128"/>
            </a:endParaRPr>
          </a:p>
        </p:txBody>
      </p:sp>
      <p:grpSp>
        <p:nvGrpSpPr>
          <p:cNvPr id="94" name="グループ化 93">
            <a:extLst>
              <a:ext uri="{FF2B5EF4-FFF2-40B4-BE49-F238E27FC236}">
                <a16:creationId xmlns:a16="http://schemas.microsoft.com/office/drawing/2014/main" id="{EDFE5E03-20DA-4CFB-C4E6-80D9C30C065A}"/>
              </a:ext>
            </a:extLst>
          </p:cNvPr>
          <p:cNvGrpSpPr/>
          <p:nvPr/>
        </p:nvGrpSpPr>
        <p:grpSpPr>
          <a:xfrm>
            <a:off x="7557161" y="1513186"/>
            <a:ext cx="632373" cy="567139"/>
            <a:chOff x="7699044" y="-1259594"/>
            <a:chExt cx="1163884" cy="1043821"/>
          </a:xfrm>
        </p:grpSpPr>
        <p:pic>
          <p:nvPicPr>
            <p:cNvPr id="88" name="グラフィックス 87" descr="歯車 1 つ 単色塗りつぶし">
              <a:extLst>
                <a:ext uri="{FF2B5EF4-FFF2-40B4-BE49-F238E27FC236}">
                  <a16:creationId xmlns:a16="http://schemas.microsoft.com/office/drawing/2014/main" id="{F2AC8B5E-B593-033A-8CBE-97711D099C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71056" y="-1007645"/>
              <a:ext cx="791872" cy="791872"/>
            </a:xfrm>
            <a:prstGeom prst="rect">
              <a:avLst/>
            </a:prstGeom>
          </p:spPr>
        </p:pic>
        <p:pic>
          <p:nvPicPr>
            <p:cNvPr id="92" name="グラフィックス 91" descr="ドキュメント 枠線">
              <a:extLst>
                <a:ext uri="{FF2B5EF4-FFF2-40B4-BE49-F238E27FC236}">
                  <a16:creationId xmlns:a16="http://schemas.microsoft.com/office/drawing/2014/main" id="{63697142-60A4-3D47-ABAD-B115F6F0DE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84764" y="-1259594"/>
              <a:ext cx="914400" cy="914400"/>
            </a:xfrm>
            <a:prstGeom prst="rect">
              <a:avLst/>
            </a:prstGeom>
          </p:spPr>
        </p:pic>
        <p:pic>
          <p:nvPicPr>
            <p:cNvPr id="93" name="グラフィックス 92" descr="鉛筆 単色塗りつぶし">
              <a:extLst>
                <a:ext uri="{FF2B5EF4-FFF2-40B4-BE49-F238E27FC236}">
                  <a16:creationId xmlns:a16="http://schemas.microsoft.com/office/drawing/2014/main" id="{DC5307FF-2A37-D108-5A9E-7B8FCD0591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8938389">
              <a:off x="7699044" y="-1021307"/>
              <a:ext cx="525760" cy="525760"/>
            </a:xfrm>
            <a:prstGeom prst="rect">
              <a:avLst/>
            </a:prstGeom>
          </p:spPr>
        </p:pic>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C2BA532-48F5-9549-DF20-F96A58226EBE}"/>
                  </a:ext>
                </a:extLst>
              </p:cNvPr>
              <p:cNvSpPr txBox="1"/>
              <p:nvPr/>
            </p:nvSpPr>
            <p:spPr>
              <a:xfrm>
                <a:off x="8019915" y="5831596"/>
                <a:ext cx="2131866" cy="600357"/>
              </a:xfrm>
              <a:prstGeom prst="rect">
                <a:avLst/>
              </a:prstGeom>
              <a:noFill/>
            </p:spPr>
            <p:txBody>
              <a:bodyPr wrap="none" lIns="0" tIns="0" rIns="0" bIns="0" rtlCol="0">
                <a:spAutoFit/>
              </a:bodyPr>
              <a:lstStyle/>
              <a:p>
                <a:r>
                  <a:rPr lang="en-US" altLang="ja-JP" dirty="0"/>
                  <a:t>(</a:t>
                </a:r>
                <a14:m>
                  <m:oMath xmlns:m="http://schemas.openxmlformats.org/officeDocument/2006/math">
                    <m:f>
                      <m:fPr>
                        <m:ctrlPr>
                          <a:rPr lang="en-US" altLang="ja-JP" i="1" smtClean="0">
                            <a:latin typeface="Cambria Math" panose="02040503050406030204" pitchFamily="18" charset="0"/>
                          </a:rPr>
                        </m:ctrlPr>
                      </m:fPr>
                      <m:num>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𝛩</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b="1" i="1">
                                <a:latin typeface="Cambria Math" panose="02040503050406030204" pitchFamily="18" charset="0"/>
                              </a:rPr>
                              <m:t>𝒎</m:t>
                            </m:r>
                          </m:sub>
                          <m:sup>
                            <m:r>
                              <a:rPr lang="en-US" altLang="ja-JP" i="1">
                                <a:latin typeface="Cambria Math" panose="02040503050406030204" pitchFamily="18" charset="0"/>
                              </a:rPr>
                              <m:t>𝑎𝑓𝑡𝑒𝑟</m:t>
                            </m:r>
                          </m:sup>
                        </m:sSubSup>
                      </m:num>
                      <m:den>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𝛩</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b="1" i="1">
                                <a:latin typeface="Cambria Math" panose="02040503050406030204" pitchFamily="18" charset="0"/>
                              </a:rPr>
                              <m:t>𝒎</m:t>
                            </m:r>
                          </m:sub>
                          <m:sup>
                            <m:r>
                              <a:rPr lang="en-US" altLang="ja-JP" b="0" i="1" smtClean="0">
                                <a:latin typeface="Cambria Math" panose="02040503050406030204" pitchFamily="18" charset="0"/>
                              </a:rPr>
                              <m:t>𝑏𝑒𝑓𝑜𝑟𝑒</m:t>
                            </m:r>
                          </m:sup>
                        </m:sSubSup>
                      </m:den>
                    </m:f>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100[%]</m:t>
                    </m:r>
                  </m:oMath>
                </a14:m>
                <a:endParaRPr kumimoji="1" lang="ja-JP" altLang="en-US">
                  <a:latin typeface="Meiryo" panose="020B0604030504040204" pitchFamily="34" charset="-128"/>
                  <a:ea typeface="Meiryo" panose="020B0604030504040204" pitchFamily="34" charset="-128"/>
                </a:endParaRPr>
              </a:p>
            </p:txBody>
          </p:sp>
        </mc:Choice>
        <mc:Fallback xmlns="">
          <p:sp>
            <p:nvSpPr>
              <p:cNvPr id="2" name="テキスト ボックス 1">
                <a:extLst>
                  <a:ext uri="{FF2B5EF4-FFF2-40B4-BE49-F238E27FC236}">
                    <a16:creationId xmlns:a16="http://schemas.microsoft.com/office/drawing/2014/main" id="{AC2BA532-48F5-9549-DF20-F96A58226EBE}"/>
                  </a:ext>
                </a:extLst>
              </p:cNvPr>
              <p:cNvSpPr txBox="1">
                <a:spLocks noRot="1" noChangeAspect="1" noMove="1" noResize="1" noEditPoints="1" noAdjustHandles="1" noChangeArrowheads="1" noChangeShapeType="1" noTextEdit="1"/>
              </p:cNvSpPr>
              <p:nvPr/>
            </p:nvSpPr>
            <p:spPr>
              <a:xfrm>
                <a:off x="8019915" y="5831596"/>
                <a:ext cx="2131866" cy="600357"/>
              </a:xfrm>
              <a:prstGeom prst="rect">
                <a:avLst/>
              </a:prstGeom>
              <a:blipFill>
                <a:blip r:embed="rId16"/>
                <a:stretch>
                  <a:fillRect l="-6509" r="-4142" b="-4167"/>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43AEC928-93F6-A6D7-D39C-790D3FED9943}"/>
              </a:ext>
            </a:extLst>
          </p:cNvPr>
          <p:cNvSpPr txBox="1"/>
          <p:nvPr/>
        </p:nvSpPr>
        <p:spPr>
          <a:xfrm>
            <a:off x="1356829" y="5179495"/>
            <a:ext cx="3935693" cy="1304203"/>
          </a:xfrm>
          <a:prstGeom prst="rect">
            <a:avLst/>
          </a:prstGeom>
          <a:noFill/>
        </p:spPr>
        <p:txBody>
          <a:bodyPr wrap="none" rtlCol="0">
            <a:spAutoFit/>
          </a:bodyPr>
          <a:lstStyle/>
          <a:p>
            <a:pPr algn="l">
              <a:lnSpc>
                <a:spcPct val="150000"/>
              </a:lnSpc>
            </a:pPr>
            <a:r>
              <a:rPr kumimoji="1" lang="ja-JP" altLang="en-US">
                <a:latin typeface="Meiryo" panose="020B0604030504040204" pitchFamily="34" charset="-128"/>
                <a:ea typeface="Meiryo" panose="020B0604030504040204" pitchFamily="34" charset="-128"/>
              </a:rPr>
              <a:t>以下の</a:t>
            </a:r>
            <a:r>
              <a:rPr lang="en-US" altLang="ja-JP" dirty="0">
                <a:latin typeface="Meiryo" panose="020B0604030504040204" pitchFamily="34" charset="-128"/>
                <a:ea typeface="Meiryo" panose="020B0604030504040204" pitchFamily="34" charset="-128"/>
              </a:rPr>
              <a:t>2</a:t>
            </a:r>
            <a:r>
              <a:rPr lang="ja-JP" altLang="en-US">
                <a:latin typeface="Meiryo" panose="020B0604030504040204" pitchFamily="34" charset="-128"/>
                <a:ea typeface="Meiryo" panose="020B0604030504040204" pitchFamily="34" charset="-128"/>
              </a:rPr>
              <a:t>条件で比較</a:t>
            </a:r>
            <a:endParaRPr lang="en-US" altLang="ja-JP" dirty="0">
              <a:latin typeface="Meiryo" panose="020B0604030504040204" pitchFamily="34" charset="-128"/>
              <a:ea typeface="Meiryo" panose="020B0604030504040204" pitchFamily="34" charset="-128"/>
            </a:endParaRPr>
          </a:p>
          <a:p>
            <a:pPr marL="742950" lvl="1" indent="-285750">
              <a:lnSpc>
                <a:spcPct val="150000"/>
              </a:lnSpc>
              <a:buFont typeface="Arial" panose="020B0604020202020204" pitchFamily="34" charset="0"/>
              <a:buChar char="•"/>
            </a:pPr>
            <a:r>
              <a:rPr kumimoji="1" lang="ja-JP" altLang="en-US" b="1">
                <a:latin typeface="Meiryo" panose="020B0604030504040204" pitchFamily="34" charset="-128"/>
                <a:ea typeface="Meiryo" panose="020B0604030504040204" pitchFamily="34" charset="-128"/>
              </a:rPr>
              <a:t>ユーザがランダムに動き回る</a:t>
            </a:r>
            <a:endParaRPr kumimoji="1" lang="en-US" altLang="ja-JP" b="1" dirty="0">
              <a:latin typeface="Meiryo" panose="020B0604030504040204" pitchFamily="34" charset="-128"/>
              <a:ea typeface="Meiryo" panose="020B0604030504040204" pitchFamily="34" charset="-128"/>
            </a:endParaRPr>
          </a:p>
          <a:p>
            <a:pPr marL="742950" lvl="1" indent="-285750">
              <a:lnSpc>
                <a:spcPct val="150000"/>
              </a:lnSpc>
              <a:buFont typeface="Arial" panose="020B0604020202020204" pitchFamily="34" charset="0"/>
              <a:buChar char="•"/>
            </a:pPr>
            <a:r>
              <a:rPr kumimoji="1" lang="ja-JP" altLang="en-US" b="1">
                <a:latin typeface="Meiryo" panose="020B0604030504040204" pitchFamily="34" charset="-128"/>
                <a:ea typeface="Meiryo" panose="020B0604030504040204" pitchFamily="34" charset="-128"/>
              </a:rPr>
              <a:t>提案アルゴリズム通りに動く</a:t>
            </a:r>
          </a:p>
        </p:txBody>
      </p:sp>
      <p:sp>
        <p:nvSpPr>
          <p:cNvPr id="4" name="スライド番号プレースホルダー 3">
            <a:extLst>
              <a:ext uri="{FF2B5EF4-FFF2-40B4-BE49-F238E27FC236}">
                <a16:creationId xmlns:a16="http://schemas.microsoft.com/office/drawing/2014/main" id="{A5E896CA-DC53-E0A3-E004-85393192BD30}"/>
              </a:ext>
            </a:extLst>
          </p:cNvPr>
          <p:cNvSpPr>
            <a:spLocks noGrp="1"/>
          </p:cNvSpPr>
          <p:nvPr>
            <p:ph type="sldNum" sz="quarter" idx="12"/>
          </p:nvPr>
        </p:nvSpPr>
        <p:spPr/>
        <p:txBody>
          <a:bodyPr/>
          <a:lstStyle/>
          <a:p>
            <a:fld id="{F1CDFA39-16F5-E64D-9D3A-3CE155B62115}" type="slidenum">
              <a:rPr kumimoji="1" lang="ja-JP" altLang="en-US" smtClean="0"/>
              <a:t>7</a:t>
            </a:fld>
            <a:endParaRPr kumimoji="1" lang="ja-JP" altLang="en-US"/>
          </a:p>
        </p:txBody>
      </p:sp>
    </p:spTree>
    <p:extLst>
      <p:ext uri="{BB962C8B-B14F-4D97-AF65-F5344CB8AC3E}">
        <p14:creationId xmlns:p14="http://schemas.microsoft.com/office/powerpoint/2010/main" val="723707326"/>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DBD4-AC0D-69BC-866F-96E5CCA201F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D3A8E59B-35C3-E60F-5BE7-283F57E46811}"/>
              </a:ext>
            </a:extLst>
          </p:cNvPr>
          <p:cNvSpPr>
            <a:spLocks noGrp="1"/>
          </p:cNvSpPr>
          <p:nvPr>
            <p:ph type="title"/>
          </p:nvPr>
        </p:nvSpPr>
        <p:spPr/>
        <p:txBody>
          <a:bodyPr/>
          <a:lstStyle/>
          <a:p>
            <a:r>
              <a:rPr kumimoji="1" lang="ja-JP" altLang="en-US"/>
              <a:t>評価</a:t>
            </a:r>
            <a:r>
              <a:rPr lang="en-US" altLang="ja-JP"/>
              <a:t> – </a:t>
            </a:r>
            <a:r>
              <a:rPr lang="ja-JP" altLang="en-US"/>
              <a:t>シミュレーション条件</a:t>
            </a:r>
            <a:endParaRPr kumimoji="1" lang="ja-JP" altLang="en-US"/>
          </a:p>
        </p:txBody>
      </p:sp>
      <p:sp>
        <p:nvSpPr>
          <p:cNvPr id="4" name="テキスト ボックス 3">
            <a:extLst>
              <a:ext uri="{FF2B5EF4-FFF2-40B4-BE49-F238E27FC236}">
                <a16:creationId xmlns:a16="http://schemas.microsoft.com/office/drawing/2014/main" id="{7A0D10C0-8248-5B83-C77F-6C7ED4908215}"/>
              </a:ext>
            </a:extLst>
          </p:cNvPr>
          <p:cNvSpPr txBox="1"/>
          <p:nvPr/>
        </p:nvSpPr>
        <p:spPr>
          <a:xfrm>
            <a:off x="877764" y="1422098"/>
            <a:ext cx="5022529" cy="4708981"/>
          </a:xfrm>
          <a:prstGeom prst="rect">
            <a:avLst/>
          </a:prstGeom>
          <a:noFill/>
        </p:spPr>
        <p:txBody>
          <a:bodyPr wrap="none" rtlCol="0">
            <a:spAutoFit/>
          </a:bodyPr>
          <a:lstStyle/>
          <a:p>
            <a:pPr marL="342900" indent="-342900" algn="l">
              <a:lnSpc>
                <a:spcPct val="150000"/>
              </a:lnSpc>
              <a:buFont typeface="Wingdings" pitchFamily="2" charset="2"/>
              <a:buChar char="Ø"/>
            </a:pPr>
            <a:r>
              <a:rPr kumimoji="1" lang="en-US" altLang="ja-JP" sz="2400" dirty="0">
                <a:latin typeface="Meiryo" panose="020B0604030504040204" pitchFamily="34" charset="-128"/>
                <a:ea typeface="Meiryo" panose="020B0604030504040204" pitchFamily="34" charset="-128"/>
              </a:rPr>
              <a:t>AP</a:t>
            </a:r>
            <a:r>
              <a:rPr kumimoji="1" lang="ja-JP" altLang="en-US" sz="2400">
                <a:latin typeface="Meiryo" panose="020B0604030504040204" pitchFamily="34" charset="-128"/>
                <a:ea typeface="Meiryo" panose="020B0604030504040204" pitchFamily="34" charset="-128"/>
              </a:rPr>
              <a:t>の個数（</a:t>
            </a:r>
            <a:r>
              <a:rPr kumimoji="1" lang="en-US" altLang="ja-JP"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4</a:t>
            </a:r>
            <a:r>
              <a:rPr kumimoji="1" lang="ja-JP" altLang="en-US" sz="2400">
                <a:latin typeface="Meiryo" panose="020B0604030504040204" pitchFamily="34" charset="-128"/>
                <a:ea typeface="Meiryo" panose="020B0604030504040204" pitchFamily="34" charset="-128"/>
              </a:rPr>
              <a:t>つ</a:t>
            </a:r>
            <a:endParaRPr kumimoji="1" lang="en-US" altLang="ja-JP" sz="2400" dirty="0">
              <a:latin typeface="Meiryo" panose="020B0604030504040204" pitchFamily="34" charset="-128"/>
              <a:ea typeface="Meiryo" panose="020B0604030504040204" pitchFamily="34" charset="-128"/>
            </a:endParaRPr>
          </a:p>
          <a:p>
            <a:pPr marL="800100" lvl="1" indent="-342900">
              <a:buFont typeface="Wingdings" pitchFamily="2" charset="2"/>
              <a:buChar char="Ø"/>
            </a:pPr>
            <a:r>
              <a:rPr lang="ja-JP" altLang="en-US" sz="2400">
                <a:latin typeface="Meiryo" panose="020B0604030504040204" pitchFamily="34" charset="-128"/>
                <a:ea typeface="Meiryo" panose="020B0604030504040204" pitchFamily="34" charset="-128"/>
              </a:rPr>
              <a:t>チャネル使用率</a:t>
            </a:r>
            <a:r>
              <a:rPr lang="en-US" altLang="ja-JP" sz="2400" dirty="0">
                <a:latin typeface="Meiryo" panose="020B0604030504040204" pitchFamily="34" charset="-128"/>
                <a:ea typeface="Meiryo" panose="020B0604030504040204" pitchFamily="34" charset="-128"/>
              </a:rPr>
              <a:t>(</a:t>
            </a:r>
            <a:r>
              <a:rPr lang="ja-JP" altLang="en-US" sz="2400">
                <a:latin typeface="Meiryo" panose="020B0604030504040204" pitchFamily="34" charset="-128"/>
                <a:ea typeface="Meiryo" panose="020B0604030504040204" pitchFamily="34" charset="-128"/>
              </a:rPr>
              <a:t>固定値</a:t>
            </a:r>
            <a:r>
              <a:rPr lang="en-US" altLang="ja-JP" sz="2400" dirty="0">
                <a:latin typeface="Meiryo" panose="020B0604030504040204" pitchFamily="34" charset="-128"/>
                <a:ea typeface="Meiryo" panose="020B0604030504040204" pitchFamily="34" charset="-128"/>
              </a:rPr>
              <a:t>)</a:t>
            </a:r>
            <a:br>
              <a:rPr lang="en-US" altLang="ja-JP" sz="2400" dirty="0">
                <a:latin typeface="Meiryo" panose="020B0604030504040204" pitchFamily="34" charset="-128"/>
                <a:ea typeface="Meiryo" panose="020B0604030504040204" pitchFamily="34" charset="-128"/>
              </a:rPr>
            </a:br>
            <a:r>
              <a:rPr lang="en-US" altLang="ja-JP" sz="2400" dirty="0">
                <a:latin typeface="Meiryo" panose="020B0604030504040204" pitchFamily="34" charset="-128"/>
                <a:ea typeface="Meiryo" panose="020B0604030504040204" pitchFamily="34" charset="-128"/>
              </a:rPr>
              <a:t>AP0:0.2, AP1:0.3</a:t>
            </a:r>
            <a:br>
              <a:rPr lang="en-US" altLang="ja-JP" sz="2400" dirty="0">
                <a:latin typeface="Meiryo" panose="020B0604030504040204" pitchFamily="34" charset="-128"/>
                <a:ea typeface="Meiryo" panose="020B0604030504040204" pitchFamily="34" charset="-128"/>
              </a:rPr>
            </a:br>
            <a:r>
              <a:rPr lang="en-US" altLang="ja-JP" sz="2400" dirty="0">
                <a:latin typeface="Meiryo" panose="020B0604030504040204" pitchFamily="34" charset="-128"/>
                <a:ea typeface="Meiryo" panose="020B0604030504040204" pitchFamily="34" charset="-128"/>
              </a:rPr>
              <a:t>AP2:0.4, AP3:0.5</a:t>
            </a:r>
          </a:p>
          <a:p>
            <a:pPr marL="342900" indent="-342900" algn="l">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既存ユーザの人数（</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90</a:t>
            </a:r>
            <a:r>
              <a:rPr lang="ja-JP" altLang="en-US" sz="2400">
                <a:latin typeface="Meiryo" panose="020B0604030504040204" pitchFamily="34" charset="-128"/>
                <a:ea typeface="Meiryo" panose="020B0604030504040204" pitchFamily="34" charset="-128"/>
              </a:rPr>
              <a:t>人</a:t>
            </a:r>
            <a:endParaRPr lang="en-US" altLang="ja-JP" sz="2400" dirty="0">
              <a:latin typeface="Meiryo" panose="020B0604030504040204" pitchFamily="34" charset="-128"/>
              <a:ea typeface="Meiryo" panose="020B0604030504040204" pitchFamily="34" charset="-128"/>
            </a:endParaRPr>
          </a:p>
          <a:p>
            <a:pPr marL="342900" indent="-342900">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新規ユーザの人数（</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10</a:t>
            </a:r>
            <a:r>
              <a:rPr lang="ja-JP" altLang="en-US" sz="2400">
                <a:latin typeface="Meiryo" panose="020B0604030504040204" pitchFamily="34" charset="-128"/>
                <a:ea typeface="Meiryo" panose="020B0604030504040204" pitchFamily="34" charset="-128"/>
              </a:rPr>
              <a:t>人</a:t>
            </a:r>
            <a:endParaRPr lang="en-US" altLang="ja-JP" sz="2400" dirty="0">
              <a:latin typeface="Meiryo" panose="020B0604030504040204" pitchFamily="34" charset="-128"/>
              <a:ea typeface="Meiryo" panose="020B0604030504040204" pitchFamily="34" charset="-128"/>
            </a:endParaRPr>
          </a:p>
          <a:p>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出現位置：ランダム</a:t>
            </a:r>
            <a:endParaRPr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環境の大きさ：</a:t>
            </a:r>
            <a:r>
              <a:rPr lang="en-US" altLang="ja-JP" sz="2400" dirty="0">
                <a:latin typeface="Meiryo" panose="020B0604030504040204" pitchFamily="34" charset="-128"/>
                <a:ea typeface="Meiryo" panose="020B0604030504040204" pitchFamily="34" charset="-128"/>
              </a:rPr>
              <a:t>50m×50m</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スコアの重み：全て</a:t>
            </a:r>
            <a:r>
              <a:rPr lang="en-US" altLang="ja-JP" sz="2400" dirty="0">
                <a:latin typeface="Meiryo" panose="020B0604030504040204" pitchFamily="34" charset="-128"/>
                <a:ea typeface="Meiryo" panose="020B0604030504040204" pitchFamily="34" charset="-128"/>
              </a:rPr>
              <a:t>0.25</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移動可能距離：</a:t>
            </a:r>
            <a:r>
              <a:rPr lang="en-US" altLang="ja-JP" sz="2400" dirty="0">
                <a:latin typeface="Meiryo" panose="020B0604030504040204" pitchFamily="34" charset="-128"/>
                <a:ea typeface="Meiryo" panose="020B0604030504040204" pitchFamily="34" charset="-128"/>
              </a:rPr>
              <a:t>15m</a:t>
            </a:r>
          </a:p>
        </p:txBody>
      </p:sp>
      <p:sp>
        <p:nvSpPr>
          <p:cNvPr id="10" name="円/楕円 9">
            <a:extLst>
              <a:ext uri="{FF2B5EF4-FFF2-40B4-BE49-F238E27FC236}">
                <a16:creationId xmlns:a16="http://schemas.microsoft.com/office/drawing/2014/main" id="{09129AC9-5534-9C20-916F-AB552ECA9C8A}"/>
              </a:ext>
            </a:extLst>
          </p:cNvPr>
          <p:cNvSpPr/>
          <p:nvPr/>
        </p:nvSpPr>
        <p:spPr>
          <a:xfrm>
            <a:off x="4109236" y="3762038"/>
            <a:ext cx="288000" cy="288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72CEC96D-D626-11FE-065F-95687D4DF654}"/>
              </a:ext>
            </a:extLst>
          </p:cNvPr>
          <p:cNvSpPr/>
          <p:nvPr/>
        </p:nvSpPr>
        <p:spPr>
          <a:xfrm>
            <a:off x="4109236" y="3203407"/>
            <a:ext cx="288000" cy="288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F76284F9-D9F5-E466-0850-F44457B0EBC2}"/>
              </a:ext>
            </a:extLst>
          </p:cNvPr>
          <p:cNvSpPr/>
          <p:nvPr/>
        </p:nvSpPr>
        <p:spPr>
          <a:xfrm>
            <a:off x="2967794" y="1580612"/>
            <a:ext cx="288000" cy="288000"/>
          </a:xfrm>
          <a:prstGeom prst="ellipse">
            <a:avLst/>
          </a:prstGeom>
          <a:solidFill>
            <a:srgbClr val="63D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63780F4-A5F6-2A9B-E94E-6BB887D5C6F7}"/>
              </a:ext>
            </a:extLst>
          </p:cNvPr>
          <p:cNvSpPr txBox="1"/>
          <p:nvPr/>
        </p:nvSpPr>
        <p:spPr>
          <a:xfrm>
            <a:off x="7907054" y="5916892"/>
            <a:ext cx="226215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シミュレーション図</a:t>
            </a:r>
          </a:p>
        </p:txBody>
      </p:sp>
      <p:sp>
        <p:nvSpPr>
          <p:cNvPr id="8" name="スライド番号プレースホルダー 7">
            <a:extLst>
              <a:ext uri="{FF2B5EF4-FFF2-40B4-BE49-F238E27FC236}">
                <a16:creationId xmlns:a16="http://schemas.microsoft.com/office/drawing/2014/main" id="{87EB1C4B-0DB9-6A26-0189-578F1117A5AB}"/>
              </a:ext>
            </a:extLst>
          </p:cNvPr>
          <p:cNvSpPr>
            <a:spLocks noGrp="1"/>
          </p:cNvSpPr>
          <p:nvPr>
            <p:ph type="sldNum" sz="quarter" idx="12"/>
          </p:nvPr>
        </p:nvSpPr>
        <p:spPr/>
        <p:txBody>
          <a:bodyPr/>
          <a:lstStyle/>
          <a:p>
            <a:fld id="{F1CDFA39-16F5-E64D-9D3A-3CE155B62115}" type="slidenum">
              <a:rPr kumimoji="1" lang="ja-JP" altLang="en-US" smtClean="0"/>
              <a:t>8</a:t>
            </a:fld>
            <a:endParaRPr kumimoji="1" lang="ja-JP" altLang="en-US"/>
          </a:p>
        </p:txBody>
      </p:sp>
      <p:pic>
        <p:nvPicPr>
          <p:cNvPr id="5" name="図 4" descr="グラフ, 散布図&#10;&#10;AI 生成コンテンツは誤りを含む可能性があります。">
            <a:extLst>
              <a:ext uri="{FF2B5EF4-FFF2-40B4-BE49-F238E27FC236}">
                <a16:creationId xmlns:a16="http://schemas.microsoft.com/office/drawing/2014/main" id="{62CFAA10-B6E6-124B-7C2D-CDFB2D5D671D}"/>
              </a:ext>
            </a:extLst>
          </p:cNvPr>
          <p:cNvPicPr>
            <a:picLocks noChangeAspect="1"/>
          </p:cNvPicPr>
          <p:nvPr/>
        </p:nvPicPr>
        <p:blipFill>
          <a:blip r:embed="rId3"/>
          <a:stretch>
            <a:fillRect/>
          </a:stretch>
        </p:blipFill>
        <p:spPr>
          <a:xfrm>
            <a:off x="6396758" y="1223527"/>
            <a:ext cx="4917478" cy="4717652"/>
          </a:xfrm>
          <a:prstGeom prst="rect">
            <a:avLst/>
          </a:prstGeom>
        </p:spPr>
      </p:pic>
    </p:spTree>
    <p:extLst>
      <p:ext uri="{BB962C8B-B14F-4D97-AF65-F5344CB8AC3E}">
        <p14:creationId xmlns:p14="http://schemas.microsoft.com/office/powerpoint/2010/main" val="300297845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sz="2800" smtClean="0">
            <a:solidFill>
              <a:schemeClr val="tx1"/>
            </a:solidFill>
            <a:latin typeface="Meiryo" panose="020B0604030504040204" pitchFamily="34" charset="-128"/>
            <a:ea typeface="Meiryo" panose="020B060403050404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kumimoji="1">
            <a:latin typeface="Meiryo" panose="020B0604030504040204" pitchFamily="34" charset="-128"/>
            <a:ea typeface="Meiryo" panose="020B0604030504040204" pitchFamily="34" charset="-128"/>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9DE1AA7578B8344A13F8F5388D9F229" ma:contentTypeVersion="13" ma:contentTypeDescription="新しいドキュメントを作成します。" ma:contentTypeScope="" ma:versionID="18df0d36f36f06fa45a5b3dfc0be97d5">
  <xsd:schema xmlns:xsd="http://www.w3.org/2001/XMLSchema" xmlns:xs="http://www.w3.org/2001/XMLSchema" xmlns:p="http://schemas.microsoft.com/office/2006/metadata/properties" xmlns:ns2="9f812dd4-8039-4ce9-8659-5f7c7575b7ae" xmlns:ns3="a758e4f0-dbea-4161-bf4f-d6f10953eecc" targetNamespace="http://schemas.microsoft.com/office/2006/metadata/properties" ma:root="true" ma:fieldsID="5d71bc9d3390f4c10e89cabb0bda27d6" ns2:_="" ns3:_="">
    <xsd:import namespace="9f812dd4-8039-4ce9-8659-5f7c7575b7ae"/>
    <xsd:import namespace="a758e4f0-dbea-4161-bf4f-d6f10953eec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12dd4-8039-4ce9-8659-5f7c7575b7a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3eb5f7c6-1a23-4c44-a25d-8dcedb8251d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58e4f0-dbea-4161-bf4f-d6f10953eec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664f556-ba8f-41a6-b0d9-b0ec68201675}" ma:internalName="TaxCatchAll" ma:showField="CatchAllData" ma:web="a758e4f0-dbea-4161-bf4f-d6f10953ee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812dd4-8039-4ce9-8659-5f7c7575b7ae">
      <Terms xmlns="http://schemas.microsoft.com/office/infopath/2007/PartnerControls"/>
    </lcf76f155ced4ddcb4097134ff3c332f>
    <TaxCatchAll xmlns="a758e4f0-dbea-4161-bf4f-d6f10953eecc" xsi:nil="true"/>
  </documentManagement>
</p:properties>
</file>

<file path=customXml/itemProps1.xml><?xml version="1.0" encoding="utf-8"?>
<ds:datastoreItem xmlns:ds="http://schemas.openxmlformats.org/officeDocument/2006/customXml" ds:itemID="{92F7B28F-5B23-43D2-9CAF-4C486B88A3C4}">
  <ds:schemaRefs>
    <ds:schemaRef ds:uri="http://schemas.microsoft.com/sharepoint/v3/contenttype/forms"/>
  </ds:schemaRefs>
</ds:datastoreItem>
</file>

<file path=customXml/itemProps2.xml><?xml version="1.0" encoding="utf-8"?>
<ds:datastoreItem xmlns:ds="http://schemas.openxmlformats.org/officeDocument/2006/customXml" ds:itemID="{C6994AF7-4991-40D6-8E9F-A93D500B12E7}">
  <ds:schemaRefs>
    <ds:schemaRef ds:uri="9f812dd4-8039-4ce9-8659-5f7c7575b7ae"/>
    <ds:schemaRef ds:uri="a758e4f0-dbea-4161-bf4f-d6f10953ee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84A7D23-3D78-4EFB-97AD-5133F2216A95}">
  <ds:schemaRefs>
    <ds:schemaRef ds:uri="9f812dd4-8039-4ce9-8659-5f7c7575b7ae"/>
    <ds:schemaRef ds:uri="a758e4f0-dbea-4161-bf4f-d6f10953ee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1697</TotalTime>
  <Words>3088</Words>
  <Application>Microsoft Macintosh PowerPoint</Application>
  <PresentationFormat>ワイド画面</PresentationFormat>
  <Paragraphs>390</Paragraphs>
  <Slides>28</Slides>
  <Notes>18</Notes>
  <HiddenSlides>16</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Hiragino Kaku Gothic Pro W3</vt:lpstr>
      <vt:lpstr>Hiragino Maru Gothic ProN W4</vt:lpstr>
      <vt:lpstr>Meiryo</vt:lpstr>
      <vt:lpstr>游ゴシック</vt:lpstr>
      <vt:lpstr>Arial</vt:lpstr>
      <vt:lpstr>Cambria Math</vt:lpstr>
      <vt:lpstr>Wingdings</vt:lpstr>
      <vt:lpstr>Office テーマ</vt:lpstr>
      <vt:lpstr>エンタープライズ無線LAN環境における 通信品質改善のためのユーザ行動支援手法</vt:lpstr>
      <vt:lpstr>背景① - エンタープライズ無線LAN環境の課題</vt:lpstr>
      <vt:lpstr>背景②-問題解決へのアプローチ</vt:lpstr>
      <vt:lpstr>関連研究-Miyataらの研究の課題</vt:lpstr>
      <vt:lpstr>提案手法</vt:lpstr>
      <vt:lpstr>提案手法 - 入出力</vt:lpstr>
      <vt:lpstr>提案手法 - 処理ステップ</vt:lpstr>
      <vt:lpstr>評価 – シミュレーションモデル</vt:lpstr>
      <vt:lpstr>評価 – シミュレーション条件</vt:lpstr>
      <vt:lpstr>評価 – ランダムと提案手法による移動結果の比較</vt:lpstr>
      <vt:lpstr>考察</vt:lpstr>
      <vt:lpstr>まとめと今後の課題</vt:lpstr>
      <vt:lpstr>背景①-無線LAN環境の影響</vt:lpstr>
      <vt:lpstr>背景③ – 関連する製品や研究</vt:lpstr>
      <vt:lpstr>関連研究-Miyataら[2012][4] </vt:lpstr>
      <vt:lpstr>関連研究-Miyataらのアプローチ</vt:lpstr>
      <vt:lpstr>関連研究-屋内移動</vt:lpstr>
      <vt:lpstr>提案手法 - チャネル使用率</vt:lpstr>
      <vt:lpstr>提案手法 - チャネル使用率</vt:lpstr>
      <vt:lpstr>提案手法 - 屋内での位置推定([5]より抜粋)</vt:lpstr>
      <vt:lpstr>提案手法 – 消極的移動</vt:lpstr>
      <vt:lpstr>提案手法 - Step1 候補APの抽出</vt:lpstr>
      <vt:lpstr>提案手法 - Step2 接続後スループットの試算</vt:lpstr>
      <vt:lpstr>提案手法 - Step3 候補APのスコアリング(1/2)</vt:lpstr>
      <vt:lpstr>提案手法 - Step3 候補APのスコアリング(2/2)</vt:lpstr>
      <vt:lpstr>提案手法 - Step4 最適なAPと移動先の決定</vt:lpstr>
      <vt:lpstr>評価1 – AP及びユーザ数が少ない場合</vt:lpstr>
      <vt:lpstr>評価2 – ランダムと提案手法による移動結果の比較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上川 雅弘</dc:creator>
  <cp:lastModifiedBy>上川 雅弘</cp:lastModifiedBy>
  <cp:revision>96</cp:revision>
  <dcterms:created xsi:type="dcterms:W3CDTF">2025-09-03T09:02:48Z</dcterms:created>
  <dcterms:modified xsi:type="dcterms:W3CDTF">2025-10-01T01:33:25Z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0x010100C9DE1AA7578B8344A13F8F5388D9F229</vt:lpwstr>
  </property>
  <property fmtid="{D5CDD505-2E9C-101B-9397-08002B2CF9AE}" pid="3" name="MediaServiceImageTags">
    <vt:lpwstr/>
  </property>
</Properties>
</file>