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41718" y="9851483"/>
            <a:ext cx="25400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9216" y="1051306"/>
            <a:ext cx="3879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UNIVERSIDADE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NOVE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JULHO</a:t>
            </a:r>
            <a:r>
              <a:rPr dirty="0" sz="1400" spc="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UNINOVE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76676" y="3449066"/>
            <a:ext cx="13468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VendasExpress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2988945" y="5847079"/>
            <a:ext cx="21234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PROJETO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INTEGRADO</a:t>
            </a:r>
            <a:r>
              <a:rPr dirty="0" sz="1400" spc="-1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0026" y="8244840"/>
            <a:ext cx="1083945" cy="63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SÃO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PAULO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dirty="0" sz="1400" spc="-20" b="1">
                <a:latin typeface="Arial"/>
                <a:cs typeface="Arial"/>
              </a:rPr>
              <a:t>2024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70326" y="9445307"/>
            <a:ext cx="11849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INTEGRANTE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1410334"/>
            <a:ext cx="5789295" cy="239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36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6.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Conclusão</a:t>
            </a:r>
            <a:endParaRPr sz="1400">
              <a:latin typeface="Arial"/>
              <a:cs typeface="Arial"/>
            </a:endParaRPr>
          </a:p>
          <a:p>
            <a:pPr algn="just" marL="12700" marR="5080" indent="180975">
              <a:lnSpc>
                <a:spcPct val="139900"/>
              </a:lnSpc>
              <a:spcBef>
                <a:spcPts val="869"/>
              </a:spcBef>
            </a:pP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9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VendasExpress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foi</a:t>
            </a:r>
            <a:r>
              <a:rPr dirty="0" sz="1200" spc="9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projetada</a:t>
            </a:r>
            <a:r>
              <a:rPr dirty="0" sz="1200" spc="9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9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oferecer</a:t>
            </a:r>
            <a:r>
              <a:rPr dirty="0" sz="1200" spc="9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uma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experiência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compra </a:t>
            </a:r>
            <a:r>
              <a:rPr dirty="0" sz="1200">
                <a:latin typeface="Arial"/>
                <a:cs typeface="Arial"/>
              </a:rPr>
              <a:t>diferenciada,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utilizando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tecnologias</a:t>
            </a:r>
            <a:r>
              <a:rPr dirty="0" sz="1200" spc="1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ponta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práticas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segurança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robustas.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implementação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aprendizado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máquina,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dashboards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interativos,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infraestrutura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de </a:t>
            </a:r>
            <a:r>
              <a:rPr dirty="0" sz="1200">
                <a:latin typeface="Arial"/>
                <a:cs typeface="Arial"/>
              </a:rPr>
              <a:t>redes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bem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planejada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medidas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segurança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avançadas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garantem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uma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plataforma </a:t>
            </a:r>
            <a:r>
              <a:rPr dirty="0" sz="1200">
                <a:latin typeface="Arial"/>
                <a:cs typeface="Arial"/>
              </a:rPr>
              <a:t>sólida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segura,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preparada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enfrentar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os</a:t>
            </a:r>
            <a:r>
              <a:rPr dirty="0" sz="1200" spc="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desafios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moderno.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dedicação</a:t>
            </a:r>
            <a:r>
              <a:rPr dirty="0" sz="1200" spc="22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constante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à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inovação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à</a:t>
            </a:r>
            <a:r>
              <a:rPr dirty="0" sz="1200" spc="22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excelência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operacional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posiciona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VendasExpress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como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uma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referência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setor,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proporcionando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confiança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satisfação </a:t>
            </a:r>
            <a:r>
              <a:rPr dirty="0" sz="1200">
                <a:latin typeface="Arial"/>
                <a:cs typeface="Arial"/>
              </a:rPr>
              <a:t>aos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seus </a:t>
            </a:r>
            <a:r>
              <a:rPr dirty="0" sz="1200" spc="-10">
                <a:latin typeface="Arial"/>
                <a:cs typeface="Arial"/>
              </a:rPr>
              <a:t>clientes.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2452116" y="1338707"/>
            <a:ext cx="3196590" cy="5340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1200" b="1">
                <a:latin typeface="Arial"/>
                <a:cs typeface="Arial"/>
              </a:rPr>
              <a:t>Aluno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Carlos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Eduardo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Almeida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Pereira -</a:t>
            </a:r>
            <a:r>
              <a:rPr dirty="0" sz="1200" spc="-25">
                <a:latin typeface="Arial"/>
                <a:cs typeface="Arial"/>
              </a:rPr>
              <a:t> CEO</a:t>
            </a:r>
            <a:endParaRPr sz="1200">
              <a:latin typeface="Arial"/>
              <a:cs typeface="Arial"/>
            </a:endParaRPr>
          </a:p>
          <a:p>
            <a:pPr algn="ctr" marR="3810">
              <a:lnSpc>
                <a:spcPct val="100000"/>
              </a:lnSpc>
              <a:spcBef>
                <a:spcPts val="560"/>
              </a:spcBef>
            </a:pPr>
            <a:r>
              <a:rPr dirty="0" sz="1200" b="1">
                <a:latin typeface="Arial"/>
                <a:cs typeface="Arial"/>
              </a:rPr>
              <a:t>RA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2224110210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88945" y="4163695"/>
            <a:ext cx="21209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PROJETO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INTEGRADOR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6642" y="4902453"/>
            <a:ext cx="5765800" cy="11404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065" marR="5080">
              <a:lnSpc>
                <a:spcPct val="108500"/>
              </a:lnSpc>
              <a:spcBef>
                <a:spcPts val="110"/>
              </a:spcBef>
            </a:pP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Projeto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integrador</a:t>
            </a:r>
            <a:r>
              <a:rPr dirty="0" sz="1200" spc="-2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apresentado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ao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Curso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de</a:t>
            </a:r>
            <a:r>
              <a:rPr dirty="0" sz="1200" spc="1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Analise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e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Desenvolvimento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de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Arial"/>
                <a:cs typeface="Arial"/>
              </a:rPr>
              <a:t>Sistemas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em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2024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da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Universidade</a:t>
            </a:r>
            <a:r>
              <a:rPr dirty="0" sz="1200" spc="-1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Nove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de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Julho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como</a:t>
            </a:r>
            <a:r>
              <a:rPr dirty="0" sz="1200" spc="-3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requisito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para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disciplina</a:t>
            </a:r>
            <a:r>
              <a:rPr dirty="0" sz="1200" spc="-1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de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Arial"/>
                <a:cs typeface="Arial"/>
              </a:rPr>
              <a:t>projeto empreendedorismo.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Professor:</a:t>
            </a:r>
            <a:r>
              <a:rPr dirty="0" sz="1200" spc="-3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Prof.</a:t>
            </a:r>
            <a:r>
              <a:rPr dirty="0" sz="1200" spc="-2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Msc.</a:t>
            </a:r>
            <a:r>
              <a:rPr dirty="0" sz="1200" spc="-3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Luis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Carlos</a:t>
            </a:r>
            <a:r>
              <a:rPr dirty="0" sz="1200" spc="-1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Caparroz</a:t>
            </a:r>
            <a:r>
              <a:rPr dirty="0" sz="120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212121"/>
                </a:solidFill>
                <a:latin typeface="Arial"/>
                <a:cs typeface="Arial"/>
              </a:rPr>
              <a:t>dos</a:t>
            </a:r>
            <a:r>
              <a:rPr dirty="0" sz="1200" spc="-4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212121"/>
                </a:solidFill>
                <a:latin typeface="Arial"/>
                <a:cs typeface="Arial"/>
              </a:rPr>
              <a:t>Santos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0026" y="8051165"/>
            <a:ext cx="1083945" cy="63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SÂO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PAULO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dirty="0" sz="1400" spc="-20" b="1">
                <a:latin typeface="Arial"/>
                <a:cs typeface="Arial"/>
              </a:rPr>
              <a:t>2024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248410" y="1807209"/>
            <a:ext cx="737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Sumário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77010" y="2495296"/>
            <a:ext cx="154940" cy="7905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-25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25">
                <a:latin typeface="Arial"/>
                <a:cs typeface="Arial"/>
              </a:rPr>
              <a:t>2.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200" spc="-25">
                <a:latin typeface="Arial"/>
                <a:cs typeface="Arial"/>
              </a:rPr>
              <a:t>3.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66341" y="2495296"/>
            <a:ext cx="3537585" cy="7905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Arial"/>
                <a:cs typeface="Arial"/>
              </a:rPr>
              <a:t>Escopo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..........................................................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04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latin typeface="Arial"/>
                <a:cs typeface="Arial"/>
              </a:rPr>
              <a:t>Estrutura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Site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..............................................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05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200">
                <a:latin typeface="Arial"/>
                <a:cs typeface="Arial"/>
              </a:rPr>
              <a:t>Funcionalidades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Avançadas</a:t>
            </a:r>
            <a:r>
              <a:rPr dirty="0" sz="1200" spc="-10">
                <a:latin typeface="Arial"/>
                <a:cs typeface="Arial"/>
              </a:rPr>
              <a:t> ................................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06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48410" y="3257296"/>
            <a:ext cx="3806825" cy="5397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lvl="1" marL="266065" indent="-253365">
              <a:lnSpc>
                <a:spcPct val="100000"/>
              </a:lnSpc>
              <a:spcBef>
                <a:spcPts val="685"/>
              </a:spcBef>
              <a:buAutoNum type="arabicPeriod"/>
              <a:tabLst>
                <a:tab pos="266065" algn="l"/>
              </a:tabLst>
            </a:pPr>
            <a:r>
              <a:rPr dirty="0" sz="1200">
                <a:latin typeface="Arial"/>
                <a:cs typeface="Arial"/>
              </a:rPr>
              <a:t>Aprendizado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Máquina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....................................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06</a:t>
            </a:r>
            <a:endParaRPr sz="1200">
              <a:latin typeface="Arial"/>
              <a:cs typeface="Arial"/>
            </a:endParaRPr>
          </a:p>
          <a:p>
            <a:pPr lvl="1" marL="266065" indent="-25336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266065" algn="l"/>
              </a:tabLst>
            </a:pPr>
            <a:r>
              <a:rPr dirty="0" sz="1200">
                <a:latin typeface="Arial"/>
                <a:cs typeface="Arial"/>
              </a:rPr>
              <a:t>Visualização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Análise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Dados</a:t>
            </a:r>
            <a:r>
              <a:rPr dirty="0" sz="1200" spc="-10">
                <a:latin typeface="Arial"/>
                <a:cs typeface="Arial"/>
              </a:rPr>
              <a:t> .........................</a:t>
            </a:r>
            <a:r>
              <a:rPr dirty="0" sz="1200" spc="-25">
                <a:latin typeface="Arial"/>
                <a:cs typeface="Arial"/>
              </a:rPr>
              <a:t> 07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77010" y="3771899"/>
            <a:ext cx="154940" cy="7905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 spc="-25">
                <a:latin typeface="Arial"/>
                <a:cs typeface="Arial"/>
              </a:rPr>
              <a:t>4.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25">
                <a:latin typeface="Arial"/>
                <a:cs typeface="Arial"/>
              </a:rPr>
              <a:t>5.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200" spc="-25">
                <a:latin typeface="Arial"/>
                <a:cs typeface="Arial"/>
              </a:rPr>
              <a:t>6.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66341" y="3771899"/>
            <a:ext cx="3578860" cy="7905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00">
                <a:latin typeface="Arial"/>
                <a:cs typeface="Arial"/>
              </a:rPr>
              <a:t>Infraestrutura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Redes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.......................................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08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latin typeface="Arial"/>
                <a:cs typeface="Arial"/>
              </a:rPr>
              <a:t>Medidas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 Segurança </a:t>
            </a:r>
            <a:r>
              <a:rPr dirty="0" sz="1200" spc="-10">
                <a:latin typeface="Arial"/>
                <a:cs typeface="Arial"/>
              </a:rPr>
              <a:t>.........................................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09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200">
                <a:latin typeface="Arial"/>
                <a:cs typeface="Arial"/>
              </a:rPr>
              <a:t>Conclusão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.........................................................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1765934"/>
            <a:ext cx="5788660" cy="2142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36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1.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Escopo</a:t>
            </a:r>
            <a:endParaRPr sz="1400">
              <a:latin typeface="Arial"/>
              <a:cs typeface="Arial"/>
            </a:endParaRPr>
          </a:p>
          <a:p>
            <a:pPr algn="just" marL="12700" marR="5080" indent="180975">
              <a:lnSpc>
                <a:spcPct val="139800"/>
              </a:lnSpc>
              <a:spcBef>
                <a:spcPts val="894"/>
              </a:spcBef>
            </a:pP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VendasExpress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visa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destacar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como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uma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plataforma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29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de </a:t>
            </a:r>
            <a:r>
              <a:rPr dirty="0" sz="1200">
                <a:latin typeface="Arial"/>
                <a:cs typeface="Arial"/>
              </a:rPr>
              <a:t>vanguarda,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oferecendo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uma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experiência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compra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simples, rápida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personalizada. </a:t>
            </a:r>
            <a:r>
              <a:rPr dirty="0" sz="1200">
                <a:latin typeface="Arial"/>
                <a:cs typeface="Arial"/>
              </a:rPr>
              <a:t>Utilizando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tecnologias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ponta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aprendizado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máquina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análise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dados,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plataforma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busca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otimizar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processo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compra,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desde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navegação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até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entrega. </a:t>
            </a:r>
            <a:r>
              <a:rPr dirty="0" sz="1200">
                <a:latin typeface="Arial"/>
                <a:cs typeface="Arial"/>
              </a:rPr>
              <a:t>Esta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expansão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tem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como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objetivo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adicionar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funcionalidades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sofisticadas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ao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projeto, </a:t>
            </a:r>
            <a:r>
              <a:rPr dirty="0" sz="1200">
                <a:latin typeface="Arial"/>
                <a:cs typeface="Arial"/>
              </a:rPr>
              <a:t>alinhando-se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tendências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modernas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desenvolvimento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web,</a:t>
            </a:r>
            <a:r>
              <a:rPr dirty="0" sz="1200" spc="1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ciência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dados, </a:t>
            </a:r>
            <a:r>
              <a:rPr dirty="0" sz="1200">
                <a:latin typeface="Arial"/>
                <a:cs typeface="Arial"/>
              </a:rPr>
              <a:t>modelagem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dados,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redes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computadores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segurança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</a:t>
            </a:r>
            <a:r>
              <a:rPr dirty="0" sz="1200" spc="-10">
                <a:latin typeface="Arial"/>
                <a:cs typeface="Arial"/>
              </a:rPr>
              <a:t> informação.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48410" y="4055745"/>
            <a:ext cx="4623435" cy="779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exemplo:</a:t>
            </a:r>
            <a:endParaRPr sz="1200">
              <a:latin typeface="Arial"/>
              <a:cs typeface="Arial"/>
            </a:endParaRPr>
          </a:p>
          <a:p>
            <a:pPr marL="288925" marR="5080" indent="-228600">
              <a:lnSpc>
                <a:spcPct val="109400"/>
              </a:lnSpc>
              <a:spcBef>
                <a:spcPts val="1350"/>
              </a:spcBef>
              <a:buFont typeface="Symbol"/>
              <a:buChar char=""/>
              <a:tabLst>
                <a:tab pos="288925" algn="l"/>
                <a:tab pos="1228725" algn="l"/>
                <a:tab pos="1923414" algn="l"/>
                <a:tab pos="2501265" algn="l"/>
                <a:tab pos="3297554" algn="l"/>
                <a:tab pos="3742054" algn="l"/>
              </a:tabLst>
            </a:pPr>
            <a:r>
              <a:rPr dirty="0" sz="1200" spc="-10">
                <a:latin typeface="Arial"/>
                <a:cs typeface="Arial"/>
              </a:rPr>
              <a:t>Segurança: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Protege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dados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sensíveis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com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0">
                <a:latin typeface="Arial"/>
                <a:cs typeface="Arial"/>
              </a:rPr>
              <a:t>autenticação </a:t>
            </a:r>
            <a:r>
              <a:rPr dirty="0" sz="1200">
                <a:latin typeface="Arial"/>
                <a:cs typeface="Arial"/>
              </a:rPr>
              <a:t>criptografia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políticas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robustas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segurança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cibernética.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05770" y="4427220"/>
            <a:ext cx="848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multifatorial,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96035" y="5023103"/>
            <a:ext cx="5554345" cy="41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76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Arial"/>
                <a:cs typeface="Arial"/>
              </a:rPr>
              <a:t>Infraestrutura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rede: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Garante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alta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performance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escalabilidade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redes </a:t>
            </a:r>
            <a:r>
              <a:rPr dirty="0" sz="1200">
                <a:latin typeface="Arial"/>
                <a:cs typeface="Arial"/>
              </a:rPr>
              <a:t>eficientes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alocação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otimizada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IPs.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1410334"/>
            <a:ext cx="5785485" cy="823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36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2.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Estrutura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Site</a:t>
            </a:r>
            <a:endParaRPr sz="1400">
              <a:latin typeface="Arial"/>
              <a:cs typeface="Arial"/>
            </a:endParaRPr>
          </a:p>
          <a:p>
            <a:pPr algn="just" marL="12700" marR="5080" indent="180975">
              <a:lnSpc>
                <a:spcPct val="139800"/>
              </a:lnSpc>
              <a:spcBef>
                <a:spcPts val="869"/>
              </a:spcBef>
            </a:pP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site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VendasExpress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foi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redesenhado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garantir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uma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navegação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intuitiva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e </a:t>
            </a:r>
            <a:r>
              <a:rPr dirty="0" sz="1200">
                <a:latin typeface="Arial"/>
                <a:cs typeface="Arial"/>
              </a:rPr>
              <a:t>um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design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responsivo,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otimizando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experiência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dispositivos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móveis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desktops.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estrutura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foi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melhorada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implementação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novos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recursos.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Arial"/>
              <a:cs typeface="Arial"/>
            </a:endParaRPr>
          </a:p>
          <a:p>
            <a:pPr marL="193675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&lt;!DOCTYPE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html&gt;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&lt;html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lang="pt-</a:t>
            </a:r>
            <a:r>
              <a:rPr dirty="0" sz="1200" spc="-20">
                <a:latin typeface="Arial"/>
                <a:cs typeface="Arial"/>
              </a:rPr>
              <a:t>br"&gt;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 spc="-10">
                <a:latin typeface="Arial"/>
                <a:cs typeface="Arial"/>
              </a:rPr>
              <a:t>&lt;head&gt;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&lt;meta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charset="UTF-</a:t>
            </a:r>
            <a:r>
              <a:rPr dirty="0" sz="1200" spc="-25">
                <a:latin typeface="Arial"/>
                <a:cs typeface="Arial"/>
              </a:rPr>
              <a:t>8"&gt;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&lt;meta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name="viewport"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content="width=device-</a:t>
            </a:r>
            <a:r>
              <a:rPr dirty="0" sz="1200">
                <a:latin typeface="Arial"/>
                <a:cs typeface="Arial"/>
              </a:rPr>
              <a:t>width,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initial-</a:t>
            </a:r>
            <a:r>
              <a:rPr dirty="0" sz="1200" spc="-10">
                <a:latin typeface="Arial"/>
                <a:cs typeface="Arial"/>
              </a:rPr>
              <a:t>scale=1.0"&gt;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40"/>
              </a:lnSpc>
            </a:pPr>
            <a:r>
              <a:rPr dirty="0" sz="1200" spc="-10">
                <a:latin typeface="Arial"/>
                <a:cs typeface="Arial"/>
              </a:rPr>
              <a:t>&lt;title&gt;VendasExpress&lt;/title&gt;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&lt;link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rel="stylesheet"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href="style.css"&gt;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&lt;script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src="script.js"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defer&gt;&lt;/script&gt;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 spc="-10">
                <a:latin typeface="Arial"/>
                <a:cs typeface="Arial"/>
              </a:rPr>
              <a:t>&lt;/head&gt;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 spc="-10">
                <a:latin typeface="Arial"/>
                <a:cs typeface="Arial"/>
              </a:rPr>
              <a:t>&lt;body&gt;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40"/>
              </a:lnSpc>
            </a:pPr>
            <a:r>
              <a:rPr dirty="0" sz="1200" spc="-10">
                <a:latin typeface="Arial"/>
                <a:cs typeface="Arial"/>
              </a:rPr>
              <a:t>&lt;header&gt;</a:t>
            </a:r>
            <a:endParaRPr sz="1200">
              <a:latin typeface="Arial"/>
              <a:cs typeface="Arial"/>
            </a:endParaRPr>
          </a:p>
          <a:p>
            <a:pPr marL="3492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&lt;nav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class="navbar"&gt;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&lt;div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class="logo"&gt;&lt;a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href="#"&gt;VendasExpress&lt;/a&gt;&lt;/div&gt;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40"/>
              </a:lnSpc>
            </a:pPr>
            <a:r>
              <a:rPr dirty="0" sz="1200" spc="-20">
                <a:latin typeface="Arial"/>
                <a:cs typeface="Arial"/>
              </a:rPr>
              <a:t>&lt;ul&gt;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&lt;li&gt;&lt;a</a:t>
            </a:r>
            <a:r>
              <a:rPr dirty="0" sz="1200" spc="-10">
                <a:latin typeface="Arial"/>
                <a:cs typeface="Arial"/>
              </a:rPr>
              <a:t> href="#produtos"&gt;Produtos&lt;/a&gt;&lt;/li&gt;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&lt;li&gt;&lt;a</a:t>
            </a:r>
            <a:r>
              <a:rPr dirty="0" sz="1200" spc="-10">
                <a:latin typeface="Arial"/>
                <a:cs typeface="Arial"/>
              </a:rPr>
              <a:t> href="#servicos"&gt;Serviços&lt;/a&gt;&lt;/li&gt;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&lt;li&gt;&lt;a</a:t>
            </a:r>
            <a:r>
              <a:rPr dirty="0" sz="1200" spc="-10">
                <a:latin typeface="Arial"/>
                <a:cs typeface="Arial"/>
              </a:rPr>
              <a:t> href="#tecnologia"&gt;Tecnologia&lt;/a&gt;&lt;/li&gt;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&lt;li&gt;&lt;a</a:t>
            </a:r>
            <a:r>
              <a:rPr dirty="0" sz="1200" spc="-10">
                <a:latin typeface="Arial"/>
                <a:cs typeface="Arial"/>
              </a:rPr>
              <a:t> href="#seguranca"&gt;Segurança&lt;/a&gt;&lt;/li&gt;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&lt;li&gt;&lt;a</a:t>
            </a:r>
            <a:r>
              <a:rPr dirty="0" sz="1200" spc="-10">
                <a:latin typeface="Arial"/>
                <a:cs typeface="Arial"/>
              </a:rPr>
              <a:t> href="#contato"&gt;Contato&lt;/a&gt;&lt;/li&gt;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&lt;li&gt;&lt;a</a:t>
            </a:r>
            <a:r>
              <a:rPr dirty="0" sz="1200" spc="-10">
                <a:latin typeface="Arial"/>
                <a:cs typeface="Arial"/>
              </a:rPr>
              <a:t> href="#dashboard"&gt;Dashboard&lt;/a&gt;&lt;/li&gt;</a:t>
            </a:r>
            <a:endParaRPr sz="1200">
              <a:latin typeface="Arial"/>
              <a:cs typeface="Arial"/>
            </a:endParaRPr>
          </a:p>
          <a:p>
            <a:pPr algn="r" marR="4919345">
              <a:lnSpc>
                <a:spcPts val="1340"/>
              </a:lnSpc>
            </a:pPr>
            <a:r>
              <a:rPr dirty="0" sz="1200" spc="-10">
                <a:latin typeface="Arial"/>
                <a:cs typeface="Arial"/>
              </a:rPr>
              <a:t>&lt;/ul&gt;</a:t>
            </a:r>
            <a:endParaRPr sz="1200">
              <a:latin typeface="Arial"/>
              <a:cs typeface="Arial"/>
            </a:endParaRPr>
          </a:p>
          <a:p>
            <a:pPr algn="r" marR="4960620">
              <a:lnSpc>
                <a:spcPts val="1340"/>
              </a:lnSpc>
            </a:pPr>
            <a:r>
              <a:rPr dirty="0" sz="1200" spc="-10">
                <a:latin typeface="Arial"/>
                <a:cs typeface="Arial"/>
              </a:rPr>
              <a:t>&lt;/nav&gt;</a:t>
            </a:r>
            <a:endParaRPr sz="1200">
              <a:latin typeface="Arial"/>
              <a:cs typeface="Arial"/>
            </a:endParaRPr>
          </a:p>
          <a:p>
            <a:pPr algn="r" marR="4897755">
              <a:lnSpc>
                <a:spcPts val="1395"/>
              </a:lnSpc>
            </a:pPr>
            <a:r>
              <a:rPr dirty="0" sz="1200" spc="-10">
                <a:latin typeface="Arial"/>
                <a:cs typeface="Arial"/>
              </a:rPr>
              <a:t>&lt;/header&gt;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95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&lt;section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id="produtos"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class="section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produtos"&gt;</a:t>
            </a:r>
            <a:endParaRPr sz="1200">
              <a:latin typeface="Arial"/>
              <a:cs typeface="Arial"/>
            </a:endParaRPr>
          </a:p>
          <a:p>
            <a:pPr marL="349250">
              <a:lnSpc>
                <a:spcPts val="1335"/>
              </a:lnSpc>
            </a:pPr>
            <a:r>
              <a:rPr dirty="0" sz="1200">
                <a:latin typeface="Arial"/>
                <a:cs typeface="Arial"/>
              </a:rPr>
              <a:t>&lt;h2&gt;Produtos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Destaque&lt;/h2&gt;</a:t>
            </a:r>
            <a:endParaRPr sz="1200">
              <a:latin typeface="Arial"/>
              <a:cs typeface="Arial"/>
            </a:endParaRPr>
          </a:p>
          <a:p>
            <a:pPr marL="349250">
              <a:lnSpc>
                <a:spcPts val="1335"/>
              </a:lnSpc>
            </a:pPr>
            <a:r>
              <a:rPr dirty="0" sz="1200">
                <a:latin typeface="Arial"/>
                <a:cs typeface="Arial"/>
              </a:rPr>
              <a:t>&lt;div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class="produtos-container"&gt;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&lt;div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class="produto"&gt;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&lt;img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src="https://via.placeholder.com/250"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alt="Produto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1"&gt;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&lt;h3&gt;Produto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1&lt;/h3&gt;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&lt;p&gt;Descrição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1&lt;/p&gt;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&lt;button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class="adicionar"&gt;Adicionar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carrinho&lt;/button&gt;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50"/>
              </a:lnSpc>
            </a:pPr>
            <a:r>
              <a:rPr dirty="0" sz="1200" spc="-10">
                <a:latin typeface="Arial"/>
                <a:cs typeface="Arial"/>
              </a:rPr>
              <a:t>&lt;/div&gt;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&lt;div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class="produto"&gt;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&lt;img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src="https://via.placeholder.com/250"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alt="Produto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2"&gt;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&lt;h3&gt;Produto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2&lt;/h3&gt;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&lt;p&gt;Descrição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produto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2&lt;/p&gt;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35"/>
              </a:lnSpc>
            </a:pPr>
            <a:r>
              <a:rPr dirty="0" sz="1200">
                <a:latin typeface="Arial"/>
                <a:cs typeface="Arial"/>
              </a:rPr>
              <a:t>&lt;button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class="adicionar"&gt;Adicionar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carrinho&lt;/button&gt;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95"/>
              </a:lnSpc>
            </a:pPr>
            <a:r>
              <a:rPr dirty="0" sz="1200" spc="-10">
                <a:latin typeface="Arial"/>
                <a:cs typeface="Arial"/>
              </a:rPr>
              <a:t>&lt;/div&gt;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1054481"/>
            <a:ext cx="5788025" cy="864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273425">
              <a:lnSpc>
                <a:spcPts val="1385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&lt;!-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Mais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produtos </a:t>
            </a:r>
            <a:r>
              <a:rPr dirty="0" sz="1200" spc="-10">
                <a:latin typeface="Arial"/>
                <a:cs typeface="Arial"/>
              </a:rPr>
              <a:t>--</a:t>
            </a:r>
            <a:r>
              <a:rPr dirty="0" sz="1200" spc="-50">
                <a:latin typeface="Arial"/>
                <a:cs typeface="Arial"/>
              </a:rPr>
              <a:t>&gt;</a:t>
            </a:r>
            <a:endParaRPr sz="1200">
              <a:latin typeface="Arial"/>
              <a:cs typeface="Arial"/>
            </a:endParaRPr>
          </a:p>
          <a:p>
            <a:pPr algn="ctr" marR="4665345">
              <a:lnSpc>
                <a:spcPts val="1340"/>
              </a:lnSpc>
            </a:pPr>
            <a:r>
              <a:rPr dirty="0" sz="1200" spc="-10">
                <a:latin typeface="Arial"/>
                <a:cs typeface="Arial"/>
              </a:rPr>
              <a:t>&lt;/div&gt;</a:t>
            </a:r>
            <a:endParaRPr sz="1200">
              <a:latin typeface="Arial"/>
              <a:cs typeface="Arial"/>
            </a:endParaRPr>
          </a:p>
          <a:p>
            <a:pPr algn="ctr" marR="4716145">
              <a:lnSpc>
                <a:spcPts val="1395"/>
              </a:lnSpc>
            </a:pPr>
            <a:r>
              <a:rPr dirty="0" sz="1200" spc="-10">
                <a:latin typeface="Arial"/>
                <a:cs typeface="Arial"/>
              </a:rPr>
              <a:t>&lt;/section&gt;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95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&lt;section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id="dashboard"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class="section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dashboard"&gt;</a:t>
            </a:r>
            <a:endParaRPr sz="1200">
              <a:latin typeface="Arial"/>
              <a:cs typeface="Arial"/>
            </a:endParaRPr>
          </a:p>
          <a:p>
            <a:pPr marL="34925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&lt;h2&gt;Dashboard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Interativo&lt;/h2&gt;</a:t>
            </a:r>
            <a:endParaRPr sz="1200">
              <a:latin typeface="Arial"/>
              <a:cs typeface="Arial"/>
            </a:endParaRPr>
          </a:p>
          <a:p>
            <a:pPr marL="12700" marR="556260" indent="336550">
              <a:lnSpc>
                <a:spcPts val="1330"/>
              </a:lnSpc>
              <a:spcBef>
                <a:spcPts val="90"/>
              </a:spcBef>
            </a:pPr>
            <a:r>
              <a:rPr dirty="0" sz="1200">
                <a:latin typeface="Arial"/>
                <a:cs typeface="Arial"/>
              </a:rPr>
              <a:t>&lt;p&gt;Acompanhe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desempenho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vendas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tempo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real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gráficos </a:t>
            </a:r>
            <a:r>
              <a:rPr dirty="0" sz="1200">
                <a:latin typeface="Arial"/>
                <a:cs typeface="Arial"/>
              </a:rPr>
              <a:t>interativos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relatórios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detalhados.&lt;/p&gt;</a:t>
            </a:r>
            <a:endParaRPr sz="1200">
              <a:latin typeface="Arial"/>
              <a:cs typeface="Arial"/>
            </a:endParaRPr>
          </a:p>
          <a:p>
            <a:pPr marL="349250">
              <a:lnSpc>
                <a:spcPts val="1275"/>
              </a:lnSpc>
            </a:pPr>
            <a:r>
              <a:rPr dirty="0" sz="1200">
                <a:latin typeface="Arial"/>
                <a:cs typeface="Arial"/>
              </a:rPr>
              <a:t>&lt;canvas</a:t>
            </a:r>
            <a:r>
              <a:rPr dirty="0" sz="1200" spc="-10">
                <a:latin typeface="Arial"/>
                <a:cs typeface="Arial"/>
              </a:rPr>
              <a:t> id="chartVendas"&gt;&lt;/canvas&gt;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95"/>
              </a:lnSpc>
            </a:pPr>
            <a:r>
              <a:rPr dirty="0" sz="1200" spc="-10">
                <a:latin typeface="Arial"/>
                <a:cs typeface="Arial"/>
              </a:rPr>
              <a:t>&lt;/section&gt;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ts val="1395"/>
              </a:lnSpc>
              <a:spcBef>
                <a:spcPts val="685"/>
              </a:spcBef>
            </a:pPr>
            <a:r>
              <a:rPr dirty="0" sz="1200" spc="-10">
                <a:latin typeface="Arial"/>
                <a:cs typeface="Arial"/>
              </a:rPr>
              <a:t>&lt;/body&gt;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10">
                <a:latin typeface="Arial"/>
                <a:cs typeface="Arial"/>
              </a:rPr>
              <a:t>&lt;/html&gt;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393065" indent="-199390">
              <a:lnSpc>
                <a:spcPct val="100000"/>
              </a:lnSpc>
              <a:buAutoNum type="arabicPeriod" startAt="3"/>
              <a:tabLst>
                <a:tab pos="393065" algn="l"/>
              </a:tabLst>
            </a:pPr>
            <a:r>
              <a:rPr dirty="0" sz="1400" spc="-10">
                <a:latin typeface="Arial"/>
                <a:cs typeface="Arial"/>
              </a:rPr>
              <a:t>Funcionalidades</a:t>
            </a:r>
            <a:r>
              <a:rPr dirty="0" sz="1400" spc="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Avançadas</a:t>
            </a:r>
            <a:endParaRPr sz="1400">
              <a:latin typeface="Arial"/>
              <a:cs typeface="Arial"/>
            </a:endParaRPr>
          </a:p>
          <a:p>
            <a:pPr lvl="1" marL="490855" indent="-297180">
              <a:lnSpc>
                <a:spcPct val="100000"/>
              </a:lnSpc>
              <a:spcBef>
                <a:spcPts val="1475"/>
              </a:spcBef>
              <a:buAutoNum type="arabicPeriod"/>
              <a:tabLst>
                <a:tab pos="490855" algn="l"/>
              </a:tabLst>
            </a:pPr>
            <a:r>
              <a:rPr dirty="0" sz="1400">
                <a:latin typeface="Arial"/>
                <a:cs typeface="Arial"/>
              </a:rPr>
              <a:t>Aprendizado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Máquina</a:t>
            </a:r>
            <a:endParaRPr sz="1400">
              <a:latin typeface="Arial"/>
              <a:cs typeface="Arial"/>
            </a:endParaRPr>
          </a:p>
          <a:p>
            <a:pPr marL="12700" marR="8890" indent="180975">
              <a:lnSpc>
                <a:spcPct val="138900"/>
              </a:lnSpc>
              <a:spcBef>
                <a:spcPts val="910"/>
              </a:spcBef>
            </a:pPr>
            <a:r>
              <a:rPr dirty="0" sz="1200">
                <a:latin typeface="Arial"/>
                <a:cs typeface="Arial"/>
              </a:rPr>
              <a:t>Objetivo: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Implementar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preditivo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vendas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baseado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variáveis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como </a:t>
            </a:r>
            <a:r>
              <a:rPr dirty="0" sz="1200">
                <a:latin typeface="Arial"/>
                <a:cs typeface="Arial"/>
              </a:rPr>
              <a:t>preço,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estoque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categoria.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Modelos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Utilizados:</a:t>
            </a:r>
            <a:endParaRPr sz="1200">
              <a:latin typeface="Arial"/>
              <a:cs typeface="Arial"/>
            </a:endParaRPr>
          </a:p>
          <a:p>
            <a:pPr marL="12700" marR="5080" indent="180975">
              <a:lnSpc>
                <a:spcPct val="140600"/>
              </a:lnSpc>
              <a:spcBef>
                <a:spcPts val="775"/>
              </a:spcBef>
            </a:pPr>
            <a:r>
              <a:rPr dirty="0" sz="1200" spc="-10">
                <a:latin typeface="Arial"/>
                <a:cs typeface="Arial"/>
              </a:rPr>
              <a:t>Random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Forest: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Robusto,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lida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bem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com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um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grande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número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features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interações complexas.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latin typeface="Arial"/>
                <a:cs typeface="Arial"/>
              </a:rPr>
              <a:t>Regressão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Linear: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Simples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interpretável,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usada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benchmark.</a:t>
            </a:r>
            <a:endParaRPr sz="1200">
              <a:latin typeface="Arial"/>
              <a:cs typeface="Arial"/>
            </a:endParaRPr>
          </a:p>
          <a:p>
            <a:pPr marL="193675" marR="7620">
              <a:lnSpc>
                <a:spcPct val="194400"/>
              </a:lnSpc>
              <a:spcBef>
                <a:spcPts val="25"/>
              </a:spcBef>
            </a:pPr>
            <a:r>
              <a:rPr dirty="0" sz="1200">
                <a:latin typeface="Arial"/>
                <a:cs typeface="Arial"/>
              </a:rPr>
              <a:t>Gradient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Boosting: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Alta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performance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ajuste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fino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predição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vendas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futuras. Pipeline:</a:t>
            </a:r>
            <a:endParaRPr sz="1200">
              <a:latin typeface="Arial"/>
              <a:cs typeface="Arial"/>
            </a:endParaRPr>
          </a:p>
          <a:p>
            <a:pPr marL="12700" marR="10795" indent="180975">
              <a:lnSpc>
                <a:spcPct val="140700"/>
              </a:lnSpc>
              <a:spcBef>
                <a:spcPts val="775"/>
              </a:spcBef>
            </a:pPr>
            <a:r>
              <a:rPr dirty="0" sz="1200">
                <a:latin typeface="Arial"/>
                <a:cs typeface="Arial"/>
              </a:rPr>
              <a:t>Coleta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limpeza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dados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um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arquivo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CSV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contendo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variáveis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como</a:t>
            </a:r>
            <a:r>
              <a:rPr dirty="0" sz="1200" spc="1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ID</a:t>
            </a:r>
            <a:r>
              <a:rPr dirty="0" sz="1200" spc="15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do </a:t>
            </a:r>
            <a:r>
              <a:rPr dirty="0" sz="1200">
                <a:latin typeface="Arial"/>
                <a:cs typeface="Arial"/>
              </a:rPr>
              <a:t>produto,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categoria,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marca,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preço,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estoque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vendas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semanais.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Identificação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tratamento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valores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ausentes.</a:t>
            </a:r>
            <a:endParaRPr sz="1200">
              <a:latin typeface="Arial"/>
              <a:cs typeface="Arial"/>
            </a:endParaRPr>
          </a:p>
          <a:p>
            <a:pPr marL="12700" marR="8890" indent="180975">
              <a:lnSpc>
                <a:spcPct val="138900"/>
              </a:lnSpc>
              <a:spcBef>
                <a:spcPts val="825"/>
              </a:spcBef>
            </a:pPr>
            <a:r>
              <a:rPr dirty="0" sz="1200">
                <a:latin typeface="Arial"/>
                <a:cs typeface="Arial"/>
              </a:rPr>
              <a:t>Transformações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como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normalização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dos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dados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codificação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variáveis categóricas.</a:t>
            </a:r>
            <a:endParaRPr sz="1200">
              <a:latin typeface="Arial"/>
              <a:cs typeface="Arial"/>
            </a:endParaRPr>
          </a:p>
          <a:p>
            <a:pPr marL="12700" marR="10160" indent="180975">
              <a:lnSpc>
                <a:spcPct val="138900"/>
              </a:lnSpc>
              <a:spcBef>
                <a:spcPts val="825"/>
              </a:spcBef>
            </a:pPr>
            <a:r>
              <a:rPr dirty="0" sz="1200">
                <a:latin typeface="Arial"/>
                <a:cs typeface="Arial"/>
              </a:rPr>
              <a:t>Treinamento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validação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cruzada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otimização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hiperparâmetros </a:t>
            </a:r>
            <a:r>
              <a:rPr dirty="0" sz="1200">
                <a:latin typeface="Arial"/>
                <a:cs typeface="Arial"/>
              </a:rPr>
              <a:t>usando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Grid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Search.</a:t>
            </a:r>
            <a:endParaRPr sz="1200">
              <a:latin typeface="Arial"/>
              <a:cs typeface="Arial"/>
            </a:endParaRPr>
          </a:p>
          <a:p>
            <a:pPr marL="12700" marR="8890" indent="180975">
              <a:lnSpc>
                <a:spcPct val="138900"/>
              </a:lnSpc>
              <a:spcBef>
                <a:spcPts val="830"/>
              </a:spcBef>
            </a:pPr>
            <a:r>
              <a:rPr dirty="0" sz="1200">
                <a:latin typeface="Arial"/>
                <a:cs typeface="Arial"/>
              </a:rPr>
              <a:t>Avaliação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desempenho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métricas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como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RMSE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(Root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Mean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Squared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Error)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(Mean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Absolute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Error).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1051306"/>
            <a:ext cx="5106670" cy="8605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Implementação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código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treino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modelo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Python: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sklearn.ensemble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import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RandomForestRegressor</a:t>
            </a:r>
            <a:endParaRPr sz="1200">
              <a:latin typeface="Arial"/>
              <a:cs typeface="Arial"/>
            </a:endParaRPr>
          </a:p>
          <a:p>
            <a:pPr marL="12700" marR="247015">
              <a:lnSpc>
                <a:spcPct val="92900"/>
              </a:lnSpc>
              <a:spcBef>
                <a:spcPts val="55"/>
              </a:spcBef>
            </a:pP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sklearn.model_selection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import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train_test_split,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GridSearchCV</a:t>
            </a:r>
            <a:r>
              <a:rPr dirty="0" sz="1200" spc="5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sklearn.metrics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import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mean_squared_error,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mean_absolute_error </a:t>
            </a:r>
            <a:r>
              <a:rPr dirty="0" sz="1200">
                <a:latin typeface="Arial"/>
                <a:cs typeface="Arial"/>
              </a:rPr>
              <a:t>import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pandas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pd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#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Carregamento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dados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dados = </a:t>
            </a:r>
            <a:r>
              <a:rPr dirty="0" sz="1200" spc="-10">
                <a:latin typeface="Arial"/>
                <a:cs typeface="Arial"/>
              </a:rPr>
              <a:t>pd.read_csv('vendas.csv')</a:t>
            </a:r>
            <a:endParaRPr sz="1200">
              <a:latin typeface="Arial"/>
              <a:cs typeface="Arial"/>
            </a:endParaRPr>
          </a:p>
          <a:p>
            <a:pPr marL="12700" marR="1999614">
              <a:lnSpc>
                <a:spcPts val="1330"/>
              </a:lnSpc>
              <a:spcBef>
                <a:spcPts val="95"/>
              </a:spcBef>
            </a:pPr>
            <a:r>
              <a:rPr dirty="0" sz="1200">
                <a:latin typeface="Arial"/>
                <a:cs typeface="Arial"/>
              </a:rPr>
              <a:t>X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dados[['preco',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'estoque',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'categoria_cod']] </a:t>
            </a:r>
            <a:r>
              <a:rPr dirty="0" sz="1200">
                <a:latin typeface="Arial"/>
                <a:cs typeface="Arial"/>
              </a:rPr>
              <a:t>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0">
                <a:latin typeface="Arial"/>
                <a:cs typeface="Arial"/>
              </a:rPr>
              <a:t> dados['vendas_semanal']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  <a:spcBef>
                <a:spcPts val="1330"/>
              </a:spcBef>
            </a:pPr>
            <a:r>
              <a:rPr dirty="0" sz="1200">
                <a:latin typeface="Arial"/>
                <a:cs typeface="Arial"/>
              </a:rPr>
              <a:t>#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Divisão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dados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treino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teste</a:t>
            </a:r>
            <a:endParaRPr sz="1200">
              <a:latin typeface="Arial"/>
              <a:cs typeface="Arial"/>
            </a:endParaRPr>
          </a:p>
          <a:p>
            <a:pPr marL="12700" marR="556895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X_train,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X_test,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y_train,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y_test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train_test_split(X, </a:t>
            </a:r>
            <a:r>
              <a:rPr dirty="0" sz="1200">
                <a:latin typeface="Arial"/>
                <a:cs typeface="Arial"/>
              </a:rPr>
              <a:t>y,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test_size=0.2, random_state=42)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Arial"/>
              <a:cs typeface="Arial"/>
            </a:endParaRPr>
          </a:p>
          <a:p>
            <a:pPr marL="12700" marR="241998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#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Treinamento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Random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Forest </a:t>
            </a:r>
            <a:r>
              <a:rPr dirty="0" sz="1200">
                <a:latin typeface="Arial"/>
                <a:cs typeface="Arial"/>
              </a:rPr>
              <a:t>modelo_rf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0">
                <a:latin typeface="Arial"/>
                <a:cs typeface="Arial"/>
              </a:rPr>
              <a:t> RandomForestRegressor()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50"/>
              </a:lnSpc>
            </a:pPr>
            <a:r>
              <a:rPr dirty="0" sz="1200">
                <a:latin typeface="Arial"/>
                <a:cs typeface="Arial"/>
              </a:rPr>
              <a:t>parametros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{'n_estimators':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[100,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200],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'max_depth':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[None,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10,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20]}</a:t>
            </a:r>
            <a:endParaRPr sz="1200">
              <a:latin typeface="Arial"/>
              <a:cs typeface="Arial"/>
            </a:endParaRPr>
          </a:p>
          <a:p>
            <a:pPr marL="12700" marR="1056005">
              <a:lnSpc>
                <a:spcPts val="1330"/>
              </a:lnSpc>
              <a:spcBef>
                <a:spcPts val="90"/>
              </a:spcBef>
            </a:pPr>
            <a:r>
              <a:rPr dirty="0" sz="1200">
                <a:latin typeface="Arial"/>
                <a:cs typeface="Arial"/>
              </a:rPr>
              <a:t>model_rf_cv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GridSearchCV(modelo_rf,</a:t>
            </a:r>
            <a:r>
              <a:rPr dirty="0" sz="1200">
                <a:latin typeface="Arial"/>
                <a:cs typeface="Arial"/>
              </a:rPr>
              <a:t> parametros,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cv=5) model_rf_cv.fit(X_train,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y_train)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  <a:spcBef>
                <a:spcPts val="1355"/>
              </a:spcBef>
            </a:pPr>
            <a:r>
              <a:rPr dirty="0" sz="1200">
                <a:latin typeface="Arial"/>
                <a:cs typeface="Arial"/>
              </a:rPr>
              <a:t>#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Avaliação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modelo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predicoes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0">
                <a:latin typeface="Arial"/>
                <a:cs typeface="Arial"/>
              </a:rPr>
              <a:t> model_rf_cv.predict(X_test)</a:t>
            </a:r>
            <a:endParaRPr sz="1200">
              <a:latin typeface="Arial"/>
              <a:cs typeface="Arial"/>
            </a:endParaRPr>
          </a:p>
          <a:p>
            <a:pPr marL="12700" marR="798830">
              <a:lnSpc>
                <a:spcPts val="1350"/>
              </a:lnSpc>
              <a:spcBef>
                <a:spcPts val="75"/>
              </a:spcBef>
            </a:pPr>
            <a:r>
              <a:rPr dirty="0" sz="1200">
                <a:latin typeface="Arial"/>
                <a:cs typeface="Arial"/>
              </a:rPr>
              <a:t>rmse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mean_squared_error(y_test,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predicoes,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squared=False) </a:t>
            </a:r>
            <a:r>
              <a:rPr dirty="0" sz="1200">
                <a:latin typeface="Arial"/>
                <a:cs typeface="Arial"/>
              </a:rPr>
              <a:t>mae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mean_absolute_error(y_test,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predicoes)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Arial"/>
                <a:cs typeface="Arial"/>
              </a:rPr>
              <a:t>print(f'RMSE: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{rmse},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MAE: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{mae}')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3.2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Visualização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Análise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Dados</a:t>
            </a:r>
            <a:endParaRPr sz="14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470"/>
              </a:spcBef>
            </a:pPr>
            <a:r>
              <a:rPr dirty="0" sz="1200">
                <a:latin typeface="Arial"/>
                <a:cs typeface="Arial"/>
              </a:rPr>
              <a:t>Tecnologias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Utilizadas: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Matplotlib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Seaborn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análises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visuais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detalhadas.</a:t>
            </a: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latin typeface="Arial"/>
                <a:cs typeface="Arial"/>
              </a:rPr>
              <a:t>Dashboard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interativo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Chart.js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D3.js para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relatórios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tempo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real.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193675">
              <a:lnSpc>
                <a:spcPts val="1380"/>
              </a:lnSpc>
            </a:pPr>
            <a:r>
              <a:rPr dirty="0" sz="1200">
                <a:latin typeface="Arial"/>
                <a:cs typeface="Arial"/>
              </a:rPr>
              <a:t>//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script.js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35"/>
              </a:lnSpc>
            </a:pPr>
            <a:r>
              <a:rPr dirty="0" sz="1200">
                <a:latin typeface="Arial"/>
                <a:cs typeface="Arial"/>
              </a:rPr>
              <a:t>window.onload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function()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177800" marR="188595">
              <a:lnSpc>
                <a:spcPts val="1330"/>
              </a:lnSpc>
              <a:spcBef>
                <a:spcPts val="90"/>
              </a:spcBef>
            </a:pPr>
            <a:r>
              <a:rPr dirty="0" sz="1200">
                <a:latin typeface="Arial"/>
                <a:cs typeface="Arial"/>
              </a:rPr>
              <a:t>const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ctx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0">
                <a:latin typeface="Arial"/>
                <a:cs typeface="Arial"/>
              </a:rPr>
              <a:t> document.getElementById('chartVendas').getContext('2d'); </a:t>
            </a:r>
            <a:r>
              <a:rPr dirty="0" sz="1200">
                <a:latin typeface="Arial"/>
                <a:cs typeface="Arial"/>
              </a:rPr>
              <a:t>new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Chart(ctx,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349250" marR="4037329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type: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'line', </a:t>
            </a:r>
            <a:r>
              <a:rPr dirty="0" sz="1200">
                <a:latin typeface="Arial"/>
                <a:cs typeface="Arial"/>
              </a:rPr>
              <a:t>data: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250"/>
              </a:lnSpc>
            </a:pPr>
            <a:r>
              <a:rPr dirty="0" sz="1200">
                <a:latin typeface="Arial"/>
                <a:cs typeface="Arial"/>
              </a:rPr>
              <a:t>labels: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['Janeiro',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'Fevereiro',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'Março',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'Abril',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'Maio'],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50"/>
              </a:lnSpc>
            </a:pPr>
            <a:r>
              <a:rPr dirty="0" sz="1200">
                <a:latin typeface="Arial"/>
                <a:cs typeface="Arial"/>
              </a:rPr>
              <a:t>datasets: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[{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label: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'Vendas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Mensais',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data: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[150,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200,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180,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220,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300],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borderColor: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'rgba(75,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192,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192,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1)',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85"/>
              </a:lnSpc>
            </a:pPr>
            <a:r>
              <a:rPr dirty="0" sz="1200">
                <a:latin typeface="Arial"/>
                <a:cs typeface="Arial"/>
              </a:rPr>
              <a:t>borderWidth: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067117" y="1054481"/>
            <a:ext cx="2174240" cy="302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7525">
              <a:lnSpc>
                <a:spcPts val="1385"/>
              </a:lnSpc>
              <a:spcBef>
                <a:spcPts val="100"/>
              </a:spcBef>
            </a:pPr>
            <a:r>
              <a:rPr dirty="0" sz="1200" spc="-25">
                <a:latin typeface="Arial"/>
                <a:cs typeface="Arial"/>
              </a:rPr>
              <a:t>}]</a:t>
            </a:r>
            <a:endParaRPr sz="1200">
              <a:latin typeface="Arial"/>
              <a:cs typeface="Arial"/>
            </a:endParaRPr>
          </a:p>
          <a:p>
            <a:pPr marL="349250">
              <a:lnSpc>
                <a:spcPts val="1340"/>
              </a:lnSpc>
            </a:pPr>
            <a:r>
              <a:rPr dirty="0" sz="1200" spc="-25">
                <a:latin typeface="Arial"/>
                <a:cs typeface="Arial"/>
              </a:rPr>
              <a:t>},</a:t>
            </a:r>
            <a:endParaRPr sz="1200">
              <a:latin typeface="Arial"/>
              <a:cs typeface="Arial"/>
            </a:endParaRPr>
          </a:p>
          <a:p>
            <a:pPr marL="517525" marR="517525" indent="-168275">
              <a:lnSpc>
                <a:spcPct val="93000"/>
              </a:lnSpc>
              <a:spcBef>
                <a:spcPts val="55"/>
              </a:spcBef>
            </a:pPr>
            <a:r>
              <a:rPr dirty="0" sz="1200">
                <a:latin typeface="Arial"/>
                <a:cs typeface="Arial"/>
              </a:rPr>
              <a:t>options: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{ </a:t>
            </a:r>
            <a:r>
              <a:rPr dirty="0" sz="1200">
                <a:latin typeface="Arial"/>
                <a:cs typeface="Arial"/>
              </a:rPr>
              <a:t>responsive:</a:t>
            </a:r>
            <a:r>
              <a:rPr dirty="0" sz="1200" spc="-20">
                <a:latin typeface="Arial"/>
                <a:cs typeface="Arial"/>
              </a:rPr>
              <a:t> true, </a:t>
            </a:r>
            <a:r>
              <a:rPr dirty="0" sz="1200">
                <a:latin typeface="Arial"/>
                <a:cs typeface="Arial"/>
              </a:rPr>
              <a:t>scales: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05"/>
              </a:lnSpc>
            </a:pPr>
            <a:r>
              <a:rPr dirty="0" sz="1200">
                <a:latin typeface="Arial"/>
                <a:cs typeface="Arial"/>
              </a:rPr>
              <a:t>y: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  <a:p>
            <a:pPr marL="857885">
              <a:lnSpc>
                <a:spcPts val="1340"/>
              </a:lnSpc>
            </a:pPr>
            <a:r>
              <a:rPr dirty="0" sz="1200">
                <a:latin typeface="Arial"/>
                <a:cs typeface="Arial"/>
              </a:rPr>
              <a:t>beginAtZero: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true</a:t>
            </a:r>
            <a:endParaRPr sz="1200">
              <a:latin typeface="Arial"/>
              <a:cs typeface="Arial"/>
            </a:endParaRPr>
          </a:p>
          <a:p>
            <a:pPr marL="685800">
              <a:lnSpc>
                <a:spcPts val="1340"/>
              </a:lnSpc>
            </a:pPr>
            <a:r>
              <a:rPr dirty="0" sz="1200" spc="-5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517525">
              <a:lnSpc>
                <a:spcPts val="1340"/>
              </a:lnSpc>
            </a:pPr>
            <a:r>
              <a:rPr dirty="0" sz="1200" spc="-5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349250">
              <a:lnSpc>
                <a:spcPts val="1340"/>
              </a:lnSpc>
            </a:pPr>
            <a:r>
              <a:rPr dirty="0" sz="1200" spc="-50"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  <a:p>
            <a:pPr marL="177800">
              <a:lnSpc>
                <a:spcPts val="1350"/>
              </a:lnSpc>
            </a:pPr>
            <a:r>
              <a:rPr dirty="0" sz="1200" spc="-25">
                <a:latin typeface="Arial"/>
                <a:cs typeface="Arial"/>
              </a:rPr>
              <a:t>});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95"/>
              </a:lnSpc>
            </a:pPr>
            <a:r>
              <a:rPr dirty="0" sz="1200" spc="-25">
                <a:latin typeface="Arial"/>
                <a:cs typeface="Arial"/>
              </a:rPr>
              <a:t>};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4. Infraestrutura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 </a:t>
            </a:r>
            <a:r>
              <a:rPr dirty="0" sz="1400" spc="-10">
                <a:latin typeface="Arial"/>
                <a:cs typeface="Arial"/>
              </a:rPr>
              <a:t>Redes</a:t>
            </a:r>
            <a:endParaRPr sz="14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470"/>
              </a:spcBef>
            </a:pPr>
            <a:r>
              <a:rPr dirty="0" sz="1200">
                <a:latin typeface="Arial"/>
                <a:cs typeface="Arial"/>
              </a:rPr>
              <a:t>Configuração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Sub-</a:t>
            </a:r>
            <a:r>
              <a:rPr dirty="0" sz="1200" spc="-10">
                <a:latin typeface="Arial"/>
                <a:cs typeface="Arial"/>
              </a:rPr>
              <a:t>redes: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7117" y="4511421"/>
            <a:ext cx="5785485" cy="2677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3050">
              <a:lnSpc>
                <a:spcPct val="139000"/>
              </a:lnSpc>
              <a:spcBef>
                <a:spcPts val="100"/>
              </a:spcBef>
              <a:buChar char="-"/>
              <a:tabLst>
                <a:tab pos="285750" algn="l"/>
              </a:tabLst>
            </a:pPr>
            <a:r>
              <a:rPr dirty="0" sz="1200">
                <a:latin typeface="Arial"/>
                <a:cs typeface="Arial"/>
              </a:rPr>
              <a:t>Classe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(IPv4):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172.16.0.0,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permitindo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segmentação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segurança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0">
                <a:latin typeface="Arial"/>
                <a:cs typeface="Arial"/>
              </a:rPr>
              <a:t> tráfego interno.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200">
              <a:latin typeface="Arial"/>
              <a:cs typeface="Arial"/>
            </a:endParaRPr>
          </a:p>
          <a:p>
            <a:pPr marL="285750" indent="-92075">
              <a:lnSpc>
                <a:spcPct val="100000"/>
              </a:lnSpc>
              <a:buChar char="-"/>
              <a:tabLst>
                <a:tab pos="285750" algn="l"/>
              </a:tabLst>
            </a:pPr>
            <a:r>
              <a:rPr dirty="0" sz="1200">
                <a:latin typeface="Arial"/>
                <a:cs typeface="Arial"/>
              </a:rPr>
              <a:t>Alocação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 </a:t>
            </a:r>
            <a:r>
              <a:rPr dirty="0" sz="1200" spc="-20">
                <a:latin typeface="Arial"/>
                <a:cs typeface="Arial"/>
              </a:rPr>
              <a:t>IPs:</a:t>
            </a:r>
            <a:endParaRPr sz="12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172.16.1.0/24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Vendas: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172.16.2.0/24</a:t>
            </a:r>
            <a:endParaRPr sz="12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RH: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172.16.3.0/24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Logística: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172.16.4.0/24</a:t>
            </a:r>
            <a:endParaRPr sz="1200">
              <a:latin typeface="Arial"/>
              <a:cs typeface="Arial"/>
            </a:endParaRPr>
          </a:p>
          <a:p>
            <a:pPr marL="276225">
              <a:lnSpc>
                <a:spcPct val="100000"/>
              </a:lnSpc>
              <a:spcBef>
                <a:spcPts val="1365"/>
              </a:spcBef>
            </a:pP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Distribuição: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172.16.5.0/24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7117" y="7624191"/>
            <a:ext cx="5783580" cy="7912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 indent="222250">
              <a:lnSpc>
                <a:spcPct val="139800"/>
              </a:lnSpc>
              <a:spcBef>
                <a:spcPts val="85"/>
              </a:spcBef>
            </a:pPr>
            <a:r>
              <a:rPr dirty="0" sz="1200">
                <a:latin typeface="Arial"/>
                <a:cs typeface="Arial"/>
              </a:rPr>
              <a:t>Explicação:</a:t>
            </a:r>
            <a:r>
              <a:rPr dirty="0" sz="1200" spc="3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Essa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segmentação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facilita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gerenciamento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endereços</a:t>
            </a:r>
            <a:r>
              <a:rPr dirty="0" sz="1200" spc="4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IP</a:t>
            </a:r>
            <a:r>
              <a:rPr dirty="0" sz="1200" spc="400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e </a:t>
            </a:r>
            <a:r>
              <a:rPr dirty="0" sz="1200">
                <a:latin typeface="Arial"/>
                <a:cs typeface="Arial"/>
              </a:rPr>
              <a:t>aumenta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segurança,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isolando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tráfego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entre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setores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permitindo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aplicação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de </a:t>
            </a:r>
            <a:r>
              <a:rPr dirty="0" sz="1200">
                <a:latin typeface="Arial"/>
                <a:cs typeface="Arial"/>
              </a:rPr>
              <a:t>políticas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específicas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cada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departamento.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48410" y="8921115"/>
            <a:ext cx="4449445" cy="56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Equipamentos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0">
                <a:latin typeface="Arial"/>
                <a:cs typeface="Arial"/>
              </a:rPr>
              <a:t> Tecnologias: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TI: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Servidores,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computadores,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monitores,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roteadores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firewalls.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1248410" y="1051306"/>
            <a:ext cx="5563235" cy="1282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775" indent="-92075">
              <a:lnSpc>
                <a:spcPct val="100000"/>
              </a:lnSpc>
              <a:spcBef>
                <a:spcPts val="100"/>
              </a:spcBef>
              <a:buChar char="-"/>
              <a:tabLst>
                <a:tab pos="104775" algn="l"/>
              </a:tabLst>
            </a:pPr>
            <a:r>
              <a:rPr dirty="0" sz="1200">
                <a:latin typeface="Arial"/>
                <a:cs typeface="Arial"/>
              </a:rPr>
              <a:t>Vendas: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Computadores,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telefones,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headsets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impressoras.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200">
              <a:latin typeface="Arial"/>
              <a:cs typeface="Arial"/>
            </a:endParaRPr>
          </a:p>
          <a:p>
            <a:pPr marL="104775" indent="-92075">
              <a:lnSpc>
                <a:spcPct val="100000"/>
              </a:lnSpc>
              <a:buChar char="-"/>
              <a:tabLst>
                <a:tab pos="104775" algn="l"/>
              </a:tabLst>
            </a:pPr>
            <a:r>
              <a:rPr dirty="0" sz="1200">
                <a:latin typeface="Arial"/>
                <a:cs typeface="Arial"/>
              </a:rPr>
              <a:t>RH: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Computadores,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câmeras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impressoras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multifuncionais.</a:t>
            </a:r>
            <a:endParaRPr sz="1200">
              <a:latin typeface="Arial"/>
              <a:cs typeface="Arial"/>
            </a:endParaRPr>
          </a:p>
          <a:p>
            <a:pPr marL="104775" indent="-92075">
              <a:lnSpc>
                <a:spcPct val="100000"/>
              </a:lnSpc>
              <a:spcBef>
                <a:spcPts val="1360"/>
              </a:spcBef>
              <a:buChar char="-"/>
              <a:tabLst>
                <a:tab pos="104775" algn="l"/>
              </a:tabLst>
            </a:pPr>
            <a:r>
              <a:rPr dirty="0" sz="1200">
                <a:latin typeface="Arial"/>
                <a:cs typeface="Arial"/>
              </a:rPr>
              <a:t>Logística: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Equipamentos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codificação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barras,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câmeras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segurança.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200">
              <a:latin typeface="Arial"/>
              <a:cs typeface="Arial"/>
            </a:endParaRPr>
          </a:p>
          <a:p>
            <a:pPr marL="104775" indent="-92075">
              <a:lnSpc>
                <a:spcPct val="100000"/>
              </a:lnSpc>
              <a:buChar char="-"/>
              <a:tabLst>
                <a:tab pos="104775" algn="l"/>
              </a:tabLst>
            </a:pPr>
            <a:r>
              <a:rPr dirty="0" sz="1200">
                <a:latin typeface="Arial"/>
                <a:cs typeface="Arial"/>
              </a:rPr>
              <a:t>Distribuição: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GPS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(rastreamento)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impressoras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documentação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entrega.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7117" y="2836291"/>
            <a:ext cx="5783580" cy="2291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065" indent="-19939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393065" algn="l"/>
              </a:tabLst>
            </a:pPr>
            <a:r>
              <a:rPr dirty="0" sz="1400">
                <a:latin typeface="Arial"/>
                <a:cs typeface="Arial"/>
              </a:rPr>
              <a:t>Medidas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Segurança</a:t>
            </a:r>
            <a:endParaRPr sz="14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  <a:spcBef>
                <a:spcPts val="1470"/>
              </a:spcBef>
            </a:pPr>
            <a:r>
              <a:rPr dirty="0" sz="1200">
                <a:latin typeface="Arial"/>
                <a:cs typeface="Arial"/>
              </a:rPr>
              <a:t>Riscos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 </a:t>
            </a:r>
            <a:r>
              <a:rPr dirty="0" sz="1200" spc="-10">
                <a:latin typeface="Arial"/>
                <a:cs typeface="Arial"/>
              </a:rPr>
              <a:t>Ameaças: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lvl="1" marL="285750" indent="-92075">
              <a:lnSpc>
                <a:spcPct val="100000"/>
              </a:lnSpc>
              <a:spcBef>
                <a:spcPts val="5"/>
              </a:spcBef>
              <a:buChar char="-"/>
              <a:tabLst>
                <a:tab pos="285750" algn="l"/>
              </a:tabLst>
            </a:pPr>
            <a:r>
              <a:rPr dirty="0" sz="1200">
                <a:latin typeface="Arial"/>
                <a:cs typeface="Arial"/>
              </a:rPr>
              <a:t>Ataques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Phishing: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E-mails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fraudulentos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visando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roubar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informações.</a:t>
            </a:r>
            <a:endParaRPr sz="1200">
              <a:latin typeface="Arial"/>
              <a:cs typeface="Arial"/>
            </a:endParaRPr>
          </a:p>
          <a:p>
            <a:pPr lvl="1" marL="285750" indent="-92075">
              <a:lnSpc>
                <a:spcPct val="100000"/>
              </a:lnSpc>
              <a:spcBef>
                <a:spcPts val="1360"/>
              </a:spcBef>
              <a:buChar char="-"/>
              <a:tabLst>
                <a:tab pos="285750" algn="l"/>
              </a:tabLst>
            </a:pPr>
            <a:r>
              <a:rPr dirty="0" sz="1200">
                <a:latin typeface="Arial"/>
                <a:cs typeface="Arial"/>
              </a:rPr>
              <a:t>Malware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Ransomware: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Softwares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maliciosos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causam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danos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aos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sistemas.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200">
              <a:latin typeface="Arial"/>
              <a:cs typeface="Arial"/>
            </a:endParaRPr>
          </a:p>
          <a:p>
            <a:pPr lvl="1" marL="285750" indent="-92075">
              <a:lnSpc>
                <a:spcPct val="100000"/>
              </a:lnSpc>
              <a:buChar char="-"/>
              <a:tabLst>
                <a:tab pos="285750" algn="l"/>
              </a:tabLst>
            </a:pPr>
            <a:r>
              <a:rPr dirty="0" sz="1200">
                <a:latin typeface="Arial"/>
                <a:cs typeface="Arial"/>
              </a:rPr>
              <a:t>Ataques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DDoS: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Sobrecarga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tráfego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tornar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serviços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indisponíveis.</a:t>
            </a:r>
            <a:endParaRPr sz="1200">
              <a:latin typeface="Arial"/>
              <a:cs typeface="Arial"/>
            </a:endParaRPr>
          </a:p>
          <a:p>
            <a:pPr lvl="1" marL="12700" marR="5080" indent="344170">
              <a:lnSpc>
                <a:spcPct val="139000"/>
              </a:lnSpc>
              <a:spcBef>
                <a:spcPts val="800"/>
              </a:spcBef>
              <a:buChar char="-"/>
              <a:tabLst>
                <a:tab pos="356870" algn="l"/>
              </a:tabLst>
            </a:pPr>
            <a:r>
              <a:rPr dirty="0" sz="1200">
                <a:latin typeface="Arial"/>
                <a:cs typeface="Arial"/>
              </a:rPr>
              <a:t>Roubo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Credenciais: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Tentativas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força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bruta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uso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credenciais comprometidas.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7117" y="5633973"/>
            <a:ext cx="5784850" cy="2762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Medidas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Mitigação:</a:t>
            </a:r>
            <a:endParaRPr sz="1200">
              <a:latin typeface="Arial"/>
              <a:cs typeface="Arial"/>
            </a:endParaRPr>
          </a:p>
          <a:p>
            <a:pPr marL="12700" marR="6350" indent="350520">
              <a:lnSpc>
                <a:spcPct val="138900"/>
              </a:lnSpc>
              <a:spcBef>
                <a:spcPts val="825"/>
              </a:spcBef>
              <a:buChar char="-"/>
              <a:tabLst>
                <a:tab pos="363220" algn="l"/>
              </a:tabLst>
            </a:pPr>
            <a:r>
              <a:rPr dirty="0" sz="1200">
                <a:latin typeface="Arial"/>
                <a:cs typeface="Arial"/>
              </a:rPr>
              <a:t>Treinamento</a:t>
            </a:r>
            <a:r>
              <a:rPr dirty="0" sz="1200" spc="1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12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Funcionários:</a:t>
            </a:r>
            <a:r>
              <a:rPr dirty="0" sz="1200" spc="1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Cursos</a:t>
            </a:r>
            <a:r>
              <a:rPr dirty="0" sz="1200" spc="1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regulares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sobre</a:t>
            </a:r>
            <a:r>
              <a:rPr dirty="0" sz="1200" spc="12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boas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práticas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de </a:t>
            </a:r>
            <a:r>
              <a:rPr dirty="0" sz="1200" spc="-10">
                <a:latin typeface="Arial"/>
                <a:cs typeface="Arial"/>
              </a:rPr>
              <a:t>segurança.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-"/>
            </a:pPr>
            <a:endParaRPr sz="1200">
              <a:latin typeface="Arial"/>
              <a:cs typeface="Arial"/>
            </a:endParaRPr>
          </a:p>
          <a:p>
            <a:pPr marL="285750" indent="-92075">
              <a:lnSpc>
                <a:spcPct val="100000"/>
              </a:lnSpc>
              <a:buChar char="-"/>
              <a:tabLst>
                <a:tab pos="285750" algn="l"/>
              </a:tabLst>
            </a:pPr>
            <a:r>
              <a:rPr dirty="0" sz="1200">
                <a:latin typeface="Arial"/>
                <a:cs typeface="Arial"/>
              </a:rPr>
              <a:t>Autenticação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Multifator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(MFA):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Aplicação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MFA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todas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contas.</a:t>
            </a:r>
            <a:endParaRPr sz="1200">
              <a:latin typeface="Arial"/>
              <a:cs typeface="Arial"/>
            </a:endParaRPr>
          </a:p>
          <a:p>
            <a:pPr marL="285750" indent="-92075">
              <a:lnSpc>
                <a:spcPct val="100000"/>
              </a:lnSpc>
              <a:spcBef>
                <a:spcPts val="1365"/>
              </a:spcBef>
              <a:buChar char="-"/>
              <a:tabLst>
                <a:tab pos="285750" algn="l"/>
              </a:tabLst>
            </a:pPr>
            <a:r>
              <a:rPr dirty="0" sz="1200">
                <a:latin typeface="Arial"/>
                <a:cs typeface="Arial"/>
              </a:rPr>
              <a:t>Antivírus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Antimalware: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Implementação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soluções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segurança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atualizadas.</a:t>
            </a:r>
            <a:endParaRPr sz="1200">
              <a:latin typeface="Arial"/>
              <a:cs typeface="Arial"/>
            </a:endParaRPr>
          </a:p>
          <a:p>
            <a:pPr marL="12700" marR="5715" indent="266700">
              <a:lnSpc>
                <a:spcPct val="140600"/>
              </a:lnSpc>
              <a:spcBef>
                <a:spcPts val="775"/>
              </a:spcBef>
              <a:buChar char="-"/>
              <a:tabLst>
                <a:tab pos="279400" algn="l"/>
              </a:tabLst>
            </a:pPr>
            <a:r>
              <a:rPr dirty="0" sz="1200">
                <a:latin typeface="Arial"/>
                <a:cs typeface="Arial"/>
              </a:rPr>
              <a:t>Backups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Regulares: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Realização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backups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offline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para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garantir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integridade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dos </a:t>
            </a:r>
            <a:r>
              <a:rPr dirty="0" sz="1200" spc="-10">
                <a:latin typeface="Arial"/>
                <a:cs typeface="Arial"/>
              </a:rPr>
              <a:t>dados.</a:t>
            </a:r>
            <a:endParaRPr sz="1200">
              <a:latin typeface="Arial"/>
              <a:cs typeface="Arial"/>
            </a:endParaRPr>
          </a:p>
          <a:p>
            <a:pPr marL="12700" marR="5080" indent="269875">
              <a:lnSpc>
                <a:spcPct val="140800"/>
              </a:lnSpc>
              <a:spcBef>
                <a:spcPts val="770"/>
              </a:spcBef>
              <a:buChar char="-"/>
              <a:tabLst>
                <a:tab pos="282575" algn="l"/>
              </a:tabLst>
            </a:pPr>
            <a:r>
              <a:rPr dirty="0" sz="1200">
                <a:latin typeface="Arial"/>
                <a:cs typeface="Arial"/>
              </a:rPr>
              <a:t>Segmentação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VPNs: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redes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seguras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criptografia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dados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em </a:t>
            </a:r>
            <a:r>
              <a:rPr dirty="0" sz="1200" spc="-10">
                <a:latin typeface="Arial"/>
                <a:cs typeface="Arial"/>
              </a:rPr>
              <a:t>trânsito.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Almeida</dc:creator>
  <dcterms:created xsi:type="dcterms:W3CDTF">2024-11-29T21:06:50Z</dcterms:created>
  <dcterms:modified xsi:type="dcterms:W3CDTF">2024-11-29T21:06:50Z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2024-11-29T00:00:00Z</vt:filetime>
  </property>
</Properties>
</file>