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1"/>
  </p:notesMasterIdLst>
  <p:handoutMasterIdLst>
    <p:handoutMasterId r:id="rId42"/>
  </p:handoutMasterIdLst>
  <p:sldIdLst>
    <p:sldId id="306" r:id="rId5"/>
    <p:sldId id="307" r:id="rId6"/>
    <p:sldId id="294" r:id="rId7"/>
    <p:sldId id="314" r:id="rId8"/>
    <p:sldId id="315" r:id="rId9"/>
    <p:sldId id="316" r:id="rId10"/>
    <p:sldId id="395" r:id="rId11"/>
    <p:sldId id="396" r:id="rId12"/>
    <p:sldId id="397" r:id="rId13"/>
    <p:sldId id="398" r:id="rId14"/>
    <p:sldId id="399" r:id="rId15"/>
    <p:sldId id="402" r:id="rId16"/>
    <p:sldId id="403" r:id="rId17"/>
    <p:sldId id="400" r:id="rId18"/>
    <p:sldId id="401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312" r:id="rId39"/>
    <p:sldId id="394" r:id="rId4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26.09.2022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26.09.2022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5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06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7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23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91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87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06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7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65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65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394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97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106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814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578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361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79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96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997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926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31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62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0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46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83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53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Bulanık Kümeler Kartezyen Çarpımı</a:t>
            </a: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A1, A2 ,……, An bulanık kümeleri sırasıyla U1, U2, ……, Un içerisinde tanımlanmışlar ise A1, A2, …..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kartezyen çarpımı;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µA1 x…..x An(U1,U2,······Un) 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{µA1(u1).······. µAn(un)}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799124-DC50-F2E5-84C4-16FA7488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80" y="2955889"/>
            <a:ext cx="6665644" cy="941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BA3A7E-6070-1BFB-15CB-E4DF787C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24" y="3795299"/>
            <a:ext cx="5908604" cy="27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olsun. Bir bulanık ilişki R(U,V) U×V çarpım uzayında bir bulanık kümedir.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R(U,V) U×V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alt kümesidir ve üyelik fonksiyonu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temsil edilir. Burada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x∈U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y∈V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 = {((x,y),μR(x,y))│(x,y)∈U×V}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n’ninci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ilişki U1x…..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çarpımının bulanık alt kümesidir.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ifade edilir.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U=U1x U2x …… x Un.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n=2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84C3091-77B0-E971-8AB6-9609C401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05" y="5076386"/>
            <a:ext cx="5544102" cy="4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dan B ye bulanık bir ikili ilişki olan R gerçekte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alt kümesidir.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C392F1-E30A-8763-59D2-50A7669A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16" y="1918554"/>
            <a:ext cx="4148348" cy="1044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A9C255-AAE9-2C74-8B84-3B4D4EC7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73" y="3350664"/>
            <a:ext cx="6260522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matris elemanlarının yerine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koyarak dikdörtgen bir tablo gibi ilişkisel matris adıyla gösterilebilir.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5E27E1-D615-38F4-C0E5-09807611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145689"/>
            <a:ext cx="5372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1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 matris elemanlarının yerine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koyarak dikdörtgen bir tablo gibi ilişkisel matris adıyla gösterilebilir.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8EE74C-DDFC-1DA4-A515-05520696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30" y="2555874"/>
            <a:ext cx="6598027" cy="2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: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İnsan Spor ilişkisi (Bulanık ilişki) İlişki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matris’i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aşağıdaki gibi verilsin 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ilişkisinin (Bulanık ilişki) grafik gösterilimi aşağıdaki gibidir: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4566566-6C02-9952-043E-91C91DE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30" y="1906441"/>
            <a:ext cx="5340864" cy="170719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A036102-D2BB-F5DC-3456-5DD6556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10" y="4670839"/>
            <a:ext cx="3733190" cy="16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ilişkiler çarpım uzayında bulanık kümeler olduğu için, bulanık birleşme, kesişme ve tümleme işlemleri için kullanılan operatörleri kullanarak kuramsal ve cebirsel küme işlemleri bulanık ilişkiler için de tanımlanabilir.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aynı çarpım uzayı U×V ’de iki bulanık ilişki olsun. İki ilişkinin bileşimi olan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kesişimi ve birleşimi, aşağıdaki şekilde tanımlanmaktadır: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A75154-0F3C-6162-8E29-1BC64048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2" y="3318120"/>
            <a:ext cx="6667361" cy="17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628590E7-0378-0AAD-717A-84E1DE6B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628" y="1739777"/>
            <a:ext cx="641971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Bileşim cümlesi “x y’den daha büyüktür ve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olabilir. Bu cümle; “ x y’den daha büyüktür “ ve “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yakındır“ cümlelerinden oluşan iki ilişki arasında bir bileşimdir.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iki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ilişki‘de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aynı çarpım uzayı U×V ’de bulunmaktadır.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y’den daha büyüktür”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) oluşturalım.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üyelik fonksiyonlarını ve uygun t-normu (örneğin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kullanarak bu cümle için şu şekilde bir üyelik fonksiyonunu oluşturabiliriz: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DC0869-856B-D778-72B3-CF68EBD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88" y="5061217"/>
            <a:ext cx="5655612" cy="5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U={x1, x2, x3} ve V={y1, y2, y3, y4} olsun. </a:t>
            </a:r>
          </a:p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üyelik fonksiyonlarının aşağıdaki şekilde ilişkisel matrisle verildiğini farz edelim: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DB∩CY(x3,y4)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DB(x3, y4),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CY(y4, x3)]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(0.8, 0.5) = 0.5 </a:t>
            </a:r>
          </a:p>
          <a:p>
            <a:pPr marL="0" indent="0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266F003-F875-4CB2-B1A2-AAAEFF6D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1" y="2907028"/>
            <a:ext cx="4827394" cy="1764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8FFA7DB-AFA9-7FEE-B83E-FEBA9943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15" y="2599346"/>
            <a:ext cx="372524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b="1" cap="all" spc="400" dirty="0">
                <a:solidFill>
                  <a:schemeClr val="bg1"/>
                </a:solidFill>
                <a:latin typeface="+mn-lt"/>
              </a:rPr>
              <a:t>BULANIK MANTIK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tr-TR" sz="1800" dirty="0">
                <a:solidFill>
                  <a:schemeClr val="bg1"/>
                </a:solidFill>
              </a:rPr>
              <a:t>Bulanık Mantık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Denetleyicileri</a:t>
            </a:r>
          </a:p>
        </p:txBody>
      </p:sp>
      <p:pic>
        <p:nvPicPr>
          <p:cNvPr id="6" name="Resim Yer Tutucusu 5" descr="gün batımı sırasında dağla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DB∩CY(x, y) üyelik fonksiyonunun tamamı aşağıdaki şekilde elde edilebilir: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dikkatli bakıldığında elemanlarının çoğunun 0,5’ten küçük olduğu görülmektedir. Bu cümle(x1,y4) ve (x3,y3) ihtimalleri haricinde yüksek dereceden güvensizlik göstermektedir.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F6DD629-CA1E-4E65-40C0-04DCACA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02" y="1929862"/>
            <a:ext cx="3773897" cy="17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ortak bir kümeyi paylaşan P(U,V) ve Q(V,W) olarak isimlendirilen kümelerin farklı çarpım uzaylarında keskin ilişkiler bileşimi dikkate alınacaktır. </a:t>
            </a: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Klirve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Folger’e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bu iki ilişkinin bileşimi aşağıdaki gibi gösterilmektedir.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R(U,W),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UxW’nin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kümesi olarak tanımlanmaktadır, öyle ki (x, w) ∈ R, (x, y) ∈ P ve (y, w) ∈ Q.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151C3E-C4B6-78A3-F38E-951490B24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74" y="3429000"/>
            <a:ext cx="5210960" cy="5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Şekilde gösterilen ok diyagramını dikkate alarak, R1(U,V), R2(V,W) ve R3(U,W) ilişkisel matrisleri elde edelim. 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Şekil’de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gösterilen ok diyagramını dikkate alarak,R1(U,V), R2(V,W) ve R3(U,W) ilişkisel matrisleri elde edelim.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26C72E-BF3E-A4C2-2A22-F2469E90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55" y="1872493"/>
            <a:ext cx="4732289" cy="18645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3161B6E-D5CE-6CAE-FB0A-D41EF71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27" y="4796193"/>
            <a:ext cx="3340149" cy="13935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E141EA-4E71-45E6-66BE-ACC9F2884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203" y="4601847"/>
            <a:ext cx="3014032" cy="16344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498C49D-9423-5821-010A-345BB4A85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662" y="4652048"/>
            <a:ext cx="3120771" cy="1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diyagramlarla bileşimleri tanımlamak yeterli olmadığı için aynı bilgileri taşıyan bir formüle ihtiyaç bulunmaktadır. 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PoQ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burada;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çarpım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P×Q(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burada,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1ADFD15-EE97-D7D6-2364-364407DF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47" y="2854701"/>
            <a:ext cx="5855606" cy="792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9B85383-B69D-B22C-5DC3-072F5D43F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9"/>
          <a:stretch/>
        </p:blipFill>
        <p:spPr bwMode="auto">
          <a:xfrm>
            <a:off x="4231078" y="4481678"/>
            <a:ext cx="5873612" cy="79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160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Aslında,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işlemleri yapılarak doğru ilişkisel matris R(U,W) elde edilmektedir.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İlişkisel matriste R3(U,W)’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(1-2) elemanı için önerilen formülleri doğrularsak.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kullanıldığında;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R3(x1,z2) 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R1(x1,y1),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R2(y1,z2)),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R1(x1,y2),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R2(y2,z2)),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R1(x1,y3),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R2(y3,z2)),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R1(x1,y4),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R2(y4,z2))]}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[0,0,0,0] = 0}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0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cebirsel çarpma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 örneğindeki R3(U,W)’nin1-3 elemanı için: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(0x0) + (1x0) + (0x0) + (1x1)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4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bir kümeyi paylaşan P(U,V) ve Q(V,W) olarak isimlendirilen kümelerin farklı çarpım uzaylarında bulanık ilişkiler bileşimi dikkate alınacaktır.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“x daha büyük y ve y çok yakın z” farklı çarpım uzaylarında ortak bir kümeyi paylaşan bulanık ilişkiler bileşimi keskin bileşimle benzer şekilde tanımlanmaktadır. Ancak bulanık bileşimde kümeler de bulanıktır.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R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ayrık evrensel kümelerde olduğunda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gösterilen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bileşimi, ya ok diyagramları tarafından ya da bir bulanık ilişkisel matrisle tanımlanabilir.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İlişkilerin bileşiminde kullanılan formüller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ile ifade edilebilir.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sup-star bileşimi olarak söylenir.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U, V ve W ayrık evrensel kümeler olduğunda sup işlemi maksimumdur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t-norm için kısa ad olan “star” işlemi keskin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bileşiminden gelmektedir, çünkü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çarpım her ikisi de t-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norm’dur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 çok kullanılan sup-star bileşimleri;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çarpım‘dır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C8A898-F63C-521A-D99B-440FF8BF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40" y="2008553"/>
            <a:ext cx="4072732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“x daha büyük y ve y çok yakın z” cümlesini dikkate alalım.” 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x daha büyük y 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fonksiyonunu “y çok yakın z “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z) üyelik fonksiyonunu oluşturalım.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85" y="3713808"/>
            <a:ext cx="3763315" cy="176608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52" y="3713808"/>
            <a:ext cx="3067698" cy="18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2 : Bulanık Mantık Denetleyicileri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İlişkiler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Kartezyen çarpımı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ilişkiler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Bileşim operatörleri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2400"/>
              </a:spcBef>
              <a:spcAft>
                <a:spcPts val="12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 kullanılarak aşağıdaki ilişkisel matris bulunur:</a:t>
            </a:r>
          </a:p>
          <a:p>
            <a:pPr algn="just">
              <a:lnSpc>
                <a:spcPts val="2800"/>
              </a:lnSpc>
              <a:spcAft>
                <a:spcPts val="1200"/>
              </a:spcAft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300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 kullanıldığında aşağıdaki ilişkisel matris elde edilir: 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23" y="1553307"/>
            <a:ext cx="2991756" cy="1404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60" y="1525506"/>
            <a:ext cx="2473374" cy="1476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A52A997-0499-B867-036A-34A98B97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35" y="3266115"/>
            <a:ext cx="2743165" cy="12339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E68257-5254-BCFD-E959-410F4216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35" y="4999467"/>
            <a:ext cx="2854262" cy="1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tabanlı sistemlerde bileşim operatörleri bulanık ilişki denklemi kurmakta önemli bir rol oynar. Temelde bileşim işlemleri bir ilişkiyi başka bir ilişkiye uygulamada net bir etki yaparlar. Birçok uygulamada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operatörü tercih edilmektedir.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 ve Q aşağıdaki gibi tanımlanmış olsun.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 uygulandığında R ilişkisi: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159D02-3CB9-1A6B-496E-F7439A45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7" y="3429000"/>
            <a:ext cx="3330893" cy="6949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384B41-E14B-A1CC-957A-F8F56591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22"/>
          <a:stretch/>
        </p:blipFill>
        <p:spPr bwMode="auto">
          <a:xfrm>
            <a:off x="1007574" y="5043309"/>
            <a:ext cx="4962913" cy="610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06CF35-BB30-0179-66D5-24A8B083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966" y="2530531"/>
            <a:ext cx="3517097" cy="41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Bileşimi: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0.1, 0} = 0.4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0.6, 0} = 0.6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0.5, 0.1, 0} = 0.5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0.8, 1, 0.1}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F7EAE63-41B0-81A2-7A5F-1CBD3346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15" y="3939823"/>
            <a:ext cx="4724101" cy="10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{0.4x0.5, 0.6x0.1, 0x0}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{0.2, 0.06,0} = 0.2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{0.4x0.8, 0.6x1, 0x0.6}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{0.32, 0.6, 0} = 0.6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{0.9x0.5, 1x0.1, 0.1x0}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{0.45, 0.1, 0} = 0.45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{0.9x0.8, 1x1, 0.1x0.6}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{0.72, 1, 0.06}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EE3C44-D412-3E33-4E67-5FE028B23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4" y="5040946"/>
            <a:ext cx="5329158" cy="11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2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Dikkat edilirse keskin bileşim durumlarında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bileşimleri kullanıldığında her ikisinden de aynı sonuçlar elde edilmektedir.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 aynı sonuçlar bulanık bileşim durumunda elde edilememektedir. Bu bulanık bileşim ile keskin bileşim arasındaki ana farktır.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Sup-star bileşiminin blok diyagram yorumu görülmektedir. Bu diyagram hem keskin hem de bulanık bileşimler için geçerlidir.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6A7AEF-7802-75B4-4D60-ADA42977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44" y="4530212"/>
            <a:ext cx="5422019" cy="8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35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https://medium.com/deep-learning-turkiye/python-ile-bulan%C4%B1k-mant%C4%B1k-modellemesi-74459dc27308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çarpımı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ve Bulanık ilişkiler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Bilesim operatörleri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Çarpım: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uzay varsa, bu uzaylar üzerinde tanımlanmış bulunan bulanık kümeler arasında kartezyen çarpım tanımlamak gereklidir.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veya daha fazla küme (bulanık veya keskin) arasındaki ilişkiyi tanımlamak için kullanılır.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iki keskin küme olsun. A ve B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gösterilir ve aşağıdaki gibi tanımlanır.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 eğer A’nın m tane elemanı ve B’nin n tane elemanı varsa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AxB’nin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mxn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tane elemanı olacaktır.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7AB0E87-DBD0-2789-6B5E-DF12FE1A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3" y="4128262"/>
            <a:ext cx="450715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İlişkiler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 iki veya daha fazla kümenin elemanları arasındaki karşılıklı etki veya bağlantıyı, aralarındaki ilişkinin varlık veya yokluğunu temsil eder.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ise; Burada ikili ilişkiler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gösterilirler.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evrensel kümenin kartezyen çarpımı aşağıdaki gibi tanımlanır.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 bir evrensel küme içerisindeki sıralı çift elemanların ilişkisinin gücü μ ile gösterilen karakteristik fonksiyon ile ifade edilir.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7E4BE17-A0FA-D971-21C8-6B9DA11E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03" y="3452779"/>
            <a:ext cx="3801323" cy="5140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51C531A-2F89-C323-1321-E0A725E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64" y="4523422"/>
            <a:ext cx="2661285" cy="2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erkeklerin kümesi olsun, X={Can, Çetin, Kürşad}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bayanların kümesi olsun, Y={Demet,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Elif}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ve Y kümelerinin kartezyen çarpımı 3x3=9 elemanı olan aşağıdaki kümedir.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={(Can, Demet),(Can,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),(Can, Elif), (Çetin, Demet), ……............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),(Kürşad, Elif)}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küme arasındaki ilişki ”evlilik” ilişkisi olsun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Evlilik ilişkisi R={(Çetin, Demet), (Can, Elif),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olsun. Bu ilişki aşağıdaki şekilde ifade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BC2ED9-6E53-58BB-637A-AFA58CCF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34" y="2347059"/>
            <a:ext cx="3840425" cy="18117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69E049A-14EC-1B7A-DCE0-7704B06C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07" y="2514112"/>
            <a:ext cx="3743863" cy="14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8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2: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kümeleri varsayalım: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A={Ahmet, Bahadır, Cem}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B={Futbol, Hokey, Basketbol, Tenis}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kümelerinin kartezyen çarpımı 3x4=12 elemanı olan aşağıdaki kümedir.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{(Ahmet, Futbol),(Ahmet, Hokey),(Ahmet, Basketbol),...,(Cem, Tenis)}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kimin hangi sporu yaptığını gösteren bir ilişki olsun: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Ahmet : Hokey,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Bahadır : Futbol,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 : Hokey, Tenis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65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5725</TotalTime>
  <Words>2687</Words>
  <Application>Microsoft Office PowerPoint</Application>
  <PresentationFormat>Geniş ekran</PresentationFormat>
  <Paragraphs>306</Paragraphs>
  <Slides>36</Slides>
  <Notes>36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Univers</vt:lpstr>
      <vt:lpstr>GradientUnivers</vt:lpstr>
      <vt:lpstr>BULANIK MANTIK</vt:lpstr>
      <vt:lpstr>BULANIK MANTIK</vt:lpstr>
      <vt:lpstr>Bölüm 2 : Bulanık Mantık Denetleyicileri</vt:lpstr>
      <vt:lpstr>Bulanık İlişkiler ve Bileşimler</vt:lpstr>
      <vt:lpstr>PowerPoint Sunusu</vt:lpstr>
      <vt:lpstr>Aynı Çarpım Uzayında İlişkiler ve Bileşimler</vt:lpstr>
      <vt:lpstr>Aynı Çarpım Uzayında İlişkiler ve Bileşimler</vt:lpstr>
      <vt:lpstr>Aynı Çarpım Uzayında İlişkiler ve Bileşimler</vt:lpstr>
      <vt:lpstr>Aynı Çarpım Uzayında İlişkiler ve Bileşimler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249</cp:revision>
  <dcterms:created xsi:type="dcterms:W3CDTF">2022-09-22T13:24:45Z</dcterms:created>
  <dcterms:modified xsi:type="dcterms:W3CDTF">2022-09-27T06:48:35Z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