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4"/>
  </p:notesMasterIdLst>
  <p:handoutMasterIdLst>
    <p:handoutMasterId r:id="rId35"/>
  </p:handoutMasterIdLst>
  <p:sldIdLst>
    <p:sldId id="306" r:id="rId5"/>
    <p:sldId id="294" r:id="rId6"/>
    <p:sldId id="314" r:id="rId7"/>
    <p:sldId id="315" r:id="rId8"/>
    <p:sldId id="395" r:id="rId9"/>
    <p:sldId id="396" r:id="rId10"/>
    <p:sldId id="397" r:id="rId11"/>
    <p:sldId id="398" r:id="rId12"/>
    <p:sldId id="40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312" r:id="rId32"/>
    <p:sldId id="394" r:id="rId33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28.09.2022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28.09.2022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43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62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12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2605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59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22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32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273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76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65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25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958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307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439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631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432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21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69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901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90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65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24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97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03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894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24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689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learning-turkiye/python-ile-bulan%C4%B1k-mant%C4%B1k-modellemesi-74459dc2730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89E199-9908-AE7B-A7AD-A3DBDA2C8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068" y="903729"/>
            <a:ext cx="7537378" cy="50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0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çıkarım motoru aşağıdaki gibidir.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282F956-32F6-EF9C-4C4F-A900A46F5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56" y="1428505"/>
            <a:ext cx="8669146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5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9CE5E7-6526-5471-A98F-B6E4DED4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22" y="1358167"/>
            <a:ext cx="9302355" cy="31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8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kullanımı aşağıdaki özellikte sistemlerin geliştirilmesini kolaylaştırır.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 bilgi ve zengin insan tecrübesi bulanık bilgi tabanlı sisteme doğal dile yakın bir şekilde dahil edilir.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İçerilen bilginin kesin ve tamam olmasına gerek yoktur.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Değerlendirilecek giriş bilgilerinin net olması veya bilgiyle tam uyumlu olması gerekmez.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Oluşturulan bulanık bilgi tabanından ve bulanık olgulardan kısmen uyumlu sonuç elde edilebilir.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Tipik bir bulanık çıkarım aşağıdaki gibi gerçekleştirilir.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: Eğer su sıcaksa bol soğuk su ilave edilir.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: Su biraz sıcaktır.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Sonuç: Çok az soğuk su ilave et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: Eğer domates kırmızı ise olgundur.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: Domates çok kırmızıdır.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Sonuç: Domates çok olgundur.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7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Buradan birçok sonuç çıkarılabilir: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çıkarımın insan muhakemesine benzerliğine dikkat etmek gerekir.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Bilgi, “çok” ve “oldukça” gibi belirsiz kanaatlerle ifade edilebilir.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Olgular “kısmen” gibi bulanık kanaatler gerektirebilir.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 “biraz” gibi bulanık terimlerle ifade edilebilir.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bize geleneksel mantıktan çok daha esnek bir yaklaşım sağlar.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3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Bileşim Operatörleri (</a:t>
            </a:r>
            <a:r>
              <a:rPr lang="tr-TR" sz="4000" dirty="0" err="1"/>
              <a:t>composition</a:t>
            </a:r>
            <a:r>
              <a:rPr lang="tr-TR" sz="4000" dirty="0"/>
              <a:t> </a:t>
            </a:r>
            <a:r>
              <a:rPr lang="tr-TR" sz="4000" dirty="0" err="1"/>
              <a:t>operators</a:t>
            </a:r>
            <a:r>
              <a:rPr lang="tr-TR" sz="4000" dirty="0"/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işlemi birleştirerek bulanık küme ve bulanık ilişki problemlerini çözebiliriz.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işlemler kontrol uygulamalarında işlem kolaylıkları ve etkinliklerinden dolayı en sık kullanılanlardır.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kurallarda VE, VEYA bağlaçları kullanılabilir. Öncüldeki iki öncül, VE bağlacı varsa MİN, VEYA bağlacı varsa MAX kullanılarak çıkarım yapılır.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-Product işleminde olduğu gibi üyelik dereceleri çarpılabilir. Burada en dıştaki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ise her kuraldan elde edilen sonucu birleştirmek için kullanılır.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İşlemi: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B'= A'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	 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µA'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[µA' (u), µR(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)]}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-Product İşlemi: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B'= A'*R	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µA'*R =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{µA' (u).µR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72689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Muhakeme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Keskin mantık çıkarımı ile bulanık mantık çıkarımının kıyaslanması: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A855E72-016C-B3DD-76AB-7EC01DAD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6" y="1295687"/>
            <a:ext cx="5324143" cy="1476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BA39AC3-5FA7-24FC-46F9-9321AE7E6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910" y="1318516"/>
            <a:ext cx="4457013" cy="16200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7D787C1-EEE1-32A1-C146-F1FCE8062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09687"/>
            <a:ext cx="4798317" cy="133200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C9AB7E65-8D26-CA83-4457-6E23250FAE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2924"/>
          <a:stretch/>
        </p:blipFill>
        <p:spPr>
          <a:xfrm>
            <a:off x="5636517" y="3549337"/>
            <a:ext cx="6254846" cy="137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0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Çıkarım-Anlamlandırma Fonksiyonları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8C9C98B-EC41-14A1-F44C-1C819973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138604"/>
            <a:ext cx="8172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1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bilgi tabanındaki her kural bir bulanık ilişkiye karşılık gelir.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Ak→Bk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bulanık kural tabanındaki,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kurala karşılık gelen ilişkiyi vermektedir.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 toplam ilişkisi (R) bütün kuralların (R1, R2,…,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RN.) birleşim işlemi ile elde edilir.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Herhangi bir bulanık kuralın ilişkisini elde edebilmek için değişik yaklaşımlar kullanılabilir.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bulanık geliştirme gereci, kullanıcıya hangi yaklaşımı kullanacağına dair seçenek verir veya bir metodu otomatik olarak seçer.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Tablo 1’de bulanık kurallar için sık kullanılan bazı anlamlandırma fonksiyonları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implication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verilmektedir.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kurallar;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x=A İSE, y=B şeklindedir. Burada da; A∈U, B∈V, </a:t>
            </a: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y∈V’dir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8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Bölüm 4 : 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Hedefler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kuralların ve bulanık bilgi tabanlarının nasıl oluşturulacağını anlamak.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Gerçekte bulanık muhakeme olan bulanık anlamlandırmada çıkarımın nasıl yapılacağını anlamak.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Şimdi N kurallı çok girişli tek çıkışlı (MISO) bir sistemi ele alalım. Bunun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kuralı aşağıda verilmektedir.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k1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İSE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Burada; i= 1….n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kuraldaki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i’ninci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giriş değişkeni x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için bulanık kümedir.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ise yine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kuraldaki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çıkış değişkeni için bulanık kümedir. Genel olarak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kuralın bulanık ilişkisi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şöyle gösterilir.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tr-TR" sz="2200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k1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öncüllerinin kesişmesi iki şekilde ifade edilebilir.</a:t>
            </a:r>
          </a:p>
          <a:p>
            <a:pPr lvl="2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Nokta değer kesişmesi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pointvaluedintersection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Aralık değer kesişmesi(interval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valued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kuralın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ilişkisi, kullanılan yorumlamaya göre değişik anlamlara gelebilir. Yoruma göre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küme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hem nokta değer kümesi hem de aralık değer kümesi olabilir.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0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30" y="409086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İçerik Yer Tutucusu 1">
            <a:extLst>
              <a:ext uri="{FF2B5EF4-FFF2-40B4-BE49-F238E27FC236}">
                <a16:creationId xmlns:a16="http://schemas.microsoft.com/office/drawing/2014/main" id="{292C4F31-3ECC-880B-7DF8-07254ABE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575" y="1204119"/>
            <a:ext cx="10182225" cy="45910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AA2D323-5BE9-1C25-8060-3C69A7DFFBEC}"/>
              </a:ext>
            </a:extLst>
          </p:cNvPr>
          <p:cNvSpPr txBox="1"/>
          <p:nvPr/>
        </p:nvSpPr>
        <p:spPr>
          <a:xfrm>
            <a:off x="3309205" y="2233859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(u),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A2CBDEE-FB47-03D2-C5AC-3AD807749560}"/>
              </a:ext>
            </a:extLst>
          </p:cNvPr>
          <p:cNvSpPr txBox="1"/>
          <p:nvPr/>
        </p:nvSpPr>
        <p:spPr>
          <a:xfrm>
            <a:off x="3875210" y="3299589"/>
            <a:ext cx="1611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(u)*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7D684D9-69BB-C014-2E51-A4B65E96C400}"/>
              </a:ext>
            </a:extLst>
          </p:cNvPr>
          <p:cNvSpPr txBox="1"/>
          <p:nvPr/>
        </p:nvSpPr>
        <p:spPr>
          <a:xfrm>
            <a:off x="2597028" y="4224032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min(1,1-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358A936-0A2C-C0B0-3010-323CD5E32D53}"/>
              </a:ext>
            </a:extLst>
          </p:cNvPr>
          <p:cNvSpPr txBox="1"/>
          <p:nvPr/>
        </p:nvSpPr>
        <p:spPr>
          <a:xfrm>
            <a:off x="2022231" y="5253771"/>
            <a:ext cx="3317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(u),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1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Şimdiye kadar sadece bulanık kurallara baktık.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bulanık bilgi tabanı daima birçok bulanık kuralları içerir.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kuralların yapısı kesin katı kuralları içermez.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birçok mühendislik uygulamalarında bulanık kurallar IF-THEN yapısı ile ifade edilirler.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&lt;KOŞULLAR&gt; THEN &lt;EYLEM&gt;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esas olarak: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Uzman insanların kolay bir yoldan tecrübe ve bilgilerini aktarması,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tasarımcısının bulanık kuralları kolay bir şekilde programlaması,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maliyetini düşürmek ve iyi bulanık çıkarım etkinliği, arzulandığında yapılır.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05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Şimdiye kadar sadece bulanık kurallara baktık.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bulanık bilgi tabanı daima birçok bulanık kuralları içerir.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kuralların yapısı kesin katı kuralları içermez.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birçok mühendislik uygulamalarında bulanık kurallar IF-THEN yapısı ile ifade edilirler.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&lt;KOŞULLAR&gt; THEN &lt;EYLEM&gt;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esas olarak: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Uzman insanların kolay bir yoldan tecrübe ve bilgilerini aktarması,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tasarımcısının bulanık kuralları kolay bir şekilde programlaması,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maliyetini düşürmek ve iyi bulanık çıkarım etkinliği, arzulandığında yapılır.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7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bilgi tabanında her bir kural bir bulanık ilişkiye dayanır.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önce gösterilen bulanık kural tabanı ilişkili olduğu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k’ıncı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kuralı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çağırır.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 tabanının tüm ilişkisi R;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işleminin sonucunda elde edilir.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operatörleriyle bulanık anlamlandırmayı anlamak için aşağıdaki kural tabanı verilmiş olsun.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IF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y is B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IF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y is B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iki örnek verilmiştir: 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 iki belirteci vardır. x=A’ ve buna bağlı sonucu y=B’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Bulanık kontrol mühendisliğinde asıl girdiler her zaman ‘keskin’ yapıdadır.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8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operatörü kullanarak bulanık çıkarım örneği :</a:t>
            </a: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98F8734-2646-6FFD-39FB-4E788326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04" y="1274559"/>
            <a:ext cx="6890458" cy="53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5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-çarpım (</a:t>
            </a:r>
            <a:r>
              <a:rPr lang="tr-TR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max-dot</a:t>
            </a:r>
            <a:r>
              <a:rPr lang="tr-T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operatörü kullanarak bulanık çıkarım örneği: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 ait olduğu üyelik fonksiyonunu yeniden ölçeklendirir. Bu ölçeklendirmeye göre çıkı bulanık kümesi de yeniden ölçeklenir. Çıkıştaki bu bulanık kümelerden en büyük olan seçilerek çıkı belirlenir.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677212-B319-C098-3A2D-0B87950D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94" y="2062145"/>
            <a:ext cx="5971514" cy="44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03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-çarpım (</a:t>
            </a: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max-dot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operatörü kullanarak bulanık çıkarım örneği: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40B3A62-43F4-888C-BB20-B73B49D3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18" y="1522534"/>
            <a:ext cx="8983364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28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Bulanık Mantık</a:t>
            </a:r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SORULAR…</a:t>
            </a:r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Kaynakça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10515600" cy="5633392"/>
          </a:xfrm>
        </p:spPr>
        <p:txBody>
          <a:bodyPr>
            <a:normAutofit fontScale="85000" lnSpcReduction="10000"/>
          </a:bodyPr>
          <a:lstStyle/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Bay, Ö. F., Bulanık Mantık Ders Notları, Gazi Üniversitesi, Teknoloji Fakültesi.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Elmas, Ç., 2003a, “Bulanık Mantık Denetleyiciler”, Seçkin Yayıncılık, 1. Baskı, Ankara, Türkiye.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Baykal, N.,, Timur Beyan: Bulanık Mantık İlke ve Temelleri, Ankara, Bıçaklar Kitabevi, 2004, s.9.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ÇOBANOĞLU, B., Ders Notları, http://www.cobanoglu.fws1.com/bulanik.htm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Sen, Z., Modern Mantık, _</a:t>
            </a:r>
            <a:r>
              <a:rPr lang="tr-TR" sz="2200" dirty="0" err="1">
                <a:latin typeface="Times New Roman" panose="02020603050405020304" pitchFamily="18" charset="0"/>
              </a:rPr>
              <a:t>stanbul</a:t>
            </a:r>
            <a:r>
              <a:rPr lang="tr-TR" sz="2200" dirty="0">
                <a:latin typeface="Times New Roman" panose="02020603050405020304" pitchFamily="18" charset="0"/>
              </a:rPr>
              <a:t>, Bilge Kültür Sanat Yayıncılık,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latin typeface="Times New Roman" panose="02020603050405020304" pitchFamily="18" charset="0"/>
              </a:rPr>
              <a:t>Daş</a:t>
            </a:r>
            <a:r>
              <a:rPr lang="tr-TR" sz="2200" dirty="0">
                <a:latin typeface="Times New Roman" panose="02020603050405020304" pitchFamily="18" charset="0"/>
              </a:rPr>
              <a:t>, İ., 2003. Matematikte Bulanık Sayılar. (Yüksek Lisans Tezi), Yıldız Teknik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Üniversitesi Fen Bilimleri Enstitüsü, İstanbul.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https://websitem.karatekin.edu.tr/user_files/zafercivelek/files/20190216_187604f5aaae4f89be554bbd63451325.pdf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hlinkClick r:id="rId3"/>
              </a:rPr>
              <a:t>https://medium.com/deep-learning-turkiye/python-ile-bulan%C4%B1k-mant%C4%B1k-modellemesi-74459dc27308</a:t>
            </a:r>
            <a:endParaRPr lang="tr-TR" sz="2200" dirty="0">
              <a:latin typeface="Times New Roman" panose="02020603050405020304" pitchFamily="18" charset="0"/>
            </a:endParaRP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https://ahmetatasoglu98.medium.com/bulan%C4%B1k-mant%C4%B1k-3-bulan%C4%B1k-kurallar-ve-%C3%A7%C4%B1kar%C4%B1m-8f9d411080c</a:t>
            </a:r>
          </a:p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6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Bulanık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değerli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Çoklu değerli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Sözel değişkenler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muhakeme</a:t>
            </a:r>
          </a:p>
        </p:txBody>
      </p:sp>
    </p:spTree>
    <p:extLst>
      <p:ext uri="{BB962C8B-B14F-4D97-AF65-F5344CB8AC3E}">
        <p14:creationId xmlns:p14="http://schemas.microsoft.com/office/powerpoint/2010/main" val="310627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833"/>
            <a:ext cx="10515600" cy="3367544"/>
          </a:xfrm>
        </p:spPr>
        <p:txBody>
          <a:bodyPr>
            <a:no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İki-Değerli Mantık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Genellikle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mantık, ikili mantık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mantık olarak adlandırılır.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Geleneksel mantıkta ve küme kuramında doğru ve yanlış, 1 ve 0, siyah ve beyaz olarak yaygın şekilde kullanılır.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 tanımlanmış problemlerin çözülmesinde faydalı ve etkin bir yaklaşım sağlar.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yanında esnek değildir.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FFF9D2C-A115-D9E0-03D3-F7E9CED89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35" y="3230806"/>
            <a:ext cx="4295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3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Çok-Değerli Mantık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1930 yılında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Lukasiewicz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geliştirilen N-değerli mantık, çok-değerli mantığa bir örnektir.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N, 2 den büyük veya eşit rastgele bir tam sayıdır.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N-değerli mantıkta, doğruluk değerlerinin oluşturduğu T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kümesinin [0,1] kapalı aralığına bölündüğü varsayılır.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9CE2583-E3DC-E788-8524-EFC197A5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50" y="3500254"/>
            <a:ext cx="3409315" cy="3238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D401D80-DBEB-211E-E369-3A0ECEBF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957" y="3908425"/>
            <a:ext cx="1708150" cy="10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Mantık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kontrol uygulamalarında, günlük konuşma cümleleri, bulanık bilgi sistemi içerisinde depolanmış “bulanık kontrol kuralları” olarak yerini alırlar.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 kolayca programlanabilir bir yapıdadır (IF A AND B THEN C gibi).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 yönetimi için birçok bulanık programlama aracı geliştirilmiştir.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(koşul) THEN (Sonuç) yapısı ile birçok mühendislik kuralı formüle edilebilir.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güncel dilimizin, mühendislik problemlerinin ve diğer pratik uygulamaların çözümünde kullanımına olanak verir.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güncel dilimizde bulunan belirsizlik ve kararsızlıkların matematik kullanılarak yönetilmesidir.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6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 olarak herhangi bir sözel değişken için bulanık kuralların üç genel biçimi vardır. Bunlar: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Atama cümleleri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 cümleleri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Şartsız cümleler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Atama cümleleri bir değişkenin değerini belirli bir miktar ile sınırlar.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Şartsız cümleler, IF şartlı cümlesinin şartının, giriş şartının evrensel kümesi için her zaman doğru olduğu gibi düşünülebilir.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üç genel biçime örnekler aşağıdadır: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F7DA48-50C3-CD80-7D2A-DD56DF5E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99" y="3672204"/>
            <a:ext cx="3061896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kurallar (ii) de verilen şart cümleleri kümesidir.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nedenle şartlı kısıtlayıcı cümleler olarak kabul edilebilirler.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kontrol kuralları, bulanık IF THEN kuralları topluluğu ile temsil edilirler.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kontrol kuralları topluluğu sistemin basit giriş-çıkış ilişkisini belirler.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kontrol kurallarının genel formu çok-girişli tek-çıkışlı (MISO) sistemde olduğu gibidir.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D3D2D68-38B8-6229-26D2-C9861C52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30" y="2869752"/>
            <a:ext cx="3506928" cy="80825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3BD099C-FEDC-6850-2618-E62A74C5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630" y="4494774"/>
            <a:ext cx="4534772" cy="8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9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 örnek kurallar verilmektedir. Burada model ve kilometre giriş değişkenleridir. Düşük, Orta ve Yüksek ise bulanık kümelerdir.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EĞER model Düşük VE kilometre Yüksek ise, O HALDE fiyat Düşüktür.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EĞER model Orta VE kilometre Orta ise, O HALDE fiyat Ortadır.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3: EĞER model Yüksek VEYA kilometre Düşük ise, O HALDE fiyat Yüksektir.</a:t>
            </a:r>
          </a:p>
        </p:txBody>
      </p:sp>
    </p:spTree>
    <p:extLst>
      <p:ext uri="{BB962C8B-B14F-4D97-AF65-F5344CB8AC3E}">
        <p14:creationId xmlns:p14="http://schemas.microsoft.com/office/powerpoint/2010/main" val="7203004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6757</TotalTime>
  <Words>1748</Words>
  <Application>Microsoft Office PowerPoint</Application>
  <PresentationFormat>Geniş ekran</PresentationFormat>
  <Paragraphs>238</Paragraphs>
  <Slides>29</Slides>
  <Notes>29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Univers</vt:lpstr>
      <vt:lpstr>GradientUnivers</vt:lpstr>
      <vt:lpstr>BULANIK MANTIK</vt:lpstr>
      <vt:lpstr>Bölüm 4 : Bulanık Çıkarım</vt:lpstr>
      <vt:lpstr>Bulanık İlişkiler ve Bileşimler</vt:lpstr>
      <vt:lpstr>PowerPoint Sunusu</vt:lpstr>
      <vt:lpstr>Çok-Değerli Mantık</vt:lpstr>
      <vt:lpstr>Bulanık Mantık</vt:lpstr>
      <vt:lpstr>Bulanık Kurallar</vt:lpstr>
      <vt:lpstr>Bulanık Kurallar</vt:lpstr>
      <vt:lpstr>Bulanık Kurallar</vt:lpstr>
      <vt:lpstr>Bulanık Çıkarım</vt:lpstr>
      <vt:lpstr>Bulanık Çıkarım</vt:lpstr>
      <vt:lpstr>Bulanık Çıkarım</vt:lpstr>
      <vt:lpstr>Bulanık Çıkarım</vt:lpstr>
      <vt:lpstr>Bulanık Çıkarım</vt:lpstr>
      <vt:lpstr>Bulanık Çıkarım</vt:lpstr>
      <vt:lpstr>Bileşim Operatörleri (composition operators)</vt:lpstr>
      <vt:lpstr>Bulanık Muhakeme</vt:lpstr>
      <vt:lpstr>Bulanık Çıkarım-Anlamlandırma Fonksiyonları</vt:lpstr>
      <vt:lpstr>Anlamlandırma Fonksiyonları:</vt:lpstr>
      <vt:lpstr>Anlamlandırma Fonksiyonları:</vt:lpstr>
      <vt:lpstr>Anlamlandırma Fonksiyonları:</vt:lpstr>
      <vt:lpstr>Bulanık Kural Tabanı:</vt:lpstr>
      <vt:lpstr>Bulanık Kural Tabanı:</vt:lpstr>
      <vt:lpstr>Bulanık Anlamlandırma:</vt:lpstr>
      <vt:lpstr>Bulanık Anlamlandırma:</vt:lpstr>
      <vt:lpstr>Bulanık Anlamlandırma:</vt:lpstr>
      <vt:lpstr>Bulanık Anlamlandırma:</vt:lpstr>
      <vt:lpstr>SORULAR…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292</cp:revision>
  <dcterms:created xsi:type="dcterms:W3CDTF">2022-09-22T13:24:45Z</dcterms:created>
  <dcterms:modified xsi:type="dcterms:W3CDTF">2022-09-28T11:04:27Z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