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306" r:id="rId5"/>
    <p:sldId id="294" r:id="rId6"/>
    <p:sldId id="314" r:id="rId7"/>
    <p:sldId id="396" r:id="rId8"/>
    <p:sldId id="397" r:id="rId9"/>
    <p:sldId id="398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6" r:id="rId18"/>
    <p:sldId id="399" r:id="rId19"/>
    <p:sldId id="408" r:id="rId20"/>
    <p:sldId id="409" r:id="rId21"/>
    <p:sldId id="411" r:id="rId22"/>
    <p:sldId id="410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312" r:id="rId33"/>
    <p:sldId id="394" r:id="rId3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30.09.2022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30.09.2022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97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59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4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0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251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21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383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0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5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324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684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087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957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79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76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903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075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007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6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20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46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8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07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5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706BF0-4082-E9BA-7444-B3EA797D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8162" y="1322243"/>
            <a:ext cx="8771648" cy="3945948"/>
          </a:xfrm>
        </p:spPr>
      </p:pic>
    </p:spTree>
    <p:extLst>
      <p:ext uri="{BB962C8B-B14F-4D97-AF65-F5344CB8AC3E}">
        <p14:creationId xmlns:p14="http://schemas.microsoft.com/office/powerpoint/2010/main" val="286589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B3881DC-C59A-C716-C392-7308C9C20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6" y="1825625"/>
            <a:ext cx="10611576" cy="13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9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510E67-C20F-E677-3301-EEBEECBD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04" y="1089563"/>
            <a:ext cx="8356496" cy="49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5C47726-12DD-6740-CD5C-B243B1EA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134" y="568892"/>
            <a:ext cx="4741937" cy="6152583"/>
          </a:xfrm>
        </p:spPr>
      </p:pic>
    </p:spTree>
    <p:extLst>
      <p:ext uri="{BB962C8B-B14F-4D97-AF65-F5344CB8AC3E}">
        <p14:creationId xmlns:p14="http://schemas.microsoft.com/office/powerpoint/2010/main" val="327566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3200" dirty="0"/>
              <a:t>Örnek-1-Python Kodları (Ornek1_defuzzyfication_example) (İnceleyelim)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3D3072-19A1-BEE1-3109-1D4E285A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61196"/>
            <a:ext cx="6678023" cy="491576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8A360EB-9F40-A13A-3617-FD939633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22" y="1261196"/>
            <a:ext cx="5353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 (Ödev)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Ornek-1.py’deki kodları optimize edin. Tekrarlayan işlemler için fonksiyon yazarak kodları kısaltın. (Ornek-1_optimize.py (siz çözükten sonra cevap 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github’a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yüklenecektir))</a:t>
            </a:r>
          </a:p>
        </p:txBody>
      </p:sp>
    </p:spTree>
    <p:extLst>
      <p:ext uri="{BB962C8B-B14F-4D97-AF65-F5344CB8AC3E}">
        <p14:creationId xmlns:p14="http://schemas.microsoft.com/office/powerpoint/2010/main" val="371612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'Bahşiş verme problemi' yaygın olarak, bulanık mantık ilkelerinin kompakt, sezgisel bir uzman kurallar kümesinden karmaşık davranışlar üretme gücünü göstermek için sıklıkla kullanılır.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restoranda nasıl bahşiş vermeyi seçebileceğinizi modelleyen bir bulanık kontrol sistemi oluşturalım. Bahşiş verirken, 0 ile 10 arasında derecelendirilen hizmet ve yemek kalitesini göz önünde bulundurursunuz. Bunu, 0 ile %25 arasında bir bahşiş bırakmak için kullanırsınız.</a:t>
            </a:r>
          </a:p>
        </p:txBody>
      </p:sp>
    </p:spTree>
    <p:extLst>
      <p:ext uri="{BB962C8B-B14F-4D97-AF65-F5344CB8AC3E}">
        <p14:creationId xmlns:p14="http://schemas.microsoft.com/office/powerpoint/2010/main" val="294776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232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()-</a:t>
            </a:r>
            <a:r>
              <a:rPr lang="tr-TR" sz="4000" dirty="0" err="1"/>
              <a:t>Fuzzy</a:t>
            </a:r>
            <a:r>
              <a:rPr lang="tr-TR" sz="4000" dirty="0"/>
              <a:t> Control </a:t>
            </a:r>
            <a:r>
              <a:rPr lang="tr-TR" sz="4000" dirty="0" err="1"/>
              <a:t>Systems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72"/>
            <a:ext cx="10515600" cy="5345296"/>
          </a:xfrm>
        </p:spPr>
        <p:txBody>
          <a:bodyPr>
            <a:no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aşağıdaki gibi tanımlanabilir: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Antecednets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(Inputs)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crisp value range): How good was the service of the wait staff, on a scale of 0 to 10?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fuzzy value range): poor, acceptable, amazing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quality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Universe: How tasty was the food, on a scale of 0 to 10?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set: bad, decent, great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Consequents (Outputs)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Universe: How much should we tip, on a scale of 0% to 25%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set: low, medium, high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1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()-</a:t>
            </a:r>
            <a:r>
              <a:rPr lang="tr-TR" sz="4000" dirty="0" err="1"/>
              <a:t>Fuzzy</a:t>
            </a:r>
            <a:r>
              <a:rPr lang="tr-TR" sz="4000" dirty="0"/>
              <a:t> Control </a:t>
            </a:r>
            <a:r>
              <a:rPr lang="tr-TR" sz="4000" dirty="0" err="1"/>
              <a:t>Systems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good or the food quality was good, THEN the tip will be high.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average, THEN the tip will be medium.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poor and the food quality was poor THEN the tip will be low.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tell this controller that I rated: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as 9.8, and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as 6.5,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recommend I leave: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20.2% tip.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tr-T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E1815E-91A7-8156-2675-10CF2296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41" y="1019709"/>
            <a:ext cx="9703759" cy="5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6 : ÖRNEKLER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1: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İkinci el bir aracın fiyatını tahmin etmek için kullanılan bir bulanık sistemi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tr-T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E452DE-2434-F272-68B2-C280A7A5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32" y="1110094"/>
            <a:ext cx="9618794" cy="50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F0D010C-6764-002C-193B-1EB06BA5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04" y="238111"/>
            <a:ext cx="4977778" cy="3352381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BC72558-5705-FF16-3567-B879EE94C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4" y="67335"/>
            <a:ext cx="5484934" cy="369393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83CA24D-A1A8-B512-F34F-054835936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822" y="3505619"/>
            <a:ext cx="497777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BFC16DA-3B19-6502-65A7-85DCB599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29" y="1299601"/>
            <a:ext cx="7646243" cy="51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 (Ornek-3.py)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Girişler: </a:t>
            </a:r>
            <a:r>
              <a:rPr lang="tr-TR" b="1" dirty="0"/>
              <a:t>Sıcaklık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(20,81,1)</a:t>
            </a:r>
          </a:p>
          <a:p>
            <a:r>
              <a:rPr lang="tr-TR" b="1" dirty="0" err="1"/>
              <a:t>Low</a:t>
            </a:r>
            <a:r>
              <a:rPr lang="tr-TR" b="1" dirty="0"/>
              <a:t>:[20,25,35,40]</a:t>
            </a:r>
          </a:p>
          <a:p>
            <a:r>
              <a:rPr lang="tr-TR" b="1" dirty="0" err="1"/>
              <a:t>Medium</a:t>
            </a:r>
            <a:r>
              <a:rPr lang="tr-TR" b="1" dirty="0"/>
              <a:t>:[30,42,55,80]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8EA26E-6FCE-F9D2-AF1C-15784862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5" y="2186343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Girişler: </a:t>
            </a:r>
            <a:r>
              <a:rPr lang="tr-TR" b="1" dirty="0"/>
              <a:t>Sıcaklık Değişimi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(0,6,0.1)</a:t>
            </a:r>
          </a:p>
          <a:p>
            <a:r>
              <a:rPr lang="tr-TR" b="1" dirty="0" err="1"/>
              <a:t>Low</a:t>
            </a:r>
            <a:r>
              <a:rPr lang="tr-TR" b="1" dirty="0"/>
              <a:t>: [0,0.3,1,2]</a:t>
            </a:r>
          </a:p>
          <a:p>
            <a:r>
              <a:rPr lang="tr-TR" b="1" dirty="0" err="1"/>
              <a:t>Medium</a:t>
            </a:r>
            <a:r>
              <a:rPr lang="tr-TR" b="1" dirty="0"/>
              <a:t>: [0.5,1.3,2,3]</a:t>
            </a:r>
          </a:p>
          <a:p>
            <a:r>
              <a:rPr lang="tr-TR" b="1" dirty="0"/>
              <a:t>High:[1,3,4,5]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235636-DDA3-7D7B-8F82-DFD3BC96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25" y="2811884"/>
            <a:ext cx="490158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Çıkış: </a:t>
            </a:r>
            <a:r>
              <a:rPr lang="tr-TR" b="1" dirty="0"/>
              <a:t>Motor Hızı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(100,1001,1)</a:t>
            </a:r>
          </a:p>
          <a:p>
            <a:r>
              <a:rPr lang="tr-TR" b="1" dirty="0" err="1"/>
              <a:t>Slow</a:t>
            </a:r>
            <a:r>
              <a:rPr lang="tr-TR" b="1" dirty="0"/>
              <a:t>: [100,250,350,500]</a:t>
            </a:r>
          </a:p>
          <a:p>
            <a:r>
              <a:rPr lang="tr-TR" b="1" dirty="0" err="1"/>
              <a:t>Medium</a:t>
            </a:r>
            <a:r>
              <a:rPr lang="tr-TR" b="1" dirty="0"/>
              <a:t>: [300,400,500,700]</a:t>
            </a:r>
          </a:p>
          <a:p>
            <a:r>
              <a:rPr lang="tr-TR" b="1" dirty="0" err="1"/>
              <a:t>Fast</a:t>
            </a:r>
            <a:r>
              <a:rPr lang="tr-TR" b="1" dirty="0"/>
              <a:t>:[500,650,750,1000]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23D9E0-E744-C317-7E89-CA6F97DA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98" y="2615255"/>
            <a:ext cx="505396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 lnSpcReduction="10000"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Giriş Değerleri:</a:t>
            </a:r>
          </a:p>
          <a:p>
            <a:pPr lvl="1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Sıcaklık:35</a:t>
            </a:r>
          </a:p>
          <a:p>
            <a:pPr lvl="1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Sıcaklık Değişimi:1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Girişlerin Kümelere Üyelik Dereceleri aşağıdaki gibidir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0.41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0.625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Kurallar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Rule1-&gt;(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Rule2-&gt;(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Rule3-&gt;(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Rule4-&gt;(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5744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 verilen bilgilere göre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Larsen Çıkarım kullanarak gerekli hesaplamaları yapın.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Durulaştırma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MOM, SOM, LOM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yöntemlerini ayrı, ayrı kullanın.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programlama dilini kullanarak bu denetleyici sistemi kodlayın?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Ödevler kontrol edildikten sonra cevap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</a:t>
            </a:r>
            <a:r>
              <a:rPr lang="tr-TR" sz="2400" dirty="0"/>
              <a:t>Ornek-3.py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dosya ismiyle yayınlanacaktır.</a:t>
            </a:r>
          </a:p>
        </p:txBody>
      </p:sp>
    </p:spTree>
    <p:extLst>
      <p:ext uri="{BB962C8B-B14F-4D97-AF65-F5344CB8AC3E}">
        <p14:creationId xmlns:p14="http://schemas.microsoft.com/office/powerpoint/2010/main" val="322179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/>
          </a:bodyPr>
          <a:lstStyle/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=587.9  olarak hesaplanmalıdır.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Som=650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=750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=700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8E324E-F2C1-A4DD-C314-981C2B1D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34" y="2557463"/>
            <a:ext cx="5467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Örnek-1-Ornek1.py (https://github.com/akaraci/Bulanik_Mantik)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717"/>
            <a:ext cx="10515600" cy="457831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İkinci el bir aracın fiyatını tahmin etmek için kullanılan bir bulanık sistem taslayalım.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iki adet giriş parametresine sahip olsun. Bunlar araç modeli ve aracın kilometresi olsun.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parametresi aracın fiyatı olmaktadır.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parametrelerinin aralık değerleri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Model için [2002-2012]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Km için [0-100.000]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parametresinin aralık değerleri 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Fiyat İçin [0-40.000] 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925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https://guraysonugur.aku.edu.tr/wp-content/uploads/sites/11/2018/02/BMK-Ders-2.pdf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için kullanılan üyelik fonksiyonları aşağıdaki gibidir.</a:t>
            </a:r>
          </a:p>
        </p:txBody>
      </p:sp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FA91A9DC-5AF8-FCB0-225F-53D7EBBC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1" y="1964963"/>
            <a:ext cx="8613902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tabanındaki bulanık kurallar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I: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düşük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yüksek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düşüktür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orta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orta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ortadır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yüksek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düşük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yüksektir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model ve 25 bin kilometrede olan bir aracın fiyatının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çıkarım yöntemi kullanılarak tahmin edelim. </a:t>
            </a:r>
          </a:p>
        </p:txBody>
      </p:sp>
    </p:spTree>
    <p:extLst>
      <p:ext uri="{BB962C8B-B14F-4D97-AF65-F5344CB8AC3E}">
        <p14:creationId xmlns:p14="http://schemas.microsoft.com/office/powerpoint/2010/main" val="121146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5AE394-F983-39AF-6478-F5F1E44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91" y="241300"/>
            <a:ext cx="8751034" cy="6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8EE999-9F5D-73D7-41A2-D7E52732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7" y="1048787"/>
            <a:ext cx="7733267" cy="52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308EF1-824D-05A6-67D3-639A83EC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05" y="1101148"/>
            <a:ext cx="8019974" cy="53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7F789E-06C1-3995-863D-3139A9CD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78" y="927099"/>
            <a:ext cx="8805171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79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10370</TotalTime>
  <Words>1100</Words>
  <Application>Microsoft Office PowerPoint</Application>
  <PresentationFormat>Geniş ekran</PresentationFormat>
  <Paragraphs>176</Paragraphs>
  <Slides>30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Univers</vt:lpstr>
      <vt:lpstr>GradientUnivers</vt:lpstr>
      <vt:lpstr>BULANIK MANTIK</vt:lpstr>
      <vt:lpstr>Bölüm 6 : ÖRNEKLER</vt:lpstr>
      <vt:lpstr>Örnek-1-Ornek1.py (https://github.com/akaraci/Bulanik_Mantik)</vt:lpstr>
      <vt:lpstr>Örnek-1</vt:lpstr>
      <vt:lpstr>Örnek-1</vt:lpstr>
      <vt:lpstr>Örnek-1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(Ornek1_defuzzyfication_example) (İnceleyelim)</vt:lpstr>
      <vt:lpstr>Örnek-1 (Ödev)</vt:lpstr>
      <vt:lpstr>Örnek-2 ()</vt:lpstr>
      <vt:lpstr>Örnek-2 ()-Fuzzy Control Systems</vt:lpstr>
      <vt:lpstr>Örnek-2 ()-Fuzzy Control Systems</vt:lpstr>
      <vt:lpstr>Örnek-2 (Ornek-2.py)</vt:lpstr>
      <vt:lpstr>Örnek-2 (Ornek-2.py)</vt:lpstr>
      <vt:lpstr>Örnek-2 (Ornek-2.py)</vt:lpstr>
      <vt:lpstr>Örnek-2 (Ornek-2.py)</vt:lpstr>
      <vt:lpstr>Örnek-3-Havalandırma Sistemi (Ornek-3.py)</vt:lpstr>
      <vt:lpstr>Örnek-3-Havalandırma Sistemi</vt:lpstr>
      <vt:lpstr>Örnek-3-Havalandırma Sistemi</vt:lpstr>
      <vt:lpstr>Örnek-3-Havalandırma Sistemi</vt:lpstr>
      <vt:lpstr>Örnek-3-Havalandırma Sistemi</vt:lpstr>
      <vt:lpstr>Örnek-3-Havalandırma Sistemi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442</cp:revision>
  <dcterms:created xsi:type="dcterms:W3CDTF">2022-09-22T13:24:45Z</dcterms:created>
  <dcterms:modified xsi:type="dcterms:W3CDTF">2022-10-01T12:33:16Z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