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06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25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78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17.12.2023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17.12.2023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impful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sz="2400" dirty="0" smtClean="0"/>
              <a:t>Bulanık mantık uygulamaları </a:t>
            </a:r>
            <a:r>
              <a:rPr lang="tr-TR" sz="2400" dirty="0" err="1" smtClean="0"/>
              <a:t>Python’da</a:t>
            </a:r>
            <a:r>
              <a:rPr lang="tr-TR" sz="2400" dirty="0" smtClean="0"/>
              <a:t> </a:t>
            </a:r>
            <a:r>
              <a:rPr lang="tr-TR" sz="2400" dirty="0" err="1" smtClean="0"/>
              <a:t>simpful</a:t>
            </a:r>
            <a:r>
              <a:rPr lang="tr-TR" sz="2400" dirty="0" smtClean="0"/>
              <a:t> kütüphanesi vasıtasıyla da uygulanabilir.</a:t>
            </a:r>
          </a:p>
          <a:p>
            <a:pPr>
              <a:lnSpc>
                <a:spcPct val="150000"/>
              </a:lnSpc>
            </a:pPr>
            <a:r>
              <a:rPr lang="tr-TR" sz="2400" dirty="0" smtClean="0"/>
              <a:t>Aşağıdaki kodla yükleme yapılabilir: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</a:rPr>
              <a:t>pip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tr-T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75000"/>
                  </a:schemeClr>
                </a:solidFill>
              </a:rPr>
              <a:t>simpful</a:t>
            </a:r>
            <a:endParaRPr lang="tr-TR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tr-TR" sz="2400" dirty="0">
                <a:hlinkClick r:id="rId2"/>
              </a:rPr>
              <a:t>https://pypi.org/project/simpful</a:t>
            </a:r>
            <a:r>
              <a:rPr lang="tr-TR" sz="2400" dirty="0" smtClean="0">
                <a:hlinkClick r:id="rId2"/>
              </a:rPr>
              <a:t>/</a:t>
            </a:r>
            <a:endParaRPr lang="tr-TR" sz="2400" dirty="0" smtClean="0"/>
          </a:p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700"/>
            <a:ext cx="10515600" cy="610821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ÖRNEKLER-SIMPFUL KÜTÜPHANESİ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1580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3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Mamdani</a:t>
            </a:r>
            <a:r>
              <a:rPr lang="tr-TR" sz="2800" dirty="0"/>
              <a:t> </a:t>
            </a:r>
            <a:r>
              <a:rPr lang="tr-TR" sz="2800" dirty="0" smtClean="0"/>
              <a:t>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Ornek-5_simpfullibrary.py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80" y="1190216"/>
            <a:ext cx="7216765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tr-TR" sz="2400" dirty="0" smtClean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4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Mamdani</a:t>
            </a:r>
            <a:r>
              <a:rPr lang="tr-TR" sz="2800" dirty="0"/>
              <a:t> </a:t>
            </a:r>
            <a:r>
              <a:rPr lang="tr-TR" sz="2800" dirty="0" smtClean="0"/>
              <a:t>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Ornek-5_simpfullibrary.py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436" y="666000"/>
            <a:ext cx="4857366" cy="619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07" y="1825625"/>
            <a:ext cx="2019475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Giriş kümeleri ve Dilsel değişkenler tanımlanmaktadır.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/>
              <a:t>S_1(</a:t>
            </a:r>
            <a:r>
              <a:rPr lang="tr-TR" sz="1800" dirty="0" err="1" smtClean="0"/>
              <a:t>poor</a:t>
            </a:r>
            <a:r>
              <a:rPr lang="tr-TR" sz="1800" dirty="0" smtClean="0"/>
              <a:t>), S_2(</a:t>
            </a:r>
            <a:r>
              <a:rPr lang="tr-TR" sz="1800" dirty="0" err="1" smtClean="0"/>
              <a:t>good</a:t>
            </a:r>
            <a:r>
              <a:rPr lang="tr-TR" sz="1800" dirty="0" smtClean="0"/>
              <a:t>) ve S_3(</a:t>
            </a:r>
            <a:r>
              <a:rPr lang="tr-TR" sz="1800" dirty="0" err="1" smtClean="0"/>
              <a:t>excellent</a:t>
            </a:r>
            <a:r>
              <a:rPr lang="tr-TR" sz="1800" dirty="0" smtClean="0"/>
              <a:t>) kümeleri Service dilsel değişkeninin kümeleridir. Nokta Aralığı verilerek tanımlanmıştır. S_1 için x= için üyelik=1 ve x=5. için üyelik=0. aralığı verilir.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5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4" y="2864695"/>
            <a:ext cx="8599822" cy="293765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77" y="3145522"/>
            <a:ext cx="350052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Çıkış kümeleri ve çıkış değerlerinin hesaplanması için fonksiyonlar tanımlanıyor.</a:t>
            </a:r>
          </a:p>
          <a:p>
            <a:pPr algn="just">
              <a:lnSpc>
                <a:spcPct val="100000"/>
              </a:lnSpc>
            </a:pPr>
            <a:r>
              <a:rPr lang="tr-TR" sz="1800" dirty="0" err="1"/>
              <a:t>s</a:t>
            </a:r>
            <a:r>
              <a:rPr lang="tr-TR" sz="1800" dirty="0" err="1" smtClean="0"/>
              <a:t>mall</a:t>
            </a:r>
            <a:r>
              <a:rPr lang="tr-TR" sz="1800" dirty="0" smtClean="0"/>
              <a:t> kümesi için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çıkış sabit değer=5</a:t>
            </a:r>
            <a:r>
              <a:rPr lang="tr-TR" sz="1800" dirty="0" smtClean="0"/>
              <a:t>, </a:t>
            </a:r>
            <a:r>
              <a:rPr lang="tr-TR" sz="1800" dirty="0" err="1" smtClean="0"/>
              <a:t>average</a:t>
            </a:r>
            <a:r>
              <a:rPr lang="tr-TR" sz="1800" dirty="0" smtClean="0"/>
              <a:t> </a:t>
            </a:r>
            <a:r>
              <a:rPr lang="tr-TR" sz="1800" dirty="0"/>
              <a:t>kümesi için </a:t>
            </a: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çıkış sabit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değer=15</a:t>
            </a:r>
          </a:p>
          <a:p>
            <a:pPr algn="just">
              <a:lnSpc>
                <a:spcPct val="100000"/>
              </a:lnSpc>
            </a:pPr>
            <a:r>
              <a:rPr lang="tr-TR" sz="1800" dirty="0" err="1" smtClean="0"/>
              <a:t>generous</a:t>
            </a:r>
            <a:r>
              <a:rPr lang="tr-TR" sz="1800" dirty="0" smtClean="0"/>
              <a:t> kümesi için 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çıkış bir fonksiyondur=Food+Service+5.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6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b="60169"/>
          <a:stretch/>
        </p:blipFill>
        <p:spPr>
          <a:xfrm>
            <a:off x="1357744" y="3020940"/>
            <a:ext cx="8995131" cy="15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Uygulamada Service=6.5 ve </a:t>
            </a:r>
            <a:r>
              <a:rPr lang="tr-TR" sz="1800" dirty="0" err="1" smtClean="0"/>
              <a:t>Food</a:t>
            </a:r>
            <a:r>
              <a:rPr lang="tr-TR" sz="1800" dirty="0" smtClean="0"/>
              <a:t>=9.8 değeri için </a:t>
            </a:r>
            <a:r>
              <a:rPr lang="tr-TR" sz="1800" dirty="0" err="1" smtClean="0"/>
              <a:t>sugeno</a:t>
            </a:r>
            <a:r>
              <a:rPr lang="tr-TR" sz="1800" dirty="0" smtClean="0"/>
              <a:t> çıkışı hesaplanacaktır. Bu nedenle kümelere üyelikleri ekrana yazdırılıyor. Manuel hesaplama yaparak mantığı anlamak için bu işlem yapılıyor. </a:t>
            </a:r>
            <a:endParaRPr lang="tr-TR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7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52" y="3162246"/>
            <a:ext cx="6358254" cy="179421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917" y="3162246"/>
            <a:ext cx="5228922" cy="17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118"/>
            <a:ext cx="10515600" cy="471184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tr-TR" sz="1800" dirty="0" smtClean="0"/>
              <a:t>Kod üzerinde k değerleri ve üyelik dereceleri açıklama olarak her kurala yazılmıştır.</a:t>
            </a:r>
            <a:endParaRPr lang="tr-TR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8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236"/>
            <a:ext cx="10515600" cy="610821"/>
          </a:xfrm>
        </p:spPr>
        <p:txBody>
          <a:bodyPr rtlCol="0">
            <a:noAutofit/>
          </a:bodyPr>
          <a:lstStyle/>
          <a:p>
            <a:r>
              <a:rPr lang="tr-TR" sz="2800" dirty="0"/>
              <a:t>Bölüm </a:t>
            </a:r>
            <a:r>
              <a:rPr lang="tr-TR" sz="2800" dirty="0" smtClean="0"/>
              <a:t>7 </a:t>
            </a:r>
            <a:r>
              <a:rPr lang="tr-TR" sz="2800" dirty="0"/>
              <a:t>: </a:t>
            </a:r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</a:t>
            </a:r>
            <a:br>
              <a:rPr lang="tr-TR" sz="2800" dirty="0" smtClean="0"/>
            </a:br>
            <a:r>
              <a:rPr lang="tr-TR" sz="2800" dirty="0" smtClean="0"/>
              <a:t>-&gt;</a:t>
            </a:r>
            <a:r>
              <a:rPr lang="tr-TR" sz="2800" dirty="0">
                <a:solidFill>
                  <a:schemeClr val="accent2">
                    <a:lumMod val="75000"/>
                  </a:schemeClr>
                </a:solidFill>
              </a:rPr>
              <a:t>Ornek-6_simpfullibrary_sugeno.py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9" y="1955976"/>
            <a:ext cx="11414261" cy="27336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3" y="5180463"/>
            <a:ext cx="5159187" cy="1082134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H="1" flipV="1">
            <a:off x="4270664" y="3938155"/>
            <a:ext cx="2286000" cy="124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18" y="4790002"/>
            <a:ext cx="4842217" cy="18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FF8F5-D0CB-68CC-5F86-1E602CE7B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057"/>
            <a:ext cx="10515600" cy="567541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tr-TR" sz="2400" b="1" smtClean="0"/>
              <a:t>Ödev</a:t>
            </a:r>
            <a:endParaRPr lang="tr-TR" sz="2400" b="1" dirty="0" smtClean="0"/>
          </a:p>
          <a:p>
            <a:pPr algn="just">
              <a:lnSpc>
                <a:spcPct val="100000"/>
              </a:lnSpc>
            </a:pP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Giriş Değişkeni: </a:t>
            </a:r>
            <a:r>
              <a:rPr lang="tr-TR" sz="1800" b="1" dirty="0" smtClean="0"/>
              <a:t>OXI(Oksijen)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tr-TR" sz="1800" dirty="0" smtClean="0"/>
              <a:t>3 kümeden oluşur:</a:t>
            </a:r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low_flow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tr-TR" sz="1800" dirty="0" err="1" smtClean="0"/>
              <a:t>points</a:t>
            </a:r>
            <a:r>
              <a:rPr lang="tr-TR" sz="1800" dirty="0" smtClean="0"/>
              <a:t>: </a:t>
            </a:r>
            <a:r>
              <a:rPr lang="tr-TR" sz="1800" dirty="0"/>
              <a:t>[0, 1.],  [1., 1.],  [1.5, 0]</a:t>
            </a:r>
            <a:endParaRPr lang="en-US" sz="1800" dirty="0"/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medium_flow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tr-TR" sz="1800" dirty="0" err="1" smtClean="0"/>
              <a:t>points</a:t>
            </a:r>
            <a:r>
              <a:rPr lang="tr-TR" sz="1800" dirty="0" smtClean="0"/>
              <a:t>:</a:t>
            </a:r>
            <a:r>
              <a:rPr lang="en-US" sz="1800" dirty="0" smtClean="0"/>
              <a:t>[0.5</a:t>
            </a:r>
            <a:r>
              <a:rPr lang="en-US" sz="1800" dirty="0"/>
              <a:t>, 0], [1.5, 1.], [2.5, 1], [3., 0</a:t>
            </a:r>
            <a:r>
              <a:rPr lang="en-US" sz="1800" dirty="0" smtClean="0"/>
              <a:t>]</a:t>
            </a:r>
            <a:endParaRPr lang="tr-TR" sz="1800" dirty="0" smtClean="0"/>
          </a:p>
          <a:p>
            <a:pPr lvl="2" algn="just">
              <a:lnSpc>
                <a:spcPct val="100000"/>
              </a:lnSpc>
            </a:pP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</a:rPr>
              <a:t>high_flow</a:t>
            </a:r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800" dirty="0" smtClean="0"/>
              <a:t>points</a:t>
            </a:r>
            <a:r>
              <a:rPr lang="en-US" sz="1800" dirty="0"/>
              <a:t>=[[2., 0],  [2.5, 1.], [3., 1</a:t>
            </a:r>
            <a:r>
              <a:rPr lang="en-US" sz="1800" dirty="0" smtClean="0"/>
              <a:t>.]</a:t>
            </a:r>
            <a:endParaRPr lang="tr-TR" sz="1800" dirty="0" smtClean="0"/>
          </a:p>
          <a:p>
            <a:pPr lvl="2" algn="just">
              <a:lnSpc>
                <a:spcPct val="100000"/>
              </a:lnSpc>
            </a:pPr>
            <a:endParaRPr lang="tr-TR" sz="1800" dirty="0"/>
          </a:p>
          <a:p>
            <a:pPr marL="0" lvl="2" algn="just">
              <a:lnSpc>
                <a:spcPct val="100000"/>
              </a:lnSpc>
            </a:pPr>
            <a:r>
              <a:rPr lang="tr-TR" sz="1800" dirty="0">
                <a:solidFill>
                  <a:schemeClr val="accent2">
                    <a:lumMod val="75000"/>
                  </a:schemeClr>
                </a:solidFill>
              </a:rPr>
              <a:t>Çıkış Değişkeni</a:t>
            </a:r>
            <a:r>
              <a:rPr lang="tr-TR" sz="1800" dirty="0"/>
              <a:t>: </a:t>
            </a:r>
            <a:r>
              <a:rPr lang="tr-TR" sz="1800" dirty="0" smtClean="0"/>
              <a:t>POWER</a:t>
            </a:r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LOW_POWER</a:t>
            </a:r>
            <a:r>
              <a:rPr lang="tr-TR" sz="1600" dirty="0" smtClean="0"/>
              <a:t> için k=</a:t>
            </a:r>
            <a:r>
              <a:rPr lang="en-US" sz="1600" dirty="0" smtClean="0"/>
              <a:t>0</a:t>
            </a:r>
            <a:r>
              <a:rPr lang="en-US" sz="1600" dirty="0"/>
              <a:t>) </a:t>
            </a:r>
            <a:r>
              <a:rPr lang="tr-TR" sz="1600" dirty="0" smtClean="0"/>
              <a:t> 		#m(0.51)=1.0</a:t>
            </a:r>
            <a:endParaRPr lang="en-US" sz="1600" dirty="0"/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MEDIUM_POWER</a:t>
            </a:r>
            <a:r>
              <a:rPr lang="tr-TR" sz="1600" dirty="0" smtClean="0"/>
              <a:t> için k=</a:t>
            </a:r>
            <a:r>
              <a:rPr lang="en-US" sz="1600" dirty="0" smtClean="0"/>
              <a:t>25</a:t>
            </a:r>
            <a:r>
              <a:rPr lang="tr-TR" sz="1600" dirty="0" smtClean="0"/>
              <a:t> 	#m(0.51)=0.01</a:t>
            </a:r>
            <a:endParaRPr lang="en-US" sz="1600" dirty="0"/>
          </a:p>
          <a:p>
            <a:pPr marL="1371600" lvl="5" algn="just">
              <a:lnSpc>
                <a:spcPct val="100000"/>
              </a:lnSpc>
            </a:pPr>
            <a:r>
              <a:rPr lang="en-US" sz="1600" dirty="0" smtClean="0"/>
              <a:t>HIGH_FUN</a:t>
            </a:r>
            <a:r>
              <a:rPr lang="tr-TR" sz="1600" dirty="0" smtClean="0"/>
              <a:t> için k=</a:t>
            </a:r>
            <a:r>
              <a:rPr lang="en-US" sz="1600" dirty="0" smtClean="0"/>
              <a:t>OXI</a:t>
            </a:r>
            <a:r>
              <a:rPr lang="en-US" sz="1600" dirty="0"/>
              <a:t>**</a:t>
            </a:r>
            <a:r>
              <a:rPr lang="en-US" sz="1600" dirty="0" smtClean="0"/>
              <a:t>2</a:t>
            </a:r>
            <a:r>
              <a:rPr lang="tr-TR" sz="1600" dirty="0" smtClean="0"/>
              <a:t> 		#m(0.51)=0</a:t>
            </a:r>
          </a:p>
          <a:p>
            <a:pPr marL="1371600" lvl="5" algn="just">
              <a:lnSpc>
                <a:spcPct val="100000"/>
              </a:lnSpc>
            </a:pP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Kural1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==</a:t>
            </a:r>
            <a:r>
              <a:rPr lang="en-US" sz="1600" dirty="0" err="1" smtClean="0"/>
              <a:t>low_flow</a:t>
            </a:r>
            <a:r>
              <a:rPr lang="tr-TR" sz="1600" dirty="0" smtClean="0"/>
              <a:t> 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LOW_POWER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Kural2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==</a:t>
            </a:r>
            <a:r>
              <a:rPr lang="en-US" sz="1600" dirty="0" err="1" smtClean="0"/>
              <a:t>medium_flow</a:t>
            </a:r>
            <a:r>
              <a:rPr lang="en-US" sz="1600" dirty="0" smtClean="0"/>
              <a:t> </a:t>
            </a:r>
            <a:r>
              <a:rPr lang="tr-TR" sz="1600" dirty="0" smtClean="0"/>
              <a:t>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MEDIUM_POWER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Kural3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OXI</a:t>
            </a:r>
            <a:r>
              <a:rPr lang="tr-TR" sz="1600" dirty="0" smtClean="0"/>
              <a:t>!=</a:t>
            </a:r>
            <a:r>
              <a:rPr lang="en-US" sz="1600" dirty="0" err="1" smtClean="0"/>
              <a:t>low_flow</a:t>
            </a:r>
            <a:r>
              <a:rPr lang="tr-TR" sz="1600" dirty="0"/>
              <a:t> </a:t>
            </a:r>
            <a:r>
              <a:rPr lang="tr-TR" sz="1600" dirty="0" smtClean="0"/>
              <a:t>İSE</a:t>
            </a:r>
            <a:r>
              <a:rPr lang="en-US" sz="1600" dirty="0" smtClean="0"/>
              <a:t> POWER</a:t>
            </a:r>
            <a:r>
              <a:rPr lang="tr-TR" sz="1600" dirty="0" smtClean="0"/>
              <a:t>=</a:t>
            </a:r>
            <a:r>
              <a:rPr lang="en-US" sz="1600" dirty="0" smtClean="0"/>
              <a:t>HIGH_FUN</a:t>
            </a: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endParaRPr lang="tr-TR" sz="1600" dirty="0" smtClean="0"/>
          </a:p>
          <a:p>
            <a:pPr marL="0" lvl="5" indent="0" algn="just">
              <a:lnSpc>
                <a:spcPct val="100000"/>
              </a:lnSpc>
              <a:buNone/>
            </a:pPr>
            <a:r>
              <a:rPr lang="tr-TR" sz="1600" dirty="0" smtClean="0"/>
              <a:t>OXI=0.51 için POWER değerini </a:t>
            </a:r>
            <a:r>
              <a:rPr lang="tr-TR" sz="1600" dirty="0" err="1" smtClean="0"/>
              <a:t>Sugeno</a:t>
            </a:r>
            <a:r>
              <a:rPr lang="tr-TR" sz="1600" dirty="0" smtClean="0"/>
              <a:t> yöntemine göre hesaplayın? </a:t>
            </a:r>
            <a:r>
              <a:rPr lang="tr-TR" sz="1600" dirty="0" err="1" smtClean="0"/>
              <a:t>Python</a:t>
            </a:r>
            <a:r>
              <a:rPr lang="tr-TR" sz="1600" dirty="0" smtClean="0"/>
              <a:t> kodunu yazın? Elde edile sonuçları karşılaştırın?</a:t>
            </a:r>
            <a:endParaRPr lang="tr-TR" sz="16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35EC097-B662-DB9B-F23B-5BFB7F9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9</a:t>
            </a:fld>
            <a:endParaRPr lang="tr-TR" noProof="0"/>
          </a:p>
        </p:txBody>
      </p:sp>
      <p:sp>
        <p:nvSpPr>
          <p:cNvPr id="6" name="Başlık 3">
            <a:extLst>
              <a:ext uri="{FF2B5EF4-FFF2-40B4-BE49-F238E27FC236}">
                <a16:creationId xmlns:a16="http://schemas.microsoft.com/office/drawing/2014/main" id="{DD422265-2268-31AF-C9C2-EEA17AAF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5236"/>
            <a:ext cx="10882745" cy="610821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SIMPFUL KÜTÜPHANESİ-</a:t>
            </a:r>
            <a:r>
              <a:rPr lang="tr-TR" sz="2800" dirty="0" err="1" smtClean="0"/>
              <a:t>Sugeno</a:t>
            </a:r>
            <a:r>
              <a:rPr lang="tr-TR" sz="2800" dirty="0" smtClean="0"/>
              <a:t> Örnek-&gt;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</a:rPr>
              <a:t>Odev_simpfullibrary_sugeno.py</a:t>
            </a:r>
            <a:endParaRPr lang="tr-T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10767</TotalTime>
  <Words>364</Words>
  <Application>Microsoft Office PowerPoint</Application>
  <PresentationFormat>Geniş ekran</PresentationFormat>
  <Paragraphs>47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GradientUnivers</vt:lpstr>
      <vt:lpstr>BULANIK MANTIK</vt:lpstr>
      <vt:lpstr>Bölüm 7 : ÖRNEKLER-SIMPFUL KÜTÜPHANESİ</vt:lpstr>
      <vt:lpstr>Bölüm 7 : SIMPFUL KÜTÜPHANESİ-Mamdani Örnek -&gt;Ornek-5_simpfullibrary.py</vt:lpstr>
      <vt:lpstr>Bölüm 7 : SIMPFUL KÜTÜPHANESİ-Mamdani Örnek -&gt;Ornek-5_simpfullibrary.py</vt:lpstr>
      <vt:lpstr>Bölüm 7 : SIMPFUL KÜTÜPHANESİ-Sugeno Örnek -&gt;Ornek-6_simpfullibrary_sugeno.py</vt:lpstr>
      <vt:lpstr>Bölüm 7 : SIMPFUL KÜTÜPHANESİ-Sugeno Örnek -&gt;Ornek-6_simpfullibrary_sugeno.py</vt:lpstr>
      <vt:lpstr>Bölüm 7 : SIMPFUL KÜTÜPHANESİ-Sugeno Örnek -&gt;Ornek-6_simpfullibrary_sugeno.py</vt:lpstr>
      <vt:lpstr>Bölüm 7 : SIMPFUL KÜTÜPHANESİ-Sugeno Örnek -&gt;Ornek-6_simpfullibrary_sugeno.py</vt:lpstr>
      <vt:lpstr>SIMPFUL KÜTÜPHANESİ-Sugeno Örnek-&gt;Odev_simpfullibrary_sugeno.py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527</cp:revision>
  <dcterms:created xsi:type="dcterms:W3CDTF">2022-09-22T13:24:45Z</dcterms:created>
  <dcterms:modified xsi:type="dcterms:W3CDTF">2023-12-17T19:42:07Z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