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9"/>
  </p:notesMasterIdLst>
  <p:handoutMasterIdLst>
    <p:handoutMasterId r:id="rId20"/>
  </p:handoutMasterIdLst>
  <p:sldIdLst>
    <p:sldId id="306" r:id="rId5"/>
    <p:sldId id="446" r:id="rId6"/>
    <p:sldId id="447" r:id="rId7"/>
    <p:sldId id="448" r:id="rId8"/>
    <p:sldId id="449" r:id="rId9"/>
    <p:sldId id="450" r:id="rId10"/>
    <p:sldId id="451" r:id="rId11"/>
    <p:sldId id="452" r:id="rId12"/>
    <p:sldId id="453" r:id="rId13"/>
    <p:sldId id="454" r:id="rId14"/>
    <p:sldId id="455" r:id="rId15"/>
    <p:sldId id="456" r:id="rId16"/>
    <p:sldId id="457" r:id="rId17"/>
    <p:sldId id="458" r:id="rId18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ema Uygulanmış Stil 1 - Vurgu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025" autoAdjust="0"/>
  </p:normalViewPr>
  <p:slideViewPr>
    <p:cSldViewPr snapToGrid="0">
      <p:cViewPr varScale="1">
        <p:scale>
          <a:sx n="74" d="100"/>
          <a:sy n="74" d="100"/>
        </p:scale>
        <p:origin x="1042" y="5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78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3D540216-9055-4C93-87A4-D0531F063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8AA5119-4B0E-448B-AC3C-D056BBBC97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36ADF-3EC2-4D6F-9F7F-1F88E3288139}" type="datetime1">
              <a:rPr lang="tr-TR" smtClean="0"/>
              <a:t>26.12.2023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487CF48-2790-4843-BDF8-2D1DCCB4B3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8CE5D44-D9F9-426F-84AB-A62A927CA2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90FA1-7FBD-4C37-BCAF-01F3D049D1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56621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A214D3A-912A-4866-90B4-0232CEDB2416}" type="datetime1">
              <a:rPr lang="tr-TR" noProof="0" smtClean="0"/>
              <a:t>26.12.2023</a:t>
            </a:fld>
            <a:endParaRPr lang="tr-TR" noProof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3263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5" name="Metin Yer Tutucusu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7" name="İçerik Yer Tutucusu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tr-TR" noProof="0"/>
              <a:t>Başlık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kdörtgen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3" name="Resim Yer Tutucusu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0" name="Resim Yer Tutucusu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1" name="Resim Yer Tutucusu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Yalnızca Başlı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sim Yer Tutucusu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2" name="Resim Yer Tutucusu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1" name="Resim Yer Tutucusu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0" name="Resim Yer Tutucusu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sp>
        <p:nvSpPr>
          <p:cNvPr id="8" name="Grafik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0" name="Grafik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2" name="Grafik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etin Yer Tutucusu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6" name="Düz Bağlayıcı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5" name="Düz Bağlayıcı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2 Slay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fik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21" name="Grafik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23" name="Grafik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Yalnızca Başlı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sim Yer Tutucusu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Başlık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etin Yer Tutucusu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1" name="Grafik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3" name="Grafik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7" name="Grafik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sim Yer Tutucusu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tr-TR" noProof="0"/>
              <a:t>Esas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fik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9" name="Grafik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ölüm Üst Bilgisi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tıklayın</a:t>
            </a:r>
          </a:p>
        </p:txBody>
      </p:sp>
      <p:sp>
        <p:nvSpPr>
          <p:cNvPr id="4" name="Grafik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5" name="Grafik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6" name="Grafik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7" name="Grafik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1" name="Grafik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3" name="Grafik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tıklayın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kdörtgen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3" name="Resim Yer Tutucusu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Başlık ve İçeri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Başlık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sp>
        <p:nvSpPr>
          <p:cNvPr id="9" name="Grafik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1" name="Grafik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fik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2" name="Grafik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4" name="Grafik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project/simpful/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tr-TR" sz="5400" spc="400" dirty="0">
                <a:solidFill>
                  <a:schemeClr val="bg1"/>
                </a:solidFill>
              </a:rPr>
              <a:t>BULANIK MANTIK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tr-TR" dirty="0"/>
              <a:t>Doçent Dr. Abdulkadir KARACI</a:t>
            </a:r>
            <a:endParaRPr lang="tr-TR" sz="2000" dirty="0">
              <a:solidFill>
                <a:schemeClr val="bg1"/>
              </a:solidFill>
            </a:endParaRPr>
          </a:p>
          <a:p>
            <a:pPr rt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66FF8F5-D0CB-68CC-5F86-1E602CE7B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6057"/>
            <a:ext cx="10515600" cy="567541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tr-TR" sz="2400" b="1" dirty="0" smtClean="0"/>
              <a:t>Örnek</a:t>
            </a:r>
            <a:endParaRPr lang="tr-TR" sz="2400" b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tr-TR" sz="1800" b="1" dirty="0"/>
              <a:t>Problem: Akıllı Ev Isıtma </a:t>
            </a:r>
            <a:r>
              <a:rPr lang="tr-TR" sz="1800" b="1" dirty="0" smtClean="0"/>
              <a:t>Sistemi</a:t>
            </a:r>
            <a:endParaRPr lang="tr-TR" sz="1800" dirty="0"/>
          </a:p>
          <a:p>
            <a:pPr algn="just">
              <a:lnSpc>
                <a:spcPct val="150000"/>
              </a:lnSpc>
            </a:pPr>
            <a:r>
              <a:rPr lang="tr-TR" sz="2000" dirty="0"/>
              <a:t>Bir akıllı ev ısıtma sistemi tasarlıyorsunuz. </a:t>
            </a:r>
            <a:endParaRPr lang="tr-TR" sz="2000" dirty="0" smtClean="0"/>
          </a:p>
          <a:p>
            <a:pPr algn="just">
              <a:lnSpc>
                <a:spcPct val="150000"/>
              </a:lnSpc>
            </a:pPr>
            <a:r>
              <a:rPr lang="tr-TR" sz="2000" dirty="0" smtClean="0"/>
              <a:t>İki </a:t>
            </a:r>
            <a:r>
              <a:rPr lang="tr-TR" sz="2000" dirty="0"/>
              <a:t>giriş değişkeni kullanacaksınız: </a:t>
            </a:r>
            <a:r>
              <a:rPr lang="tr-TR" sz="2000" b="1" dirty="0">
                <a:solidFill>
                  <a:srgbClr val="0070C0"/>
                </a:solidFill>
              </a:rPr>
              <a:t>dış hava sıcaklığı (</a:t>
            </a:r>
            <a:r>
              <a:rPr lang="tr-TR" sz="2000" b="1" dirty="0" err="1">
                <a:solidFill>
                  <a:srgbClr val="0070C0"/>
                </a:solidFill>
              </a:rPr>
              <a:t>Outside_Temperature</a:t>
            </a:r>
            <a:r>
              <a:rPr lang="tr-TR" sz="2000" b="1" dirty="0">
                <a:solidFill>
                  <a:srgbClr val="0070C0"/>
                </a:solidFill>
              </a:rPr>
              <a:t>) ve iç mekan sıcaklığı (</a:t>
            </a:r>
            <a:r>
              <a:rPr lang="tr-TR" sz="2000" b="1" dirty="0" err="1">
                <a:solidFill>
                  <a:srgbClr val="0070C0"/>
                </a:solidFill>
              </a:rPr>
              <a:t>Inside_Temperature</a:t>
            </a:r>
            <a:r>
              <a:rPr lang="tr-TR" sz="2000" b="1" dirty="0">
                <a:solidFill>
                  <a:srgbClr val="0070C0"/>
                </a:solidFill>
              </a:rPr>
              <a:t>).</a:t>
            </a:r>
            <a:r>
              <a:rPr lang="tr-TR" sz="2000" dirty="0"/>
              <a:t> </a:t>
            </a:r>
            <a:endParaRPr lang="tr-TR" sz="2000" dirty="0" smtClean="0"/>
          </a:p>
          <a:p>
            <a:pPr algn="just">
              <a:lnSpc>
                <a:spcPct val="150000"/>
              </a:lnSpc>
            </a:pPr>
            <a:r>
              <a:rPr lang="tr-TR" sz="2000" dirty="0" smtClean="0"/>
              <a:t>Çıkış </a:t>
            </a:r>
            <a:r>
              <a:rPr lang="tr-TR" sz="2000" dirty="0"/>
              <a:t>değişkeni olarak ise </a:t>
            </a:r>
            <a:r>
              <a:rPr lang="tr-TR" sz="2000" b="1" dirty="0">
                <a:solidFill>
                  <a:srgbClr val="0070C0"/>
                </a:solidFill>
              </a:rPr>
              <a:t>ısıtma sistemi gücü (</a:t>
            </a:r>
            <a:r>
              <a:rPr lang="tr-TR" sz="2000" b="1" dirty="0" err="1">
                <a:solidFill>
                  <a:srgbClr val="0070C0"/>
                </a:solidFill>
              </a:rPr>
              <a:t>Heating_Power</a:t>
            </a:r>
            <a:r>
              <a:rPr lang="tr-TR" sz="2000" b="1" dirty="0">
                <a:solidFill>
                  <a:srgbClr val="0070C0"/>
                </a:solidFill>
              </a:rPr>
              <a:t>) </a:t>
            </a:r>
            <a:r>
              <a:rPr lang="tr-TR" sz="2000" dirty="0" smtClean="0"/>
              <a:t>belirlenecektir.</a:t>
            </a:r>
            <a:endParaRPr lang="tr-TR" sz="1800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35EC097-B662-DB9B-F23B-5BFB7F944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tr-TR" noProof="0" smtClean="0"/>
              <a:t>10</a:t>
            </a:fld>
            <a:endParaRPr lang="tr-TR" noProof="0"/>
          </a:p>
        </p:txBody>
      </p:sp>
      <p:sp>
        <p:nvSpPr>
          <p:cNvPr id="6" name="Başlık 3">
            <a:extLst>
              <a:ext uri="{FF2B5EF4-FFF2-40B4-BE49-F238E27FC236}">
                <a16:creationId xmlns:a16="http://schemas.microsoft.com/office/drawing/2014/main" id="{DD422265-2268-31AF-C9C2-EEA17AAF7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35236"/>
            <a:ext cx="10882745" cy="610821"/>
          </a:xfrm>
        </p:spPr>
        <p:txBody>
          <a:bodyPr rtlCol="0">
            <a:noAutofit/>
          </a:bodyPr>
          <a:lstStyle/>
          <a:p>
            <a:r>
              <a:rPr lang="tr-TR" sz="2800" dirty="0" smtClean="0"/>
              <a:t>SIMPFUL KÜTÜPHANESİ-</a:t>
            </a:r>
            <a:r>
              <a:rPr lang="tr-TR" sz="2800" dirty="0" err="1" smtClean="0"/>
              <a:t>Sugeno</a:t>
            </a:r>
            <a:r>
              <a:rPr lang="tr-TR" sz="2800" dirty="0" smtClean="0"/>
              <a:t> </a:t>
            </a:r>
            <a:r>
              <a:rPr lang="tr-TR" sz="2800" dirty="0" smtClean="0"/>
              <a:t>Örnek-&gt;</a:t>
            </a:r>
            <a:r>
              <a:rPr lang="tr-TR" sz="2000" dirty="0" smtClean="0">
                <a:solidFill>
                  <a:schemeClr val="accent2">
                    <a:lumMod val="75000"/>
                  </a:schemeClr>
                </a:solidFill>
              </a:rPr>
              <a:t>Ornek7_simpfullibrary_sugeno.py</a:t>
            </a:r>
            <a:endParaRPr lang="tr-T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5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66FF8F5-D0CB-68CC-5F86-1E602CE7B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6057"/>
            <a:ext cx="10515600" cy="5675418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tr-TR" sz="2000" b="1" dirty="0"/>
              <a:t>Bulanık </a:t>
            </a:r>
            <a:r>
              <a:rPr lang="tr-TR" sz="2000" b="1" dirty="0" smtClean="0"/>
              <a:t>Kümeler</a:t>
            </a:r>
            <a:endParaRPr lang="tr-TR" sz="20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tr-TR" sz="2000" b="1" dirty="0"/>
              <a:t>Dış Hava Sıcaklığı (</a:t>
            </a:r>
            <a:r>
              <a:rPr lang="tr-TR" sz="2000" b="1" dirty="0" err="1"/>
              <a:t>Outside_Temperature</a:t>
            </a:r>
            <a:r>
              <a:rPr lang="tr-TR" sz="2000" b="1" dirty="0"/>
              <a:t>):</a:t>
            </a:r>
            <a:endParaRPr lang="tr-TR" sz="20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tr-TR" sz="2000" dirty="0" smtClean="0"/>
              <a:t>Soğuk: </a:t>
            </a:r>
            <a:r>
              <a:rPr lang="tr-TR" sz="2000" dirty="0"/>
              <a:t>Üçgen üyelik fonksiyonu </a:t>
            </a:r>
            <a:r>
              <a:rPr lang="tr-TR" sz="2000" dirty="0"/>
              <a:t>:</a:t>
            </a:r>
            <a:r>
              <a:rPr lang="tr-TR" sz="2000" dirty="0" smtClean="0"/>
              <a:t>[0,10]</a:t>
            </a:r>
            <a:endParaRPr lang="tr-TR" sz="20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tr-TR" sz="2000" dirty="0" smtClean="0"/>
              <a:t>Ilıman: </a:t>
            </a:r>
            <a:r>
              <a:rPr lang="tr-TR" sz="2000" dirty="0"/>
              <a:t>Üçgen üyelik fonksiyonu </a:t>
            </a:r>
            <a:r>
              <a:rPr lang="tr-TR" sz="2000" dirty="0" smtClean="0"/>
              <a:t>:[5,20,35]</a:t>
            </a:r>
            <a:endParaRPr lang="tr-TR" sz="20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tr-TR" sz="2000" dirty="0" smtClean="0"/>
              <a:t>Sıcak: </a:t>
            </a:r>
            <a:r>
              <a:rPr lang="tr-TR" sz="2000" dirty="0"/>
              <a:t>Üçgen üyelik fonksiyonu </a:t>
            </a:r>
            <a:r>
              <a:rPr lang="tr-TR" sz="2000" dirty="0" smtClean="0"/>
              <a:t>:[25,40]</a:t>
            </a:r>
            <a:endParaRPr lang="tr-TR" sz="20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tr-TR" sz="2000" b="1" dirty="0"/>
              <a:t>İç Mekan Sıcaklığı (</a:t>
            </a:r>
            <a:r>
              <a:rPr lang="tr-TR" sz="2000" b="1" dirty="0" err="1"/>
              <a:t>Inside_Temperature</a:t>
            </a:r>
            <a:r>
              <a:rPr lang="tr-TR" sz="2000" b="1" dirty="0"/>
              <a:t>):</a:t>
            </a:r>
            <a:endParaRPr lang="tr-TR" sz="20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tr-TR" sz="2000" dirty="0" smtClean="0"/>
              <a:t>Soğuk: </a:t>
            </a:r>
            <a:r>
              <a:rPr lang="tr-TR" sz="2000" dirty="0"/>
              <a:t>Üçgen üyelik </a:t>
            </a:r>
            <a:r>
              <a:rPr lang="tr-TR" sz="2000" dirty="0" smtClean="0"/>
              <a:t>fonksiyonu:[</a:t>
            </a:r>
            <a:r>
              <a:rPr lang="tr-TR" sz="2000" dirty="0"/>
              <a:t>0,12]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tr-TR" sz="2000" dirty="0" smtClean="0"/>
              <a:t>Normal: </a:t>
            </a:r>
            <a:r>
              <a:rPr lang="tr-TR" sz="2000" dirty="0"/>
              <a:t>Üçgen üyelik </a:t>
            </a:r>
            <a:r>
              <a:rPr lang="tr-TR" sz="2000" dirty="0" smtClean="0"/>
              <a:t>fonksiyonu:[10,25,40]</a:t>
            </a:r>
            <a:endParaRPr lang="tr-TR" sz="20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tr-TR" sz="2000" dirty="0" smtClean="0"/>
              <a:t>Sıcak: </a:t>
            </a:r>
            <a:r>
              <a:rPr lang="tr-TR" sz="2000" dirty="0"/>
              <a:t>Üçgen üyelik </a:t>
            </a:r>
            <a:r>
              <a:rPr lang="tr-TR" sz="2000" dirty="0" smtClean="0"/>
              <a:t>fonksiyonu:[</a:t>
            </a:r>
            <a:r>
              <a:rPr lang="tr-TR" sz="2000" dirty="0"/>
              <a:t>30,45]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tr-TR" sz="2000" b="1" dirty="0"/>
              <a:t>Isıtma Sistemi Gücü (</a:t>
            </a:r>
            <a:r>
              <a:rPr lang="tr-TR" sz="2000" b="1" dirty="0" err="1"/>
              <a:t>Heating_Power</a:t>
            </a:r>
            <a:r>
              <a:rPr lang="tr-TR" sz="2000" b="1" dirty="0"/>
              <a:t>):</a:t>
            </a:r>
            <a:endParaRPr lang="tr-TR" sz="20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tr-TR" sz="2000" dirty="0"/>
              <a:t>DÜŞÜK: Üçgen üyelik fonksiyonu - [0,20,40</a:t>
            </a:r>
            <a:r>
              <a:rPr lang="tr-TR" sz="2000" dirty="0" smtClean="0"/>
              <a:t>]</a:t>
            </a:r>
            <a:endParaRPr lang="tr-TR" sz="20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tr-TR" sz="2000" dirty="0"/>
              <a:t>ORTA: Üçgen üyelik fonksiyonu - [30,50,70</a:t>
            </a:r>
            <a:r>
              <a:rPr lang="tr-TR" sz="2000" dirty="0" smtClean="0"/>
              <a:t>]</a:t>
            </a:r>
            <a:endParaRPr lang="tr-TR" sz="20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tr-TR" sz="2000" dirty="0"/>
              <a:t>YÜKSEK: Üçgen üyelik fonksiyonu - [60,80,100</a:t>
            </a:r>
            <a:r>
              <a:rPr lang="tr-TR" sz="2000" dirty="0" smtClean="0"/>
              <a:t>]</a:t>
            </a:r>
            <a:endParaRPr lang="tr-TR" sz="2000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35EC097-B662-DB9B-F23B-5BFB7F944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tr-TR" noProof="0" smtClean="0"/>
              <a:t>11</a:t>
            </a:fld>
            <a:endParaRPr lang="tr-TR" noProof="0" dirty="0"/>
          </a:p>
        </p:txBody>
      </p:sp>
      <p:sp>
        <p:nvSpPr>
          <p:cNvPr id="6" name="Başlık 3">
            <a:extLst>
              <a:ext uri="{FF2B5EF4-FFF2-40B4-BE49-F238E27FC236}">
                <a16:creationId xmlns:a16="http://schemas.microsoft.com/office/drawing/2014/main" id="{DD422265-2268-31AF-C9C2-EEA17AAF7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35236"/>
            <a:ext cx="10882745" cy="610821"/>
          </a:xfrm>
        </p:spPr>
        <p:txBody>
          <a:bodyPr rtlCol="0">
            <a:noAutofit/>
          </a:bodyPr>
          <a:lstStyle/>
          <a:p>
            <a:r>
              <a:rPr lang="tr-TR" sz="2800" dirty="0" smtClean="0"/>
              <a:t>SIMPFUL KÜTÜPHANESİ-</a:t>
            </a:r>
            <a:r>
              <a:rPr lang="tr-TR" sz="2800" dirty="0" err="1" smtClean="0"/>
              <a:t>Sugeno</a:t>
            </a:r>
            <a:r>
              <a:rPr lang="tr-TR" sz="2800" dirty="0" smtClean="0"/>
              <a:t> </a:t>
            </a:r>
            <a:r>
              <a:rPr lang="tr-TR" sz="2800" dirty="0" smtClean="0"/>
              <a:t>Örnek</a:t>
            </a:r>
            <a:endParaRPr lang="tr-T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05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66FF8F5-D0CB-68CC-5F86-1E602CE7B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6057"/>
            <a:ext cx="10515600" cy="567541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tr-TR" sz="2000" b="1" dirty="0"/>
              <a:t>Bulanık </a:t>
            </a:r>
            <a:r>
              <a:rPr lang="tr-TR" sz="2000" b="1" dirty="0" smtClean="0"/>
              <a:t>Kümeler</a:t>
            </a:r>
            <a:endParaRPr lang="tr-TR" sz="2000" dirty="0"/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tr-TR" sz="2000" b="1" u="sng" dirty="0" smtClean="0">
                <a:solidFill>
                  <a:srgbClr val="0070C0"/>
                </a:solidFill>
              </a:rPr>
              <a:t>Kurallar</a:t>
            </a:r>
            <a:endParaRPr lang="tr-TR" sz="2000" b="1" u="sng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tr-TR" sz="2000" dirty="0"/>
              <a:t>Eğer dış hava sıcaklığı </a:t>
            </a:r>
            <a:r>
              <a:rPr lang="tr-TR" sz="2000" dirty="0" smtClean="0"/>
              <a:t>SOĞUK </a:t>
            </a:r>
            <a:r>
              <a:rPr lang="tr-TR" sz="2000" dirty="0"/>
              <a:t>VE iç mekan sıcaklığı </a:t>
            </a:r>
            <a:r>
              <a:rPr lang="tr-TR" sz="2000" dirty="0" smtClean="0"/>
              <a:t>SOĞUKSA, </a:t>
            </a:r>
            <a:r>
              <a:rPr lang="tr-TR" sz="2000" dirty="0"/>
              <a:t>o zaman ısıtma sistemi gücü </a:t>
            </a:r>
            <a:r>
              <a:rPr lang="tr-TR" sz="2000" dirty="0" smtClean="0"/>
              <a:t>Yüksek </a:t>
            </a:r>
            <a:r>
              <a:rPr lang="tr-TR" sz="2000" dirty="0"/>
              <a:t>olmalıdır.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tr-TR" sz="2000" dirty="0"/>
              <a:t>Eğer dış hava sıcaklığı </a:t>
            </a:r>
            <a:r>
              <a:rPr lang="tr-TR" sz="2000" dirty="0" smtClean="0"/>
              <a:t>ILIMAN </a:t>
            </a:r>
            <a:r>
              <a:rPr lang="tr-TR" sz="2000" dirty="0"/>
              <a:t>seviyede VE iç mekan sıcaklığı </a:t>
            </a:r>
            <a:r>
              <a:rPr lang="tr-TR" sz="2000" dirty="0" smtClean="0"/>
              <a:t>NORMAL </a:t>
            </a:r>
            <a:r>
              <a:rPr lang="tr-TR" sz="2000" dirty="0"/>
              <a:t>seviyede, o zaman ısıtma sistemi gücü </a:t>
            </a:r>
            <a:r>
              <a:rPr lang="tr-TR" sz="2000" dirty="0" smtClean="0"/>
              <a:t>Orta </a:t>
            </a:r>
            <a:r>
              <a:rPr lang="tr-TR" sz="2000" dirty="0"/>
              <a:t>seviyede olmalıdır.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tr-TR" sz="2000" dirty="0"/>
              <a:t>Eğer dış hava </a:t>
            </a:r>
            <a:r>
              <a:rPr lang="tr-TR" sz="2000" dirty="0" smtClean="0"/>
              <a:t>SICAK </a:t>
            </a:r>
            <a:r>
              <a:rPr lang="tr-TR" sz="2000" dirty="0"/>
              <a:t>yüksekse VE iç mekan sıcaklığı </a:t>
            </a:r>
            <a:r>
              <a:rPr lang="tr-TR" sz="2000" dirty="0" smtClean="0"/>
              <a:t>SICAKSA, </a:t>
            </a:r>
            <a:r>
              <a:rPr lang="tr-TR" sz="2000" dirty="0"/>
              <a:t>o zaman ısıtma sistemi gücü </a:t>
            </a:r>
            <a:r>
              <a:rPr lang="tr-TR" sz="2000" dirty="0" smtClean="0"/>
              <a:t>DÜŞÜK </a:t>
            </a:r>
            <a:r>
              <a:rPr lang="tr-TR" sz="2000" dirty="0"/>
              <a:t>olmalıdır</a:t>
            </a:r>
            <a:r>
              <a:rPr lang="tr-TR" sz="2000" dirty="0" smtClean="0"/>
              <a:t>.</a:t>
            </a:r>
          </a:p>
          <a:p>
            <a:pPr marL="0" indent="0" algn="ctr">
              <a:buNone/>
            </a:pPr>
            <a:r>
              <a:rPr lang="tr-TR" sz="2200" b="1" u="sng" dirty="0" smtClean="0">
                <a:solidFill>
                  <a:srgbClr val="0070C0"/>
                </a:solidFill>
              </a:rPr>
              <a:t>Çıkış Değerleri </a:t>
            </a:r>
            <a:endParaRPr lang="tr-TR" sz="2200" b="1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tr-TR" sz="2200" dirty="0" smtClean="0"/>
              <a:t>Isıtma </a:t>
            </a:r>
            <a:r>
              <a:rPr lang="tr-TR" sz="2200" dirty="0"/>
              <a:t>Sistemi </a:t>
            </a:r>
            <a:endParaRPr lang="tr-TR" sz="2200" dirty="0" smtClean="0"/>
          </a:p>
          <a:p>
            <a:pPr marL="0" indent="0">
              <a:buNone/>
            </a:pPr>
            <a:r>
              <a:rPr lang="tr-TR" sz="2200" dirty="0" smtClean="0">
                <a:solidFill>
                  <a:srgbClr val="0070C0"/>
                </a:solidFill>
              </a:rPr>
              <a:t>Yüksek </a:t>
            </a:r>
            <a:r>
              <a:rPr lang="tr-TR" sz="2200" dirty="0">
                <a:solidFill>
                  <a:srgbClr val="0070C0"/>
                </a:solidFill>
              </a:rPr>
              <a:t>= 0.8 * </a:t>
            </a:r>
            <a:r>
              <a:rPr lang="tr-TR" sz="2200" dirty="0" err="1">
                <a:solidFill>
                  <a:srgbClr val="0070C0"/>
                </a:solidFill>
              </a:rPr>
              <a:t>Outside_Temperature</a:t>
            </a:r>
            <a:r>
              <a:rPr lang="tr-TR" sz="2200" dirty="0">
                <a:solidFill>
                  <a:srgbClr val="0070C0"/>
                </a:solidFill>
              </a:rPr>
              <a:t> - 0.5 * </a:t>
            </a:r>
            <a:r>
              <a:rPr lang="tr-TR" sz="2200" dirty="0" err="1">
                <a:solidFill>
                  <a:srgbClr val="0070C0"/>
                </a:solidFill>
              </a:rPr>
              <a:t>Inside_Temperature</a:t>
            </a:r>
            <a:r>
              <a:rPr lang="tr-TR" sz="2200" dirty="0">
                <a:solidFill>
                  <a:srgbClr val="0070C0"/>
                </a:solidFill>
              </a:rPr>
              <a:t> + 20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tr-TR" sz="2000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35EC097-B662-DB9B-F23B-5BFB7F944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tr-TR" noProof="0" smtClean="0"/>
              <a:t>12</a:t>
            </a:fld>
            <a:endParaRPr lang="tr-TR" noProof="0" dirty="0"/>
          </a:p>
        </p:txBody>
      </p:sp>
      <p:sp>
        <p:nvSpPr>
          <p:cNvPr id="6" name="Başlık 3">
            <a:extLst>
              <a:ext uri="{FF2B5EF4-FFF2-40B4-BE49-F238E27FC236}">
                <a16:creationId xmlns:a16="http://schemas.microsoft.com/office/drawing/2014/main" id="{DD422265-2268-31AF-C9C2-EEA17AAF7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35236"/>
            <a:ext cx="10882745" cy="610821"/>
          </a:xfrm>
        </p:spPr>
        <p:txBody>
          <a:bodyPr rtlCol="0">
            <a:noAutofit/>
          </a:bodyPr>
          <a:lstStyle/>
          <a:p>
            <a:r>
              <a:rPr lang="tr-TR" sz="2800" dirty="0" smtClean="0"/>
              <a:t>SIMPFUL KÜTÜPHANESİ-</a:t>
            </a:r>
            <a:r>
              <a:rPr lang="tr-TR" sz="2800" dirty="0" err="1" smtClean="0"/>
              <a:t>Sugeno</a:t>
            </a:r>
            <a:r>
              <a:rPr lang="tr-TR" sz="2800" dirty="0" smtClean="0"/>
              <a:t> </a:t>
            </a:r>
            <a:r>
              <a:rPr lang="tr-TR" sz="2800" dirty="0" smtClean="0"/>
              <a:t>Örnek</a:t>
            </a:r>
            <a:endParaRPr lang="tr-T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83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66FF8F5-D0CB-68CC-5F86-1E602CE7B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6057"/>
            <a:ext cx="10515600" cy="5675418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tr-TR" sz="2000" b="1" dirty="0"/>
              <a:t>Bulanık </a:t>
            </a:r>
            <a:r>
              <a:rPr lang="tr-TR" sz="2000" b="1" dirty="0" smtClean="0"/>
              <a:t>Kümeler</a:t>
            </a:r>
            <a:endParaRPr lang="tr-TR" sz="2000" dirty="0"/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tr-TR" sz="2000" b="1" u="sng" dirty="0" smtClean="0">
                <a:solidFill>
                  <a:srgbClr val="0070C0"/>
                </a:solidFill>
              </a:rPr>
              <a:t>Kurallar</a:t>
            </a:r>
            <a:endParaRPr lang="tr-TR" sz="2000" b="1" u="sng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tr-TR" sz="2000" dirty="0"/>
              <a:t>Eğer dış hava sıcaklığı </a:t>
            </a:r>
            <a:r>
              <a:rPr lang="tr-TR" sz="2000" dirty="0" smtClean="0"/>
              <a:t>SOĞUK </a:t>
            </a:r>
            <a:r>
              <a:rPr lang="tr-TR" sz="2000" dirty="0"/>
              <a:t>VE iç mekan sıcaklığı </a:t>
            </a:r>
            <a:r>
              <a:rPr lang="tr-TR" sz="2000" dirty="0" smtClean="0"/>
              <a:t>SOĞUKSA, </a:t>
            </a:r>
            <a:r>
              <a:rPr lang="tr-TR" sz="2000" dirty="0"/>
              <a:t>o zaman ısıtma sistemi gücü </a:t>
            </a:r>
            <a:r>
              <a:rPr lang="tr-TR" sz="2000" dirty="0" smtClean="0"/>
              <a:t>Yüksek </a:t>
            </a:r>
            <a:r>
              <a:rPr lang="tr-TR" sz="2000" dirty="0"/>
              <a:t>olmalıdır.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tr-TR" sz="2000" dirty="0"/>
              <a:t>Eğer dış hava sıcaklığı </a:t>
            </a:r>
            <a:r>
              <a:rPr lang="tr-TR" sz="2000" dirty="0" smtClean="0"/>
              <a:t>ILIMAN </a:t>
            </a:r>
            <a:r>
              <a:rPr lang="tr-TR" sz="2000" dirty="0"/>
              <a:t>seviyede VE iç mekan sıcaklığı </a:t>
            </a:r>
            <a:r>
              <a:rPr lang="tr-TR" sz="2000" dirty="0" smtClean="0"/>
              <a:t>NORMAL </a:t>
            </a:r>
            <a:r>
              <a:rPr lang="tr-TR" sz="2000" dirty="0"/>
              <a:t>seviyede, o zaman ısıtma sistemi gücü </a:t>
            </a:r>
            <a:r>
              <a:rPr lang="tr-TR" sz="2000" dirty="0" smtClean="0"/>
              <a:t>Orta </a:t>
            </a:r>
            <a:r>
              <a:rPr lang="tr-TR" sz="2000" dirty="0"/>
              <a:t>seviyede olmalıdır.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tr-TR" sz="2000" dirty="0"/>
              <a:t>Eğer dış hava </a:t>
            </a:r>
            <a:r>
              <a:rPr lang="tr-TR" sz="2000" dirty="0" smtClean="0"/>
              <a:t>SICAK </a:t>
            </a:r>
            <a:r>
              <a:rPr lang="tr-TR" sz="2000" dirty="0"/>
              <a:t>yüksekse VE iç mekan sıcaklığı </a:t>
            </a:r>
            <a:r>
              <a:rPr lang="tr-TR" sz="2000" dirty="0" smtClean="0"/>
              <a:t>SICAKSA, </a:t>
            </a:r>
            <a:r>
              <a:rPr lang="tr-TR" sz="2000" dirty="0"/>
              <a:t>o zaman ısıtma sistemi gücü </a:t>
            </a:r>
            <a:r>
              <a:rPr lang="tr-TR" sz="2000" dirty="0" smtClean="0"/>
              <a:t>DÜŞÜK </a:t>
            </a:r>
            <a:r>
              <a:rPr lang="tr-TR" sz="2000" dirty="0"/>
              <a:t>olmalıdır</a:t>
            </a:r>
            <a:r>
              <a:rPr lang="tr-TR" sz="2000" dirty="0" smtClean="0"/>
              <a:t>.</a:t>
            </a:r>
          </a:p>
          <a:p>
            <a:pPr marL="0" indent="0" algn="ctr">
              <a:buNone/>
            </a:pPr>
            <a:r>
              <a:rPr lang="tr-TR" sz="2200" b="1" u="sng" dirty="0" smtClean="0">
                <a:solidFill>
                  <a:srgbClr val="0070C0"/>
                </a:solidFill>
              </a:rPr>
              <a:t>Çıkış Değerleri </a:t>
            </a:r>
            <a:endParaRPr lang="tr-TR" sz="2200" b="1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tr-TR" sz="2200" dirty="0" smtClean="0"/>
              <a:t>Isıtma </a:t>
            </a:r>
            <a:r>
              <a:rPr lang="tr-TR" sz="2200" dirty="0"/>
              <a:t>Sistemi Gücü </a:t>
            </a:r>
            <a:r>
              <a:rPr lang="tr-TR" sz="2200" dirty="0" smtClean="0"/>
              <a:t>Tüm Kümeleri İçin:</a:t>
            </a:r>
          </a:p>
          <a:p>
            <a:r>
              <a:rPr lang="tr-TR" sz="2200" dirty="0" smtClean="0">
                <a:solidFill>
                  <a:srgbClr val="0070C0"/>
                </a:solidFill>
              </a:rPr>
              <a:t>Düşük: 10</a:t>
            </a:r>
          </a:p>
          <a:p>
            <a:r>
              <a:rPr lang="tr-TR" sz="2200" dirty="0" smtClean="0">
                <a:solidFill>
                  <a:srgbClr val="0070C0"/>
                </a:solidFill>
              </a:rPr>
              <a:t>Orta: 30</a:t>
            </a:r>
          </a:p>
          <a:p>
            <a:r>
              <a:rPr lang="tr-TR" sz="2200" dirty="0" smtClean="0">
                <a:solidFill>
                  <a:srgbClr val="0070C0"/>
                </a:solidFill>
              </a:rPr>
              <a:t>Yüksek: 0.8 </a:t>
            </a:r>
            <a:r>
              <a:rPr lang="tr-TR" sz="2200" dirty="0">
                <a:solidFill>
                  <a:srgbClr val="0070C0"/>
                </a:solidFill>
              </a:rPr>
              <a:t>* </a:t>
            </a:r>
            <a:r>
              <a:rPr lang="tr-TR" sz="2200" dirty="0" err="1">
                <a:solidFill>
                  <a:srgbClr val="0070C0"/>
                </a:solidFill>
              </a:rPr>
              <a:t>Outside_Temperature</a:t>
            </a:r>
            <a:r>
              <a:rPr lang="tr-TR" sz="2200" dirty="0">
                <a:solidFill>
                  <a:srgbClr val="0070C0"/>
                </a:solidFill>
              </a:rPr>
              <a:t> - 0.5 * </a:t>
            </a:r>
            <a:r>
              <a:rPr lang="tr-TR" sz="2200" dirty="0" err="1">
                <a:solidFill>
                  <a:srgbClr val="0070C0"/>
                </a:solidFill>
              </a:rPr>
              <a:t>Inside_Temperature</a:t>
            </a:r>
            <a:r>
              <a:rPr lang="tr-TR" sz="2200" dirty="0">
                <a:solidFill>
                  <a:srgbClr val="0070C0"/>
                </a:solidFill>
              </a:rPr>
              <a:t> + 20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tr-TR" sz="2000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35EC097-B662-DB9B-F23B-5BFB7F944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tr-TR" noProof="0" smtClean="0"/>
              <a:t>13</a:t>
            </a:fld>
            <a:endParaRPr lang="tr-TR" noProof="0" dirty="0"/>
          </a:p>
        </p:txBody>
      </p:sp>
      <p:sp>
        <p:nvSpPr>
          <p:cNvPr id="6" name="Başlık 3">
            <a:extLst>
              <a:ext uri="{FF2B5EF4-FFF2-40B4-BE49-F238E27FC236}">
                <a16:creationId xmlns:a16="http://schemas.microsoft.com/office/drawing/2014/main" id="{DD422265-2268-31AF-C9C2-EEA17AAF7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35236"/>
            <a:ext cx="10882745" cy="610821"/>
          </a:xfrm>
        </p:spPr>
        <p:txBody>
          <a:bodyPr rtlCol="0">
            <a:noAutofit/>
          </a:bodyPr>
          <a:lstStyle/>
          <a:p>
            <a:r>
              <a:rPr lang="tr-TR" sz="2800" dirty="0" smtClean="0"/>
              <a:t>SIMPFUL KÜTÜPHANESİ-</a:t>
            </a:r>
            <a:r>
              <a:rPr lang="tr-TR" sz="2800" dirty="0" err="1" smtClean="0"/>
              <a:t>Sugeno</a:t>
            </a:r>
            <a:r>
              <a:rPr lang="tr-TR" sz="2800" dirty="0" smtClean="0"/>
              <a:t> </a:t>
            </a:r>
            <a:r>
              <a:rPr lang="tr-TR" sz="2800" dirty="0" smtClean="0"/>
              <a:t>Örnek</a:t>
            </a:r>
            <a:endParaRPr lang="tr-T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63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66FF8F5-D0CB-68CC-5F86-1E602CE7B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6057"/>
            <a:ext cx="10515600" cy="567541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tr-TR" sz="2000" b="1" dirty="0" smtClean="0"/>
              <a:t>Soru</a:t>
            </a:r>
            <a:endParaRPr lang="tr-TR" sz="20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tr-TR" sz="2200" dirty="0"/>
              <a:t>Eğer dış hava sıcaklığı </a:t>
            </a:r>
            <a:r>
              <a:rPr lang="tr-TR" sz="2200" dirty="0" smtClean="0"/>
              <a:t>40 </a:t>
            </a:r>
            <a:r>
              <a:rPr lang="tr-TR" sz="2200" dirty="0"/>
              <a:t>derece, iç mekan sıcaklığı ise </a:t>
            </a:r>
            <a:r>
              <a:rPr lang="tr-TR" sz="2200" dirty="0" smtClean="0"/>
              <a:t>35 </a:t>
            </a:r>
            <a:r>
              <a:rPr lang="tr-TR" sz="2200" dirty="0"/>
              <a:t>derece olarak ölçülüyorsa, ısıtma sistemi gücü ne kadar olmalıdır? </a:t>
            </a:r>
            <a:endParaRPr lang="tr-TR" sz="2200" dirty="0" smtClean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tr-TR" sz="22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tr-TR" sz="2200" dirty="0" err="1" smtClean="0"/>
              <a:t>Python</a:t>
            </a:r>
            <a:r>
              <a:rPr lang="tr-TR" sz="2200" dirty="0" smtClean="0"/>
              <a:t> kodunu yazın?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tr-TR" sz="2200" dirty="0" smtClean="0"/>
              <a:t>Ayrıca </a:t>
            </a:r>
            <a:r>
              <a:rPr lang="tr-TR" sz="2200" dirty="0" err="1" smtClean="0"/>
              <a:t>manual</a:t>
            </a:r>
            <a:r>
              <a:rPr lang="tr-TR" sz="2200" dirty="0" smtClean="0"/>
              <a:t> olarak hesaplayıp </a:t>
            </a:r>
            <a:r>
              <a:rPr lang="tr-TR" sz="2200" smtClean="0"/>
              <a:t>Python</a:t>
            </a:r>
            <a:r>
              <a:rPr lang="tr-TR" sz="2200" dirty="0" smtClean="0"/>
              <a:t> programının verdiği sonuçla karşılaştırın?</a:t>
            </a:r>
            <a:endParaRPr lang="tr-TR" sz="2200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35EC097-B662-DB9B-F23B-5BFB7F944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tr-TR" noProof="0" smtClean="0"/>
              <a:t>14</a:t>
            </a:fld>
            <a:endParaRPr lang="tr-TR" noProof="0" dirty="0"/>
          </a:p>
        </p:txBody>
      </p:sp>
      <p:sp>
        <p:nvSpPr>
          <p:cNvPr id="6" name="Başlık 3">
            <a:extLst>
              <a:ext uri="{FF2B5EF4-FFF2-40B4-BE49-F238E27FC236}">
                <a16:creationId xmlns:a16="http://schemas.microsoft.com/office/drawing/2014/main" id="{DD422265-2268-31AF-C9C2-EEA17AAF7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35236"/>
            <a:ext cx="10882745" cy="610821"/>
          </a:xfrm>
        </p:spPr>
        <p:txBody>
          <a:bodyPr rtlCol="0">
            <a:noAutofit/>
          </a:bodyPr>
          <a:lstStyle/>
          <a:p>
            <a:r>
              <a:rPr lang="tr-TR" sz="2800" dirty="0" smtClean="0"/>
              <a:t>SIMPFUL KÜTÜPHANESİ-</a:t>
            </a:r>
            <a:r>
              <a:rPr lang="tr-TR" sz="2800" dirty="0" err="1" smtClean="0"/>
              <a:t>Sugeno</a:t>
            </a:r>
            <a:r>
              <a:rPr lang="tr-TR" sz="2800" dirty="0" smtClean="0"/>
              <a:t> </a:t>
            </a:r>
            <a:r>
              <a:rPr lang="tr-TR" sz="2800" dirty="0" smtClean="0"/>
              <a:t>Örnek</a:t>
            </a:r>
            <a:endParaRPr lang="tr-T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55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66FF8F5-D0CB-68CC-5F86-1E602CE7B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tr-TR" sz="2400" dirty="0" smtClean="0"/>
              <a:t>Bulanık mantık uygulamaları </a:t>
            </a:r>
            <a:r>
              <a:rPr lang="tr-TR" sz="2400" dirty="0" err="1" smtClean="0"/>
              <a:t>Python’da</a:t>
            </a:r>
            <a:r>
              <a:rPr lang="tr-TR" sz="2400" dirty="0" smtClean="0"/>
              <a:t> </a:t>
            </a:r>
            <a:r>
              <a:rPr lang="tr-TR" sz="2400" dirty="0" err="1" smtClean="0"/>
              <a:t>simpful</a:t>
            </a:r>
            <a:r>
              <a:rPr lang="tr-TR" sz="2400" dirty="0" smtClean="0"/>
              <a:t> kütüphanesi vasıtasıyla da uygulanabilir.</a:t>
            </a:r>
          </a:p>
          <a:p>
            <a:pPr>
              <a:lnSpc>
                <a:spcPct val="150000"/>
              </a:lnSpc>
            </a:pPr>
            <a:r>
              <a:rPr lang="tr-TR" sz="2400" dirty="0" smtClean="0"/>
              <a:t>Aşağıdaki kodla yükleme yapılabilir: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tr-TR" sz="2400" dirty="0" err="1">
                <a:solidFill>
                  <a:schemeClr val="accent1">
                    <a:lumMod val="75000"/>
                  </a:schemeClr>
                </a:solidFill>
              </a:rPr>
              <a:t>pip</a:t>
            </a:r>
            <a:r>
              <a:rPr lang="tr-TR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sz="2400" dirty="0" err="1">
                <a:solidFill>
                  <a:schemeClr val="accent1">
                    <a:lumMod val="75000"/>
                  </a:schemeClr>
                </a:solidFill>
              </a:rPr>
              <a:t>install</a:t>
            </a:r>
            <a:r>
              <a:rPr lang="tr-TR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sz="2400" dirty="0" err="1" smtClean="0">
                <a:solidFill>
                  <a:schemeClr val="accent1">
                    <a:lumMod val="75000"/>
                  </a:schemeClr>
                </a:solidFill>
              </a:rPr>
              <a:t>simpful</a:t>
            </a:r>
            <a:endParaRPr lang="tr-TR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tr-TR" sz="2400" dirty="0">
                <a:hlinkClick r:id="rId2"/>
              </a:rPr>
              <a:t>https://pypi.org/project/simpful</a:t>
            </a:r>
            <a:r>
              <a:rPr lang="tr-TR" sz="2400" dirty="0" smtClean="0">
                <a:hlinkClick r:id="rId2"/>
              </a:rPr>
              <a:t>/</a:t>
            </a:r>
            <a:endParaRPr lang="tr-TR" sz="2400" dirty="0" smtClean="0"/>
          </a:p>
          <a:p>
            <a:pPr algn="just">
              <a:lnSpc>
                <a:spcPct val="150000"/>
              </a:lnSpc>
            </a:pPr>
            <a:endParaRPr lang="tr-TR" sz="2400" dirty="0" smtClean="0"/>
          </a:p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35EC097-B662-DB9B-F23B-5BFB7F944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tr-TR" noProof="0" smtClean="0"/>
              <a:t>2</a:t>
            </a:fld>
            <a:endParaRPr lang="tr-TR" noProof="0"/>
          </a:p>
        </p:txBody>
      </p:sp>
      <p:sp>
        <p:nvSpPr>
          <p:cNvPr id="6" name="Başlık 3">
            <a:extLst>
              <a:ext uri="{FF2B5EF4-FFF2-40B4-BE49-F238E27FC236}">
                <a16:creationId xmlns:a16="http://schemas.microsoft.com/office/drawing/2014/main" id="{DD422265-2268-31AF-C9C2-EEA17AAF7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9700"/>
            <a:ext cx="10515600" cy="610821"/>
          </a:xfrm>
        </p:spPr>
        <p:txBody>
          <a:bodyPr rtlCol="0">
            <a:noAutofit/>
          </a:bodyPr>
          <a:lstStyle/>
          <a:p>
            <a:pPr rtl="0"/>
            <a:r>
              <a:rPr lang="tr-TR" sz="2800" dirty="0"/>
              <a:t>Bölüm </a:t>
            </a:r>
            <a:r>
              <a:rPr lang="tr-TR" sz="2800" dirty="0" smtClean="0"/>
              <a:t>7 </a:t>
            </a:r>
            <a:r>
              <a:rPr lang="tr-TR" sz="2800" dirty="0"/>
              <a:t>: </a:t>
            </a:r>
            <a:r>
              <a:rPr lang="tr-TR" sz="2800" dirty="0" smtClean="0"/>
              <a:t>ÖRNEKLER-SIMPFUL KÜTÜPHANESİ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101580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66FF8F5-D0CB-68CC-5F86-1E602CE7B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endParaRPr lang="tr-TR" sz="2400" dirty="0" smtClean="0"/>
          </a:p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35EC097-B662-DB9B-F23B-5BFB7F944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tr-TR" noProof="0" smtClean="0"/>
              <a:t>3</a:t>
            </a:fld>
            <a:endParaRPr lang="tr-TR" noProof="0"/>
          </a:p>
        </p:txBody>
      </p:sp>
      <p:sp>
        <p:nvSpPr>
          <p:cNvPr id="6" name="Başlık 3">
            <a:extLst>
              <a:ext uri="{FF2B5EF4-FFF2-40B4-BE49-F238E27FC236}">
                <a16:creationId xmlns:a16="http://schemas.microsoft.com/office/drawing/2014/main" id="{DD422265-2268-31AF-C9C2-EEA17AAF7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236"/>
            <a:ext cx="10515600" cy="610821"/>
          </a:xfrm>
        </p:spPr>
        <p:txBody>
          <a:bodyPr rtlCol="0">
            <a:noAutofit/>
          </a:bodyPr>
          <a:lstStyle/>
          <a:p>
            <a:r>
              <a:rPr lang="tr-TR" sz="2800" dirty="0"/>
              <a:t>Bölüm </a:t>
            </a:r>
            <a:r>
              <a:rPr lang="tr-TR" sz="2800" dirty="0" smtClean="0"/>
              <a:t>7 </a:t>
            </a:r>
            <a:r>
              <a:rPr lang="tr-TR" sz="2800" dirty="0"/>
              <a:t>: </a:t>
            </a:r>
            <a:r>
              <a:rPr lang="tr-TR" sz="2800" dirty="0" smtClean="0"/>
              <a:t>SIMPFUL KÜTÜPHANESİ-</a:t>
            </a:r>
            <a:r>
              <a:rPr lang="tr-TR" sz="2800" dirty="0" err="1" smtClean="0"/>
              <a:t>Mamdani</a:t>
            </a:r>
            <a:r>
              <a:rPr lang="tr-TR" sz="2800" dirty="0"/>
              <a:t> </a:t>
            </a:r>
            <a:r>
              <a:rPr lang="tr-TR" sz="2800" dirty="0" smtClean="0"/>
              <a:t>Örnek</a:t>
            </a:r>
            <a:br>
              <a:rPr lang="tr-TR" sz="2800" dirty="0" smtClean="0"/>
            </a:br>
            <a:r>
              <a:rPr lang="tr-TR" sz="2800" dirty="0" smtClean="0"/>
              <a:t>-&gt;</a:t>
            </a:r>
            <a:r>
              <a:rPr lang="tr-TR" sz="2800" dirty="0">
                <a:solidFill>
                  <a:schemeClr val="accent2">
                    <a:lumMod val="75000"/>
                  </a:schemeClr>
                </a:solidFill>
              </a:rPr>
              <a:t>Ornek-5_simpfullibrary.py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980" y="1190216"/>
            <a:ext cx="7216765" cy="543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88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66FF8F5-D0CB-68CC-5F86-1E602CE7B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endParaRPr lang="tr-TR" sz="2400" dirty="0" smtClean="0"/>
          </a:p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35EC097-B662-DB9B-F23B-5BFB7F944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tr-TR" noProof="0" smtClean="0"/>
              <a:t>4</a:t>
            </a:fld>
            <a:endParaRPr lang="tr-TR" noProof="0"/>
          </a:p>
        </p:txBody>
      </p:sp>
      <p:sp>
        <p:nvSpPr>
          <p:cNvPr id="6" name="Başlık 3">
            <a:extLst>
              <a:ext uri="{FF2B5EF4-FFF2-40B4-BE49-F238E27FC236}">
                <a16:creationId xmlns:a16="http://schemas.microsoft.com/office/drawing/2014/main" id="{DD422265-2268-31AF-C9C2-EEA17AAF7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236"/>
            <a:ext cx="10515600" cy="610821"/>
          </a:xfrm>
        </p:spPr>
        <p:txBody>
          <a:bodyPr rtlCol="0">
            <a:noAutofit/>
          </a:bodyPr>
          <a:lstStyle/>
          <a:p>
            <a:r>
              <a:rPr lang="tr-TR" sz="2800" dirty="0"/>
              <a:t>Bölüm </a:t>
            </a:r>
            <a:r>
              <a:rPr lang="tr-TR" sz="2800" dirty="0" smtClean="0"/>
              <a:t>7 </a:t>
            </a:r>
            <a:r>
              <a:rPr lang="tr-TR" sz="2800" dirty="0"/>
              <a:t>: </a:t>
            </a:r>
            <a:r>
              <a:rPr lang="tr-TR" sz="2800" dirty="0" smtClean="0"/>
              <a:t>SIMPFUL KÜTÜPHANESİ-</a:t>
            </a:r>
            <a:r>
              <a:rPr lang="tr-TR" sz="2800" dirty="0" err="1" smtClean="0"/>
              <a:t>Mamdani</a:t>
            </a:r>
            <a:r>
              <a:rPr lang="tr-TR" sz="2800" dirty="0"/>
              <a:t> </a:t>
            </a:r>
            <a:r>
              <a:rPr lang="tr-TR" sz="2800" dirty="0" smtClean="0"/>
              <a:t>Örnek</a:t>
            </a:r>
            <a:br>
              <a:rPr lang="tr-TR" sz="2800" dirty="0" smtClean="0"/>
            </a:br>
            <a:r>
              <a:rPr lang="tr-TR" sz="2800" dirty="0" smtClean="0"/>
              <a:t>-&gt;</a:t>
            </a:r>
            <a:r>
              <a:rPr lang="tr-TR" sz="2800" dirty="0">
                <a:solidFill>
                  <a:schemeClr val="accent2">
                    <a:lumMod val="75000"/>
                  </a:schemeClr>
                </a:solidFill>
              </a:rPr>
              <a:t>Ornek-5_simpfullibrary.py</a:t>
            </a: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436" y="666000"/>
            <a:ext cx="4857366" cy="61920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907" y="1825625"/>
            <a:ext cx="2019475" cy="35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98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66FF8F5-D0CB-68CC-5F86-1E602CE7B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118"/>
            <a:ext cx="10515600" cy="4711845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tr-TR" sz="1800" dirty="0" smtClean="0"/>
              <a:t>Giriş kümeleri ve Dilsel değişkenler tanımlanmaktadır.</a:t>
            </a:r>
          </a:p>
          <a:p>
            <a:pPr algn="just">
              <a:lnSpc>
                <a:spcPct val="100000"/>
              </a:lnSpc>
            </a:pPr>
            <a:r>
              <a:rPr lang="tr-TR" sz="1800" dirty="0" smtClean="0"/>
              <a:t>S_1(</a:t>
            </a:r>
            <a:r>
              <a:rPr lang="tr-TR" sz="1800" dirty="0" err="1" smtClean="0"/>
              <a:t>poor</a:t>
            </a:r>
            <a:r>
              <a:rPr lang="tr-TR" sz="1800" dirty="0" smtClean="0"/>
              <a:t>), S_2(</a:t>
            </a:r>
            <a:r>
              <a:rPr lang="tr-TR" sz="1800" dirty="0" err="1" smtClean="0"/>
              <a:t>good</a:t>
            </a:r>
            <a:r>
              <a:rPr lang="tr-TR" sz="1800" dirty="0" smtClean="0"/>
              <a:t>) ve S_3(</a:t>
            </a:r>
            <a:r>
              <a:rPr lang="tr-TR" sz="1800" dirty="0" err="1" smtClean="0"/>
              <a:t>excellent</a:t>
            </a:r>
            <a:r>
              <a:rPr lang="tr-TR" sz="1800" dirty="0" smtClean="0"/>
              <a:t>) kümeleri Service dilsel değişkeninin kümeleridir. Nokta Aralığı verilerek tanımlanmıştır ([x, üyelik]). S_1 için x=0 da üyelik=1 ve x=5. de üyelik=0. aralığı verilir.</a:t>
            </a:r>
          </a:p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35EC097-B662-DB9B-F23B-5BFB7F944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tr-TR" noProof="0" smtClean="0"/>
              <a:t>5</a:t>
            </a:fld>
            <a:endParaRPr lang="tr-TR" noProof="0"/>
          </a:p>
        </p:txBody>
      </p:sp>
      <p:sp>
        <p:nvSpPr>
          <p:cNvPr id="6" name="Başlık 3">
            <a:extLst>
              <a:ext uri="{FF2B5EF4-FFF2-40B4-BE49-F238E27FC236}">
                <a16:creationId xmlns:a16="http://schemas.microsoft.com/office/drawing/2014/main" id="{DD422265-2268-31AF-C9C2-EEA17AAF7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236"/>
            <a:ext cx="10515600" cy="610821"/>
          </a:xfrm>
        </p:spPr>
        <p:txBody>
          <a:bodyPr rtlCol="0">
            <a:noAutofit/>
          </a:bodyPr>
          <a:lstStyle/>
          <a:p>
            <a:r>
              <a:rPr lang="tr-TR" sz="2800" dirty="0"/>
              <a:t>Bölüm </a:t>
            </a:r>
            <a:r>
              <a:rPr lang="tr-TR" sz="2800" dirty="0" smtClean="0"/>
              <a:t>7 </a:t>
            </a:r>
            <a:r>
              <a:rPr lang="tr-TR" sz="2800" dirty="0"/>
              <a:t>: </a:t>
            </a:r>
            <a:r>
              <a:rPr lang="tr-TR" sz="2800" dirty="0" smtClean="0"/>
              <a:t>SIMPFUL KÜTÜPHANESİ-</a:t>
            </a:r>
            <a:r>
              <a:rPr lang="tr-TR" sz="2800" dirty="0" err="1" smtClean="0"/>
              <a:t>Sugeno</a:t>
            </a:r>
            <a:r>
              <a:rPr lang="tr-TR" sz="2800" dirty="0" smtClean="0"/>
              <a:t> Örnek</a:t>
            </a:r>
            <a:br>
              <a:rPr lang="tr-TR" sz="2800" dirty="0" smtClean="0"/>
            </a:br>
            <a:r>
              <a:rPr lang="tr-TR" sz="2800" dirty="0" smtClean="0"/>
              <a:t>-&gt;</a:t>
            </a:r>
            <a:r>
              <a:rPr lang="tr-TR" sz="2800" dirty="0">
                <a:solidFill>
                  <a:schemeClr val="accent2">
                    <a:lumMod val="75000"/>
                  </a:schemeClr>
                </a:solidFill>
              </a:rPr>
              <a:t>Ornek-6_simpfullibrary_sugeno.py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84" y="2864695"/>
            <a:ext cx="8599822" cy="2937654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1477" y="3145522"/>
            <a:ext cx="3500523" cy="23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59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66FF8F5-D0CB-68CC-5F86-1E602CE7B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118"/>
            <a:ext cx="10515600" cy="4711845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tr-TR" sz="1800" dirty="0" smtClean="0"/>
              <a:t>Çıkış kümeleri ve çıkış değerlerinin hesaplanması için fonksiyonlar tanımlanıyor.</a:t>
            </a:r>
          </a:p>
          <a:p>
            <a:pPr algn="just">
              <a:lnSpc>
                <a:spcPct val="100000"/>
              </a:lnSpc>
            </a:pPr>
            <a:r>
              <a:rPr lang="tr-TR" sz="1800" dirty="0" err="1"/>
              <a:t>s</a:t>
            </a:r>
            <a:r>
              <a:rPr lang="tr-TR" sz="1800" dirty="0" err="1" smtClean="0"/>
              <a:t>mall</a:t>
            </a:r>
            <a:r>
              <a:rPr lang="tr-TR" sz="1800" dirty="0" smtClean="0"/>
              <a:t> kümesi için </a:t>
            </a:r>
            <a:r>
              <a:rPr lang="tr-TR" sz="1800" dirty="0" smtClean="0">
                <a:solidFill>
                  <a:schemeClr val="accent2">
                    <a:lumMod val="75000"/>
                  </a:schemeClr>
                </a:solidFill>
              </a:rPr>
              <a:t>çıkış sabit değer=5</a:t>
            </a:r>
            <a:r>
              <a:rPr lang="tr-TR" sz="1800" dirty="0" smtClean="0"/>
              <a:t>, </a:t>
            </a:r>
            <a:r>
              <a:rPr lang="tr-TR" sz="1800" dirty="0" err="1" smtClean="0"/>
              <a:t>average</a:t>
            </a:r>
            <a:r>
              <a:rPr lang="tr-TR" sz="1800" dirty="0" smtClean="0"/>
              <a:t> </a:t>
            </a:r>
            <a:r>
              <a:rPr lang="tr-TR" sz="1800" dirty="0"/>
              <a:t>kümesi için </a:t>
            </a:r>
            <a:r>
              <a:rPr lang="tr-TR" sz="1800" dirty="0">
                <a:solidFill>
                  <a:schemeClr val="accent2">
                    <a:lumMod val="75000"/>
                  </a:schemeClr>
                </a:solidFill>
              </a:rPr>
              <a:t>çıkış sabit </a:t>
            </a:r>
            <a:r>
              <a:rPr lang="tr-TR" sz="1800" dirty="0" smtClean="0">
                <a:solidFill>
                  <a:schemeClr val="accent2">
                    <a:lumMod val="75000"/>
                  </a:schemeClr>
                </a:solidFill>
              </a:rPr>
              <a:t>değer=15</a:t>
            </a:r>
          </a:p>
          <a:p>
            <a:pPr algn="just">
              <a:lnSpc>
                <a:spcPct val="100000"/>
              </a:lnSpc>
            </a:pPr>
            <a:r>
              <a:rPr lang="tr-TR" sz="1800" dirty="0" err="1" smtClean="0"/>
              <a:t>generous</a:t>
            </a:r>
            <a:r>
              <a:rPr lang="tr-TR" sz="1800" dirty="0" smtClean="0"/>
              <a:t> kümesi için </a:t>
            </a:r>
            <a:r>
              <a:rPr lang="tr-TR" sz="1800" dirty="0" smtClean="0">
                <a:solidFill>
                  <a:schemeClr val="accent2">
                    <a:lumMod val="75000"/>
                  </a:schemeClr>
                </a:solidFill>
              </a:rPr>
              <a:t>çıkış bir fonksiyondur=Food+Service+5.</a:t>
            </a:r>
          </a:p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35EC097-B662-DB9B-F23B-5BFB7F944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tr-TR" noProof="0" smtClean="0"/>
              <a:t>6</a:t>
            </a:fld>
            <a:endParaRPr lang="tr-TR" noProof="0"/>
          </a:p>
        </p:txBody>
      </p:sp>
      <p:sp>
        <p:nvSpPr>
          <p:cNvPr id="6" name="Başlık 3">
            <a:extLst>
              <a:ext uri="{FF2B5EF4-FFF2-40B4-BE49-F238E27FC236}">
                <a16:creationId xmlns:a16="http://schemas.microsoft.com/office/drawing/2014/main" id="{DD422265-2268-31AF-C9C2-EEA17AAF7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236"/>
            <a:ext cx="10515600" cy="610821"/>
          </a:xfrm>
        </p:spPr>
        <p:txBody>
          <a:bodyPr rtlCol="0">
            <a:noAutofit/>
          </a:bodyPr>
          <a:lstStyle/>
          <a:p>
            <a:r>
              <a:rPr lang="tr-TR" sz="2800" dirty="0"/>
              <a:t>Bölüm </a:t>
            </a:r>
            <a:r>
              <a:rPr lang="tr-TR" sz="2800" dirty="0" smtClean="0"/>
              <a:t>7 </a:t>
            </a:r>
            <a:r>
              <a:rPr lang="tr-TR" sz="2800" dirty="0"/>
              <a:t>: </a:t>
            </a:r>
            <a:r>
              <a:rPr lang="tr-TR" sz="2800" dirty="0" smtClean="0"/>
              <a:t>SIMPFUL KÜTÜPHANESİ-</a:t>
            </a:r>
            <a:r>
              <a:rPr lang="tr-TR" sz="2800" dirty="0" err="1" smtClean="0"/>
              <a:t>Sugeno</a:t>
            </a:r>
            <a:r>
              <a:rPr lang="tr-TR" sz="2800" dirty="0" smtClean="0"/>
              <a:t> Örnek</a:t>
            </a:r>
            <a:br>
              <a:rPr lang="tr-TR" sz="2800" dirty="0" smtClean="0"/>
            </a:br>
            <a:r>
              <a:rPr lang="tr-TR" sz="2800" dirty="0" smtClean="0"/>
              <a:t>-&gt;</a:t>
            </a:r>
            <a:r>
              <a:rPr lang="tr-TR" sz="2800" dirty="0">
                <a:solidFill>
                  <a:schemeClr val="accent2">
                    <a:lumMod val="75000"/>
                  </a:schemeClr>
                </a:solidFill>
              </a:rPr>
              <a:t>Ornek-6_simpfullibrary_sugeno.py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2"/>
          <a:srcRect b="60169"/>
          <a:stretch/>
        </p:blipFill>
        <p:spPr>
          <a:xfrm>
            <a:off x="1357744" y="3020940"/>
            <a:ext cx="8995131" cy="157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3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66FF8F5-D0CB-68CC-5F86-1E602CE7B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118"/>
            <a:ext cx="10515600" cy="4711845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tr-TR" sz="1800" dirty="0" smtClean="0"/>
              <a:t>Uygulamada Service=6.5 ve </a:t>
            </a:r>
            <a:r>
              <a:rPr lang="tr-TR" sz="1800" dirty="0" err="1" smtClean="0"/>
              <a:t>Food</a:t>
            </a:r>
            <a:r>
              <a:rPr lang="tr-TR" sz="1800" dirty="0" smtClean="0"/>
              <a:t>=9.8 değeri için </a:t>
            </a:r>
            <a:r>
              <a:rPr lang="tr-TR" sz="1800" dirty="0" err="1" smtClean="0"/>
              <a:t>sugeno</a:t>
            </a:r>
            <a:r>
              <a:rPr lang="tr-TR" sz="1800" dirty="0" smtClean="0"/>
              <a:t> çıkışı hesaplanacaktır. Bu nedenle kümelere üyelikleri ekrana yazdırılıyor. Manuel hesaplama yaparak mantığı anlamak için bu işlem yapılıyor. </a:t>
            </a:r>
            <a:endParaRPr lang="tr-TR" sz="1800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35EC097-B662-DB9B-F23B-5BFB7F944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tr-TR" noProof="0" smtClean="0"/>
              <a:t>7</a:t>
            </a:fld>
            <a:endParaRPr lang="tr-TR" noProof="0"/>
          </a:p>
        </p:txBody>
      </p:sp>
      <p:sp>
        <p:nvSpPr>
          <p:cNvPr id="6" name="Başlık 3">
            <a:extLst>
              <a:ext uri="{FF2B5EF4-FFF2-40B4-BE49-F238E27FC236}">
                <a16:creationId xmlns:a16="http://schemas.microsoft.com/office/drawing/2014/main" id="{DD422265-2268-31AF-C9C2-EEA17AAF7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236"/>
            <a:ext cx="10515600" cy="610821"/>
          </a:xfrm>
        </p:spPr>
        <p:txBody>
          <a:bodyPr rtlCol="0">
            <a:noAutofit/>
          </a:bodyPr>
          <a:lstStyle/>
          <a:p>
            <a:r>
              <a:rPr lang="tr-TR" sz="2800" dirty="0"/>
              <a:t>Bölüm </a:t>
            </a:r>
            <a:r>
              <a:rPr lang="tr-TR" sz="2800" dirty="0" smtClean="0"/>
              <a:t>7 </a:t>
            </a:r>
            <a:r>
              <a:rPr lang="tr-TR" sz="2800" dirty="0"/>
              <a:t>: </a:t>
            </a:r>
            <a:r>
              <a:rPr lang="tr-TR" sz="2800" dirty="0" smtClean="0"/>
              <a:t>SIMPFUL KÜTÜPHANESİ-</a:t>
            </a:r>
            <a:r>
              <a:rPr lang="tr-TR" sz="2800" dirty="0" err="1" smtClean="0"/>
              <a:t>Sugeno</a:t>
            </a:r>
            <a:r>
              <a:rPr lang="tr-TR" sz="2800" dirty="0" smtClean="0"/>
              <a:t> Örnek</a:t>
            </a:r>
            <a:br>
              <a:rPr lang="tr-TR" sz="2800" dirty="0" smtClean="0"/>
            </a:br>
            <a:r>
              <a:rPr lang="tr-TR" sz="2800" dirty="0" smtClean="0"/>
              <a:t>-&gt;</a:t>
            </a:r>
            <a:r>
              <a:rPr lang="tr-TR" sz="2800" dirty="0">
                <a:solidFill>
                  <a:schemeClr val="accent2">
                    <a:lumMod val="75000"/>
                  </a:schemeClr>
                </a:solidFill>
              </a:rPr>
              <a:t>Ornek-6_simpfullibrary_sugeno.py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52" y="3162246"/>
            <a:ext cx="6358254" cy="1794217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917" y="3162246"/>
            <a:ext cx="5228922" cy="171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26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66FF8F5-D0CB-68CC-5F86-1E602CE7B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118"/>
            <a:ext cx="10515600" cy="4711845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tr-TR" sz="1800" dirty="0" smtClean="0"/>
              <a:t>Kod üzerinde k değerleri ve üyelik dereceleri açıklama olarak her kurala yazılmıştır.</a:t>
            </a:r>
            <a:endParaRPr lang="tr-TR" sz="1800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35EC097-B662-DB9B-F23B-5BFB7F944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tr-TR" noProof="0" smtClean="0"/>
              <a:t>8</a:t>
            </a:fld>
            <a:endParaRPr lang="tr-TR" noProof="0"/>
          </a:p>
        </p:txBody>
      </p:sp>
      <p:sp>
        <p:nvSpPr>
          <p:cNvPr id="6" name="Başlık 3">
            <a:extLst>
              <a:ext uri="{FF2B5EF4-FFF2-40B4-BE49-F238E27FC236}">
                <a16:creationId xmlns:a16="http://schemas.microsoft.com/office/drawing/2014/main" id="{DD422265-2268-31AF-C9C2-EEA17AAF7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236"/>
            <a:ext cx="10515600" cy="610821"/>
          </a:xfrm>
        </p:spPr>
        <p:txBody>
          <a:bodyPr rtlCol="0">
            <a:noAutofit/>
          </a:bodyPr>
          <a:lstStyle/>
          <a:p>
            <a:r>
              <a:rPr lang="tr-TR" sz="2800" dirty="0"/>
              <a:t>Bölüm </a:t>
            </a:r>
            <a:r>
              <a:rPr lang="tr-TR" sz="2800" dirty="0" smtClean="0"/>
              <a:t>7 </a:t>
            </a:r>
            <a:r>
              <a:rPr lang="tr-TR" sz="2800" dirty="0"/>
              <a:t>: </a:t>
            </a:r>
            <a:r>
              <a:rPr lang="tr-TR" sz="2800" dirty="0" smtClean="0"/>
              <a:t>SIMPFUL KÜTÜPHANESİ-</a:t>
            </a:r>
            <a:r>
              <a:rPr lang="tr-TR" sz="2800" dirty="0" err="1" smtClean="0"/>
              <a:t>Sugeno</a:t>
            </a:r>
            <a:r>
              <a:rPr lang="tr-TR" sz="2800" dirty="0" smtClean="0"/>
              <a:t> Örnek</a:t>
            </a:r>
            <a:br>
              <a:rPr lang="tr-TR" sz="2800" dirty="0" smtClean="0"/>
            </a:br>
            <a:r>
              <a:rPr lang="tr-TR" sz="2800" dirty="0" smtClean="0"/>
              <a:t>-&gt;</a:t>
            </a:r>
            <a:r>
              <a:rPr lang="tr-TR" sz="2800" dirty="0">
                <a:solidFill>
                  <a:schemeClr val="accent2">
                    <a:lumMod val="75000"/>
                  </a:schemeClr>
                </a:solidFill>
              </a:rPr>
              <a:t>Ornek-6_simpfullibrary_sugeno.py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19" y="1955976"/>
            <a:ext cx="11414261" cy="2733629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613" y="5180463"/>
            <a:ext cx="5159187" cy="1082134"/>
          </a:xfrm>
          <a:prstGeom prst="rect">
            <a:avLst/>
          </a:prstGeom>
        </p:spPr>
      </p:pic>
      <p:cxnSp>
        <p:nvCxnSpPr>
          <p:cNvPr id="10" name="Düz Ok Bağlayıcısı 9"/>
          <p:cNvCxnSpPr/>
          <p:nvPr/>
        </p:nvCxnSpPr>
        <p:spPr>
          <a:xfrm flipH="1" flipV="1">
            <a:off x="4270664" y="3938155"/>
            <a:ext cx="2286000" cy="1242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Resi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618" y="4790002"/>
            <a:ext cx="4842217" cy="180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71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66FF8F5-D0CB-68CC-5F86-1E602CE7B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6057"/>
            <a:ext cx="10515600" cy="5675418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tr-TR" sz="2400" b="1" dirty="0" smtClean="0"/>
              <a:t>Ödev</a:t>
            </a:r>
          </a:p>
          <a:p>
            <a:pPr algn="just">
              <a:lnSpc>
                <a:spcPct val="100000"/>
              </a:lnSpc>
            </a:pPr>
            <a:r>
              <a:rPr lang="tr-TR" sz="1800" dirty="0" smtClean="0">
                <a:solidFill>
                  <a:schemeClr val="accent2">
                    <a:lumMod val="75000"/>
                  </a:schemeClr>
                </a:solidFill>
              </a:rPr>
              <a:t>Giriş Değişkeni: </a:t>
            </a:r>
            <a:r>
              <a:rPr lang="tr-TR" sz="1800" b="1" dirty="0" smtClean="0"/>
              <a:t>OXI(Oksijen)</a:t>
            </a:r>
            <a:r>
              <a:rPr lang="tr-TR" sz="1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pPr algn="just">
              <a:lnSpc>
                <a:spcPct val="100000"/>
              </a:lnSpc>
            </a:pPr>
            <a:r>
              <a:rPr lang="tr-TR" sz="1800" dirty="0" smtClean="0"/>
              <a:t>3 kümeden oluşur:</a:t>
            </a:r>
          </a:p>
          <a:p>
            <a:pPr lvl="2" algn="just">
              <a:lnSpc>
                <a:spcPct val="100000"/>
              </a:lnSpc>
            </a:pPr>
            <a:r>
              <a:rPr lang="en-US" sz="1800" dirty="0" err="1" smtClean="0">
                <a:solidFill>
                  <a:schemeClr val="accent2">
                    <a:lumMod val="75000"/>
                  </a:schemeClr>
                </a:solidFill>
              </a:rPr>
              <a:t>low_flow</a:t>
            </a:r>
            <a:r>
              <a:rPr lang="tr-TR" sz="1800" dirty="0" smtClean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tr-TR" sz="1800" dirty="0" err="1" smtClean="0"/>
              <a:t>points</a:t>
            </a:r>
            <a:r>
              <a:rPr lang="tr-TR" sz="1800" dirty="0" smtClean="0"/>
              <a:t>: </a:t>
            </a:r>
            <a:r>
              <a:rPr lang="tr-TR" sz="1800" dirty="0"/>
              <a:t>[0, 1.],  [1., 1.],  [1.5, 0]</a:t>
            </a:r>
            <a:endParaRPr lang="en-US" sz="1800" dirty="0"/>
          </a:p>
          <a:p>
            <a:pPr lvl="2" algn="just">
              <a:lnSpc>
                <a:spcPct val="100000"/>
              </a:lnSpc>
            </a:pPr>
            <a:r>
              <a:rPr lang="en-US" sz="1800" dirty="0" err="1" smtClean="0">
                <a:solidFill>
                  <a:schemeClr val="accent2">
                    <a:lumMod val="75000"/>
                  </a:schemeClr>
                </a:solidFill>
              </a:rPr>
              <a:t>medium_flow</a:t>
            </a:r>
            <a:r>
              <a:rPr lang="tr-TR" sz="1800" dirty="0" smtClean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tr-TR" sz="1800" dirty="0" err="1" smtClean="0"/>
              <a:t>points</a:t>
            </a:r>
            <a:r>
              <a:rPr lang="tr-TR" sz="1800" dirty="0" smtClean="0"/>
              <a:t>:</a:t>
            </a:r>
            <a:r>
              <a:rPr lang="en-US" sz="1800" dirty="0" smtClean="0"/>
              <a:t>[0.5</a:t>
            </a:r>
            <a:r>
              <a:rPr lang="en-US" sz="1800" dirty="0"/>
              <a:t>, 0], [1.5, 1.], [2.5, 1], [3., 0</a:t>
            </a:r>
            <a:r>
              <a:rPr lang="en-US" sz="1800" dirty="0" smtClean="0"/>
              <a:t>]</a:t>
            </a:r>
            <a:endParaRPr lang="tr-TR" sz="1800" dirty="0" smtClean="0"/>
          </a:p>
          <a:p>
            <a:pPr lvl="2" algn="just">
              <a:lnSpc>
                <a:spcPct val="100000"/>
              </a:lnSpc>
            </a:pPr>
            <a:r>
              <a:rPr lang="en-US" sz="1800" dirty="0" err="1" smtClean="0">
                <a:solidFill>
                  <a:schemeClr val="accent2">
                    <a:lumMod val="75000"/>
                  </a:schemeClr>
                </a:solidFill>
              </a:rPr>
              <a:t>high_flow</a:t>
            </a:r>
            <a:r>
              <a:rPr lang="tr-TR" sz="1800" dirty="0" smtClean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sz="1800" dirty="0" smtClean="0"/>
              <a:t>points</a:t>
            </a:r>
            <a:r>
              <a:rPr lang="en-US" sz="1800" dirty="0"/>
              <a:t>=[[2., 0],  [2.5, 1.], [3., 1</a:t>
            </a:r>
            <a:r>
              <a:rPr lang="en-US" sz="1800" dirty="0" smtClean="0"/>
              <a:t>.]</a:t>
            </a:r>
            <a:endParaRPr lang="tr-TR" sz="1800" dirty="0" smtClean="0"/>
          </a:p>
          <a:p>
            <a:pPr lvl="2" algn="just">
              <a:lnSpc>
                <a:spcPct val="100000"/>
              </a:lnSpc>
            </a:pPr>
            <a:endParaRPr lang="tr-TR" sz="1800" dirty="0"/>
          </a:p>
          <a:p>
            <a:pPr marL="0" lvl="2" algn="just">
              <a:lnSpc>
                <a:spcPct val="100000"/>
              </a:lnSpc>
            </a:pPr>
            <a:r>
              <a:rPr lang="tr-TR" sz="1800" dirty="0">
                <a:solidFill>
                  <a:schemeClr val="accent2">
                    <a:lumMod val="75000"/>
                  </a:schemeClr>
                </a:solidFill>
              </a:rPr>
              <a:t>Çıkış Değişkeni</a:t>
            </a:r>
            <a:r>
              <a:rPr lang="tr-TR" sz="1800" dirty="0"/>
              <a:t>: </a:t>
            </a:r>
            <a:r>
              <a:rPr lang="tr-TR" sz="1800" dirty="0" smtClean="0"/>
              <a:t>POWER</a:t>
            </a:r>
          </a:p>
          <a:p>
            <a:pPr marL="1371600" lvl="5" algn="just">
              <a:lnSpc>
                <a:spcPct val="100000"/>
              </a:lnSpc>
            </a:pPr>
            <a:r>
              <a:rPr lang="en-US" sz="1600" dirty="0" smtClean="0"/>
              <a:t>LOW_POWER</a:t>
            </a:r>
            <a:r>
              <a:rPr lang="tr-TR" sz="1600" dirty="0" smtClean="0"/>
              <a:t> için k=</a:t>
            </a:r>
            <a:r>
              <a:rPr lang="en-US" sz="1600" dirty="0" smtClean="0"/>
              <a:t>0 </a:t>
            </a:r>
            <a:r>
              <a:rPr lang="tr-TR" sz="1600" dirty="0" smtClean="0"/>
              <a:t> </a:t>
            </a:r>
            <a:r>
              <a:rPr lang="tr-TR" sz="1600" dirty="0" smtClean="0"/>
              <a:t>		#m(0.51)=1.0</a:t>
            </a:r>
            <a:endParaRPr lang="en-US" sz="1600" dirty="0"/>
          </a:p>
          <a:p>
            <a:pPr marL="1371600" lvl="5" algn="just">
              <a:lnSpc>
                <a:spcPct val="100000"/>
              </a:lnSpc>
            </a:pPr>
            <a:r>
              <a:rPr lang="en-US" sz="1600" dirty="0" smtClean="0"/>
              <a:t>MEDIUM_POWER</a:t>
            </a:r>
            <a:r>
              <a:rPr lang="tr-TR" sz="1600" dirty="0" smtClean="0"/>
              <a:t> için k=</a:t>
            </a:r>
            <a:r>
              <a:rPr lang="en-US" sz="1600" dirty="0" smtClean="0"/>
              <a:t>25</a:t>
            </a:r>
            <a:r>
              <a:rPr lang="tr-TR" sz="1600" dirty="0" smtClean="0"/>
              <a:t> 	#m(0.51)=0.01</a:t>
            </a:r>
            <a:endParaRPr lang="en-US" sz="1600" dirty="0"/>
          </a:p>
          <a:p>
            <a:pPr marL="1371600" lvl="5" algn="just">
              <a:lnSpc>
                <a:spcPct val="100000"/>
              </a:lnSpc>
            </a:pPr>
            <a:r>
              <a:rPr lang="en-US" sz="1600" dirty="0" smtClean="0"/>
              <a:t>HIGH_FUN</a:t>
            </a:r>
            <a:r>
              <a:rPr lang="tr-TR" sz="1600" dirty="0" smtClean="0"/>
              <a:t> için k=</a:t>
            </a:r>
            <a:r>
              <a:rPr lang="en-US" sz="1600" dirty="0" smtClean="0"/>
              <a:t>OXI</a:t>
            </a:r>
            <a:r>
              <a:rPr lang="en-US" sz="1600" dirty="0"/>
              <a:t>**</a:t>
            </a:r>
            <a:r>
              <a:rPr lang="en-US" sz="1600" dirty="0" smtClean="0"/>
              <a:t>2</a:t>
            </a:r>
            <a:r>
              <a:rPr lang="tr-TR" sz="1600" dirty="0" smtClean="0"/>
              <a:t> 		#m(0.51)=0</a:t>
            </a:r>
          </a:p>
          <a:p>
            <a:pPr marL="1371600" lvl="5" algn="just">
              <a:lnSpc>
                <a:spcPct val="100000"/>
              </a:lnSpc>
            </a:pPr>
            <a:endParaRPr lang="tr-TR" sz="1600" dirty="0" smtClean="0"/>
          </a:p>
          <a:p>
            <a:pPr marL="0" lvl="5" indent="0" algn="just">
              <a:lnSpc>
                <a:spcPct val="100000"/>
              </a:lnSpc>
              <a:buNone/>
            </a:pPr>
            <a:r>
              <a:rPr lang="tr-TR" sz="1600" dirty="0" smtClean="0"/>
              <a:t>Kural1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r>
              <a:rPr lang="en-US" sz="1600" dirty="0" smtClean="0"/>
              <a:t>OXI</a:t>
            </a:r>
            <a:r>
              <a:rPr lang="tr-TR" sz="1600" dirty="0" smtClean="0"/>
              <a:t>==</a:t>
            </a:r>
            <a:r>
              <a:rPr lang="en-US" sz="1600" dirty="0" err="1" smtClean="0"/>
              <a:t>low_flow</a:t>
            </a:r>
            <a:r>
              <a:rPr lang="tr-TR" sz="1600" dirty="0" smtClean="0"/>
              <a:t> İSE</a:t>
            </a:r>
            <a:r>
              <a:rPr lang="en-US" sz="1600" dirty="0" smtClean="0"/>
              <a:t> POWER</a:t>
            </a:r>
            <a:r>
              <a:rPr lang="tr-TR" sz="1600" dirty="0" smtClean="0"/>
              <a:t>=</a:t>
            </a:r>
            <a:r>
              <a:rPr lang="en-US" sz="1600" dirty="0" smtClean="0"/>
              <a:t>LOW_POWER</a:t>
            </a:r>
            <a:endParaRPr lang="tr-TR" sz="1600" dirty="0" smtClean="0"/>
          </a:p>
          <a:p>
            <a:pPr marL="0" lvl="5" indent="0" algn="just">
              <a:lnSpc>
                <a:spcPct val="100000"/>
              </a:lnSpc>
              <a:buNone/>
            </a:pPr>
            <a:r>
              <a:rPr lang="tr-TR" sz="1600" dirty="0" smtClean="0"/>
              <a:t>Kural2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r>
              <a:rPr lang="en-US" sz="1600" dirty="0" smtClean="0"/>
              <a:t>OXI</a:t>
            </a:r>
            <a:r>
              <a:rPr lang="tr-TR" sz="1600" dirty="0" smtClean="0"/>
              <a:t>==</a:t>
            </a:r>
            <a:r>
              <a:rPr lang="en-US" sz="1600" dirty="0" err="1" smtClean="0"/>
              <a:t>medium_flow</a:t>
            </a:r>
            <a:r>
              <a:rPr lang="en-US" sz="1600" dirty="0" smtClean="0"/>
              <a:t> </a:t>
            </a:r>
            <a:r>
              <a:rPr lang="tr-TR" sz="1600" dirty="0" smtClean="0"/>
              <a:t>İSE</a:t>
            </a:r>
            <a:r>
              <a:rPr lang="en-US" sz="1600" dirty="0" smtClean="0"/>
              <a:t> POWER</a:t>
            </a:r>
            <a:r>
              <a:rPr lang="tr-TR" sz="1600" dirty="0" smtClean="0"/>
              <a:t>=</a:t>
            </a:r>
            <a:r>
              <a:rPr lang="en-US" sz="1600" dirty="0" smtClean="0"/>
              <a:t>MEDIUM_POWER</a:t>
            </a:r>
            <a:endParaRPr lang="tr-TR" sz="1600" dirty="0" smtClean="0"/>
          </a:p>
          <a:p>
            <a:pPr marL="0" lvl="5" indent="0" algn="just">
              <a:lnSpc>
                <a:spcPct val="100000"/>
              </a:lnSpc>
              <a:buNone/>
            </a:pPr>
            <a:r>
              <a:rPr lang="tr-TR" sz="1600" dirty="0" smtClean="0"/>
              <a:t>Kural3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r>
              <a:rPr lang="en-US" sz="1600" dirty="0" smtClean="0"/>
              <a:t>OXI</a:t>
            </a:r>
            <a:r>
              <a:rPr lang="tr-TR" sz="1600" dirty="0" smtClean="0"/>
              <a:t>!=</a:t>
            </a:r>
            <a:r>
              <a:rPr lang="en-US" sz="1600" dirty="0" err="1" smtClean="0"/>
              <a:t>low_flow</a:t>
            </a:r>
            <a:r>
              <a:rPr lang="tr-TR" sz="1600" dirty="0"/>
              <a:t> </a:t>
            </a:r>
            <a:r>
              <a:rPr lang="tr-TR" sz="1600" dirty="0" smtClean="0"/>
              <a:t>İSE</a:t>
            </a:r>
            <a:r>
              <a:rPr lang="en-US" sz="1600" dirty="0" smtClean="0"/>
              <a:t> POWER</a:t>
            </a:r>
            <a:r>
              <a:rPr lang="tr-TR" sz="1600" dirty="0" smtClean="0"/>
              <a:t>=</a:t>
            </a:r>
            <a:r>
              <a:rPr lang="en-US" sz="1600" dirty="0" smtClean="0"/>
              <a:t>HIGH_FUN</a:t>
            </a:r>
            <a:endParaRPr lang="tr-TR" sz="1600" dirty="0" smtClean="0"/>
          </a:p>
          <a:p>
            <a:pPr marL="0" lvl="5" indent="0" algn="just">
              <a:lnSpc>
                <a:spcPct val="100000"/>
              </a:lnSpc>
              <a:buNone/>
            </a:pPr>
            <a:endParaRPr lang="tr-TR" sz="1600" dirty="0" smtClean="0"/>
          </a:p>
          <a:p>
            <a:pPr marL="0" lvl="5" indent="0" algn="just">
              <a:lnSpc>
                <a:spcPct val="100000"/>
              </a:lnSpc>
              <a:buNone/>
            </a:pPr>
            <a:r>
              <a:rPr lang="tr-TR" sz="1600" dirty="0" smtClean="0"/>
              <a:t>OXI=0.51 için POWER değerini </a:t>
            </a:r>
            <a:r>
              <a:rPr lang="tr-TR" sz="1600" dirty="0" err="1" smtClean="0"/>
              <a:t>Sugeno</a:t>
            </a:r>
            <a:r>
              <a:rPr lang="tr-TR" sz="1600" dirty="0" smtClean="0"/>
              <a:t> yöntemine göre hesaplayın? </a:t>
            </a:r>
            <a:r>
              <a:rPr lang="tr-TR" sz="1600" dirty="0" err="1" smtClean="0"/>
              <a:t>Python</a:t>
            </a:r>
            <a:r>
              <a:rPr lang="tr-TR" sz="1600" dirty="0" smtClean="0"/>
              <a:t> kodunu yazın? Elde edile sonuçları karşılaştırın?</a:t>
            </a:r>
            <a:endParaRPr lang="tr-TR" sz="1600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35EC097-B662-DB9B-F23B-5BFB7F944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tr-TR" noProof="0" smtClean="0"/>
              <a:t>9</a:t>
            </a:fld>
            <a:endParaRPr lang="tr-TR" noProof="0"/>
          </a:p>
        </p:txBody>
      </p:sp>
      <p:sp>
        <p:nvSpPr>
          <p:cNvPr id="6" name="Başlık 3">
            <a:extLst>
              <a:ext uri="{FF2B5EF4-FFF2-40B4-BE49-F238E27FC236}">
                <a16:creationId xmlns:a16="http://schemas.microsoft.com/office/drawing/2014/main" id="{DD422265-2268-31AF-C9C2-EEA17AAF7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35236"/>
            <a:ext cx="10882745" cy="610821"/>
          </a:xfrm>
        </p:spPr>
        <p:txBody>
          <a:bodyPr rtlCol="0">
            <a:noAutofit/>
          </a:bodyPr>
          <a:lstStyle/>
          <a:p>
            <a:r>
              <a:rPr lang="tr-TR" sz="2800" dirty="0" smtClean="0"/>
              <a:t>SIMPFUL KÜTÜPHANESİ-</a:t>
            </a:r>
            <a:r>
              <a:rPr lang="tr-TR" sz="2800" dirty="0" err="1" smtClean="0"/>
              <a:t>Sugeno</a:t>
            </a:r>
            <a:r>
              <a:rPr lang="tr-TR" sz="2800" dirty="0" smtClean="0"/>
              <a:t> Örnek-&gt;</a:t>
            </a:r>
            <a:r>
              <a:rPr lang="tr-TR" sz="2000" dirty="0" smtClean="0">
                <a:solidFill>
                  <a:schemeClr val="accent2">
                    <a:lumMod val="75000"/>
                  </a:schemeClr>
                </a:solidFill>
              </a:rPr>
              <a:t>Odev_simpfullibrary_sugeno.py</a:t>
            </a:r>
            <a:endParaRPr lang="tr-T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2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85_TF89338750_Win32.potx" id="{7F167A53-1BFB-47B1-B18D-80965C855A21}" vid="{3E5DCE5D-3C45-4BA8-AE8E-27C7B8135B92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{B9600D50-79FC-4702-97E9-0C6F6FCBBC9D}tf89338750_win32</Template>
  <TotalTime>10975</TotalTime>
  <Words>732</Words>
  <Application>Microsoft Office PowerPoint</Application>
  <PresentationFormat>Geniş ekran</PresentationFormat>
  <Paragraphs>98</Paragraphs>
  <Slides>14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8" baseType="lpstr">
      <vt:lpstr>Arial</vt:lpstr>
      <vt:lpstr>Calibri</vt:lpstr>
      <vt:lpstr>Univers</vt:lpstr>
      <vt:lpstr>GradientUnivers</vt:lpstr>
      <vt:lpstr>BULANIK MANTIK</vt:lpstr>
      <vt:lpstr>Bölüm 7 : ÖRNEKLER-SIMPFUL KÜTÜPHANESİ</vt:lpstr>
      <vt:lpstr>Bölüm 7 : SIMPFUL KÜTÜPHANESİ-Mamdani Örnek -&gt;Ornek-5_simpfullibrary.py</vt:lpstr>
      <vt:lpstr>Bölüm 7 : SIMPFUL KÜTÜPHANESİ-Mamdani Örnek -&gt;Ornek-5_simpfullibrary.py</vt:lpstr>
      <vt:lpstr>Bölüm 7 : SIMPFUL KÜTÜPHANESİ-Sugeno Örnek -&gt;Ornek-6_simpfullibrary_sugeno.py</vt:lpstr>
      <vt:lpstr>Bölüm 7 : SIMPFUL KÜTÜPHANESİ-Sugeno Örnek -&gt;Ornek-6_simpfullibrary_sugeno.py</vt:lpstr>
      <vt:lpstr>Bölüm 7 : SIMPFUL KÜTÜPHANESİ-Sugeno Örnek -&gt;Ornek-6_simpfullibrary_sugeno.py</vt:lpstr>
      <vt:lpstr>Bölüm 7 : SIMPFUL KÜTÜPHANESİ-Sugeno Örnek -&gt;Ornek-6_simpfullibrary_sugeno.py</vt:lpstr>
      <vt:lpstr>SIMPFUL KÜTÜPHANESİ-Sugeno Örnek-&gt;Odev_simpfullibrary_sugeno.py</vt:lpstr>
      <vt:lpstr>SIMPFUL KÜTÜPHANESİ-Sugeno Örnek-&gt;Ornek7_simpfullibrary_sugeno.py</vt:lpstr>
      <vt:lpstr>SIMPFUL KÜTÜPHANESİ-Sugeno Örnek</vt:lpstr>
      <vt:lpstr>SIMPFUL KÜTÜPHANESİ-Sugeno Örnek</vt:lpstr>
      <vt:lpstr>SIMPFUL KÜTÜPHANESİ-Sugeno Örnek</vt:lpstr>
      <vt:lpstr>SIMPFUL KÜTÜPHANESİ-Sugeno Örnek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BULANIK MANTIK</dc:title>
  <dc:creator>Abdulkadir Karacı</dc:creator>
  <cp:lastModifiedBy>Abdulkadir Karacı</cp:lastModifiedBy>
  <cp:revision>545</cp:revision>
  <dcterms:created xsi:type="dcterms:W3CDTF">2022-09-22T13:24:45Z</dcterms:created>
  <dcterms:modified xsi:type="dcterms:W3CDTF">2023-12-26T15:34:37Z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