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58"/>
  </p:notesMasterIdLst>
  <p:handoutMasterIdLst>
    <p:handoutMasterId r:id="rId59"/>
  </p:handoutMasterIdLst>
  <p:sldIdLst>
    <p:sldId id="306" r:id="rId5"/>
    <p:sldId id="446" r:id="rId6"/>
    <p:sldId id="421" r:id="rId7"/>
    <p:sldId id="422" r:id="rId8"/>
    <p:sldId id="423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4" r:id="rId18"/>
    <p:sldId id="433" r:id="rId19"/>
    <p:sldId id="435" r:id="rId20"/>
    <p:sldId id="436" r:id="rId21"/>
    <p:sldId id="439" r:id="rId22"/>
    <p:sldId id="440" r:id="rId23"/>
    <p:sldId id="441" r:id="rId24"/>
    <p:sldId id="443" r:id="rId25"/>
    <p:sldId id="442" r:id="rId26"/>
    <p:sldId id="444" r:id="rId27"/>
    <p:sldId id="445" r:id="rId28"/>
    <p:sldId id="294" r:id="rId29"/>
    <p:sldId id="314" r:id="rId30"/>
    <p:sldId id="396" r:id="rId31"/>
    <p:sldId id="397" r:id="rId32"/>
    <p:sldId id="398" r:id="rId33"/>
    <p:sldId id="400" r:id="rId34"/>
    <p:sldId id="401" r:id="rId35"/>
    <p:sldId id="402" r:id="rId36"/>
    <p:sldId id="403" r:id="rId37"/>
    <p:sldId id="404" r:id="rId38"/>
    <p:sldId id="405" r:id="rId39"/>
    <p:sldId id="407" r:id="rId40"/>
    <p:sldId id="406" r:id="rId41"/>
    <p:sldId id="399" r:id="rId42"/>
    <p:sldId id="408" r:id="rId43"/>
    <p:sldId id="409" r:id="rId44"/>
    <p:sldId id="411" r:id="rId45"/>
    <p:sldId id="410" r:id="rId46"/>
    <p:sldId id="412" r:id="rId47"/>
    <p:sldId id="413" r:id="rId48"/>
    <p:sldId id="414" r:id="rId49"/>
    <p:sldId id="415" r:id="rId50"/>
    <p:sldId id="416" r:id="rId51"/>
    <p:sldId id="417" r:id="rId52"/>
    <p:sldId id="418" r:id="rId53"/>
    <p:sldId id="419" r:id="rId54"/>
    <p:sldId id="420" r:id="rId55"/>
    <p:sldId id="312" r:id="rId56"/>
    <p:sldId id="394" r:id="rId5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29.11.2022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29.11.2022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978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3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059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643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006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251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213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383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03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5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324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684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087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957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798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76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903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5075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007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66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120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746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8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607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552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Durulaştırma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10</a:t>
            </a:fld>
            <a:endParaRPr lang="tr-TR" noProof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7FA5937-B40C-38B1-F12E-A85A74789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53"/>
          <a:stretch/>
        </p:blipFill>
        <p:spPr bwMode="auto">
          <a:xfrm>
            <a:off x="1386110" y="1105256"/>
            <a:ext cx="9419780" cy="49072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65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Durulaştırma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Hız(</a:t>
            </a:r>
            <a:r>
              <a:rPr lang="tr-TR" sz="2400" dirty="0" err="1"/>
              <a:t>centroid</a:t>
            </a:r>
            <a:r>
              <a:rPr lang="tr-TR" sz="2400" dirty="0"/>
              <a:t>)= 602.81</a:t>
            </a:r>
          </a:p>
          <a:p>
            <a:r>
              <a:rPr lang="tr-TR" sz="2400" dirty="0"/>
              <a:t>Hız(</a:t>
            </a:r>
            <a:r>
              <a:rPr lang="tr-TR" sz="2400" dirty="0" err="1"/>
              <a:t>bisector</a:t>
            </a:r>
            <a:r>
              <a:rPr lang="tr-TR" sz="2400" dirty="0"/>
              <a:t>)= 642.19</a:t>
            </a:r>
          </a:p>
          <a:p>
            <a:r>
              <a:rPr lang="tr-TR" sz="2400" dirty="0"/>
              <a:t>Hız(</a:t>
            </a:r>
            <a:r>
              <a:rPr lang="tr-TR" sz="2400" dirty="0" err="1"/>
              <a:t>mom</a:t>
            </a:r>
            <a:r>
              <a:rPr lang="tr-TR" sz="2400" dirty="0"/>
              <a:t>)= 737.5</a:t>
            </a:r>
          </a:p>
          <a:p>
            <a:r>
              <a:rPr lang="tr-TR" sz="2400" dirty="0"/>
              <a:t>Hız(</a:t>
            </a:r>
            <a:r>
              <a:rPr lang="tr-TR" sz="2400" dirty="0" err="1"/>
              <a:t>lom</a:t>
            </a:r>
            <a:r>
              <a:rPr lang="tr-TR" sz="2400" dirty="0"/>
              <a:t>)= 900</a:t>
            </a:r>
          </a:p>
          <a:p>
            <a:r>
              <a:rPr lang="tr-TR" sz="2400" dirty="0"/>
              <a:t>Hız(som)= 575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11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61E4D3-5C28-E7B3-20D4-50698FCC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21" y="3157559"/>
            <a:ext cx="11467076" cy="319000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CF7A369-8FA1-3598-6E0B-60737C9D3556}"/>
              </a:ext>
            </a:extLst>
          </p:cNvPr>
          <p:cNvSpPr txBox="1"/>
          <p:nvPr/>
        </p:nvSpPr>
        <p:spPr>
          <a:xfrm rot="5400000">
            <a:off x="6804122" y="551863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SOM</a:t>
            </a:r>
            <a:endParaRPr lang="tr-TR" sz="24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72226E8-1442-9950-5609-04676F522EDB}"/>
              </a:ext>
            </a:extLst>
          </p:cNvPr>
          <p:cNvSpPr txBox="1"/>
          <p:nvPr/>
        </p:nvSpPr>
        <p:spPr>
          <a:xfrm rot="5400000">
            <a:off x="6971492" y="4050742"/>
            <a:ext cx="870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b="1" dirty="0"/>
              <a:t>CENTROİD</a:t>
            </a:r>
            <a:endParaRPr lang="tr-TR" sz="1400" b="1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C764263-1D77-1663-99AD-08609737F000}"/>
              </a:ext>
            </a:extLst>
          </p:cNvPr>
          <p:cNvSpPr txBox="1"/>
          <p:nvPr/>
        </p:nvSpPr>
        <p:spPr>
          <a:xfrm rot="5400000">
            <a:off x="7347199" y="5001185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BISECTOR</a:t>
            </a:r>
            <a:endParaRPr lang="tr-TR" sz="2400" b="1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70019B4-715D-F4C7-4726-06E6931003E0}"/>
              </a:ext>
            </a:extLst>
          </p:cNvPr>
          <p:cNvSpPr txBox="1"/>
          <p:nvPr/>
        </p:nvSpPr>
        <p:spPr>
          <a:xfrm rot="5400000">
            <a:off x="8339531" y="474053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MOM</a:t>
            </a:r>
            <a:endParaRPr lang="tr-TR" sz="2400" b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9250835-26BA-3293-96F7-FF73C06F65CC}"/>
              </a:ext>
            </a:extLst>
          </p:cNvPr>
          <p:cNvSpPr txBox="1"/>
          <p:nvPr/>
        </p:nvSpPr>
        <p:spPr>
          <a:xfrm rot="5400000">
            <a:off x="9977094" y="4740536"/>
            <a:ext cx="490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b="1" dirty="0"/>
              <a:t>LOM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61489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Kütüphaneler </a:t>
            </a:r>
            <a:r>
              <a:rPr lang="tr-TR" sz="2400" dirty="0" err="1"/>
              <a:t>import</a:t>
            </a:r>
            <a:r>
              <a:rPr lang="tr-TR" sz="2400" dirty="0"/>
              <a:t> edilmelidir. </a:t>
            </a:r>
            <a:r>
              <a:rPr lang="tr-TR" sz="2400" dirty="0" err="1"/>
              <a:t>Skfuzzy</a:t>
            </a:r>
            <a:r>
              <a:rPr lang="tr-TR" sz="2400" dirty="0"/>
              <a:t> kütüphanesi kullanılarak bulanık mantık karar sistemi oluşturulmuştur.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12</a:t>
            </a:fld>
            <a:endParaRPr lang="tr-TR" noProof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03B022-4415-910B-39B6-246A76A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41" y="2166269"/>
            <a:ext cx="4895850" cy="16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Değişkenler ve evrensel kümler oluşturuluyor.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13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CB2C03B-131D-14D0-FDE7-38B110A7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34" y="1691554"/>
            <a:ext cx="9651852" cy="21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Sıcaklık giriş değişkeni için 2 adet bulanık küme tanımlanıyor ve ekrana çizdiriliyor. </a:t>
            </a:r>
          </a:p>
          <a:p>
            <a:r>
              <a:rPr lang="tr-TR" sz="2400" b="1" dirty="0" err="1"/>
              <a:t>mf.trapmf</a:t>
            </a:r>
            <a:r>
              <a:rPr lang="tr-TR" sz="2400" b="1" dirty="0"/>
              <a:t>: </a:t>
            </a:r>
            <a:r>
              <a:rPr lang="tr-TR" sz="2400" dirty="0"/>
              <a:t>yamuk üyelik fonksiyonu. </a:t>
            </a:r>
          </a:p>
          <a:p>
            <a:r>
              <a:rPr lang="tr-TR" sz="2400" b="1" dirty="0" err="1"/>
              <a:t>mf.trimf:</a:t>
            </a:r>
            <a:r>
              <a:rPr lang="tr-TR" sz="2400" dirty="0" err="1"/>
              <a:t>Üçgen</a:t>
            </a:r>
            <a:r>
              <a:rPr lang="tr-TR" sz="2400" dirty="0"/>
              <a:t> üyelik fonksiyonu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14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2EA674-F711-15D8-73C5-7AD87DA7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2811896"/>
            <a:ext cx="8967355" cy="28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3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Sıcaklık değişimi giriş değişkeni için 3 adet bulanık küme tanımlanıyor ve ekrana çizdiriliyor. </a:t>
            </a:r>
          </a:p>
          <a:p>
            <a:r>
              <a:rPr lang="tr-TR" sz="2400" b="1" dirty="0" err="1"/>
              <a:t>mf.trapmf</a:t>
            </a:r>
            <a:r>
              <a:rPr lang="tr-TR" sz="2400" b="1" dirty="0"/>
              <a:t>: </a:t>
            </a:r>
            <a:r>
              <a:rPr lang="tr-TR" sz="2400" dirty="0"/>
              <a:t>yamuk üyelik fonksiyonu. </a:t>
            </a:r>
          </a:p>
          <a:p>
            <a:r>
              <a:rPr lang="tr-TR" sz="2400" b="1" dirty="0" err="1"/>
              <a:t>mf.trimf:</a:t>
            </a:r>
            <a:r>
              <a:rPr lang="tr-TR" sz="2400" dirty="0" err="1"/>
              <a:t>Üçgen</a:t>
            </a:r>
            <a:r>
              <a:rPr lang="tr-TR" sz="2400" dirty="0"/>
              <a:t> üyelik fonksiyonu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15</a:t>
            </a:fld>
            <a:endParaRPr lang="tr-TR" noProof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D528E81-F998-6C25-98AC-CA6A624D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6" y="2656455"/>
            <a:ext cx="9240982" cy="36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4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Motor Hızı çıkış değişkeni için 3 adet bulanık küme tanımlanıyor ve ekrana çizdiriliyor.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16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1A14DB4-B485-6693-028A-37EC6ABCF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60" y="2143125"/>
            <a:ext cx="9478145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2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 err="1"/>
              <a:t>fuzz.interp_membership</a:t>
            </a:r>
            <a:r>
              <a:rPr lang="tr-TR" sz="2400" dirty="0"/>
              <a:t> metodu sıcaklık giriş değişkeninin </a:t>
            </a:r>
            <a:r>
              <a:rPr lang="tr-TR" sz="2400" dirty="0" err="1"/>
              <a:t>low</a:t>
            </a:r>
            <a:r>
              <a:rPr lang="tr-TR" sz="2400" dirty="0"/>
              <a:t> ve </a:t>
            </a:r>
            <a:r>
              <a:rPr lang="tr-TR" sz="2400" dirty="0" err="1"/>
              <a:t>med</a:t>
            </a:r>
            <a:r>
              <a:rPr lang="tr-TR" sz="2400" dirty="0"/>
              <a:t> kümelerine üyelik derecesini hesaplar.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17</a:t>
            </a:fld>
            <a:endParaRPr lang="tr-TR" noProof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1D036E7-7CDB-5885-FD97-69442F8F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23" y="1825767"/>
            <a:ext cx="8527413" cy="120987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3771F56-D7D1-7DD6-2B54-9D99A304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570" y="3242180"/>
            <a:ext cx="10064230" cy="97154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53A4AFE-C63F-69A2-1619-104F6E44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3" y="4404878"/>
            <a:ext cx="11324172" cy="17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2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 err="1"/>
              <a:t>fuzz.interp_membership</a:t>
            </a:r>
            <a:r>
              <a:rPr lang="tr-TR" sz="2400" dirty="0"/>
              <a:t> metodu sıcaklık değişimi giriş değişkeninin </a:t>
            </a:r>
            <a:r>
              <a:rPr lang="tr-TR" sz="2400" dirty="0" err="1"/>
              <a:t>low,medium</a:t>
            </a:r>
            <a:r>
              <a:rPr lang="tr-TR" sz="2400" dirty="0"/>
              <a:t> ve </a:t>
            </a:r>
            <a:r>
              <a:rPr lang="tr-TR" sz="2400" dirty="0" err="1"/>
              <a:t>high</a:t>
            </a:r>
            <a:r>
              <a:rPr lang="tr-TR" sz="2400" dirty="0"/>
              <a:t> kümelerine üyelik derecelerini hesaplar.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18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916CE26-C11C-582E-CF5F-8CD11ED4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5" y="1927947"/>
            <a:ext cx="10209750" cy="104385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098B5FB-D012-F10B-D0FE-AB63CFD4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0" y="3257117"/>
            <a:ext cx="9686493" cy="22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2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Her bir kural için öncül çıkış hesaplanıp (ve olduğu için </a:t>
            </a:r>
            <a:r>
              <a:rPr lang="tr-TR" sz="2400" dirty="0" err="1"/>
              <a:t>minumum</a:t>
            </a:r>
            <a:r>
              <a:rPr lang="tr-TR" sz="2400" dirty="0"/>
              <a:t> alınır) bu öncül çıkış, çıkış kümesine </a:t>
            </a:r>
            <a:r>
              <a:rPr lang="tr-TR" sz="2400" dirty="0" err="1"/>
              <a:t>mamdaniye</a:t>
            </a:r>
            <a:r>
              <a:rPr lang="tr-TR" sz="2400" dirty="0"/>
              <a:t> göre (</a:t>
            </a:r>
            <a:r>
              <a:rPr lang="tr-TR" sz="2400" dirty="0" err="1"/>
              <a:t>minumum</a:t>
            </a:r>
            <a:r>
              <a:rPr lang="tr-TR" sz="2400" dirty="0"/>
              <a:t> alınarak) uygulanıyor. Sonuç olarak rule1, rule2, rule3 ve rule4 içinde tüm evrensel küme için </a:t>
            </a:r>
            <a:r>
              <a:rPr lang="tr-TR" sz="2400" dirty="0" err="1"/>
              <a:t>mamdaniye</a:t>
            </a:r>
            <a:r>
              <a:rPr lang="tr-TR" sz="2400" dirty="0"/>
              <a:t> göre hesaplanan üyelik dereceleri bulunur.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19</a:t>
            </a:fld>
            <a:endParaRPr lang="tr-TR" noProof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1D2FE3-5BAD-6BDB-869D-742C65FAF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43" y="3029817"/>
            <a:ext cx="9455086" cy="18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700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6 : ÖRNEKLER</a:t>
            </a:r>
          </a:p>
        </p:txBody>
      </p:sp>
    </p:spTree>
    <p:extLst>
      <p:ext uri="{BB962C8B-B14F-4D97-AF65-F5344CB8AC3E}">
        <p14:creationId xmlns:p14="http://schemas.microsoft.com/office/powerpoint/2010/main" val="101580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Her bir kural için elde edilen çıkış kümeleri ekrana çizdiriliyor.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20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C1F7E88-75BE-4700-3F6F-67A668D9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89" y="1627475"/>
            <a:ext cx="10376011" cy="240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Maksimum alınarak kurallardan elde edilen çıkış kümeleri birleştiriliyor ve ekrana çizdiriliyor.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21</a:t>
            </a:fld>
            <a:endParaRPr lang="tr-TR" noProof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49A353-5514-04A5-175C-33D8DD3C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20" y="1837892"/>
            <a:ext cx="10483258" cy="318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22</a:t>
            </a:fld>
            <a:endParaRPr lang="tr-TR" noProof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DD9C241-F945-43C7-F015-4FBD701F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89" y="770206"/>
            <a:ext cx="8660822" cy="566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r>
              <a:rPr lang="tr-TR" sz="2400" dirty="0"/>
              <a:t>Elde edilen durulanmış değerle </a:t>
            </a:r>
            <a:r>
              <a:rPr lang="tr-TR" sz="2400" dirty="0" err="1"/>
              <a:t>plot</a:t>
            </a:r>
            <a:r>
              <a:rPr lang="tr-TR" sz="2400" dirty="0"/>
              <a:t> üzerinde çizgi olarak gösteriliyor.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23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BDA344-A516-4696-EEEE-D667905F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05" y="1649556"/>
            <a:ext cx="9117157" cy="30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Örnek-4 Kodlar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24</a:t>
            </a:fld>
            <a:endParaRPr lang="tr-TR" noProof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59CDE51-E9DB-B525-4C8F-0DFB4F27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1" y="1393248"/>
            <a:ext cx="10733617" cy="13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552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 1: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İkinci el bir aracın fiyatını tahmin etmek için kullanılan bir bulanık sistemi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Örnek-1-Ornek1.py (https://github.com/akaraci/Bulanik_Mantik)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717"/>
            <a:ext cx="10515600" cy="4578311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İkinci el bir aracın fiyatını tahmin etmek için kullanılan bir bulanık sistem taslayalım.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iki adet giriş parametresine sahip olsun. Bunlar araç modeli ve aracın kilometresi olsun.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parametresi aracın fiyatı olmaktadır.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parametrelerinin aralık değerleri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Model için [2002-2012] 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Km için [0-100.000]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parametresinin aralık değerleri 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Fiyat İçin [0-40.000] 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için kullanılan üyelik fonksiyonları aşağıdaki gibidir.</a:t>
            </a:r>
          </a:p>
        </p:txBody>
      </p:sp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FA91A9DC-5AF8-FCB0-225F-53D7EBBC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81" y="1964963"/>
            <a:ext cx="8613902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tabanındaki bulanık kurallar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I: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düşük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yüksek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düşüktür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orta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orta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ortadır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yüksek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kilometresi düşük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 O halde </a:t>
            </a:r>
            <a:r>
              <a:rPr lang="tr-TR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araç fiyatı yüksektir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 model ve 25 bin kilometrede olan bir aracın fiyatının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çıkarım yöntemi kullanılarak tahmin edelim. </a:t>
            </a:r>
          </a:p>
        </p:txBody>
      </p:sp>
    </p:spTree>
    <p:extLst>
      <p:ext uri="{BB962C8B-B14F-4D97-AF65-F5344CB8AC3E}">
        <p14:creationId xmlns:p14="http://schemas.microsoft.com/office/powerpoint/2010/main" val="121146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5AE394-F983-39AF-6478-F5F1E44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91" y="241300"/>
            <a:ext cx="8751034" cy="6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378EE-E779-59AC-8AE1-A0A6AC69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930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Örnek-4: Havalandırma Sistemi (Ornek-4.py)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AAB1C3E-FBE5-E355-0AAE-ACFBF0EF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3</a:t>
            </a:fld>
            <a:endParaRPr lang="tr-TR" noProof="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8B2F7A2-6DD5-9A37-28E3-FB142F89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044"/>
          <a:stretch/>
        </p:blipFill>
        <p:spPr>
          <a:xfrm>
            <a:off x="1090799" y="974995"/>
            <a:ext cx="10172946" cy="525841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3AADE48B-AC1F-0923-45A8-2E10442CA355}"/>
              </a:ext>
            </a:extLst>
          </p:cNvPr>
          <p:cNvSpPr txBox="1"/>
          <p:nvPr/>
        </p:nvSpPr>
        <p:spPr>
          <a:xfrm>
            <a:off x="1444336" y="269124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0.25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EBEEE4A-8D85-9A51-C443-E75570674AA3}"/>
              </a:ext>
            </a:extLst>
          </p:cNvPr>
          <p:cNvSpPr txBox="1"/>
          <p:nvPr/>
        </p:nvSpPr>
        <p:spPr>
          <a:xfrm>
            <a:off x="1444336" y="2178769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0.5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FF70E27-A7F0-0752-1EBC-D8C9EA9EC3EB}"/>
              </a:ext>
            </a:extLst>
          </p:cNvPr>
          <p:cNvSpPr txBox="1"/>
          <p:nvPr/>
        </p:nvSpPr>
        <p:spPr>
          <a:xfrm>
            <a:off x="1487617" y="3819047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1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1B227CB-AC8D-1963-A16E-008967C9B4B6}"/>
              </a:ext>
            </a:extLst>
          </p:cNvPr>
          <p:cNvSpPr txBox="1"/>
          <p:nvPr/>
        </p:nvSpPr>
        <p:spPr>
          <a:xfrm>
            <a:off x="1495363" y="4772312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/>
              <a:t>0.5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07445CB5-8C70-97A3-B541-73990391B5A6}"/>
              </a:ext>
            </a:extLst>
          </p:cNvPr>
          <p:cNvSpPr txBox="1">
            <a:spLocks/>
          </p:cNvSpPr>
          <p:nvPr/>
        </p:nvSpPr>
        <p:spPr>
          <a:xfrm>
            <a:off x="1495363" y="6339619"/>
            <a:ext cx="10515600" cy="486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400" dirty="0"/>
              <a:t>Giriş: Sıcaklık=35, Sıcaklık Değişimi=1</a:t>
            </a:r>
          </a:p>
        </p:txBody>
      </p:sp>
    </p:spTree>
    <p:extLst>
      <p:ext uri="{BB962C8B-B14F-4D97-AF65-F5344CB8AC3E}">
        <p14:creationId xmlns:p14="http://schemas.microsoft.com/office/powerpoint/2010/main" val="136349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8EE999-9F5D-73D7-41A2-D7E52732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7" y="1048787"/>
            <a:ext cx="7733267" cy="52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308EF1-824D-05A6-67D3-639A83EC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05" y="1101148"/>
            <a:ext cx="8019974" cy="53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7F789E-06C1-3995-863D-3139A9CD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78" y="927099"/>
            <a:ext cx="8805171" cy="56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07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706BF0-4082-E9BA-7444-B3EA797D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8162" y="1322243"/>
            <a:ext cx="8771648" cy="3945948"/>
          </a:xfrm>
        </p:spPr>
      </p:pic>
    </p:spTree>
    <p:extLst>
      <p:ext uri="{BB962C8B-B14F-4D97-AF65-F5344CB8AC3E}">
        <p14:creationId xmlns:p14="http://schemas.microsoft.com/office/powerpoint/2010/main" val="2865890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B3881DC-C59A-C716-C392-7308C9C20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6" y="1825625"/>
            <a:ext cx="10611576" cy="13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9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510E67-C20F-E677-3301-EEBEECBD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04" y="1089563"/>
            <a:ext cx="8356496" cy="49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Örnek-1-Python Kodları (Ornek1.py)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5C47726-12DD-6740-CD5C-B243B1EA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134" y="568892"/>
            <a:ext cx="4741937" cy="6152583"/>
          </a:xfrm>
        </p:spPr>
      </p:pic>
    </p:spTree>
    <p:extLst>
      <p:ext uri="{BB962C8B-B14F-4D97-AF65-F5344CB8AC3E}">
        <p14:creationId xmlns:p14="http://schemas.microsoft.com/office/powerpoint/2010/main" val="327566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006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3200" dirty="0"/>
              <a:t>Örnek-1-Python Kodları (Ornek1_defuzzyfication_example) (İnceleyelim)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DE1508-F1D0-41D3-9BC2-9A4DE165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3D3072-19A1-BEE1-3109-1D4E285A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61196"/>
            <a:ext cx="6678023" cy="491576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8A360EB-9F40-A13A-3617-FD939633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422" y="1261196"/>
            <a:ext cx="53530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9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Örnek-1 (Ödev)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Ornek-1.py’deki kodları optimize edin. Tekrarlayan işlemler için fonksiyon yazarak kodları kısaltın. (Ornek-1_optimize.py (siz çözükten sonra cevap </a:t>
            </a:r>
            <a:r>
              <a:rPr lang="tr-T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github’a</a:t>
            </a:r>
            <a:r>
              <a:rPr lang="tr-T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yüklenecektir))</a:t>
            </a:r>
          </a:p>
        </p:txBody>
      </p:sp>
    </p:spTree>
    <p:extLst>
      <p:ext uri="{BB962C8B-B14F-4D97-AF65-F5344CB8AC3E}">
        <p14:creationId xmlns:p14="http://schemas.microsoft.com/office/powerpoint/2010/main" val="3716127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'Bahşiş verme problemi' yaygın olarak, bulanık mantık ilkelerinin kompakt, sezgisel bir uzman kurallar kümesinden karmaşık davranışlar üretme gücünü göstermek için sıklıkla kullanılır.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restoranda nasıl bahşiş vermeyi seçebileceğinizi modelleyen bir bulanık kontrol sistemi oluşturalım. Bahşiş verirken, 0 ile 10 arasında derecelendirilen hizmet ve yemek kalitesini göz önünde bulundurursunuz. Bunu, 0 ile %25 arasında bir bahşiş bırakmak için kullanırsınız.</a:t>
            </a:r>
          </a:p>
        </p:txBody>
      </p:sp>
    </p:spTree>
    <p:extLst>
      <p:ext uri="{BB962C8B-B14F-4D97-AF65-F5344CB8AC3E}">
        <p14:creationId xmlns:p14="http://schemas.microsoft.com/office/powerpoint/2010/main" val="294776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6378EE-E779-59AC-8AE1-A0A6AC69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6930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Örnek: Havalandırma Sistemi (Ornek-4.py)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AAB1C3E-FBE5-E355-0AAE-ACFBF0EF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4</a:t>
            </a:fld>
            <a:endParaRPr lang="tr-TR" noProof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D59A922-981C-4332-6C02-15852A1F4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980" b="40202"/>
          <a:stretch/>
        </p:blipFill>
        <p:spPr bwMode="auto">
          <a:xfrm>
            <a:off x="965170" y="933450"/>
            <a:ext cx="10674504" cy="2744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8045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232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()-</a:t>
            </a:r>
            <a:r>
              <a:rPr lang="tr-TR" sz="4000" dirty="0" err="1"/>
              <a:t>Fuzzy</a:t>
            </a:r>
            <a:r>
              <a:rPr lang="tr-TR" sz="4000" dirty="0"/>
              <a:t> Control </a:t>
            </a:r>
            <a:r>
              <a:rPr lang="tr-TR" sz="4000" dirty="0" err="1"/>
              <a:t>Systems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472"/>
            <a:ext cx="10515600" cy="5345296"/>
          </a:xfrm>
        </p:spPr>
        <p:txBody>
          <a:bodyPr>
            <a:no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aşağıdaki gibi tanımlanabilir: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Antecednets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(Inputs)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crisp value range): How good was the service of the wait staff, on a scale of 0 to 10?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fuzzy value range): poor, acceptable, amazing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quality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Universe: How tasty was the food, on a scale of 0 to 10?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set: bad, decent, great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Consequents (Outputs)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Universe: How much should we tip, on a scale of 0% to 25%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set: low, medium, high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19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()-</a:t>
            </a:r>
            <a:r>
              <a:rPr lang="tr-TR" sz="4000" dirty="0" err="1"/>
              <a:t>Fuzzy</a:t>
            </a:r>
            <a:r>
              <a:rPr lang="tr-TR" sz="4000" dirty="0"/>
              <a:t> Control </a:t>
            </a:r>
            <a:r>
              <a:rPr lang="tr-TR" sz="4000" dirty="0" err="1"/>
              <a:t>Systems</a:t>
            </a:r>
            <a:endParaRPr lang="tr-TR" sz="4000" dirty="0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good or the food quality was good, THEN the tip will be high.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average, THEN the tip will be medium.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service was poor and the food quality was poor THEN the tip will be low.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tell this controller that I rated: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as 9.8, and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as 6.5,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recommend I leave:</a:t>
            </a:r>
          </a:p>
          <a:p>
            <a:pPr lvl="1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20.2% tip.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5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tr-T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E1815E-91A7-8156-2675-10CF2296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41" y="1019709"/>
            <a:ext cx="9703759" cy="57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90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53452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tr-T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E452DE-2434-F272-68B2-C280A7A5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32" y="1110094"/>
            <a:ext cx="9618794" cy="50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5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F0D010C-6764-002C-193B-1EB06BA56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04" y="238111"/>
            <a:ext cx="4977778" cy="3352381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BC72558-5705-FF16-3567-B879EE94C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4" y="67335"/>
            <a:ext cx="5484934" cy="369393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83CA24D-A1A8-B512-F34F-054835936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822" y="3505619"/>
            <a:ext cx="497777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0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Örnek-2 (Ornek-2.py)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BFC16DA-3B19-6502-65A7-85DCB599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29" y="1299601"/>
            <a:ext cx="7646243" cy="51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8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 (Ornek-3.py)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Girişler: </a:t>
            </a:r>
            <a:r>
              <a:rPr lang="tr-TR" b="1" dirty="0"/>
              <a:t>Sıcaklık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(20,81,1)</a:t>
            </a:r>
          </a:p>
          <a:p>
            <a:r>
              <a:rPr lang="tr-TR" b="1" dirty="0" err="1"/>
              <a:t>Low</a:t>
            </a:r>
            <a:r>
              <a:rPr lang="tr-TR" b="1" dirty="0"/>
              <a:t>:[20,25,35,40]</a:t>
            </a:r>
          </a:p>
          <a:p>
            <a:r>
              <a:rPr lang="tr-TR" b="1" dirty="0" err="1"/>
              <a:t>Medium</a:t>
            </a:r>
            <a:r>
              <a:rPr lang="tr-TR" b="1" dirty="0"/>
              <a:t>:[30,42,55,80]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18EA26E-6FCE-F9D2-AF1C-15784862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5" y="2186343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2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Girişler: </a:t>
            </a:r>
            <a:r>
              <a:rPr lang="tr-TR" b="1" dirty="0"/>
              <a:t>Sıcaklık Değişimi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(0,6,0.1)</a:t>
            </a:r>
          </a:p>
          <a:p>
            <a:r>
              <a:rPr lang="tr-TR" b="1" dirty="0" err="1"/>
              <a:t>Low</a:t>
            </a:r>
            <a:r>
              <a:rPr lang="tr-TR" b="1" dirty="0"/>
              <a:t>: [0,0.3,1,2]</a:t>
            </a:r>
          </a:p>
          <a:p>
            <a:r>
              <a:rPr lang="tr-TR" b="1" dirty="0" err="1"/>
              <a:t>Medium</a:t>
            </a:r>
            <a:r>
              <a:rPr lang="tr-TR" b="1" dirty="0"/>
              <a:t>: [0.5,1.3,2,3]</a:t>
            </a:r>
          </a:p>
          <a:p>
            <a:r>
              <a:rPr lang="tr-TR" b="1" dirty="0"/>
              <a:t>High:[1,3,4,5]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235636-DDA3-7D7B-8F82-DFD3BC96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625" y="2811884"/>
            <a:ext cx="4901587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49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/>
          <a:lstStyle/>
          <a:p>
            <a:r>
              <a:rPr lang="tr-TR" dirty="0"/>
              <a:t>Çıkış: </a:t>
            </a:r>
            <a:r>
              <a:rPr lang="tr-TR" b="1" dirty="0"/>
              <a:t>Motor Hızı</a:t>
            </a:r>
          </a:p>
          <a:p>
            <a:r>
              <a:rPr lang="tr-TR" b="1" dirty="0"/>
              <a:t>Evrensel Küme: </a:t>
            </a:r>
            <a:r>
              <a:rPr lang="tr-TR" b="1" dirty="0" err="1"/>
              <a:t>np.arange</a:t>
            </a:r>
            <a:r>
              <a:rPr lang="tr-TR" b="1" dirty="0"/>
              <a:t>(100,1001,1)</a:t>
            </a:r>
          </a:p>
          <a:p>
            <a:r>
              <a:rPr lang="tr-TR" b="1" dirty="0" err="1"/>
              <a:t>Slow</a:t>
            </a:r>
            <a:r>
              <a:rPr lang="tr-TR" b="1" dirty="0"/>
              <a:t>: [100,250,350,500]</a:t>
            </a:r>
          </a:p>
          <a:p>
            <a:r>
              <a:rPr lang="tr-TR" b="1" dirty="0" err="1"/>
              <a:t>Medium</a:t>
            </a:r>
            <a:r>
              <a:rPr lang="tr-TR" b="1" dirty="0"/>
              <a:t>: [300,400,500,700]</a:t>
            </a:r>
          </a:p>
          <a:p>
            <a:r>
              <a:rPr lang="tr-TR" b="1" dirty="0" err="1"/>
              <a:t>Fast</a:t>
            </a:r>
            <a:r>
              <a:rPr lang="tr-TR" b="1" dirty="0"/>
              <a:t>:[500,650,750,1000]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23D9E0-E744-C317-7E89-CA6F97DA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98" y="2615255"/>
            <a:ext cx="5053968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26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 lnSpcReduction="10000"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Giriş Değerleri:</a:t>
            </a:r>
          </a:p>
          <a:p>
            <a:pPr lvl="1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Sıcaklık:35</a:t>
            </a:r>
          </a:p>
          <a:p>
            <a:pPr lvl="1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Sıcaklık Değişimi:1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Girişlerin Kümelere Üyelik Dereceleri aşağıdaki gibidir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0.41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1.0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0.625</a:t>
            </a:r>
          </a:p>
          <a:p>
            <a:pPr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Üyelik Sıcaklık Değişimi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Kurallar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Rule1-&gt;(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Rule2-&gt;(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Rule3-&gt;(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</a:p>
          <a:p>
            <a:pPr marL="0" lvl="2"/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Rule4-&gt;(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&amp;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sicaklik_degisim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motor_hizi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205744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tr-TR" dirty="0"/>
              <a:t>Kural-1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6"/>
            <a:ext cx="10913918" cy="5200217"/>
          </a:xfrm>
        </p:spPr>
        <p:txBody>
          <a:bodyPr/>
          <a:lstStyle/>
          <a:p>
            <a:r>
              <a:rPr lang="tr-TR" dirty="0" err="1"/>
              <a:t>Sıcaklik</a:t>
            </a:r>
            <a:r>
              <a:rPr lang="tr-TR" dirty="0"/>
              <a:t>=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Sıcaklık Değişimi=</a:t>
            </a:r>
            <a:r>
              <a:rPr lang="tr-TR" dirty="0" err="1"/>
              <a:t>Low</a:t>
            </a:r>
            <a:r>
              <a:rPr lang="tr-TR" dirty="0"/>
              <a:t> ise </a:t>
            </a:r>
            <a:r>
              <a:rPr lang="tr-TR" dirty="0" err="1"/>
              <a:t>MotorHızı</a:t>
            </a:r>
            <a:r>
              <a:rPr lang="tr-TR" dirty="0"/>
              <a:t>=</a:t>
            </a:r>
            <a:r>
              <a:rPr lang="tr-TR" dirty="0" err="1"/>
              <a:t>Fast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5</a:t>
            </a:fld>
            <a:endParaRPr lang="tr-TR" noProof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335A3E8-AC6B-BB6A-1576-FE12B64B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366"/>
            <a:ext cx="10829925" cy="28384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CD93307-057F-9EC6-52C6-DB7FC83AA46C}"/>
              </a:ext>
            </a:extLst>
          </p:cNvPr>
          <p:cNvSpPr txBox="1"/>
          <p:nvPr/>
        </p:nvSpPr>
        <p:spPr>
          <a:xfrm>
            <a:off x="7845136" y="3346021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1373043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/>
          </a:bodyPr>
          <a:lstStyle/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 verilen bilgilere göre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Larsen Çıkarım kullanarak gerekli hesaplamaları yapın.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Durulaştırma için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MOM, SOM, LOM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yöntemlerini ayrı, ayrı kullanın.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programlama dilini kullanarak bu denetleyici sistemini CONTROL kütüphanesini kullanarak kodlayın?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Ödevler kontrol edildikten sonra cevap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«</a:t>
            </a:r>
            <a:r>
              <a:rPr lang="tr-TR" sz="2400" dirty="0"/>
              <a:t>Ornek-3.py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dosya ismiyle yayınlanacaktır.</a:t>
            </a:r>
          </a:p>
        </p:txBody>
      </p:sp>
    </p:spTree>
    <p:extLst>
      <p:ext uri="{BB962C8B-B14F-4D97-AF65-F5344CB8AC3E}">
        <p14:creationId xmlns:p14="http://schemas.microsoft.com/office/powerpoint/2010/main" val="3221791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889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Örnek-3-Havalandırma Sistemi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FA1E8-6A2E-22B5-E8D2-0810C0D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710"/>
            <a:ext cx="10515600" cy="5157253"/>
          </a:xfrm>
        </p:spPr>
        <p:txBody>
          <a:bodyPr>
            <a:normAutofit/>
          </a:bodyPr>
          <a:lstStyle/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=587.9  olarak hesaplanmalıdır.</a:t>
            </a:r>
          </a:p>
          <a:p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Som=650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=750</a:t>
            </a:r>
          </a:p>
          <a:p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=700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A8E324E-F2C1-A4DD-C314-981C2B1D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34" y="2557463"/>
            <a:ext cx="5467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2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52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925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https://guraysonugur.aku.edu.tr/wp-content/uploads/sites/11/2018/02/BMK-Ders-2.pdf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tr-TR" dirty="0"/>
              <a:t>Kural-2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6"/>
            <a:ext cx="10913918" cy="5200217"/>
          </a:xfrm>
        </p:spPr>
        <p:txBody>
          <a:bodyPr>
            <a:normAutofit/>
          </a:bodyPr>
          <a:lstStyle/>
          <a:p>
            <a:r>
              <a:rPr lang="tr-TR" sz="2400" dirty="0" err="1"/>
              <a:t>Sıcaklik</a:t>
            </a:r>
            <a:r>
              <a:rPr lang="tr-TR" sz="2400" dirty="0"/>
              <a:t>=</a:t>
            </a:r>
            <a:r>
              <a:rPr lang="tr-TR" sz="2400" dirty="0" err="1"/>
              <a:t>Medium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Sıcaklık Değişimi=</a:t>
            </a:r>
            <a:r>
              <a:rPr lang="tr-TR" sz="2400" dirty="0" err="1"/>
              <a:t>Medium</a:t>
            </a:r>
            <a:r>
              <a:rPr lang="tr-TR" sz="2400" dirty="0"/>
              <a:t> ise </a:t>
            </a:r>
            <a:r>
              <a:rPr lang="tr-TR" sz="2400" dirty="0" err="1"/>
              <a:t>MotorHızı</a:t>
            </a:r>
            <a:r>
              <a:rPr lang="tr-TR" sz="2400" dirty="0"/>
              <a:t>=</a:t>
            </a:r>
            <a:r>
              <a:rPr lang="tr-TR" sz="2400" dirty="0" err="1"/>
              <a:t>Slow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6</a:t>
            </a:fld>
            <a:endParaRPr lang="tr-TR" noProof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D1AC07-FD3C-D442-EBDA-B1AF00DA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89834"/>
            <a:ext cx="9915525" cy="257175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19862061-4643-5AB9-DA95-14F47E32D7A3}"/>
              </a:ext>
            </a:extLst>
          </p:cNvPr>
          <p:cNvSpPr txBox="1"/>
          <p:nvPr/>
        </p:nvSpPr>
        <p:spPr>
          <a:xfrm>
            <a:off x="3460173" y="36577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366246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tr-TR" dirty="0"/>
              <a:t>Kural-3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6"/>
            <a:ext cx="10913918" cy="5200217"/>
          </a:xfrm>
        </p:spPr>
        <p:txBody>
          <a:bodyPr>
            <a:normAutofit/>
          </a:bodyPr>
          <a:lstStyle/>
          <a:p>
            <a:r>
              <a:rPr lang="tr-TR" sz="2400" dirty="0" err="1"/>
              <a:t>Sıcaklik</a:t>
            </a:r>
            <a:r>
              <a:rPr lang="tr-TR" sz="2400" dirty="0"/>
              <a:t>=</a:t>
            </a:r>
            <a:r>
              <a:rPr lang="tr-TR" sz="2400" dirty="0" err="1"/>
              <a:t>Low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Sıcaklık Değişimi=</a:t>
            </a:r>
            <a:r>
              <a:rPr lang="tr-TR" sz="2400" dirty="0" err="1"/>
              <a:t>Medium</a:t>
            </a:r>
            <a:r>
              <a:rPr lang="tr-TR" sz="2400" dirty="0"/>
              <a:t> ise </a:t>
            </a:r>
            <a:r>
              <a:rPr lang="tr-TR" sz="2400" dirty="0" err="1"/>
              <a:t>MotorHızı</a:t>
            </a:r>
            <a:r>
              <a:rPr lang="tr-TR" sz="2400" dirty="0"/>
              <a:t>=</a:t>
            </a:r>
            <a:r>
              <a:rPr lang="tr-TR" sz="2400" dirty="0" err="1"/>
              <a:t>Fast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7</a:t>
            </a:fld>
            <a:endParaRPr lang="tr-TR" noProof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95ED3C-F437-C5D0-4AE3-8BBC9E7C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50" y="1804555"/>
            <a:ext cx="10854266" cy="282979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A6B03B6-4BAA-CEF4-97F9-1C4590D15A32}"/>
              </a:ext>
            </a:extLst>
          </p:cNvPr>
          <p:cNvSpPr txBox="1"/>
          <p:nvPr/>
        </p:nvSpPr>
        <p:spPr>
          <a:xfrm>
            <a:off x="7865918" y="357685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427092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3ED3A1C-B4B2-6043-132B-5D82265F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105025"/>
            <a:ext cx="9972675" cy="26479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tr-TR" dirty="0"/>
              <a:t>Kural-4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6"/>
            <a:ext cx="10913918" cy="5200217"/>
          </a:xfrm>
        </p:spPr>
        <p:txBody>
          <a:bodyPr>
            <a:normAutofit/>
          </a:bodyPr>
          <a:lstStyle/>
          <a:p>
            <a:r>
              <a:rPr lang="tr-TR" sz="2400" dirty="0" err="1"/>
              <a:t>Sıcaklik</a:t>
            </a:r>
            <a:r>
              <a:rPr lang="tr-TR" sz="2400" dirty="0"/>
              <a:t>=</a:t>
            </a:r>
            <a:r>
              <a:rPr lang="tr-TR" sz="2400" dirty="0" err="1"/>
              <a:t>Medium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Sıcaklık Değişimi=</a:t>
            </a:r>
            <a:r>
              <a:rPr lang="tr-TR" sz="2400" dirty="0" err="1"/>
              <a:t>Low</a:t>
            </a:r>
            <a:r>
              <a:rPr lang="tr-TR" sz="2400" dirty="0"/>
              <a:t> ise </a:t>
            </a:r>
            <a:r>
              <a:rPr lang="tr-TR" sz="2400" dirty="0" err="1"/>
              <a:t>MotorHızı</a:t>
            </a:r>
            <a:r>
              <a:rPr lang="tr-TR" sz="2400" dirty="0"/>
              <a:t>=</a:t>
            </a:r>
            <a:r>
              <a:rPr lang="tr-TR" sz="2400" dirty="0" err="1"/>
              <a:t>Medium</a:t>
            </a:r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8</a:t>
            </a:fld>
            <a:endParaRPr lang="tr-TR" noProof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A6B03B6-4BAA-CEF4-97F9-1C4590D15A32}"/>
              </a:ext>
            </a:extLst>
          </p:cNvPr>
          <p:cNvSpPr txBox="1"/>
          <p:nvPr/>
        </p:nvSpPr>
        <p:spPr>
          <a:xfrm>
            <a:off x="5006494" y="400288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199690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5B81D6-0A59-95FC-70F5-9C87F045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86"/>
            <a:ext cx="10515600" cy="61162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/>
              <a:t>Max</a:t>
            </a:r>
            <a:r>
              <a:rPr lang="tr-TR" dirty="0"/>
              <a:t> İle Birleştirme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82D2B-E7B6-60D6-D538-C47ED53A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747"/>
            <a:ext cx="10913918" cy="5164280"/>
          </a:xfrm>
        </p:spPr>
        <p:txBody>
          <a:bodyPr>
            <a:normAutofit/>
          </a:bodyPr>
          <a:lstStyle/>
          <a:p>
            <a:endParaRPr lang="tr-TR" sz="24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5062AB-0802-D525-E325-44E874B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9</a:t>
            </a:fld>
            <a:endParaRPr lang="tr-TR" noProof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33C759-7D32-F080-2B41-D8B38974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8" y="716973"/>
            <a:ext cx="5219509" cy="1368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DB1A119-5FF1-1F59-EFCE-5412CD296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7" y="2192973"/>
            <a:ext cx="5274400" cy="136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6E4080E-1571-C621-9D9A-0AA7FF539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79" y="3723603"/>
            <a:ext cx="5247257" cy="1368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00509F2-9B1B-4EED-AEE5-887D45CA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31" y="5223414"/>
            <a:ext cx="5152144" cy="1368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7FA5937-B40C-38B1-F12E-A85A747894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53"/>
          <a:stretch/>
        </p:blipFill>
        <p:spPr bwMode="auto">
          <a:xfrm>
            <a:off x="5408047" y="1967193"/>
            <a:ext cx="6743065" cy="35128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807199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10637</TotalTime>
  <Words>1484</Words>
  <Application>Microsoft Office PowerPoint</Application>
  <PresentationFormat>Geniş ekran</PresentationFormat>
  <Paragraphs>259</Paragraphs>
  <Slides>53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8" baseType="lpstr">
      <vt:lpstr>Arial</vt:lpstr>
      <vt:lpstr>Calibri</vt:lpstr>
      <vt:lpstr>Times New Roman</vt:lpstr>
      <vt:lpstr>Univers</vt:lpstr>
      <vt:lpstr>GradientUnivers</vt:lpstr>
      <vt:lpstr>BULANIK MANTIK</vt:lpstr>
      <vt:lpstr>Bölüm 6 : ÖRNEKLER</vt:lpstr>
      <vt:lpstr>Örnek-4: Havalandırma Sistemi (Ornek-4.py)</vt:lpstr>
      <vt:lpstr>Örnek: Havalandırma Sistemi (Ornek-4.py)</vt:lpstr>
      <vt:lpstr>Kural-1</vt:lpstr>
      <vt:lpstr>Kural-2</vt:lpstr>
      <vt:lpstr>Kural-3</vt:lpstr>
      <vt:lpstr>Kural-4</vt:lpstr>
      <vt:lpstr>Max İle Birleştirme</vt:lpstr>
      <vt:lpstr>Durulaştırma</vt:lpstr>
      <vt:lpstr>Durulaştırma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Örnek-4 Kodlar</vt:lpstr>
      <vt:lpstr>PowerPoint Sunusu</vt:lpstr>
      <vt:lpstr>Örnek-1-Ornek1.py (https://github.com/akaraci/Bulanik_Mantik)</vt:lpstr>
      <vt:lpstr>Örnek-1</vt:lpstr>
      <vt:lpstr>Örnek-1</vt:lpstr>
      <vt:lpstr>Örnek-1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(Ornek1.py)</vt:lpstr>
      <vt:lpstr>Örnek-1-Python Kodları (Ornek1_defuzzyfication_example) (İnceleyelim)</vt:lpstr>
      <vt:lpstr>Örnek-1 (Ödev)</vt:lpstr>
      <vt:lpstr>Örnek-2 ()</vt:lpstr>
      <vt:lpstr>Örnek-2 ()-Fuzzy Control Systems</vt:lpstr>
      <vt:lpstr>Örnek-2 ()-Fuzzy Control Systems</vt:lpstr>
      <vt:lpstr>Örnek-2 (Ornek-2.py)</vt:lpstr>
      <vt:lpstr>Örnek-2 (Ornek-2.py)</vt:lpstr>
      <vt:lpstr>Örnek-2 (Ornek-2.py)</vt:lpstr>
      <vt:lpstr>Örnek-2 (Ornek-2.py)</vt:lpstr>
      <vt:lpstr>Örnek-3-Havalandırma Sistemi (Ornek-3.py)</vt:lpstr>
      <vt:lpstr>Örnek-3-Havalandırma Sistemi</vt:lpstr>
      <vt:lpstr>Örnek-3-Havalandırma Sistemi</vt:lpstr>
      <vt:lpstr>Örnek-3-Havalandırma Sistemi</vt:lpstr>
      <vt:lpstr>Örnek-3-Havalandırma Sistemi</vt:lpstr>
      <vt:lpstr>Örnek-3-Havalandırma Sistemi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476</cp:revision>
  <dcterms:created xsi:type="dcterms:W3CDTF">2022-09-22T13:24:45Z</dcterms:created>
  <dcterms:modified xsi:type="dcterms:W3CDTF">2022-11-29T10:57:19Z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