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6"/>
  </p:notesMasterIdLst>
  <p:handoutMasterIdLst>
    <p:handoutMasterId r:id="rId37"/>
  </p:handoutMasterIdLst>
  <p:sldIdLst>
    <p:sldId id="306" r:id="rId5"/>
    <p:sldId id="294" r:id="rId6"/>
    <p:sldId id="314" r:id="rId7"/>
    <p:sldId id="315" r:id="rId8"/>
    <p:sldId id="395" r:id="rId9"/>
    <p:sldId id="396" r:id="rId10"/>
    <p:sldId id="397" r:id="rId11"/>
    <p:sldId id="398" r:id="rId12"/>
    <p:sldId id="40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7" r:id="rId21"/>
    <p:sldId id="408" r:id="rId22"/>
    <p:sldId id="409" r:id="rId23"/>
    <p:sldId id="410" r:id="rId24"/>
    <p:sldId id="411" r:id="rId25"/>
    <p:sldId id="418" r:id="rId26"/>
    <p:sldId id="419" r:id="rId27"/>
    <p:sldId id="412" r:id="rId28"/>
    <p:sldId id="413" r:id="rId29"/>
    <p:sldId id="414" r:id="rId30"/>
    <p:sldId id="415" r:id="rId31"/>
    <p:sldId id="416" r:id="rId32"/>
    <p:sldId id="417" r:id="rId33"/>
    <p:sldId id="312" r:id="rId34"/>
    <p:sldId id="394" r:id="rId3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27.10.2022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27.10.2022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2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4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2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60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9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3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76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5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58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0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536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43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31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3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21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69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01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7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94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4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8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89E199-9908-AE7B-A7AD-A3DBDA2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068" y="903729"/>
            <a:ext cx="7537378" cy="50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çıkarım motoru aşağıdaki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82F956-32F6-EF9C-4C4F-A900A46F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6" y="1428505"/>
            <a:ext cx="8669146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9CE5E7-6526-5471-A98F-B6E4DED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2" y="1358167"/>
            <a:ext cx="9302355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1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kullanımı aşağıdaki özellikte sistemlerin geliştirilmesini kolaylaştırır.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bilgi ve zengin insan tecrübesi bulanık bilgi tabanlı sisteme doğal dile yakın bir şekilde dahil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İçerilen bilginin kesin ve tamam olmasına gerek yoktur.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Değerlendirilecek giriş bilgilerinin net olması veya bilgiyle tam uyumlu olması gerekmez.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bulanık bilgi tabanından ve bulanık olgulardan kısmen uyumlu sonuç elde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Tipik bir bulanık çıkarım aşağıdaki gibi gerçekleştirilir.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su sıcaksa bol soğuk su ilave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Su biraz sıcaktır.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Çok az soğuk su ilave et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domates kırmızı ise olgundur.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Domates çok kırmızıdır.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Domates çok olgundur.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75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birçok sonuç çıkarılabilir: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çıkarımın insan muhakemesine benzerliğine dikkat etmek gerekir.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Bilgi, “çok” ve “oldukça” gibi belirsiz kanaatlerle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Olgular “kısmen” gibi bulanık kanaatler gerektirebilir.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“biraz” gibi bulanık terimlerle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bize geleneksel mantıktan çok daha esnek bir yaklaşım sağlar.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34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Bileşim Operatörleri (</a:t>
            </a:r>
            <a:r>
              <a:rPr lang="tr-TR" sz="4000" dirty="0" err="1"/>
              <a:t>composition</a:t>
            </a:r>
            <a:r>
              <a:rPr lang="tr-TR" sz="4000" dirty="0"/>
              <a:t> </a:t>
            </a:r>
            <a:r>
              <a:rPr lang="tr-TR" sz="4000" dirty="0" err="1"/>
              <a:t>operators</a:t>
            </a:r>
            <a:r>
              <a:rPr lang="tr-TR" sz="40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işlemi birleştirerek bulanık küme ve bulanık ilişki problemlerini çözebiliriz.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işlemler kontrol uygulamalarında işlem kolaylıkları ve etkinliklerinden dolayı en sık kullanılanlardır.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kurallarda VE, VEYA bağlaçları kullanılabilir. Öncüldeki iki öncül, VE bağlacı varsa MİN, VEYA bağlacı varsa MAX kullanılarak çıkarım yapılır.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işleminde olduğu gibi üyelik dereceleri çarpılabilir. Burada en dıştaki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ise her kuraldan elde edilen sonucu birleştirmek için kullanılır.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[µA' (u), µR(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A'*R	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µA'*R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{µA' (u).µR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72689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Muhakeme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 mantık çıkarımı ile bulanık mantık çıkarımının kıyaslanması: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855E72-016C-B3DD-76AB-7EC01DA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6" y="1295687"/>
            <a:ext cx="5324143" cy="1476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BA39AC3-5FA7-24FC-46F9-9321AE7E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0" y="1318516"/>
            <a:ext cx="4457013" cy="1620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7D787C1-EEE1-32A1-C146-F1FCE806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9687"/>
            <a:ext cx="4798317" cy="133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9AB7E65-8D26-CA83-4457-6E23250FA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924"/>
          <a:stretch/>
        </p:blipFill>
        <p:spPr>
          <a:xfrm>
            <a:off x="5636517" y="3549337"/>
            <a:ext cx="6254846" cy="13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Çıkarım-Anlamlandırma Fonksiyonları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C9C98B-EC41-14A1-F44C-1C819973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38604"/>
            <a:ext cx="8172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bilgi tabanındaki her kural bir bulanık ilişkiye karşılık gelir.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Ak→Bk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bulanık kural tabanındaki,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kurala karşılık gelen ilişkiyi vermektedir.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 toplam ilişkisi (R) bütün kuralların (R1, R2,…,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RN.) birleşim işlemi ile elde edilir.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bulanık kuralın ilişkisini elde edebilmek için değişik yaklaşımlar kullanılabilir.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bulanık geliştirme gereci, kullanıcıya hangi yaklaşımı kullanacağına dair seçenek verir veya bir metodu otomatik olarak seçer.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 1’de bulanık kurallar için sık kullanılan bazı anlamlandırma fonksiyonları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verilmektedir.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kurallar;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x=A İSE, y=B şeklindedir. Burada da; A∈U, B∈V, 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y∈V’dir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4 : 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Hedefler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kuralların ve bulanık bilgi tabanlarının nasıl oluşturulacağını anlamak.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Gerçekte bulanık muhakeme olan bulanık anlamlandırmada çıkarımın nasıl yapılacağını anlamak.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Şimdi N kurallı çok girişli tek çıkışlı (MISO) bir sistemi ele alalım. Bunun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kuralı aşağıda verilmektedir.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Burada; i= 1….n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i’ninci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giriş değişkeni x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bulanık kümedir.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ise yine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çıkış değişkeni için bulanık kümedir. Genel olarak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bulanık ilişkisi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şöyle gösterilir.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tr-TR" sz="22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öncüllerinin kesişmesi iki şekilde ifade edilebilir.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Nokta değer kesişmesi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pointvaluedintersection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Aralık değer kesişmesi(interval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valued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ilişkisi, kullanılan yorumlamaya göre değişik anlamlara gelebilir. Yoruma göre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küme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 nokta değer kümesi hem de aralık değer kümesi olabilir.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409086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292C4F31-3ECC-880B-7DF8-07254A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204119"/>
            <a:ext cx="10182225" cy="4591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A2D323-5BE9-1C25-8060-3C69A7DFFBEC}"/>
              </a:ext>
            </a:extLst>
          </p:cNvPr>
          <p:cNvSpPr txBox="1"/>
          <p:nvPr/>
        </p:nvSpPr>
        <p:spPr>
          <a:xfrm>
            <a:off x="3309205" y="2233859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A2CBDEE-FB47-03D2-C5AC-3AD807749560}"/>
              </a:ext>
            </a:extLst>
          </p:cNvPr>
          <p:cNvSpPr txBox="1"/>
          <p:nvPr/>
        </p:nvSpPr>
        <p:spPr>
          <a:xfrm>
            <a:off x="3875210" y="3299589"/>
            <a:ext cx="1611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(u)*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D684D9-69BB-C014-2E51-A4B65E96C400}"/>
              </a:ext>
            </a:extLst>
          </p:cNvPr>
          <p:cNvSpPr txBox="1"/>
          <p:nvPr/>
        </p:nvSpPr>
        <p:spPr>
          <a:xfrm>
            <a:off x="2597028" y="4224032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min(1,1-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58A936-0A2C-C0B0-3010-323CD5E32D53}"/>
              </a:ext>
            </a:extLst>
          </p:cNvPr>
          <p:cNvSpPr txBox="1"/>
          <p:nvPr/>
        </p:nvSpPr>
        <p:spPr>
          <a:xfrm>
            <a:off x="2022231" y="5253771"/>
            <a:ext cx="33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1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384567-79A5-A60E-6AA7-978EBD70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800" dirty="0"/>
              <a:t>Ödev-6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168087-90F4-E67E-AA37-EBAF8A57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301273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2D136A-4137-6182-8757-F6BF4762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tr-TR" noProof="0" smtClean="0"/>
              <a:t>22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2927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 dirty="0">
                <a:latin typeface="Times New Roman" panose="02020603050405020304" pitchFamily="18" charset="0"/>
              </a:rPr>
              <a:t>Ödev-5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Çıkış: Sıcaklık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Evrensel Küme: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(20,81,1)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:[20,25,35,40]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:[30,42,55,80]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Öncül çıkışı:0.4 </a:t>
            </a:r>
          </a:p>
          <a:p>
            <a:pPr marL="1371600" lvl="3" indent="0"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Kümesi: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mamdani’ye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342900" lvl="3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Öncül Çıkışı:0.7</a:t>
            </a:r>
          </a:p>
          <a:p>
            <a:pPr marL="125730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Kümesi:Med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görselleştrin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Yukarıdaki benzer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işlmeleri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Larsen’e göre de gerçekleştirip ayrı bir görsel olarak çizdirin.</a:t>
            </a:r>
          </a:p>
          <a:p>
            <a:pPr marL="1371600" lvl="3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71D06C4-E5A4-DB2E-A34A-AD4051CD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36" y="1334836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5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0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tabanında her bir kural bir bulanık ilişkiye dayanır.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 gösterilen bulanık kural tabanı ilişkili olduğu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k’ıncı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kuralı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çağırır.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tabanının tüm ilişkisi R;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işleminin sonucunda elde edilir.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operatörleriyle bulanık anlamlandırmayı anlamak için aşağıdaki kural tabanı verilmiş olsun.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iki örnek verilmiştir: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iki belirteci vardır. x=A’ ve buna bağlı sonucu y=B’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Bulanık kontrol mühendisliğinde asıl girdiler her zaman ‘keskin’ yapıdadır.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operatörü kullanarak bulanık çıkarım örneği :</a:t>
            </a: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8F8734-2646-6FFD-39FB-4E78832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4" y="1274559"/>
            <a:ext cx="6890458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ait olduğu üyelik fonksiyonunu yeniden ölçeklendirir. Bu ölçeklendirmeye göre çıkı bulanık kümesi de yeniden ölçeklenir. Çıkıştaki bu bulanık kümelerden en büyük olan seçilerek çıkı belirlenir.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677212-B319-C098-3A2D-0B87950D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2062145"/>
            <a:ext cx="5971514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3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40B3A62-43F4-888C-BB20-B73B49D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8" y="1522534"/>
            <a:ext cx="8983364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Bulanık İlişkiler ve Bileşimler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Sözel değişkenler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muhakeme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https://ahmetatasoglu98.medium.com/bulan%C4%B1k-mant%C4%B1k-3-bulan%C4%B1k-kurallar-ve-%C3%A7%C4%B1kar%C4%B1m-8f9d411080c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İki-Değerli Mantık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mantık, ikili mantık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 olarak adlandırılır.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mantıkta ve küme kuramında doğru ve yanlış, 1 ve 0, siyah ve beyaz olarak yaygın şekilde kullanılır.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tanımlanmış problemlerin çözülmesinde faydalı ve etkin bir yaklaşım sağlar.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yanında esnek değildir.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FFF9D2C-A115-D9E0-03D3-F7E9CED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35" y="3230806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Çok-Değerli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 yılında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Lukasiewicz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geliştirilen N-değerli mantık, çok-değerli mantığa bir örnektir.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N, 2 den büyük veya eşit rastgele bir tam sayıdır.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N-değerli mantıkta, doğruluk değerlerinin oluşturduğu T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kümesinin [0,1] kapalı aralığına bölündüğü varsayılır.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T4 için (0/3, 1/3, 2/3 ve 3/3) doğruluk değerleri olur. Yani (0, 1/3, 2/3, 1) şeklinde doğruluk değerleri verilebilir.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CE2583-E3DC-E788-8524-EFC197A5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42" y="4057497"/>
            <a:ext cx="3409315" cy="3238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401D80-DBEB-211E-E369-3A0ECEBF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50" y="4585432"/>
            <a:ext cx="1708150" cy="1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kontrol uygulamalarında, günlük konuşma cümleleri, bulanık bilgi sistemi içerisinde depolanmış “bulanık kontrol kuralları” olarak yerini alırlar.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 kolayca programlanabilir bir yapıdadır (IF A AND B THEN C gibi).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yönetimi için birçok bulanık programlama aracı geliştirilmiştir.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(koşul) THEN (Sonuç) yapısı ile birçok mühendislik kuralı formüle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dilimizin, mühendislik problemlerinin ve diğer pratik uygulamaların çözümünde kullanımına olanak verir.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güncel dilimizde bulunan belirsizlik ve kararsızlıkların matematik kullanılarak yönetilmesidir.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herhangi bir sözel değişken için bulanık kuralların üç genel biçimi vardır. Bunlar: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 bir değişkenin değerini belirli bir miktar ile sınırlar.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cümleler, IF şartlı cümlesinin şartının, giriş şartının evrensel kümesi için her zaman doğru olduğu gibi düşünülebilir.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üç genel biçime örnekler aşağıdadır: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F7DA48-50C3-CD80-7D2A-DD56DF5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9" y="3672204"/>
            <a:ext cx="3061896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 (ii) de verilen şart cümleleri kümesidir.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 şartlı kısıtlayıcı cümleler olarak kabul edilebilirler.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kuralları, bulanık IF THEN kuralları topluluğu ile temsil edilirler.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kontrol kuralları topluluğu sistemin basit giriş-çıkış ilişkisini belirler.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kurallarının genel formu çok-girişli tek-çıkışlı (MISO) sistemde olduğu gibidir.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D3D2D68-38B8-6229-26D2-C9861C5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30" y="2869752"/>
            <a:ext cx="3506928" cy="8082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BD099C-FEDC-6850-2618-E62A74C5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30" y="4494774"/>
            <a:ext cx="4534772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örnek kurallar verilmektedir. Burada model ve kilometre giriş değişkenleridir. Düşük, Orta ve Yüksek ise bulanık kümelerdir.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EĞER model Düşük VE kilometre Yüksek ise, O HALDE fiyat Düşüktür.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model Orta VE kilometre Orta ise, O HALDE fiyat Ortadır.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model Yüksek VEYA kilometre Düşük ise, O HALDE fiyat Yüksektir.</a:t>
            </a:r>
          </a:p>
        </p:txBody>
      </p:sp>
    </p:spTree>
    <p:extLst>
      <p:ext uri="{BB962C8B-B14F-4D97-AF65-F5344CB8AC3E}">
        <p14:creationId xmlns:p14="http://schemas.microsoft.com/office/powerpoint/2010/main" val="7203004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6859</TotalTime>
  <Words>1859</Words>
  <Application>Microsoft Office PowerPoint</Application>
  <PresentationFormat>Geniş ekran</PresentationFormat>
  <Paragraphs>253</Paragraphs>
  <Slides>31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Univers</vt:lpstr>
      <vt:lpstr>GradientUnivers</vt:lpstr>
      <vt:lpstr>BULANIK MANTIK</vt:lpstr>
      <vt:lpstr>Bölüm 4 : Bulanık Çıkarım</vt:lpstr>
      <vt:lpstr>Bulanık İlişkiler ve Bileşimler</vt:lpstr>
      <vt:lpstr>PowerPoint Sunusu</vt:lpstr>
      <vt:lpstr>Çok-Değerli Mantık</vt:lpstr>
      <vt:lpstr>Bulanık Mantık</vt:lpstr>
      <vt:lpstr>Bulanık Kurallar</vt:lpstr>
      <vt:lpstr>Bulanık Kurallar</vt:lpstr>
      <vt:lpstr>Bulanık Kurallar</vt:lpstr>
      <vt:lpstr>Bulanık Çıkarım</vt:lpstr>
      <vt:lpstr>Bulanık Çıkarım</vt:lpstr>
      <vt:lpstr>Bulanık Çıkarım</vt:lpstr>
      <vt:lpstr>Bulanık Çıkarım</vt:lpstr>
      <vt:lpstr>Bulanık Çıkarım</vt:lpstr>
      <vt:lpstr>Bulanık Çıkarım</vt:lpstr>
      <vt:lpstr>Bileşim Operatörleri (composition operators)</vt:lpstr>
      <vt:lpstr>Bulanık Muhakeme</vt:lpstr>
      <vt:lpstr>Bulanık Çıkarım-Anlamlandırma Fonksiyonları</vt:lpstr>
      <vt:lpstr>Anlamlandırma Fonksiyonları:</vt:lpstr>
      <vt:lpstr>Anlamlandırma Fonksiyonları:</vt:lpstr>
      <vt:lpstr>Anlamlandırma Fonksiyonları:</vt:lpstr>
      <vt:lpstr>Ödev-6</vt:lpstr>
      <vt:lpstr>Ödev-5</vt:lpstr>
      <vt:lpstr>Bulanık Kural Tabanı:</vt:lpstr>
      <vt:lpstr>Bulanık Kural Tabanı:</vt:lpstr>
      <vt:lpstr>Bulanık Anlamlandırma:</vt:lpstr>
      <vt:lpstr>Bulanık Anlamlandırma:</vt:lpstr>
      <vt:lpstr>Bulanık Anlamlandırma:</vt:lpstr>
      <vt:lpstr>Bulanık Anlamlandırma: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296</cp:revision>
  <dcterms:created xsi:type="dcterms:W3CDTF">2022-09-22T13:24:45Z</dcterms:created>
  <dcterms:modified xsi:type="dcterms:W3CDTF">2022-10-27T12:37:55Z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