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715000" cx="9144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F20D02-C049-4CCB-95B6-5D14439B0DF1}">
  <a:tblStyle styleId="{51F20D02-C049-4CCB-95B6-5D14439B0D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7D07DEF-B4AD-42BA-BBDF-20C667C4ADC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df3073351_0_1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df30733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783949adf_0_7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783949ad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783949adf_0_76: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783949ad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789f9cb93_0_28: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789f9cb9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b74848686_6_1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b74848686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789f9cb93_0_44: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789f9cb9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789f9cb93_0_57: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789f9cb9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789f9cb93_0_64: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789f9cb9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789f9cb93_1_0: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789f9cb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789f9cb93_1_6: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789f9cb9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783949adf_0_29: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783949ad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783949adf_0_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783949ad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b74848686_4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b74848686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783949adf_0_1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783949a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572d1e6eb_1_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572d1e6e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783949adf_0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783949a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b74848686_5_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b74848686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b74848686_5_1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b74848686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783949adf_0_35: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783949a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783949adf_0_48:notes"/>
          <p:cNvSpPr/>
          <p:nvPr>
            <p:ph idx="2" type="sldImg"/>
          </p:nvPr>
        </p:nvSpPr>
        <p:spPr>
          <a:xfrm>
            <a:off x="686109"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783949ad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olab.research.google.com/drive/1ylkYjNXQQlyFOu9Ha1qF8RN6Pq8a0w_U?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link.springer.com/article/10.1007/s41095-022-0271-y#preview" TargetMode="External"/><Relationship Id="rId4" Type="http://schemas.openxmlformats.org/officeDocument/2006/relationships/hyperlink" Target="https://arxiv.org/pdf/2401.15055" TargetMode="External"/><Relationship Id="rId5" Type="http://schemas.openxmlformats.org/officeDocument/2006/relationships/hyperlink" Target="https://philarchive.org/archive/ALATOT" TargetMode="External"/><Relationship Id="rId6" Type="http://schemas.openxmlformats.org/officeDocument/2006/relationships/hyperlink" Target="https://www.mdpi.com/2223-7747/12/4/790" TargetMode="External"/><Relationship Id="rId7" Type="http://schemas.openxmlformats.org/officeDocument/2006/relationships/hyperlink" Target="https://www.ijisae.org/index.php/IJISAE/article/view/25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link.springer.com/article/10.1007/s41095-022-0271-y#pre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90650" y="434425"/>
            <a:ext cx="7955700" cy="44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ctr">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Tomato Classification for Quality Assessment Using CNN with Attention Mechanism in Python</a:t>
            </a:r>
            <a:endParaRPr b="1"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Done by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23CSEG09(Kamalakannan M)</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23CSEG31(Suji D)</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23CSEG32(Sujitha A)</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23CSEG33(Sumaiya S )</a:t>
            </a:r>
            <a:br>
              <a:rPr b="1" lang="en" sz="1700">
                <a:solidFill>
                  <a:schemeClr val="dk1"/>
                </a:solidFill>
                <a:latin typeface="Times New Roman"/>
                <a:ea typeface="Times New Roman"/>
                <a:cs typeface="Times New Roman"/>
                <a:sym typeface="Times New Roman"/>
              </a:rPr>
            </a:br>
            <a:r>
              <a:rPr b="1" lang="en" sz="1700">
                <a:solidFill>
                  <a:schemeClr val="dk1"/>
                </a:solidFill>
                <a:latin typeface="Times New Roman"/>
                <a:ea typeface="Times New Roman"/>
                <a:cs typeface="Times New Roman"/>
                <a:sym typeface="Times New Roman"/>
              </a:rPr>
              <a:t>23CSEG19(Nivetha C)</a:t>
            </a:r>
            <a:endParaRPr b="1" sz="17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1</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graphicFrame>
        <p:nvGraphicFramePr>
          <p:cNvPr id="55" name="Google Shape;55;p13"/>
          <p:cNvGraphicFramePr/>
          <p:nvPr/>
        </p:nvGraphicFramePr>
        <p:xfrm>
          <a:off x="317500" y="190475"/>
          <a:ext cx="3000000" cy="3000000"/>
        </p:xfrm>
        <a:graphic>
          <a:graphicData uri="http://schemas.openxmlformats.org/drawingml/2006/table">
            <a:tbl>
              <a:tblPr>
                <a:noFill/>
                <a:tableStyleId>{51F20D02-C049-4CCB-95B6-5D14439B0DF1}</a:tableStyleId>
              </a:tblPr>
              <a:tblGrid>
                <a:gridCol w="8608775"/>
              </a:tblGrid>
              <a:tr h="51676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2"/>
          <p:cNvSpPr txBox="1"/>
          <p:nvPr/>
        </p:nvSpPr>
        <p:spPr>
          <a:xfrm>
            <a:off x="252125" y="151750"/>
            <a:ext cx="8418300" cy="5219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2. Deep learning-based approach for tomato classification in</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complex scenes</a:t>
            </a:r>
            <a:endParaRPr b="1" sz="2000">
              <a:solidFill>
                <a:schemeClr val="dk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This paper presents a research study focused on developing an automated system for classifying the maturity of tomatoes using deep learning techniques. The study highlights the importance of product quality in the agricultural industry, particularly in optimizing harvesting and post-harvest processes. Traditional inspection methods are often manual, time-consuming, and subjective, prompting the need for automated solutions.</a:t>
            </a:r>
            <a:endParaRPr sz="2000">
              <a:solidFill>
                <a:schemeClr val="dk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The proposed system utilizes a deep neural network to classify tomato images into five maturity categories: green, brittle, pink, pale red, and mature red. The dataset for training the model consists of images collected from various online sources in multiple languages. The research emphasizes the integration of machine learning methodologies to enhance the accuracy and efficiency of tomato classification.</a:t>
            </a:r>
            <a:endParaRPr sz="2000">
              <a:solidFill>
                <a:schemeClr val="dk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45720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23"/>
          <p:cNvPicPr preferRelativeResize="0"/>
          <p:nvPr/>
        </p:nvPicPr>
        <p:blipFill>
          <a:blip r:embed="rId3">
            <a:alphaModFix/>
          </a:blip>
          <a:stretch>
            <a:fillRect/>
          </a:stretch>
        </p:blipFill>
        <p:spPr>
          <a:xfrm>
            <a:off x="446575" y="197042"/>
            <a:ext cx="8462125" cy="3304791"/>
          </a:xfrm>
          <a:prstGeom prst="rect">
            <a:avLst/>
          </a:prstGeom>
          <a:noFill/>
          <a:ln>
            <a:noFill/>
          </a:ln>
        </p:spPr>
      </p:pic>
      <p:sp>
        <p:nvSpPr>
          <p:cNvPr id="125" name="Google Shape;125;p23"/>
          <p:cNvSpPr txBox="1"/>
          <p:nvPr/>
        </p:nvSpPr>
        <p:spPr>
          <a:xfrm>
            <a:off x="770400" y="3711958"/>
            <a:ext cx="7605900" cy="4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Fig 2 - </a:t>
            </a:r>
            <a:r>
              <a:rPr lang="en" sz="2000">
                <a:solidFill>
                  <a:schemeClr val="dk1"/>
                </a:solidFill>
                <a:latin typeface="Times New Roman"/>
                <a:ea typeface="Times New Roman"/>
                <a:cs typeface="Times New Roman"/>
                <a:sym typeface="Times New Roman"/>
              </a:rPr>
              <a:t>Source : https://arxiv.org/pdf/2401.15055</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528151" y="5318326"/>
            <a:ext cx="492900" cy="30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400"/>
              <a:t>‹#›</a:t>
            </a:fld>
            <a:endParaRPr sz="700"/>
          </a:p>
        </p:txBody>
      </p:sp>
      <p:sp>
        <p:nvSpPr>
          <p:cNvPr id="131" name="Google Shape;131;p24"/>
          <p:cNvSpPr txBox="1"/>
          <p:nvPr/>
        </p:nvSpPr>
        <p:spPr>
          <a:xfrm>
            <a:off x="541000" y="296042"/>
            <a:ext cx="8305200" cy="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Times New Roman"/>
                <a:ea typeface="Times New Roman"/>
                <a:cs typeface="Times New Roman"/>
                <a:sym typeface="Times New Roman"/>
              </a:rPr>
              <a:t>Workflow and </a:t>
            </a:r>
            <a:r>
              <a:rPr b="1" lang="en" sz="2800">
                <a:solidFill>
                  <a:schemeClr val="dk2"/>
                </a:solidFill>
                <a:latin typeface="Times New Roman"/>
                <a:ea typeface="Times New Roman"/>
                <a:cs typeface="Times New Roman"/>
                <a:sym typeface="Times New Roman"/>
              </a:rPr>
              <a:t>Methodology</a:t>
            </a:r>
            <a:endParaRPr b="1" sz="2800">
              <a:solidFill>
                <a:schemeClr val="dk2"/>
              </a:solidFill>
              <a:latin typeface="Times New Roman"/>
              <a:ea typeface="Times New Roman"/>
              <a:cs typeface="Times New Roman"/>
              <a:sym typeface="Times New Roman"/>
            </a:endParaRPr>
          </a:p>
        </p:txBody>
      </p:sp>
      <p:graphicFrame>
        <p:nvGraphicFramePr>
          <p:cNvPr id="132" name="Google Shape;132;p24"/>
          <p:cNvGraphicFramePr/>
          <p:nvPr/>
        </p:nvGraphicFramePr>
        <p:xfrm>
          <a:off x="540975" y="1408188"/>
          <a:ext cx="3000000" cy="3000000"/>
        </p:xfrm>
        <a:graphic>
          <a:graphicData uri="http://schemas.openxmlformats.org/drawingml/2006/table">
            <a:tbl>
              <a:tblPr>
                <a:noFill/>
                <a:tableStyleId>{51F20D02-C049-4CCB-95B6-5D14439B0DF1}</a:tableStyleId>
              </a:tblPr>
              <a:tblGrid>
                <a:gridCol w="1967750"/>
                <a:gridCol w="3569050"/>
                <a:gridCol w="2768400"/>
              </a:tblGrid>
              <a:tr h="1231175">
                <a:tc>
                  <a:txBody>
                    <a:bodyPr/>
                    <a:lstStyle/>
                    <a:p>
                      <a:pPr indent="0" lvl="0" marL="0" rtl="0" algn="ctr">
                        <a:lnSpc>
                          <a:spcPct val="115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Step</a:t>
                      </a:r>
                      <a:endParaRPr b="1" sz="1900">
                        <a:latin typeface="Times New Roman"/>
                        <a:ea typeface="Times New Roman"/>
                        <a:cs typeface="Times New Roman"/>
                        <a:sym typeface="Times New Roman"/>
                      </a:endParaRPr>
                    </a:p>
                  </a:txBody>
                  <a:tcPr marT="76200" marB="76200" marR="91425" marL="91425"/>
                </a:tc>
                <a:tc>
                  <a:txBody>
                    <a:bodyPr/>
                    <a:lstStyle/>
                    <a:p>
                      <a:pPr indent="0" lvl="0" marL="0" rtl="0" algn="ctr">
                        <a:lnSpc>
                          <a:spcPct val="115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Workflow (What)</a:t>
                      </a:r>
                      <a:endParaRPr sz="1700">
                        <a:latin typeface="Times New Roman"/>
                        <a:ea typeface="Times New Roman"/>
                        <a:cs typeface="Times New Roman"/>
                        <a:sym typeface="Times New Roman"/>
                      </a:endParaRPr>
                    </a:p>
                  </a:txBody>
                  <a:tcPr marT="76200" marB="76200" marR="91425" marL="91425"/>
                </a:tc>
                <a:tc>
                  <a:txBody>
                    <a:bodyPr/>
                    <a:lstStyle/>
                    <a:p>
                      <a:pPr indent="0" lvl="0" marL="0" rtl="0" algn="ctr">
                        <a:lnSpc>
                          <a:spcPct val="115000"/>
                        </a:lnSpc>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Methodology (How)</a:t>
                      </a:r>
                      <a:endParaRPr sz="1700">
                        <a:latin typeface="Times New Roman"/>
                        <a:ea typeface="Times New Roman"/>
                        <a:cs typeface="Times New Roman"/>
                        <a:sym typeface="Times New Roman"/>
                      </a:endParaRPr>
                    </a:p>
                  </a:txBody>
                  <a:tcPr marT="76200" marB="76200" marR="91425" marL="91425"/>
                </a:tc>
              </a:tr>
              <a:tr h="1231175">
                <a:tc>
                  <a:txBody>
                    <a:bodyPr/>
                    <a:lstStyle/>
                    <a:p>
                      <a:pPr indent="0" lvl="0" marL="0" rtl="0" algn="ctr">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1. Problem Definition</a:t>
                      </a:r>
                      <a:endParaRPr b="1" sz="1700">
                        <a:latin typeface="Times New Roman"/>
                        <a:ea typeface="Times New Roman"/>
                        <a:cs typeface="Times New Roman"/>
                        <a:sym typeface="Times New Roman"/>
                      </a:endParaRPr>
                    </a:p>
                  </a:txBody>
                  <a:tcPr marT="76200" marB="76200"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Define the classification task: ripe, unripe, old, or damaged tomatoes.</a:t>
                      </a:r>
                      <a:endParaRPr sz="1700">
                        <a:latin typeface="Times New Roman"/>
                        <a:ea typeface="Times New Roman"/>
                        <a:cs typeface="Times New Roman"/>
                        <a:sym typeface="Times New Roman"/>
                      </a:endParaRPr>
                    </a:p>
                  </a:txBody>
                  <a:tcPr marT="76200" marB="76200"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Implement a CNN with an attention mechanism to capture relevant features.</a:t>
                      </a:r>
                      <a:endParaRPr sz="1700">
                        <a:latin typeface="Times New Roman"/>
                        <a:ea typeface="Times New Roman"/>
                        <a:cs typeface="Times New Roman"/>
                        <a:sym typeface="Times New Roman"/>
                      </a:endParaRPr>
                    </a:p>
                  </a:txBody>
                  <a:tcPr marT="76200" marB="76200" marR="91425" marL="91425"/>
                </a:tc>
              </a:tr>
              <a:tr h="1231175">
                <a:tc>
                  <a:txBody>
                    <a:bodyPr/>
                    <a:lstStyle/>
                    <a:p>
                      <a:pPr indent="0" lvl="0" marL="0" rtl="0" algn="ctr">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2. Data Collection</a:t>
                      </a:r>
                      <a:endParaRPr b="1" sz="1700">
                        <a:latin typeface="Times New Roman"/>
                        <a:ea typeface="Times New Roman"/>
                        <a:cs typeface="Times New Roman"/>
                        <a:sym typeface="Times New Roman"/>
                      </a:endParaRPr>
                    </a:p>
                  </a:txBody>
                  <a:tcPr marT="76200" marB="76200"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Collect and preprocess images of tomatoes in the four categories.</a:t>
                      </a:r>
                      <a:endParaRPr sz="1700">
                        <a:latin typeface="Times New Roman"/>
                        <a:ea typeface="Times New Roman"/>
                        <a:cs typeface="Times New Roman"/>
                        <a:sym typeface="Times New Roman"/>
                      </a:endParaRPr>
                    </a:p>
                  </a:txBody>
                  <a:tcPr marT="76200" marB="76200"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Resize images to 224x224 pixels, normalize pixel values, and apply data augmentation (e.g., rotation, flip, zoom).</a:t>
                      </a:r>
                      <a:endParaRPr sz="1700">
                        <a:latin typeface="Times New Roman"/>
                        <a:ea typeface="Times New Roman"/>
                        <a:cs typeface="Times New Roman"/>
                        <a:sym typeface="Times New Roman"/>
                      </a:endParaRPr>
                    </a:p>
                  </a:txBody>
                  <a:tcPr marT="76200" marB="76200"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894825" y="1531833"/>
            <a:ext cx="7468800" cy="29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b="1" sz="1800">
              <a:solidFill>
                <a:schemeClr val="dk1"/>
              </a:solidFill>
              <a:latin typeface="Comic Sans MS"/>
              <a:ea typeface="Comic Sans MS"/>
              <a:cs typeface="Comic Sans MS"/>
              <a:sym typeface="Comic Sans MS"/>
            </a:endParaRPr>
          </a:p>
        </p:txBody>
      </p:sp>
      <p:sp>
        <p:nvSpPr>
          <p:cNvPr id="138" name="Google Shape;138;p25"/>
          <p:cNvSpPr txBox="1"/>
          <p:nvPr/>
        </p:nvSpPr>
        <p:spPr>
          <a:xfrm>
            <a:off x="718675" y="448861"/>
            <a:ext cx="78327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9" name="Google Shape;139;p2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100"/>
              <a:t>‹#›</a:t>
            </a:fld>
            <a:endParaRPr sz="1100"/>
          </a:p>
        </p:txBody>
      </p:sp>
      <p:graphicFrame>
        <p:nvGraphicFramePr>
          <p:cNvPr id="140" name="Google Shape;140;p25"/>
          <p:cNvGraphicFramePr/>
          <p:nvPr/>
        </p:nvGraphicFramePr>
        <p:xfrm>
          <a:off x="10299775" y="1531833"/>
          <a:ext cx="3000000" cy="3000000"/>
        </p:xfrm>
        <a:graphic>
          <a:graphicData uri="http://schemas.openxmlformats.org/drawingml/2006/table">
            <a:tbl>
              <a:tblPr>
                <a:noFill/>
                <a:tableStyleId>{07D07DEF-B4AD-42BA-BBDF-20C667C4ADC9}</a:tableStyleId>
              </a:tblPr>
              <a:tblGrid>
                <a:gridCol w="392450"/>
                <a:gridCol w="970450"/>
                <a:gridCol w="1545425"/>
              </a:tblGrid>
              <a:tr h="267400">
                <a:tc>
                  <a:txBody>
                    <a:bodyPr/>
                    <a:lstStyle/>
                    <a:p>
                      <a:pPr indent="0" lvl="0" marL="0" rtl="0" algn="ctr">
                        <a:lnSpc>
                          <a:spcPct val="115000"/>
                        </a:lnSpc>
                        <a:spcBef>
                          <a:spcPts val="0"/>
                        </a:spcBef>
                        <a:spcAft>
                          <a:spcPts val="0"/>
                        </a:spcAft>
                        <a:buNone/>
                      </a:pPr>
                      <a:r>
                        <a:t/>
                      </a:r>
                      <a:endParaRPr b="1" sz="900"/>
                    </a:p>
                  </a:txBody>
                  <a:tcPr marT="76200" marB="76200" marR="91425" marL="91425"/>
                </a:tc>
                <a:tc>
                  <a:txBody>
                    <a:bodyPr/>
                    <a:lstStyle/>
                    <a:p>
                      <a:pPr indent="0" lvl="0" marL="0" rtl="0" algn="ctr">
                        <a:lnSpc>
                          <a:spcPct val="115000"/>
                        </a:lnSpc>
                        <a:spcBef>
                          <a:spcPts val="0"/>
                        </a:spcBef>
                        <a:spcAft>
                          <a:spcPts val="0"/>
                        </a:spcAft>
                        <a:buNone/>
                      </a:pPr>
                      <a:r>
                        <a:t/>
                      </a:r>
                      <a:endParaRPr b="1" sz="900"/>
                    </a:p>
                  </a:txBody>
                  <a:tcPr marT="76200" marB="76200" marR="91425" marL="91425"/>
                </a:tc>
                <a:tc>
                  <a:txBody>
                    <a:bodyPr/>
                    <a:lstStyle/>
                    <a:p>
                      <a:pPr indent="0" lvl="0" marL="0" rtl="0" algn="ctr">
                        <a:lnSpc>
                          <a:spcPct val="115000"/>
                        </a:lnSpc>
                        <a:spcBef>
                          <a:spcPts val="0"/>
                        </a:spcBef>
                        <a:spcAft>
                          <a:spcPts val="0"/>
                        </a:spcAft>
                        <a:buNone/>
                      </a:pPr>
                      <a:r>
                        <a:t/>
                      </a:r>
                      <a:endParaRPr b="1" sz="900"/>
                    </a:p>
                  </a:txBody>
                  <a:tcPr marT="76200" marB="76200" marR="91425" marL="91425"/>
                </a:tc>
              </a:tr>
              <a:tr h="431050">
                <a:tc>
                  <a:txBody>
                    <a:bodyPr/>
                    <a:lstStyle/>
                    <a:p>
                      <a:pPr indent="0" lvl="0" marL="0" rtl="0" algn="l">
                        <a:spcBef>
                          <a:spcPts val="0"/>
                        </a:spcBef>
                        <a:spcAft>
                          <a:spcPts val="0"/>
                        </a:spcAft>
                        <a:buNone/>
                      </a:pPr>
                      <a:r>
                        <a:t/>
                      </a:r>
                      <a:endParaRPr b="1" sz="900"/>
                    </a:p>
                    <a:p>
                      <a:pPr indent="0" lvl="0" marL="0" rtl="0" algn="l">
                        <a:spcBef>
                          <a:spcPts val="0"/>
                        </a:spcBef>
                        <a:spcAft>
                          <a:spcPts val="0"/>
                        </a:spcAft>
                        <a:buNone/>
                      </a:pPr>
                      <a:r>
                        <a:t/>
                      </a:r>
                      <a:endParaRPr b="1" sz="900"/>
                    </a:p>
                  </a:txBody>
                  <a:tcPr marT="76200" marB="76200" marR="91425" marL="91425"/>
                </a:tc>
                <a:tc>
                  <a:txBody>
                    <a:bodyPr/>
                    <a:lstStyle/>
                    <a:p>
                      <a:pPr indent="0" lvl="0" marL="0" rtl="0" algn="l">
                        <a:spcBef>
                          <a:spcPts val="0"/>
                        </a:spcBef>
                        <a:spcAft>
                          <a:spcPts val="0"/>
                        </a:spcAft>
                        <a:buNone/>
                      </a:pPr>
                      <a:r>
                        <a:t/>
                      </a:r>
                      <a:endParaRPr sz="1200"/>
                    </a:p>
                  </a:txBody>
                  <a:tcPr marT="76200" marB="76200" marR="91425" marL="91425"/>
                </a:tc>
                <a:tc>
                  <a:txBody>
                    <a:bodyPr/>
                    <a:lstStyle/>
                    <a:p>
                      <a:pPr indent="0" lvl="0" marL="0" rtl="0" algn="l">
                        <a:spcBef>
                          <a:spcPts val="0"/>
                        </a:spcBef>
                        <a:spcAft>
                          <a:spcPts val="0"/>
                        </a:spcAft>
                        <a:buNone/>
                      </a:pPr>
                      <a:r>
                        <a:t/>
                      </a:r>
                      <a:endParaRPr sz="1200"/>
                    </a:p>
                  </a:txBody>
                  <a:tcPr marT="76200" marB="76200" marR="91425" marL="91425"/>
                </a:tc>
              </a:tr>
              <a:tr h="431050">
                <a:tc>
                  <a:txBody>
                    <a:bodyPr/>
                    <a:lstStyle/>
                    <a:p>
                      <a:pPr indent="0" lvl="0" marL="0" rtl="0" algn="l">
                        <a:spcBef>
                          <a:spcPts val="0"/>
                        </a:spcBef>
                        <a:spcAft>
                          <a:spcPts val="0"/>
                        </a:spcAft>
                        <a:buNone/>
                      </a:pPr>
                      <a:r>
                        <a:t/>
                      </a:r>
                      <a:endParaRPr b="1" sz="900"/>
                    </a:p>
                  </a:txBody>
                  <a:tcPr marT="76200" marB="76200" marR="91425" marL="91425"/>
                </a:tc>
                <a:tc>
                  <a:txBody>
                    <a:bodyPr/>
                    <a:lstStyle/>
                    <a:p>
                      <a:pPr indent="0" lvl="0" marL="0" rtl="0" algn="l">
                        <a:spcBef>
                          <a:spcPts val="0"/>
                        </a:spcBef>
                        <a:spcAft>
                          <a:spcPts val="0"/>
                        </a:spcAft>
                        <a:buNone/>
                      </a:pPr>
                      <a:r>
                        <a:t/>
                      </a:r>
                      <a:endParaRPr sz="1200"/>
                    </a:p>
                  </a:txBody>
                  <a:tcPr marT="76200" marB="76200" marR="91425" marL="91425"/>
                </a:tc>
                <a:tc>
                  <a:txBody>
                    <a:bodyPr/>
                    <a:lstStyle/>
                    <a:p>
                      <a:pPr indent="0" lvl="0" marL="0" rtl="0" algn="l">
                        <a:spcBef>
                          <a:spcPts val="0"/>
                        </a:spcBef>
                        <a:spcAft>
                          <a:spcPts val="0"/>
                        </a:spcAft>
                        <a:buNone/>
                      </a:pPr>
                      <a:r>
                        <a:t/>
                      </a:r>
                      <a:endParaRPr sz="1200"/>
                    </a:p>
                  </a:txBody>
                  <a:tcPr marT="76200" marB="76200" marR="91425" marL="91425"/>
                </a:tc>
              </a:tr>
              <a:tr h="581150">
                <a:tc>
                  <a:txBody>
                    <a:bodyPr/>
                    <a:lstStyle/>
                    <a:p>
                      <a:pPr indent="0" lvl="0" marL="0" rtl="0" algn="l">
                        <a:spcBef>
                          <a:spcPts val="0"/>
                        </a:spcBef>
                        <a:spcAft>
                          <a:spcPts val="0"/>
                        </a:spcAft>
                        <a:buNone/>
                      </a:pPr>
                      <a:r>
                        <a:t/>
                      </a:r>
                      <a:endParaRPr b="1" sz="900"/>
                    </a:p>
                  </a:txBody>
                  <a:tcPr marT="76200" marB="76200" marR="91425" marL="91425"/>
                </a:tc>
                <a:tc>
                  <a:txBody>
                    <a:bodyPr/>
                    <a:lstStyle/>
                    <a:p>
                      <a:pPr indent="0" lvl="0" marL="0" rtl="0" algn="l">
                        <a:spcBef>
                          <a:spcPts val="0"/>
                        </a:spcBef>
                        <a:spcAft>
                          <a:spcPts val="0"/>
                        </a:spcAft>
                        <a:buNone/>
                      </a:pPr>
                      <a:r>
                        <a:t/>
                      </a:r>
                      <a:endParaRPr sz="1200"/>
                    </a:p>
                  </a:txBody>
                  <a:tcPr marT="76200" marB="76200" marR="91425" marL="91425"/>
                </a:tc>
                <a:tc>
                  <a:txBody>
                    <a:bodyPr/>
                    <a:lstStyle/>
                    <a:p>
                      <a:pPr indent="0" lvl="0" marL="0" rtl="0" algn="l">
                        <a:spcBef>
                          <a:spcPts val="0"/>
                        </a:spcBef>
                        <a:spcAft>
                          <a:spcPts val="0"/>
                        </a:spcAft>
                        <a:buNone/>
                      </a:pPr>
                      <a:r>
                        <a:t/>
                      </a:r>
                      <a:endParaRPr sz="1200"/>
                    </a:p>
                  </a:txBody>
                  <a:tcPr marT="76200" marB="76200" marR="91425" marL="91425"/>
                </a:tc>
              </a:tr>
            </a:tbl>
          </a:graphicData>
        </a:graphic>
      </p:graphicFrame>
      <p:graphicFrame>
        <p:nvGraphicFramePr>
          <p:cNvPr id="141" name="Google Shape;141;p25"/>
          <p:cNvGraphicFramePr/>
          <p:nvPr/>
        </p:nvGraphicFramePr>
        <p:xfrm>
          <a:off x="376238" y="518583"/>
          <a:ext cx="3000000" cy="3000000"/>
        </p:xfrm>
        <a:graphic>
          <a:graphicData uri="http://schemas.openxmlformats.org/drawingml/2006/table">
            <a:tbl>
              <a:tblPr>
                <a:noFill/>
                <a:tableStyleId>{51F20D02-C049-4CCB-95B6-5D14439B0DF1}</a:tableStyleId>
              </a:tblPr>
              <a:tblGrid>
                <a:gridCol w="2797175"/>
                <a:gridCol w="2797175"/>
                <a:gridCol w="2797175"/>
              </a:tblGrid>
              <a:tr h="968400">
                <a:tc>
                  <a:txBody>
                    <a:bodyPr/>
                    <a:lstStyle/>
                    <a:p>
                      <a:pPr indent="0" lvl="0" marL="0" rtl="0" algn="ctr">
                        <a:spcBef>
                          <a:spcPts val="0"/>
                        </a:spcBef>
                        <a:spcAft>
                          <a:spcPts val="0"/>
                        </a:spcAft>
                        <a:buClr>
                          <a:schemeClr val="dk1"/>
                        </a:buClr>
                        <a:buSzPts val="1100"/>
                        <a:buFont typeface="Arial"/>
                        <a:buNone/>
                      </a:pPr>
                      <a:r>
                        <a:rPr b="1" lang="en" sz="1700">
                          <a:solidFill>
                            <a:schemeClr val="dk1"/>
                          </a:solidFill>
                        </a:rPr>
                        <a:t>3. Model Architecture</a:t>
                      </a:r>
                      <a:endParaRPr sz="1700"/>
                    </a:p>
                  </a:txBody>
                  <a:tcPr marT="76200" marB="76200"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1"/>
                          </a:solidFill>
                        </a:rPr>
                        <a:t>Design the neural network for classification.</a:t>
                      </a:r>
                      <a:endParaRPr sz="1700"/>
                    </a:p>
                  </a:txBody>
                  <a:tcPr marT="76200" marB="76200"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1"/>
                          </a:solidFill>
                        </a:rPr>
                        <a:t>Use a CNN architecture (e.g., Relu) with an added attention mechanism (softmax).</a:t>
                      </a:r>
                      <a:endParaRPr sz="1700"/>
                    </a:p>
                  </a:txBody>
                  <a:tcPr marT="76200" marB="76200" marR="91425" marL="91425"/>
                </a:tc>
              </a:tr>
              <a:tr h="968400">
                <a:tc>
                  <a:txBody>
                    <a:bodyPr/>
                    <a:lstStyle/>
                    <a:p>
                      <a:pPr indent="0" lvl="0" marL="0" rtl="0" algn="ctr">
                        <a:spcBef>
                          <a:spcPts val="0"/>
                        </a:spcBef>
                        <a:spcAft>
                          <a:spcPts val="0"/>
                        </a:spcAft>
                        <a:buNone/>
                      </a:pPr>
                      <a:r>
                        <a:rPr b="1" lang="en" sz="1700"/>
                        <a:t>4. Training the Model</a:t>
                      </a:r>
                      <a:endParaRPr b="1" sz="1700"/>
                    </a:p>
                  </a:txBody>
                  <a:tcPr marT="76200" marB="76200" marR="91425" marL="91425"/>
                </a:tc>
                <a:tc>
                  <a:txBody>
                    <a:bodyPr/>
                    <a:lstStyle/>
                    <a:p>
                      <a:pPr indent="0" lvl="0" marL="0" rtl="0" algn="l">
                        <a:spcBef>
                          <a:spcPts val="0"/>
                        </a:spcBef>
                        <a:spcAft>
                          <a:spcPts val="0"/>
                        </a:spcAft>
                        <a:buNone/>
                      </a:pPr>
                      <a:r>
                        <a:rPr lang="en" sz="1700"/>
                        <a:t>Train the CNN on the labeled tomato images.</a:t>
                      </a:r>
                      <a:endParaRPr sz="1700"/>
                    </a:p>
                  </a:txBody>
                  <a:tcPr marT="76200" marB="76200" marR="91425" marL="91425"/>
                </a:tc>
                <a:tc>
                  <a:txBody>
                    <a:bodyPr/>
                    <a:lstStyle/>
                    <a:p>
                      <a:pPr indent="0" lvl="0" marL="0" rtl="0" algn="l">
                        <a:spcBef>
                          <a:spcPts val="0"/>
                        </a:spcBef>
                        <a:spcAft>
                          <a:spcPts val="0"/>
                        </a:spcAft>
                        <a:buNone/>
                      </a:pPr>
                      <a:r>
                        <a:rPr lang="en" sz="1700"/>
                        <a:t>Utilize categorical multi cross-entropy as the loss function and Adam optimizer for training.</a:t>
                      </a:r>
                      <a:endParaRPr sz="1700"/>
                    </a:p>
                  </a:txBody>
                  <a:tcPr marT="76200" marB="76200" marR="91425" marL="91425"/>
                </a:tc>
              </a:tr>
              <a:tr h="968400">
                <a:tc>
                  <a:txBody>
                    <a:bodyPr/>
                    <a:lstStyle/>
                    <a:p>
                      <a:pPr indent="0" lvl="0" marL="0" rtl="0" algn="ctr">
                        <a:spcBef>
                          <a:spcPts val="0"/>
                        </a:spcBef>
                        <a:spcAft>
                          <a:spcPts val="0"/>
                        </a:spcAft>
                        <a:buNone/>
                      </a:pPr>
                      <a:r>
                        <a:rPr b="1" lang="en" sz="1700"/>
                        <a:t>5. Evaluation</a:t>
                      </a:r>
                      <a:endParaRPr b="1" sz="1700"/>
                    </a:p>
                  </a:txBody>
                  <a:tcPr marT="76200" marB="76200" marR="91425" marL="91425"/>
                </a:tc>
                <a:tc>
                  <a:txBody>
                    <a:bodyPr/>
                    <a:lstStyle/>
                    <a:p>
                      <a:pPr indent="0" lvl="0" marL="0" rtl="0" algn="l">
                        <a:spcBef>
                          <a:spcPts val="0"/>
                        </a:spcBef>
                        <a:spcAft>
                          <a:spcPts val="0"/>
                        </a:spcAft>
                        <a:buNone/>
                      </a:pPr>
                      <a:r>
                        <a:rPr lang="en" sz="1700"/>
                        <a:t>Assess the model's classification performance</a:t>
                      </a:r>
                      <a:endParaRPr sz="1700"/>
                    </a:p>
                  </a:txBody>
                  <a:tcPr marT="76200" marB="76200" marR="91425" marL="91425"/>
                </a:tc>
                <a:tc>
                  <a:txBody>
                    <a:bodyPr/>
                    <a:lstStyle/>
                    <a:p>
                      <a:pPr indent="0" lvl="0" marL="0" rtl="0" algn="l">
                        <a:spcBef>
                          <a:spcPts val="0"/>
                        </a:spcBef>
                        <a:spcAft>
                          <a:spcPts val="0"/>
                        </a:spcAft>
                        <a:buNone/>
                      </a:pPr>
                      <a:r>
                        <a:rPr lang="en" sz="1700"/>
                        <a:t>Evaluate with accuracy(90%), precision, recall, F1-score, and visualize results using a confusion matrix.</a:t>
                      </a:r>
                      <a:endParaRPr sz="1700"/>
                    </a:p>
                  </a:txBody>
                  <a:tcPr marT="76200" marB="76200"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100"/>
              <a:t>‹#›</a:t>
            </a:fld>
            <a:endParaRPr sz="1100"/>
          </a:p>
        </p:txBody>
      </p:sp>
      <p:graphicFrame>
        <p:nvGraphicFramePr>
          <p:cNvPr id="147" name="Google Shape;147;p26"/>
          <p:cNvGraphicFramePr/>
          <p:nvPr/>
        </p:nvGraphicFramePr>
        <p:xfrm>
          <a:off x="863600" y="1174750"/>
          <a:ext cx="3000000" cy="3000000"/>
        </p:xfrm>
        <a:graphic>
          <a:graphicData uri="http://schemas.openxmlformats.org/drawingml/2006/table">
            <a:tbl>
              <a:tblPr>
                <a:noFill/>
                <a:tableStyleId>{51F20D02-C049-4CCB-95B6-5D14439B0DF1}</a:tableStyleId>
              </a:tblPr>
              <a:tblGrid>
                <a:gridCol w="2413000"/>
                <a:gridCol w="2413000"/>
                <a:gridCol w="2413000"/>
              </a:tblGrid>
              <a:tr h="317500">
                <a:tc>
                  <a:txBody>
                    <a:bodyPr/>
                    <a:lstStyle/>
                    <a:p>
                      <a:pPr indent="0" lvl="0" marL="0" rtl="0" algn="ctr">
                        <a:spcBef>
                          <a:spcPts val="0"/>
                        </a:spcBef>
                        <a:spcAft>
                          <a:spcPts val="0"/>
                        </a:spcAft>
                        <a:buClr>
                          <a:schemeClr val="dk1"/>
                        </a:buClr>
                        <a:buSzPts val="1100"/>
                        <a:buFont typeface="Arial"/>
                        <a:buNone/>
                      </a:pPr>
                      <a:r>
                        <a:rPr b="1" lang="en" sz="1700">
                          <a:solidFill>
                            <a:schemeClr val="dk1"/>
                          </a:solidFill>
                        </a:rPr>
                        <a:t>6. Fine-tuning &amp; Optimization</a:t>
                      </a:r>
                      <a:endParaRPr b="1" sz="1700"/>
                    </a:p>
                  </a:txBody>
                  <a:tcPr marT="76200" marB="76200"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1"/>
                          </a:solidFill>
                        </a:rPr>
                        <a:t>Refine the model for optimal performance.</a:t>
                      </a:r>
                      <a:endParaRPr sz="1700"/>
                    </a:p>
                  </a:txBody>
                  <a:tcPr marT="76200" marB="76200"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1"/>
                          </a:solidFill>
                        </a:rPr>
                        <a:t>Refine the model for optimal performance.</a:t>
                      </a:r>
                      <a:endParaRPr sz="1700"/>
                    </a:p>
                  </a:txBody>
                  <a:tcPr marT="76200" marB="76200" marR="91425" marL="91425"/>
                </a:tc>
              </a:tr>
              <a:tr h="317500">
                <a:tc>
                  <a:txBody>
                    <a:bodyPr/>
                    <a:lstStyle/>
                    <a:p>
                      <a:pPr indent="0" lvl="0" marL="0" rtl="0" algn="ctr">
                        <a:spcBef>
                          <a:spcPts val="0"/>
                        </a:spcBef>
                        <a:spcAft>
                          <a:spcPts val="0"/>
                        </a:spcAft>
                        <a:buNone/>
                      </a:pPr>
                      <a:r>
                        <a:rPr b="1" lang="en" sz="1700"/>
                        <a:t>7. Deployment</a:t>
                      </a:r>
                      <a:endParaRPr b="1" sz="1700"/>
                    </a:p>
                  </a:txBody>
                  <a:tcPr marT="76200" marB="76200" marR="91425" marL="91425"/>
                </a:tc>
                <a:tc>
                  <a:txBody>
                    <a:bodyPr/>
                    <a:lstStyle/>
                    <a:p>
                      <a:pPr indent="0" lvl="0" marL="0" rtl="0" algn="l">
                        <a:spcBef>
                          <a:spcPts val="0"/>
                        </a:spcBef>
                        <a:spcAft>
                          <a:spcPts val="0"/>
                        </a:spcAft>
                        <a:buNone/>
                      </a:pPr>
                      <a:r>
                        <a:rPr lang="en" sz="1700"/>
                        <a:t>Deploy the trained model for real-time classification.</a:t>
                      </a:r>
                      <a:endParaRPr sz="1700"/>
                    </a:p>
                  </a:txBody>
                  <a:tcPr marT="76200" marB="76200" marR="91425" marL="91425"/>
                </a:tc>
                <a:tc>
                  <a:txBody>
                    <a:bodyPr/>
                    <a:lstStyle/>
                    <a:p>
                      <a:pPr indent="0" lvl="0" marL="0" rtl="0" algn="l">
                        <a:spcBef>
                          <a:spcPts val="0"/>
                        </a:spcBef>
                        <a:spcAft>
                          <a:spcPts val="0"/>
                        </a:spcAft>
                        <a:buNone/>
                      </a:pPr>
                      <a:r>
                        <a:rPr lang="en" sz="1700"/>
                        <a:t>Save the model as a TensorFlow SavedModel and develop an inference pipeline for runtime image classification.</a:t>
                      </a:r>
                      <a:endParaRPr sz="1700"/>
                    </a:p>
                  </a:txBody>
                  <a:tcPr marT="76200" marB="76200"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Model Architecture</a:t>
            </a:r>
            <a:endParaRPr b="1"/>
          </a:p>
        </p:txBody>
      </p:sp>
      <p:sp>
        <p:nvSpPr>
          <p:cNvPr id="153" name="Google Shape;153;p27"/>
          <p:cNvSpPr txBox="1"/>
          <p:nvPr>
            <p:ph idx="1" type="body"/>
          </p:nvPr>
        </p:nvSpPr>
        <p:spPr>
          <a:xfrm>
            <a:off x="413300" y="1852025"/>
            <a:ext cx="8520600" cy="4214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solidFill>
                  <a:schemeClr val="dk1"/>
                </a:solidFill>
              </a:rPr>
              <a:t>Input Layer</a:t>
            </a:r>
            <a:r>
              <a:rPr lang="en" sz="2000">
                <a:solidFill>
                  <a:schemeClr val="dk1"/>
                </a:solidFill>
              </a:rPr>
              <a:t>: </a:t>
            </a:r>
            <a:r>
              <a:rPr lang="en" sz="2000">
                <a:solidFill>
                  <a:srgbClr val="188038"/>
                </a:solidFill>
                <a:latin typeface="Roboto Mono"/>
                <a:ea typeface="Roboto Mono"/>
                <a:cs typeface="Roboto Mono"/>
                <a:sym typeface="Roboto Mono"/>
              </a:rPr>
              <a:t>(150, 150, 3)</a:t>
            </a:r>
            <a:endParaRPr sz="2000">
              <a:solidFill>
                <a:srgbClr val="188038"/>
              </a:solidFill>
              <a:latin typeface="Roboto Mono"/>
              <a:ea typeface="Roboto Mono"/>
              <a:cs typeface="Roboto Mono"/>
              <a:sym typeface="Roboto Mono"/>
            </a:endParaRPr>
          </a:p>
          <a:p>
            <a:pPr indent="-355600" lvl="0" marL="457200" rtl="0" algn="l">
              <a:spcBef>
                <a:spcPts val="0"/>
              </a:spcBef>
              <a:spcAft>
                <a:spcPts val="0"/>
              </a:spcAft>
              <a:buSzPts val="2000"/>
              <a:buChar char="●"/>
            </a:pPr>
            <a:r>
              <a:rPr b="1" lang="en" sz="2000">
                <a:solidFill>
                  <a:schemeClr val="dk1"/>
                </a:solidFill>
              </a:rPr>
              <a:t>Conv2D (32 filters, 3x3)</a:t>
            </a:r>
            <a:r>
              <a:rPr lang="en" sz="2000">
                <a:solidFill>
                  <a:schemeClr val="dk1"/>
                </a:solidFill>
              </a:rPr>
              <a:t>: Output Shape: </a:t>
            </a:r>
            <a:r>
              <a:rPr lang="en" sz="2000">
                <a:solidFill>
                  <a:srgbClr val="188038"/>
                </a:solidFill>
                <a:latin typeface="Roboto Mono"/>
                <a:ea typeface="Roboto Mono"/>
                <a:cs typeface="Roboto Mono"/>
                <a:sym typeface="Roboto Mono"/>
              </a:rPr>
              <a:t>(148, 148, 32)</a:t>
            </a:r>
            <a:endParaRPr sz="2000">
              <a:solidFill>
                <a:srgbClr val="188038"/>
              </a:solidFill>
              <a:latin typeface="Roboto Mono"/>
              <a:ea typeface="Roboto Mono"/>
              <a:cs typeface="Roboto Mono"/>
              <a:sym typeface="Roboto Mono"/>
            </a:endParaRPr>
          </a:p>
          <a:p>
            <a:pPr indent="-355600" lvl="0" marL="457200" rtl="0" algn="l">
              <a:spcBef>
                <a:spcPts val="0"/>
              </a:spcBef>
              <a:spcAft>
                <a:spcPts val="0"/>
              </a:spcAft>
              <a:buSzPts val="2000"/>
              <a:buChar char="●"/>
            </a:pPr>
            <a:r>
              <a:rPr b="1" lang="en" sz="2000">
                <a:solidFill>
                  <a:schemeClr val="dk1"/>
                </a:solidFill>
              </a:rPr>
              <a:t>MaxPooling2D (2x2)</a:t>
            </a:r>
            <a:r>
              <a:rPr lang="en" sz="2000">
                <a:solidFill>
                  <a:schemeClr val="dk1"/>
                </a:solidFill>
              </a:rPr>
              <a:t>: Output Shape: </a:t>
            </a:r>
            <a:r>
              <a:rPr lang="en" sz="2000">
                <a:solidFill>
                  <a:srgbClr val="188038"/>
                </a:solidFill>
                <a:latin typeface="Roboto Mono"/>
                <a:ea typeface="Roboto Mono"/>
                <a:cs typeface="Roboto Mono"/>
                <a:sym typeface="Roboto Mono"/>
              </a:rPr>
              <a:t>(74, 74, 32)</a:t>
            </a:r>
            <a:endParaRPr sz="2000">
              <a:solidFill>
                <a:srgbClr val="188038"/>
              </a:solidFill>
              <a:latin typeface="Roboto Mono"/>
              <a:ea typeface="Roboto Mono"/>
              <a:cs typeface="Roboto Mono"/>
              <a:sym typeface="Roboto Mono"/>
            </a:endParaRPr>
          </a:p>
          <a:p>
            <a:pPr indent="-355600" lvl="0" marL="457200" rtl="0" algn="l">
              <a:spcBef>
                <a:spcPts val="0"/>
              </a:spcBef>
              <a:spcAft>
                <a:spcPts val="0"/>
              </a:spcAft>
              <a:buSzPts val="2000"/>
              <a:buChar char="●"/>
            </a:pPr>
            <a:r>
              <a:rPr b="1" lang="en" sz="2000">
                <a:solidFill>
                  <a:schemeClr val="dk1"/>
                </a:solidFill>
              </a:rPr>
              <a:t>Conv2D (64 filters, 3x3)</a:t>
            </a:r>
            <a:r>
              <a:rPr lang="en" sz="2000">
                <a:solidFill>
                  <a:schemeClr val="dk1"/>
                </a:solidFill>
              </a:rPr>
              <a:t>: Output Shape: </a:t>
            </a:r>
            <a:r>
              <a:rPr lang="en" sz="2000">
                <a:solidFill>
                  <a:srgbClr val="188038"/>
                </a:solidFill>
                <a:latin typeface="Roboto Mono"/>
                <a:ea typeface="Roboto Mono"/>
                <a:cs typeface="Roboto Mono"/>
                <a:sym typeface="Roboto Mono"/>
              </a:rPr>
              <a:t>(72, 72, 64)</a:t>
            </a:r>
            <a:endParaRPr sz="2000">
              <a:solidFill>
                <a:srgbClr val="188038"/>
              </a:solidFill>
              <a:latin typeface="Roboto Mono"/>
              <a:ea typeface="Roboto Mono"/>
              <a:cs typeface="Roboto Mono"/>
              <a:sym typeface="Roboto Mono"/>
            </a:endParaRPr>
          </a:p>
          <a:p>
            <a:pPr indent="-355600" lvl="0" marL="457200" rtl="0" algn="l">
              <a:spcBef>
                <a:spcPts val="0"/>
              </a:spcBef>
              <a:spcAft>
                <a:spcPts val="0"/>
              </a:spcAft>
              <a:buSzPts val="2000"/>
              <a:buChar char="●"/>
            </a:pPr>
            <a:r>
              <a:rPr b="1" lang="en" sz="2000">
                <a:solidFill>
                  <a:schemeClr val="dk1"/>
                </a:solidFill>
              </a:rPr>
              <a:t>MaxPooling2D (2x2)</a:t>
            </a:r>
            <a:r>
              <a:rPr lang="en" sz="2000">
                <a:solidFill>
                  <a:schemeClr val="dk1"/>
                </a:solidFill>
              </a:rPr>
              <a:t>: Output Shape: </a:t>
            </a:r>
            <a:r>
              <a:rPr lang="en" sz="2000">
                <a:solidFill>
                  <a:srgbClr val="188038"/>
                </a:solidFill>
                <a:latin typeface="Roboto Mono"/>
                <a:ea typeface="Roboto Mono"/>
                <a:cs typeface="Roboto Mono"/>
                <a:sym typeface="Roboto Mono"/>
              </a:rPr>
              <a:t>(36, 36, 64)</a:t>
            </a:r>
            <a:endParaRPr sz="2000">
              <a:solidFill>
                <a:srgbClr val="188038"/>
              </a:solidFill>
              <a:latin typeface="Roboto Mono"/>
              <a:ea typeface="Roboto Mono"/>
              <a:cs typeface="Roboto Mono"/>
              <a:sym typeface="Roboto Mono"/>
            </a:endParaRPr>
          </a:p>
          <a:p>
            <a:pPr indent="-355600" lvl="0" marL="457200" rtl="0" algn="l">
              <a:spcBef>
                <a:spcPts val="0"/>
              </a:spcBef>
              <a:spcAft>
                <a:spcPts val="0"/>
              </a:spcAft>
              <a:buSzPts val="2000"/>
              <a:buChar char="●"/>
            </a:pPr>
            <a:r>
              <a:rPr b="1" lang="en" sz="2000">
                <a:solidFill>
                  <a:schemeClr val="dk1"/>
                </a:solidFill>
              </a:rPr>
              <a:t>Conv2D (128 filters, 3x3)</a:t>
            </a:r>
            <a:r>
              <a:rPr lang="en" sz="2000">
                <a:solidFill>
                  <a:schemeClr val="dk1"/>
                </a:solidFill>
              </a:rPr>
              <a:t>: Output Shape: </a:t>
            </a:r>
            <a:r>
              <a:rPr lang="en" sz="2000">
                <a:solidFill>
                  <a:srgbClr val="188038"/>
                </a:solidFill>
                <a:latin typeface="Roboto Mono"/>
                <a:ea typeface="Roboto Mono"/>
                <a:cs typeface="Roboto Mono"/>
                <a:sym typeface="Roboto Mono"/>
              </a:rPr>
              <a:t>(34, 34, 128)</a:t>
            </a:r>
            <a:endParaRPr sz="2000">
              <a:solidFill>
                <a:srgbClr val="188038"/>
              </a:solidFill>
              <a:latin typeface="Roboto Mono"/>
              <a:ea typeface="Roboto Mono"/>
              <a:cs typeface="Roboto Mono"/>
              <a:sym typeface="Roboto Mono"/>
            </a:endParaRPr>
          </a:p>
          <a:p>
            <a:pPr indent="-355600" lvl="0" marL="457200" rtl="0" algn="l">
              <a:spcBef>
                <a:spcPts val="0"/>
              </a:spcBef>
              <a:spcAft>
                <a:spcPts val="0"/>
              </a:spcAft>
              <a:buSzPts val="2000"/>
              <a:buChar char="●"/>
            </a:pPr>
            <a:r>
              <a:rPr b="1" lang="en" sz="2000">
                <a:solidFill>
                  <a:schemeClr val="dk1"/>
                </a:solidFill>
              </a:rPr>
              <a:t>MaxPooling2D (2x2)</a:t>
            </a:r>
            <a:r>
              <a:rPr lang="en" sz="2000">
                <a:solidFill>
                  <a:schemeClr val="dk1"/>
                </a:solidFill>
              </a:rPr>
              <a:t>: Output Shape: </a:t>
            </a:r>
            <a:r>
              <a:rPr lang="en" sz="2000">
                <a:solidFill>
                  <a:srgbClr val="188038"/>
                </a:solidFill>
                <a:latin typeface="Roboto Mono"/>
                <a:ea typeface="Roboto Mono"/>
                <a:cs typeface="Roboto Mono"/>
                <a:sym typeface="Roboto Mono"/>
              </a:rPr>
              <a:t>(17, 17, 128)</a:t>
            </a:r>
            <a:endParaRPr sz="20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
        <p:nvSpPr>
          <p:cNvPr id="154" name="Google Shape;154;p2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2" type="sldNum"/>
          </p:nvPr>
        </p:nvSpPr>
        <p:spPr>
          <a:xfrm>
            <a:off x="8472583" y="52085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t>‹#›</a:t>
            </a:fld>
            <a:endParaRPr sz="1200"/>
          </a:p>
        </p:txBody>
      </p:sp>
      <p:sp>
        <p:nvSpPr>
          <p:cNvPr id="160" name="Google Shape;160;p28"/>
          <p:cNvSpPr txBox="1"/>
          <p:nvPr/>
        </p:nvSpPr>
        <p:spPr>
          <a:xfrm>
            <a:off x="833975" y="1164175"/>
            <a:ext cx="7638600" cy="367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Char char="●"/>
            </a:pPr>
            <a:r>
              <a:rPr b="1" lang="en" sz="2000">
                <a:solidFill>
                  <a:schemeClr val="dk1"/>
                </a:solidFill>
              </a:rPr>
              <a:t>Attention Block</a:t>
            </a:r>
            <a:r>
              <a:rPr lang="en" sz="2000">
                <a:solidFill>
                  <a:schemeClr val="dk1"/>
                </a:solidFill>
              </a:rPr>
              <a:t>: Output Shape: </a:t>
            </a:r>
            <a:r>
              <a:rPr lang="en" sz="2000">
                <a:solidFill>
                  <a:srgbClr val="188038"/>
                </a:solidFill>
                <a:latin typeface="Roboto Mono"/>
                <a:ea typeface="Roboto Mono"/>
                <a:cs typeface="Roboto Mono"/>
                <a:sym typeface="Roboto Mono"/>
              </a:rPr>
              <a:t>(17, 17, 128)</a:t>
            </a:r>
            <a:r>
              <a:rPr lang="en" sz="2000">
                <a:solidFill>
                  <a:schemeClr val="dk1"/>
                </a:solidFill>
              </a:rPr>
              <a:t> (multiplied by attention map)</a:t>
            </a:r>
            <a:endParaRPr sz="2000">
              <a:solidFill>
                <a:schemeClr val="dk1"/>
              </a:solidFill>
            </a:endParaRPr>
          </a:p>
          <a:p>
            <a:pPr indent="-355600" lvl="0" marL="457200" rtl="0" algn="l">
              <a:lnSpc>
                <a:spcPct val="115000"/>
              </a:lnSpc>
              <a:spcBef>
                <a:spcPts val="0"/>
              </a:spcBef>
              <a:spcAft>
                <a:spcPts val="0"/>
              </a:spcAft>
              <a:buClr>
                <a:schemeClr val="dk2"/>
              </a:buClr>
              <a:buSzPts val="2000"/>
              <a:buChar char="●"/>
            </a:pPr>
            <a:r>
              <a:rPr b="1" lang="en" sz="2000">
                <a:solidFill>
                  <a:schemeClr val="dk1"/>
                </a:solidFill>
              </a:rPr>
              <a:t>Flatten</a:t>
            </a:r>
            <a:r>
              <a:rPr lang="en" sz="2000">
                <a:solidFill>
                  <a:schemeClr val="dk1"/>
                </a:solidFill>
              </a:rPr>
              <a:t>: Output Shape: </a:t>
            </a:r>
            <a:r>
              <a:rPr lang="en" sz="2000">
                <a:solidFill>
                  <a:srgbClr val="188038"/>
                </a:solidFill>
                <a:latin typeface="Roboto Mono"/>
                <a:ea typeface="Roboto Mono"/>
                <a:cs typeface="Roboto Mono"/>
                <a:sym typeface="Roboto Mono"/>
              </a:rPr>
              <a:t>(36992,)</a:t>
            </a:r>
            <a:endParaRPr sz="2000">
              <a:solidFill>
                <a:srgbClr val="188038"/>
              </a:solidFill>
              <a:latin typeface="Roboto Mono"/>
              <a:ea typeface="Roboto Mono"/>
              <a:cs typeface="Roboto Mono"/>
              <a:sym typeface="Roboto Mono"/>
            </a:endParaRPr>
          </a:p>
          <a:p>
            <a:pPr indent="-355600" lvl="0" marL="457200" rtl="0" algn="l">
              <a:lnSpc>
                <a:spcPct val="115000"/>
              </a:lnSpc>
              <a:spcBef>
                <a:spcPts val="0"/>
              </a:spcBef>
              <a:spcAft>
                <a:spcPts val="0"/>
              </a:spcAft>
              <a:buClr>
                <a:schemeClr val="dk2"/>
              </a:buClr>
              <a:buSzPts val="2000"/>
              <a:buChar char="●"/>
            </a:pPr>
            <a:r>
              <a:rPr b="1" lang="en" sz="2000">
                <a:solidFill>
                  <a:schemeClr val="dk1"/>
                </a:solidFill>
              </a:rPr>
              <a:t>Dense (512 units)</a:t>
            </a:r>
            <a:r>
              <a:rPr lang="en" sz="2000">
                <a:solidFill>
                  <a:schemeClr val="dk1"/>
                </a:solidFill>
              </a:rPr>
              <a:t>: Output Shape: </a:t>
            </a:r>
            <a:r>
              <a:rPr lang="en" sz="2000">
                <a:solidFill>
                  <a:srgbClr val="188038"/>
                </a:solidFill>
                <a:latin typeface="Roboto Mono"/>
                <a:ea typeface="Roboto Mono"/>
                <a:cs typeface="Roboto Mono"/>
                <a:sym typeface="Roboto Mono"/>
              </a:rPr>
              <a:t>(512,)</a:t>
            </a:r>
            <a:endParaRPr sz="2000">
              <a:solidFill>
                <a:srgbClr val="188038"/>
              </a:solidFill>
              <a:latin typeface="Roboto Mono"/>
              <a:ea typeface="Roboto Mono"/>
              <a:cs typeface="Roboto Mono"/>
              <a:sym typeface="Roboto Mono"/>
            </a:endParaRPr>
          </a:p>
          <a:p>
            <a:pPr indent="-355600" lvl="0" marL="457200" rtl="0" algn="l">
              <a:lnSpc>
                <a:spcPct val="115000"/>
              </a:lnSpc>
              <a:spcBef>
                <a:spcPts val="0"/>
              </a:spcBef>
              <a:spcAft>
                <a:spcPts val="0"/>
              </a:spcAft>
              <a:buClr>
                <a:schemeClr val="dk2"/>
              </a:buClr>
              <a:buSzPts val="2000"/>
              <a:buChar char="●"/>
            </a:pPr>
            <a:r>
              <a:rPr b="1" lang="en" sz="2000">
                <a:solidFill>
                  <a:schemeClr val="dk1"/>
                </a:solidFill>
              </a:rPr>
              <a:t>Output Dense (4 units, softmax)</a:t>
            </a:r>
            <a:r>
              <a:rPr lang="en" sz="2000">
                <a:solidFill>
                  <a:schemeClr val="dk1"/>
                </a:solidFill>
              </a:rPr>
              <a:t>: Output Shape: </a:t>
            </a:r>
            <a:r>
              <a:rPr lang="en" sz="2000">
                <a:solidFill>
                  <a:srgbClr val="188038"/>
                </a:solidFill>
                <a:latin typeface="Roboto Mono"/>
                <a:ea typeface="Roboto Mono"/>
                <a:cs typeface="Roboto Mono"/>
                <a:sym typeface="Roboto Mono"/>
              </a:rPr>
              <a:t>(4,)</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1899200" y="450396"/>
            <a:ext cx="51402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p:txBody>
      </p:sp>
      <p:sp>
        <p:nvSpPr>
          <p:cNvPr id="166" name="Google Shape;166;p29"/>
          <p:cNvSpPr txBox="1"/>
          <p:nvPr>
            <p:ph idx="1" type="body"/>
          </p:nvPr>
        </p:nvSpPr>
        <p:spPr>
          <a:xfrm>
            <a:off x="311700" y="982854"/>
            <a:ext cx="8832300" cy="718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b="1" lang="en" sz="1917">
                <a:latin typeface="Times New Roman"/>
                <a:ea typeface="Times New Roman"/>
                <a:cs typeface="Times New Roman"/>
                <a:sym typeface="Times New Roman"/>
              </a:rPr>
              <a:t>COLAB LINK:</a:t>
            </a:r>
            <a:r>
              <a:rPr lang="en"/>
              <a:t> </a:t>
            </a:r>
            <a:r>
              <a:rPr lang="en" u="sng">
                <a:solidFill>
                  <a:schemeClr val="hlink"/>
                </a:solidFill>
                <a:hlinkClick r:id="rId3"/>
              </a:rPr>
              <a:t>https://colab.research.google.com/drive/1ylkYjNXQQlyFOu9Ha1qF8RN6Pq8a0w_U?usp=sharing</a:t>
            </a:r>
            <a:endParaRPr/>
          </a:p>
        </p:txBody>
      </p:sp>
      <p:sp>
        <p:nvSpPr>
          <p:cNvPr id="167" name="Google Shape;167;p2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9"/>
          <p:cNvSpPr txBox="1"/>
          <p:nvPr/>
        </p:nvSpPr>
        <p:spPr>
          <a:xfrm>
            <a:off x="160350" y="1777354"/>
            <a:ext cx="8312100" cy="384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 </a:t>
            </a:r>
            <a:r>
              <a:rPr b="1" lang="en" sz="1800">
                <a:solidFill>
                  <a:schemeClr val="dk1"/>
                </a:solidFill>
                <a:latin typeface="Times New Roman"/>
                <a:ea typeface="Times New Roman"/>
                <a:cs typeface="Times New Roman"/>
                <a:sym typeface="Times New Roman"/>
              </a:rPr>
              <a:t>Correct Classifications</a:t>
            </a:r>
            <a:r>
              <a:rPr lang="en" sz="1800">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The diagonal of the confusion matrix shows the number of correct predictions for each class:</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Damaged: 10 correct predictions</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Old: 84 correct predictions</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Ripe: 74 correct predictions</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Unripe: 50 correct predictions</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   Misclassifications</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23850" lvl="1" marL="914400" rtl="0" algn="just">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Damaged tomatoes were often misclassified as Old, Ripe, or Unripe.</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Old tomatoes were misclassified as Ripe or Unripe.</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Ripe tomatoes were also misclassified as Old or Unripe.</a:t>
            </a:r>
            <a:endParaRPr sz="1500">
              <a:solidFill>
                <a:schemeClr val="dk1"/>
              </a:solidFill>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Unripe tomatoes were mistaken for other classes at a moderate rate.</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64625" y="1299243"/>
            <a:ext cx="8520600" cy="63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174" name="Google Shape;174;p30"/>
          <p:cNvSpPr txBox="1"/>
          <p:nvPr>
            <p:ph idx="1" type="body"/>
          </p:nvPr>
        </p:nvSpPr>
        <p:spPr>
          <a:xfrm>
            <a:off x="364625" y="1935500"/>
            <a:ext cx="8520600" cy="2311200"/>
          </a:xfrm>
          <a:prstGeom prst="rect">
            <a:avLst/>
          </a:prstGeom>
        </p:spPr>
        <p:txBody>
          <a:bodyPr anchorCtr="0" anchor="t" bIns="91425" lIns="91425" spcFirstLastPara="1" rIns="91425" wrap="square" tIns="91425">
            <a:normAutofit lnSpcReduction="20000"/>
          </a:bodyPr>
          <a:lstStyle/>
          <a:p>
            <a:pPr indent="457200" lvl="0" marL="0" rtl="0" algn="just">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model achieves a promising validation accuracy of </a:t>
            </a:r>
            <a:r>
              <a:rPr b="1" lang="en">
                <a:solidFill>
                  <a:schemeClr val="dk1"/>
                </a:solidFill>
                <a:latin typeface="Times New Roman"/>
                <a:ea typeface="Times New Roman"/>
                <a:cs typeface="Times New Roman"/>
                <a:sym typeface="Times New Roman"/>
              </a:rPr>
              <a:t>88.12%</a:t>
            </a:r>
            <a:r>
              <a:rPr lang="en">
                <a:solidFill>
                  <a:schemeClr val="dk1"/>
                </a:solidFill>
                <a:latin typeface="Times New Roman"/>
                <a:ea typeface="Times New Roman"/>
                <a:cs typeface="Times New Roman"/>
                <a:sym typeface="Times New Roman"/>
              </a:rPr>
              <a:t>, indicating that it performs well on the tomato classification task. However, the confusion matrix analysis reveals areas where the model struggles, particularly in distinguishing between classes with overlapping features such as Old and Ripe or Unripe tomatoes. By incorporating additional data augmentation, advanced architectures, and more sophisticated attention mechanisms, the model's performance could be further improved.</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75" name="Google Shape;175;p3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500">
                <a:latin typeface="Times New Roman"/>
                <a:ea typeface="Times New Roman"/>
                <a:cs typeface="Times New Roman"/>
                <a:sym typeface="Times New Roman"/>
              </a:rPr>
              <a:t>Reference </a:t>
            </a:r>
            <a:endParaRPr b="1" sz="3800"/>
          </a:p>
        </p:txBody>
      </p:sp>
      <p:sp>
        <p:nvSpPr>
          <p:cNvPr id="181" name="Google Shape;181;p3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https://link.springer.com/article/10.1007/s41095-022-0271-y#preview</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https://arxiv.org/pdf/2401.15055</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https://philarchive.org/archive/ALATOT</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https://www.mdpi.com/2223-7747/12/4/790</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u="sng">
                <a:solidFill>
                  <a:schemeClr val="hlink"/>
                </a:solidFill>
                <a:latin typeface="Times New Roman"/>
                <a:ea typeface="Times New Roman"/>
                <a:cs typeface="Times New Roman"/>
                <a:sym typeface="Times New Roman"/>
                <a:hlinkClick r:id="rId7"/>
              </a:rPr>
              <a:t>https://www.ijisae.org/index.php/IJISAE/article/view/2538</a:t>
            </a:r>
            <a:endParaRPr sz="2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82" name="Google Shape;182;p3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TABLE OF CONTENT</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Abstract</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Introduction</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Problem Statement </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Literature Review</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Methodology</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Result and Discussion</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Conclusion</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Reference</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2000">
              <a:solidFill>
                <a:schemeClr val="dk1"/>
              </a:solidFill>
              <a:latin typeface="Times New Roman"/>
              <a:ea typeface="Times New Roman"/>
              <a:cs typeface="Times New Roman"/>
              <a:sym typeface="Times New Roman"/>
            </a:endParaRPr>
          </a:p>
        </p:txBody>
      </p:sp>
      <p:sp>
        <p:nvSpPr>
          <p:cNvPr id="62" name="Google Shape;62;p14"/>
          <p:cNvSpPr txBox="1"/>
          <p:nvPr>
            <p:ph idx="12" type="sldNum"/>
          </p:nvPr>
        </p:nvSpPr>
        <p:spPr>
          <a:xfrm>
            <a:off x="8174571" y="5076522"/>
            <a:ext cx="846600" cy="542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800"/>
              <a:t>‹#›</a:t>
            </a:fld>
            <a:endParaRPr b="1" sz="1800"/>
          </a:p>
        </p:txBody>
      </p:sp>
      <p:graphicFrame>
        <p:nvGraphicFramePr>
          <p:cNvPr id="63" name="Google Shape;63;p14"/>
          <p:cNvGraphicFramePr/>
          <p:nvPr/>
        </p:nvGraphicFramePr>
        <p:xfrm>
          <a:off x="215900" y="253175"/>
          <a:ext cx="3000000" cy="3000000"/>
        </p:xfrm>
        <a:graphic>
          <a:graphicData uri="http://schemas.openxmlformats.org/drawingml/2006/table">
            <a:tbl>
              <a:tblPr>
                <a:noFill/>
                <a:tableStyleId>{51F20D02-C049-4CCB-95B6-5D14439B0DF1}</a:tableStyleId>
              </a:tblPr>
              <a:tblGrid>
                <a:gridCol w="8520600"/>
              </a:tblGrid>
              <a:tr h="5131625">
                <a:tc>
                  <a:txBody>
                    <a:bodyPr/>
                    <a:lstStyle/>
                    <a:p>
                      <a:pPr indent="0" lvl="0" marL="0" rtl="0" algn="l">
                        <a:spcBef>
                          <a:spcPts val="0"/>
                        </a:spcBef>
                        <a:spcAft>
                          <a:spcPts val="0"/>
                        </a:spcAft>
                        <a:buNone/>
                      </a:pPr>
                      <a:r>
                        <a:t/>
                      </a:r>
                      <a:endParaRPr b="1"/>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nvSpPr>
        <p:spPr>
          <a:xfrm>
            <a:off x="2099475" y="1768278"/>
            <a:ext cx="6499200" cy="12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latin typeface="Times New Roman"/>
                <a:ea typeface="Times New Roman"/>
                <a:cs typeface="Times New Roman"/>
                <a:sym typeface="Times New Roman"/>
              </a:rPr>
              <a:t>THANK YOU</a:t>
            </a:r>
            <a:endParaRPr b="1" sz="4500">
              <a:latin typeface="Times New Roman"/>
              <a:ea typeface="Times New Roman"/>
              <a:cs typeface="Times New Roman"/>
              <a:sym typeface="Times New Roman"/>
            </a:endParaRPr>
          </a:p>
        </p:txBody>
      </p:sp>
      <p:sp>
        <p:nvSpPr>
          <p:cNvPr id="188" name="Google Shape;188;p3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69" name="Google Shape;69;p15"/>
          <p:cNvSpPr txBox="1"/>
          <p:nvPr>
            <p:ph idx="1" type="body"/>
          </p:nvPr>
        </p:nvSpPr>
        <p:spPr>
          <a:xfrm>
            <a:off x="311700" y="1026917"/>
            <a:ext cx="8520600" cy="40497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Tomato quality assessment using CNN with Attention Mechanism in  Python.The process begins with extensive preprocessing, including image resizing, scaling, and augmentation, to increase dataset variability and robustness. A CNN model is designed with multiple convolutional layers, followed by an attention layer to capture spatial dependencies. The model is then trained and validated on a labeled dataset, with evaluation metrics including accuracy, precision, recall, and F1-score. Results demonstrate that the attention-enhanced CNN outperforms traditional CNN models in terms of accuracy and classification quality, making it a promising tool for automated tomato quality assessment. </a:t>
            </a:r>
            <a:endParaRPr sz="2000"/>
          </a:p>
        </p:txBody>
      </p:sp>
      <p:sp>
        <p:nvSpPr>
          <p:cNvPr id="70" name="Google Shape;70;p1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800"/>
              <a:t>‹#›</a:t>
            </a:fld>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latin typeface="Times New Roman"/>
                <a:ea typeface="Times New Roman"/>
                <a:cs typeface="Times New Roman"/>
                <a:sym typeface="Times New Roman"/>
              </a:rPr>
              <a:t>INTRODUCTION</a:t>
            </a:r>
            <a:endParaRPr b="1" sz="2500">
              <a:latin typeface="Times New Roman"/>
              <a:ea typeface="Times New Roman"/>
              <a:cs typeface="Times New Roman"/>
              <a:sym typeface="Times New Roman"/>
            </a:endParaRPr>
          </a:p>
        </p:txBody>
      </p:sp>
      <p:sp>
        <p:nvSpPr>
          <p:cNvPr id="76" name="Google Shape;76;p16"/>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Tomato quality assessment is a critical task in the agricultural industry, impacting both consumer satisfaction and supply chain efficiency.</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this work, present a deep learning-based solution for the classification of tomatoes into four quality categories: Ripe, Unripe, Old, and Damaged, using an image dataset.</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CNN model is designed with multiple convolutional layers, followed by an attention layer to capture spatial dependencies.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model is then trained and validated on a labeled dataset, with evaluation metrics including accuracy, precision, recall, and F1-score.</a:t>
            </a:r>
            <a:endParaRPr>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sp>
        <p:nvSpPr>
          <p:cNvPr id="77" name="Google Shape;77;p1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800"/>
              <a:t>‹#›</a:t>
            </a:fld>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83" name="Google Shape;83;p1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2000">
                <a:solidFill>
                  <a:schemeClr val="dk1"/>
                </a:solidFill>
                <a:latin typeface="Times New Roman"/>
                <a:ea typeface="Times New Roman"/>
                <a:cs typeface="Times New Roman"/>
                <a:sym typeface="Times New Roman"/>
              </a:rPr>
              <a:t>The manual inspection of tomatoes, which classifies them into categories like ripe, unripe, old, and damaged, is both labor-intensive and prone to human error. This can lead to inefficiencies, such as misclassification, product waste, and inconsistent quality in the market.</a:t>
            </a:r>
            <a:endParaRPr sz="2000">
              <a:solidFill>
                <a:schemeClr val="dk1"/>
              </a:solidFill>
              <a:latin typeface="Times New Roman"/>
              <a:ea typeface="Times New Roman"/>
              <a:cs typeface="Times New Roman"/>
              <a:sym typeface="Times New Roman"/>
            </a:endParaRPr>
          </a:p>
          <a:p>
            <a:pPr indent="457200" lvl="0" marL="0" rtl="0" algn="just">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To address these challenges, automated systems using image classification techniques have become increasingly important. </a:t>
            </a:r>
            <a:endParaRPr sz="2600">
              <a:solidFill>
                <a:schemeClr val="dk1"/>
              </a:solidFill>
              <a:latin typeface="Times New Roman"/>
              <a:ea typeface="Times New Roman"/>
              <a:cs typeface="Times New Roman"/>
              <a:sym typeface="Times New Roman"/>
            </a:endParaRPr>
          </a:p>
        </p:txBody>
      </p:sp>
      <p:sp>
        <p:nvSpPr>
          <p:cNvPr id="84" name="Google Shape;84;p1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800"/>
              <a:t>‹#›</a:t>
            </a:fld>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DIFFERENT CLASS </a:t>
            </a:r>
            <a:endParaRPr b="1">
              <a:latin typeface="Times New Roman"/>
              <a:ea typeface="Times New Roman"/>
              <a:cs typeface="Times New Roman"/>
              <a:sym typeface="Times New Roman"/>
            </a:endParaRPr>
          </a:p>
        </p:txBody>
      </p:sp>
      <p:pic>
        <p:nvPicPr>
          <p:cNvPr id="90" name="Google Shape;90;p18"/>
          <p:cNvPicPr preferRelativeResize="0"/>
          <p:nvPr/>
        </p:nvPicPr>
        <p:blipFill>
          <a:blip r:embed="rId3">
            <a:alphaModFix/>
          </a:blip>
          <a:stretch>
            <a:fillRect/>
          </a:stretch>
        </p:blipFill>
        <p:spPr>
          <a:xfrm>
            <a:off x="1544827" y="1236822"/>
            <a:ext cx="6045550" cy="4207425"/>
          </a:xfrm>
          <a:prstGeom prst="rect">
            <a:avLst/>
          </a:prstGeom>
          <a:noFill/>
          <a:ln>
            <a:noFill/>
          </a:ln>
        </p:spPr>
      </p:pic>
      <p:sp>
        <p:nvSpPr>
          <p:cNvPr id="91" name="Google Shape;91;p1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800"/>
              <a:t>‹#›</a:t>
            </a:fld>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Some of the </a:t>
            </a:r>
            <a:r>
              <a:rPr b="1" lang="en">
                <a:latin typeface="Times New Roman"/>
                <a:ea typeface="Times New Roman"/>
                <a:cs typeface="Times New Roman"/>
                <a:sym typeface="Times New Roman"/>
              </a:rPr>
              <a:t>important</a:t>
            </a:r>
            <a:r>
              <a:rPr b="1" lang="en">
                <a:latin typeface="Times New Roman"/>
                <a:ea typeface="Times New Roman"/>
                <a:cs typeface="Times New Roman"/>
                <a:sym typeface="Times New Roman"/>
              </a:rPr>
              <a:t> factors</a:t>
            </a:r>
            <a:endParaRPr b="1">
              <a:latin typeface="Times New Roman"/>
              <a:ea typeface="Times New Roman"/>
              <a:cs typeface="Times New Roman"/>
              <a:sym typeface="Times New Roman"/>
            </a:endParaRPr>
          </a:p>
        </p:txBody>
      </p:sp>
      <p:sp>
        <p:nvSpPr>
          <p:cNvPr id="97" name="Google Shape;97;p1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Shape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Color</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Texture</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457200" lvl="0" marL="0" rtl="0" algn="l">
              <a:spcBef>
                <a:spcPts val="1200"/>
              </a:spcBef>
              <a:spcAft>
                <a:spcPts val="1200"/>
              </a:spcAft>
              <a:buNone/>
            </a:pPr>
            <a:r>
              <a:rPr lang="en" sz="2000">
                <a:solidFill>
                  <a:schemeClr val="dk1"/>
                </a:solidFill>
                <a:latin typeface="Times New Roman"/>
                <a:ea typeface="Times New Roman"/>
                <a:cs typeface="Times New Roman"/>
                <a:sym typeface="Times New Roman"/>
              </a:rPr>
              <a:t>Here for identify and extract sensitive features ,so Attention mechanism play</a:t>
            </a:r>
            <a:r>
              <a:rPr lang="en" sz="2000">
                <a:solidFill>
                  <a:schemeClr val="dk1"/>
                </a:solidFill>
                <a:latin typeface="Times New Roman"/>
                <a:ea typeface="Times New Roman"/>
                <a:cs typeface="Times New Roman"/>
                <a:sym typeface="Times New Roman"/>
              </a:rPr>
              <a:t>s </a:t>
            </a:r>
            <a:r>
              <a:rPr lang="en" sz="2000">
                <a:solidFill>
                  <a:schemeClr val="dk1"/>
                </a:solidFill>
                <a:latin typeface="Times New Roman"/>
                <a:ea typeface="Times New Roman"/>
                <a:cs typeface="Times New Roman"/>
                <a:sym typeface="Times New Roman"/>
              </a:rPr>
              <a:t>a very crucial role for </a:t>
            </a:r>
            <a:r>
              <a:rPr lang="en" sz="2000">
                <a:solidFill>
                  <a:schemeClr val="dk1"/>
                </a:solidFill>
                <a:latin typeface="Times New Roman"/>
                <a:ea typeface="Times New Roman"/>
                <a:cs typeface="Times New Roman"/>
                <a:sym typeface="Times New Roman"/>
              </a:rPr>
              <a:t>accurately</a:t>
            </a:r>
            <a:r>
              <a:rPr lang="en" sz="2000">
                <a:solidFill>
                  <a:schemeClr val="dk1"/>
                </a:solidFill>
                <a:latin typeface="Times New Roman"/>
                <a:ea typeface="Times New Roman"/>
                <a:cs typeface="Times New Roman"/>
                <a:sym typeface="Times New Roman"/>
              </a:rPr>
              <a:t> classify .</a:t>
            </a:r>
            <a:endParaRPr sz="2000">
              <a:solidFill>
                <a:schemeClr val="dk1"/>
              </a:solidFill>
              <a:latin typeface="Times New Roman"/>
              <a:ea typeface="Times New Roman"/>
              <a:cs typeface="Times New Roman"/>
              <a:sym typeface="Times New Roman"/>
            </a:endParaRPr>
          </a:p>
        </p:txBody>
      </p:sp>
      <p:sp>
        <p:nvSpPr>
          <p:cNvPr id="98" name="Google Shape;98;p1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800"/>
              <a:t>‹#›</a:t>
            </a:fld>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 sz="2500">
                <a:latin typeface="Times New Roman"/>
                <a:ea typeface="Times New Roman"/>
                <a:cs typeface="Times New Roman"/>
                <a:sym typeface="Times New Roman"/>
              </a:rPr>
              <a:t>Literature Review</a:t>
            </a:r>
            <a:endParaRPr sz="3800"/>
          </a:p>
        </p:txBody>
      </p:sp>
      <p:sp>
        <p:nvSpPr>
          <p:cNvPr id="104" name="Google Shape;104;p20"/>
          <p:cNvSpPr txBox="1"/>
          <p:nvPr>
            <p:ph idx="1" type="body"/>
          </p:nvPr>
        </p:nvSpPr>
        <p:spPr>
          <a:xfrm>
            <a:off x="311700" y="1258050"/>
            <a:ext cx="8520600" cy="43608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en" sz="2000">
                <a:solidFill>
                  <a:schemeClr val="dk1"/>
                </a:solidFill>
                <a:highlight>
                  <a:schemeClr val="lt1"/>
                </a:highlight>
                <a:latin typeface="Times New Roman"/>
                <a:ea typeface="Times New Roman"/>
                <a:cs typeface="Times New Roman"/>
                <a:sym typeface="Times New Roman"/>
              </a:rPr>
              <a:t>The article "Attention mechanisms in computer vision: A survey" by Meng-Hao Guo et al. offers a detailed examination of attention mechanisms and their transformative role in computer vision. The authors categorize various attention methods based on their operational domains rather than specific applications, providing a structured understanding of these mechanisms. The survey traces the evolution of attention mechanisms through four key phases: the initial use of recurrent neural networks (RNNs), explicit region prediction, implicit attention processes, and the rise of self-attention methods.</a:t>
            </a:r>
            <a:endParaRPr sz="20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000">
                <a:solidFill>
                  <a:schemeClr val="dk1"/>
                </a:solidFill>
                <a:highlight>
                  <a:schemeClr val="lt1"/>
                </a:highlight>
                <a:latin typeface="Times New Roman"/>
                <a:ea typeface="Times New Roman"/>
                <a:cs typeface="Times New Roman"/>
                <a:sym typeface="Times New Roman"/>
              </a:rPr>
              <a:t>        The authors highlight the advantages of attention-based models over traditional convolutional neural networks (CNNs), particularly in terms of flexibility and performance on diverse image sizes.</a:t>
            </a:r>
            <a:r>
              <a:rPr lang="en" sz="2000">
                <a:solidFill>
                  <a:schemeClr val="dk1"/>
                </a:solidFill>
                <a:highlight>
                  <a:srgbClr val="F9F9FE"/>
                </a:highlight>
                <a:latin typeface="Times New Roman"/>
                <a:ea typeface="Times New Roman"/>
                <a:cs typeface="Times New Roman"/>
                <a:sym typeface="Times New Roman"/>
              </a:rPr>
              <a:t> </a:t>
            </a:r>
            <a:endParaRPr sz="2000">
              <a:solidFill>
                <a:schemeClr val="dk1"/>
              </a:solidFill>
              <a:highlight>
                <a:srgbClr val="F9F9FE"/>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dk1"/>
              </a:solidFill>
            </a:endParaRPr>
          </a:p>
        </p:txBody>
      </p:sp>
      <p:sp>
        <p:nvSpPr>
          <p:cNvPr id="105" name="Google Shape;105;p2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21"/>
          <p:cNvPicPr preferRelativeResize="0"/>
          <p:nvPr/>
        </p:nvPicPr>
        <p:blipFill>
          <a:blip r:embed="rId3">
            <a:alphaModFix/>
          </a:blip>
          <a:stretch>
            <a:fillRect/>
          </a:stretch>
        </p:blipFill>
        <p:spPr>
          <a:xfrm>
            <a:off x="271500" y="408542"/>
            <a:ext cx="7889499" cy="3484105"/>
          </a:xfrm>
          <a:prstGeom prst="rect">
            <a:avLst/>
          </a:prstGeom>
          <a:noFill/>
          <a:ln>
            <a:noFill/>
          </a:ln>
        </p:spPr>
      </p:pic>
      <p:sp>
        <p:nvSpPr>
          <p:cNvPr id="112" name="Google Shape;112;p21"/>
          <p:cNvSpPr txBox="1"/>
          <p:nvPr/>
        </p:nvSpPr>
        <p:spPr>
          <a:xfrm>
            <a:off x="1322250" y="4003771"/>
            <a:ext cx="6499500" cy="51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Fig 1 - </a:t>
            </a:r>
            <a:r>
              <a:rPr lang="en">
                <a:solidFill>
                  <a:schemeClr val="dk1"/>
                </a:solidFill>
                <a:latin typeface="Times New Roman"/>
                <a:ea typeface="Times New Roman"/>
                <a:cs typeface="Times New Roman"/>
                <a:sym typeface="Times New Roman"/>
              </a:rPr>
              <a:t>Source : </a:t>
            </a:r>
            <a:r>
              <a:rPr lang="en"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https://link.springer.com/article/10.1007/s41095-022-0271-y#preview</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