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15" r:id="rId2"/>
    <p:sldId id="381" r:id="rId3"/>
    <p:sldId id="316" r:id="rId4"/>
    <p:sldId id="258" r:id="rId5"/>
    <p:sldId id="348" r:id="rId6"/>
    <p:sldId id="260" r:id="rId7"/>
    <p:sldId id="261" r:id="rId8"/>
    <p:sldId id="262" r:id="rId9"/>
    <p:sldId id="398" r:id="rId10"/>
    <p:sldId id="263" r:id="rId11"/>
    <p:sldId id="388" r:id="rId12"/>
    <p:sldId id="389" r:id="rId13"/>
    <p:sldId id="390" r:id="rId14"/>
    <p:sldId id="391" r:id="rId15"/>
    <p:sldId id="392" r:id="rId16"/>
    <p:sldId id="393" r:id="rId17"/>
    <p:sldId id="394" r:id="rId18"/>
    <p:sldId id="395" r:id="rId19"/>
    <p:sldId id="396" r:id="rId20"/>
    <p:sldId id="397" r:id="rId21"/>
    <p:sldId id="266" r:id="rId22"/>
    <p:sldId id="330" r:id="rId23"/>
    <p:sldId id="329" r:id="rId24"/>
    <p:sldId id="399" r:id="rId25"/>
    <p:sldId id="331" r:id="rId26"/>
    <p:sldId id="400" r:id="rId27"/>
    <p:sldId id="401" r:id="rId28"/>
    <p:sldId id="349" r:id="rId29"/>
    <p:sldId id="350" r:id="rId30"/>
    <p:sldId id="402" r:id="rId31"/>
    <p:sldId id="332" r:id="rId32"/>
    <p:sldId id="403" r:id="rId33"/>
    <p:sldId id="351" r:id="rId34"/>
    <p:sldId id="404" r:id="rId35"/>
    <p:sldId id="333" r:id="rId36"/>
    <p:sldId id="405" r:id="rId37"/>
    <p:sldId id="334" r:id="rId38"/>
    <p:sldId id="335" r:id="rId39"/>
    <p:sldId id="376" r:id="rId40"/>
    <p:sldId id="406" r:id="rId41"/>
    <p:sldId id="408" r:id="rId42"/>
    <p:sldId id="407" r:id="rId43"/>
    <p:sldId id="297" r:id="rId44"/>
    <p:sldId id="317" r:id="rId45"/>
    <p:sldId id="357" r:id="rId46"/>
    <p:sldId id="358" r:id="rId47"/>
    <p:sldId id="359" r:id="rId48"/>
    <p:sldId id="360" r:id="rId49"/>
    <p:sldId id="361" r:id="rId50"/>
    <p:sldId id="337" r:id="rId51"/>
    <p:sldId id="338" r:id="rId52"/>
    <p:sldId id="284" r:id="rId53"/>
    <p:sldId id="285" r:id="rId54"/>
    <p:sldId id="409" r:id="rId55"/>
    <p:sldId id="28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13-03-2025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74721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800998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684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883931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20193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07988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77075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5370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73701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27424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9795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13-03-2025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1122005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datasets/jp797498e/twitter-entity-sentiment-analysi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researchgate.net/" TargetMode="External"/><Relationship Id="rId2" Type="http://schemas.openxmlformats.org/officeDocument/2006/relationships/hyperlink" Target="https://scholar.google.com/" TargetMode="External"/><Relationship Id="rId1" Type="http://schemas.openxmlformats.org/officeDocument/2006/relationships/slideLayout" Target="../slideLayouts/slideLayout2.xml"/><Relationship Id="rId6" Type="http://schemas.openxmlformats.org/officeDocument/2006/relationships/hyperlink" Target="https://www.sciencedirect.com/" TargetMode="External"/><Relationship Id="rId5" Type="http://schemas.openxmlformats.org/officeDocument/2006/relationships/hyperlink" Target="https://link.springer.com/" TargetMode="External"/><Relationship Id="rId4" Type="http://schemas.openxmlformats.org/officeDocument/2006/relationships/hyperlink" Target="https://arxiv.or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2963" y="2238408"/>
            <a:ext cx="10515600" cy="2063135"/>
          </a:xfrm>
        </p:spPr>
        <p:txBody>
          <a:bodyPr>
            <a:noAutofit/>
          </a:bodyPr>
          <a:lstStyle/>
          <a:p>
            <a:pPr algn="ctr">
              <a:lnSpc>
                <a:spcPct val="150000"/>
              </a:lnSpc>
            </a:pPr>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Fuzzy logic in sentiment analysis</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1657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003" y="365125"/>
            <a:ext cx="11204619" cy="938861"/>
          </a:xfrm>
        </p:spPr>
        <p:txBody>
          <a:bodyPr>
            <a:normAutofit/>
          </a:bodyPr>
          <a:lstStyle/>
          <a:p>
            <a:pPr algn="ctr"/>
            <a:r>
              <a:rPr lang="en-US" b="1" dirty="0" smtClean="0">
                <a:latin typeface="Times New Roman" panose="02020603050405020304" pitchFamily="18" charset="0"/>
                <a:cs typeface="Times New Roman" panose="02020603050405020304" pitchFamily="18" charset="0"/>
              </a:rPr>
              <a:t>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965915"/>
            <a:ext cx="11359166" cy="5499279"/>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Decision </a:t>
            </a:r>
            <a:r>
              <a:rPr lang="en-IN" sz="2000" dirty="0">
                <a:latin typeface="Times New Roman" panose="02020603050405020304" pitchFamily="18" charset="0"/>
                <a:cs typeface="Times New Roman" panose="02020603050405020304" pitchFamily="18" charset="0"/>
              </a:rPr>
              <a:t>Tree can handle large datasets efficiently.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experimental result is high when compared with existing system.</a:t>
            </a:r>
          </a:p>
          <a:p>
            <a:pPr lvl="0" algn="just">
              <a:lnSpc>
                <a:spcPct val="150000"/>
              </a:lnSpc>
            </a:pPr>
            <a:r>
              <a:rPr lang="en-IN" sz="2000" dirty="0" smtClean="0">
                <a:latin typeface="Times New Roman" panose="02020603050405020304" pitchFamily="18" charset="0"/>
                <a:cs typeface="Times New Roman" panose="02020603050405020304" pitchFamily="18" charset="0"/>
              </a:rPr>
              <a:t>Time </a:t>
            </a:r>
            <a:r>
              <a:rPr lang="en-IN" sz="2000" dirty="0">
                <a:latin typeface="Times New Roman" panose="02020603050405020304" pitchFamily="18" charset="0"/>
                <a:cs typeface="Times New Roman" panose="02020603050405020304" pitchFamily="18" charset="0"/>
              </a:rPr>
              <a:t>consumption is low.</a:t>
            </a:r>
          </a:p>
          <a:p>
            <a:pPr lvl="0" algn="just">
              <a:lnSpc>
                <a:spcPct val="150000"/>
              </a:lnSpc>
            </a:pPr>
            <a:r>
              <a:rPr lang="en-IN" sz="2000" dirty="0" smtClean="0">
                <a:latin typeface="Times New Roman" panose="02020603050405020304" pitchFamily="18" charset="0"/>
                <a:cs typeface="Times New Roman" panose="02020603050405020304" pitchFamily="18" charset="0"/>
              </a:rPr>
              <a:t>Lack </a:t>
            </a:r>
            <a:r>
              <a:rPr lang="en-IN" sz="2000" dirty="0">
                <a:latin typeface="Times New Roman" panose="02020603050405020304" pitchFamily="18" charset="0"/>
                <a:cs typeface="Times New Roman" panose="02020603050405020304" pitchFamily="18" charset="0"/>
              </a:rPr>
              <a:t>of ability to be spatially invariant to the input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Implementing </a:t>
            </a:r>
            <a:r>
              <a:rPr lang="en-IN" sz="2000" dirty="0">
                <a:latin typeface="Times New Roman" panose="02020603050405020304" pitchFamily="18" charset="0"/>
                <a:cs typeface="Times New Roman" panose="02020603050405020304" pitchFamily="18" charset="0"/>
              </a:rPr>
              <a:t>text cleaning techniques like removing stop words, stemming, punctuation removal, tokenization, and padding enhances the quality of the text data, making it more suitable for analysis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Integration </a:t>
            </a:r>
            <a:r>
              <a:rPr lang="en-IN" sz="2000" dirty="0">
                <a:latin typeface="Times New Roman" panose="02020603050405020304" pitchFamily="18" charset="0"/>
                <a:cs typeface="Times New Roman" panose="02020603050405020304" pitchFamily="18" charset="0"/>
              </a:rPr>
              <a:t>of Hybrid Models: By combining Decision Tree with Logistic Regression, the proposed system benefits from the strengths of both models. Decision Trees handle non-linear relationships and complex feature interactions well, while Logistic Regression adds robustness to classification tasks, leading to more accurate and reliable predictions.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09026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31687" y="334044"/>
            <a:ext cx="10515600" cy="984247"/>
          </a:xfrm>
        </p:spPr>
        <p:txBody>
          <a:bodyPr/>
          <a:lstStyle/>
          <a:p>
            <a:pPr algn="ctr"/>
            <a:r>
              <a:rPr lang="en-US" b="1" dirty="0" smtClean="0">
                <a:latin typeface="Times New Roman" panose="02020603050405020304" pitchFamily="18" charset="0"/>
                <a:cs typeface="Times New Roman" panose="02020603050405020304" pitchFamily="18" charset="0"/>
              </a:rPr>
              <a:t>Architecture diagram</a:t>
            </a:r>
            <a:endParaRPr lang="en-IN" b="1"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578345" y="1427653"/>
            <a:ext cx="10822284" cy="4816664"/>
            <a:chOff x="578345" y="1427653"/>
            <a:chExt cx="10822284" cy="4816664"/>
          </a:xfrm>
        </p:grpSpPr>
        <p:sp>
          <p:nvSpPr>
            <p:cNvPr id="63" name="TextBox 4"/>
            <p:cNvSpPr txBox="1"/>
            <p:nvPr/>
          </p:nvSpPr>
          <p:spPr>
            <a:xfrm>
              <a:off x="741444" y="2665077"/>
              <a:ext cx="1733322" cy="619058"/>
            </a:xfrm>
            <a:prstGeom prst="rect">
              <a:avLst/>
            </a:prstGeom>
            <a:noFill/>
          </p:spPr>
          <p:txBody>
            <a:bodyPr wrap="square" rtlCol="0">
              <a:noAutofit/>
            </a:bodyPr>
            <a:lstStyle/>
            <a:p>
              <a:pPr algn="ctr">
                <a:spcAft>
                  <a:spcPts val="0"/>
                </a:spcAft>
                <a:defRPr/>
              </a:pPr>
              <a:r>
                <a:rPr lang="en-IN" sz="1400" b="1" dirty="0" smtClean="0">
                  <a:latin typeface="Times New Roman" panose="02020603050405020304" pitchFamily="18" charset="0"/>
                  <a:ea typeface="Times New Roman" panose="02020603050405020304" pitchFamily="18" charset="0"/>
                  <a:cs typeface="Times New Roman" panose="02020603050405020304" pitchFamily="18" charset="0"/>
                </a:rPr>
                <a:t>Sentiment CSV Dataset</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7" name="Picture 2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705" y="1717293"/>
              <a:ext cx="1218251" cy="907339"/>
            </a:xfrm>
            <a:prstGeom prst="rect">
              <a:avLst/>
            </a:prstGeom>
          </p:spPr>
        </p:pic>
        <p:pic>
          <p:nvPicPr>
            <p:cNvPr id="3" name="Picture 2"/>
            <p:cNvPicPr>
              <a:picLocks noChangeAspect="1"/>
            </p:cNvPicPr>
            <p:nvPr/>
          </p:nvPicPr>
          <p:blipFill>
            <a:blip r:embed="rId3"/>
            <a:stretch>
              <a:fillRect/>
            </a:stretch>
          </p:blipFill>
          <p:spPr>
            <a:xfrm>
              <a:off x="3329322" y="1584466"/>
              <a:ext cx="1126475" cy="1172274"/>
            </a:xfrm>
            <a:prstGeom prst="rect">
              <a:avLst/>
            </a:prstGeom>
          </p:spPr>
        </p:pic>
        <p:sp>
          <p:nvSpPr>
            <p:cNvPr id="28" name="TextBox 4"/>
            <p:cNvSpPr txBox="1"/>
            <p:nvPr/>
          </p:nvSpPr>
          <p:spPr>
            <a:xfrm>
              <a:off x="2914846" y="2676062"/>
              <a:ext cx="2367144" cy="786603"/>
            </a:xfrm>
            <a:prstGeom prst="rect">
              <a:avLst/>
            </a:prstGeom>
            <a:noFill/>
          </p:spPr>
          <p:txBody>
            <a:bodyPr wrap="square" rtlCol="0">
              <a:noAutofit/>
            </a:bodyPr>
            <a:lstStyle/>
            <a:p>
              <a:pPr algn="ctr">
                <a:spcAft>
                  <a:spcPts val="0"/>
                </a:spcAft>
                <a:defRPr/>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Preliminary </a:t>
              </a: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Process</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 Handling missing values, Label encoding)</a:t>
              </a:r>
              <a:endParaRPr lang="en-US"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7" name="Straight Arrow Connector 6"/>
            <p:cNvCxnSpPr>
              <a:stCxn id="27" idx="3"/>
              <a:endCxn id="3" idx="1"/>
            </p:cNvCxnSpPr>
            <p:nvPr/>
          </p:nvCxnSpPr>
          <p:spPr>
            <a:xfrm flipV="1">
              <a:off x="2180956" y="2170603"/>
              <a:ext cx="1148366" cy="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4"/>
            <a:stretch>
              <a:fillRect/>
            </a:stretch>
          </p:blipFill>
          <p:spPr>
            <a:xfrm>
              <a:off x="8055205" y="1614487"/>
              <a:ext cx="1711604" cy="1152575"/>
            </a:xfrm>
            <a:prstGeom prst="rect">
              <a:avLst/>
            </a:prstGeom>
          </p:spPr>
        </p:pic>
        <p:sp>
          <p:nvSpPr>
            <p:cNvPr id="31" name="TextBox 4"/>
            <p:cNvSpPr txBox="1"/>
            <p:nvPr/>
          </p:nvSpPr>
          <p:spPr>
            <a:xfrm>
              <a:off x="7907643" y="2757100"/>
              <a:ext cx="1880095" cy="4759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Data Slicing</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(Test and Train data)</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0" name="Straight Arrow Connector 9"/>
            <p:cNvCxnSpPr>
              <a:stCxn id="3" idx="3"/>
              <a:endCxn id="22" idx="1"/>
            </p:cNvCxnSpPr>
            <p:nvPr/>
          </p:nvCxnSpPr>
          <p:spPr>
            <a:xfrm>
              <a:off x="4455797" y="2170603"/>
              <a:ext cx="13747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5"/>
            <a:stretch>
              <a:fillRect/>
            </a:stretch>
          </p:blipFill>
          <p:spPr>
            <a:xfrm>
              <a:off x="7070975" y="3943607"/>
              <a:ext cx="1698125" cy="1226983"/>
            </a:xfrm>
            <a:prstGeom prst="rect">
              <a:avLst/>
            </a:prstGeom>
          </p:spPr>
        </p:pic>
        <p:cxnSp>
          <p:nvCxnSpPr>
            <p:cNvPr id="13" name="Elbow Connector 12"/>
            <p:cNvCxnSpPr>
              <a:stCxn id="8" idx="3"/>
              <a:endCxn id="2" idx="0"/>
            </p:cNvCxnSpPr>
            <p:nvPr/>
          </p:nvCxnSpPr>
          <p:spPr>
            <a:xfrm>
              <a:off x="9766809" y="2190775"/>
              <a:ext cx="827374" cy="38701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4"/>
            <p:cNvSpPr txBox="1"/>
            <p:nvPr/>
          </p:nvSpPr>
          <p:spPr>
            <a:xfrm>
              <a:off x="7224382" y="5185818"/>
              <a:ext cx="1733322" cy="8885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Classification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IN" sz="1400" dirty="0">
                  <a:latin typeface="Times New Roman" panose="02020603050405020304" pitchFamily="18" charset="0"/>
                  <a:ea typeface="Times New Roman" panose="02020603050405020304" pitchFamily="18" charset="0"/>
                  <a:cs typeface="Times New Roman" panose="02020603050405020304" pitchFamily="18" charset="0"/>
                </a:rPr>
                <a:t>Random Forest</a:t>
              </a:r>
            </a:p>
            <a:p>
              <a:pPr algn="ctr">
                <a:spcAft>
                  <a:spcPts val="0"/>
                </a:spcAft>
                <a:defRPr/>
              </a:pPr>
              <a:r>
                <a:rPr lang="en-IN" sz="1400" dirty="0">
                  <a:latin typeface="Times New Roman" panose="02020603050405020304" pitchFamily="18" charset="0"/>
                  <a:ea typeface="Times New Roman" panose="02020603050405020304" pitchFamily="18" charset="0"/>
                  <a:cs typeface="Times New Roman" panose="02020603050405020304" pitchFamily="18" charset="0"/>
                </a:rPr>
                <a:t>Hybrid (DT and Logistic Regression)</a:t>
              </a:r>
            </a:p>
            <a:p>
              <a:pPr algn="ctr">
                <a:spcAft>
                  <a:spcPts val="0"/>
                </a:spcAft>
                <a:defRPr/>
              </a:pP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6"/>
            <a:stretch>
              <a:fillRect/>
            </a:stretch>
          </p:blipFill>
          <p:spPr>
            <a:xfrm>
              <a:off x="3997776" y="3959070"/>
              <a:ext cx="1683768" cy="1174293"/>
            </a:xfrm>
            <a:prstGeom prst="rect">
              <a:avLst/>
            </a:prstGeom>
          </p:spPr>
        </p:pic>
        <p:sp>
          <p:nvSpPr>
            <p:cNvPr id="39" name="TextBox 4"/>
            <p:cNvSpPr txBox="1"/>
            <p:nvPr/>
          </p:nvSpPr>
          <p:spPr>
            <a:xfrm>
              <a:off x="3948222" y="5307053"/>
              <a:ext cx="1733322" cy="937264"/>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Performance Metrics</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(Accuracy and Error Rate)</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6" name="Straight Arrow Connector 15"/>
            <p:cNvCxnSpPr/>
            <p:nvPr/>
          </p:nvCxnSpPr>
          <p:spPr>
            <a:xfrm flipH="1">
              <a:off x="5618694" y="4678163"/>
              <a:ext cx="13663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p:nvPicPr>
          <p:blipFill>
            <a:blip r:embed="rId7"/>
            <a:stretch>
              <a:fillRect/>
            </a:stretch>
          </p:blipFill>
          <p:spPr>
            <a:xfrm>
              <a:off x="1054094" y="3990060"/>
              <a:ext cx="2253725" cy="1521846"/>
            </a:xfrm>
            <a:prstGeom prst="rect">
              <a:avLst/>
            </a:prstGeom>
          </p:spPr>
        </p:pic>
        <p:cxnSp>
          <p:nvCxnSpPr>
            <p:cNvPr id="20" name="Elbow Connector 19"/>
            <p:cNvCxnSpPr>
              <a:stCxn id="14" idx="1"/>
              <a:endCxn id="18" idx="3"/>
            </p:cNvCxnSpPr>
            <p:nvPr/>
          </p:nvCxnSpPr>
          <p:spPr>
            <a:xfrm rot="10800000" flipV="1">
              <a:off x="3307819" y="4546217"/>
              <a:ext cx="689957" cy="20476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4"/>
            <p:cNvSpPr txBox="1"/>
            <p:nvPr/>
          </p:nvSpPr>
          <p:spPr>
            <a:xfrm>
              <a:off x="578345" y="5483265"/>
              <a:ext cx="3013656" cy="662241"/>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Prediction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(Positive, Negative or neutral)</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8"/>
            <a:stretch>
              <a:fillRect/>
            </a:stretch>
          </p:blipFill>
          <p:spPr>
            <a:xfrm>
              <a:off x="10007873" y="2577791"/>
              <a:ext cx="1172620" cy="1190717"/>
            </a:xfrm>
            <a:prstGeom prst="rect">
              <a:avLst/>
            </a:prstGeom>
          </p:spPr>
        </p:pic>
        <p:sp>
          <p:nvSpPr>
            <p:cNvPr id="29" name="TextBox 4"/>
            <p:cNvSpPr txBox="1"/>
            <p:nvPr/>
          </p:nvSpPr>
          <p:spPr>
            <a:xfrm>
              <a:off x="9667307" y="3663972"/>
              <a:ext cx="1733322" cy="699951"/>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Feature Extraction</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(Count Vectorization)</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Elbow Connector 5"/>
            <p:cNvCxnSpPr>
              <a:stCxn id="29" idx="2"/>
              <a:endCxn id="11" idx="3"/>
            </p:cNvCxnSpPr>
            <p:nvPr/>
          </p:nvCxnSpPr>
          <p:spPr>
            <a:xfrm rot="5400000">
              <a:off x="9554947" y="3578076"/>
              <a:ext cx="193176" cy="176486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Picture 21"/>
            <p:cNvPicPr>
              <a:picLocks noChangeAspect="1"/>
            </p:cNvPicPr>
            <p:nvPr/>
          </p:nvPicPr>
          <p:blipFill>
            <a:blip r:embed="rId9"/>
            <a:stretch>
              <a:fillRect/>
            </a:stretch>
          </p:blipFill>
          <p:spPr>
            <a:xfrm>
              <a:off x="5830595" y="1427653"/>
              <a:ext cx="1638300" cy="1485900"/>
            </a:xfrm>
            <a:prstGeom prst="rect">
              <a:avLst/>
            </a:prstGeom>
          </p:spPr>
        </p:pic>
        <p:sp>
          <p:nvSpPr>
            <p:cNvPr id="34" name="TextBox 4"/>
            <p:cNvSpPr txBox="1"/>
            <p:nvPr/>
          </p:nvSpPr>
          <p:spPr>
            <a:xfrm>
              <a:off x="5720738" y="2974503"/>
              <a:ext cx="1880095" cy="475986"/>
            </a:xfrm>
            <a:prstGeom prst="rect">
              <a:avLst/>
            </a:prstGeom>
            <a:noFill/>
          </p:spPr>
          <p:txBody>
            <a:bodyPr wrap="square" rtlCol="0">
              <a:noAutofit/>
            </a:bodyPr>
            <a:lstStyle/>
            <a:p>
              <a:pPr algn="ctr">
                <a:spcAft>
                  <a:spcPts val="0"/>
                </a:spcAft>
                <a:defRPr/>
              </a:pPr>
              <a:r>
                <a:rPr lang="en-US" sz="1400" b="1" dirty="0" smtClean="0">
                  <a:latin typeface="Times New Roman" panose="02020603050405020304" pitchFamily="18" charset="0"/>
                  <a:ea typeface="Times New Roman" panose="02020603050405020304" pitchFamily="18" charset="0"/>
                  <a:cs typeface="Times New Roman" panose="02020603050405020304" pitchFamily="18" charset="0"/>
                </a:rPr>
                <a:t>Text Preprocessing</a:t>
              </a:r>
            </a:p>
            <a:p>
              <a:pPr algn="ctr">
                <a:spcAft>
                  <a:spcPts val="0"/>
                </a:spcAft>
                <a:defRPr/>
              </a:pPr>
              <a:r>
                <a:rPr lang="en-US" sz="1400" dirty="0" smtClean="0">
                  <a:latin typeface="Times New Roman" panose="02020603050405020304" pitchFamily="18" charset="0"/>
                  <a:ea typeface="Times New Roman" panose="02020603050405020304" pitchFamily="18" charset="0"/>
                  <a:cs typeface="Times New Roman" panose="02020603050405020304" pitchFamily="18" charset="0"/>
                </a:rPr>
                <a:t>(NLP)</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 name="Straight Arrow Connector 39"/>
            <p:cNvCxnSpPr>
              <a:stCxn id="22" idx="3"/>
              <a:endCxn id="8" idx="1"/>
            </p:cNvCxnSpPr>
            <p:nvPr/>
          </p:nvCxnSpPr>
          <p:spPr>
            <a:xfrm>
              <a:off x="7468895" y="2170603"/>
              <a:ext cx="586310" cy="201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67086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522574" y="720474"/>
            <a:ext cx="2833352" cy="963115"/>
          </a:xfrm>
        </p:spPr>
        <p:txBody>
          <a:bodyPr>
            <a:normAutofit fontScale="90000"/>
          </a:bodyPr>
          <a:lstStyle/>
          <a:p>
            <a:pPr algn="ctr"/>
            <a:r>
              <a:rPr lang="en-US" b="1" dirty="0" smtClean="0">
                <a:latin typeface="Times New Roman" panose="02020603050405020304" pitchFamily="18" charset="0"/>
                <a:cs typeface="Times New Roman" panose="02020603050405020304" pitchFamily="18" charset="0"/>
              </a:rPr>
              <a:t>Flow diagram</a:t>
            </a:r>
            <a:endParaRPr lang="en-IN" b="1" dirty="0">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4829578" y="266275"/>
            <a:ext cx="4427304" cy="6130322"/>
            <a:chOff x="3721995" y="244720"/>
            <a:chExt cx="4427304" cy="6130322"/>
          </a:xfrm>
        </p:grpSpPr>
        <p:sp>
          <p:nvSpPr>
            <p:cNvPr id="43" name="Oval 42"/>
            <p:cNvSpPr/>
            <p:nvPr/>
          </p:nvSpPr>
          <p:spPr>
            <a:xfrm>
              <a:off x="3726193" y="244720"/>
              <a:ext cx="2707920" cy="57072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Start Project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Rectangle 43"/>
            <p:cNvSpPr/>
            <p:nvPr/>
          </p:nvSpPr>
          <p:spPr>
            <a:xfrm>
              <a:off x="3836399" y="1090018"/>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Preliminary Process</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5" name="Straight Arrow Connector 44"/>
            <p:cNvCxnSpPr>
              <a:stCxn id="43" idx="4"/>
              <a:endCxn id="44" idx="0"/>
            </p:cNvCxnSpPr>
            <p:nvPr/>
          </p:nvCxnSpPr>
          <p:spPr>
            <a:xfrm>
              <a:off x="5080153" y="815449"/>
              <a:ext cx="0" cy="274569"/>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3836399" y="1662034"/>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Text Preprocessing</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7" name="Parallelogram 46"/>
            <p:cNvSpPr/>
            <p:nvPr/>
          </p:nvSpPr>
          <p:spPr>
            <a:xfrm>
              <a:off x="3836396" y="2817516"/>
              <a:ext cx="2487507" cy="363232"/>
            </a:xfrm>
            <a:prstGeom prst="parallelogram">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Model Generation</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8" name="Diamond 47"/>
            <p:cNvSpPr/>
            <p:nvPr/>
          </p:nvSpPr>
          <p:spPr>
            <a:xfrm>
              <a:off x="3781290" y="3395250"/>
              <a:ext cx="2597714" cy="790824"/>
            </a:xfrm>
            <a:prstGeom prst="diamond">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Prediction</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9" name="Straight Arrow Connector 48"/>
            <p:cNvCxnSpPr>
              <a:stCxn id="47" idx="4"/>
              <a:endCxn id="48" idx="0"/>
            </p:cNvCxnSpPr>
            <p:nvPr/>
          </p:nvCxnSpPr>
          <p:spPr>
            <a:xfrm flipH="1">
              <a:off x="5080149" y="3180748"/>
              <a:ext cx="1" cy="2145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3836396" y="2205453"/>
              <a:ext cx="2487507" cy="343212"/>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latin typeface="Times New Roman" panose="02020603050405020304" pitchFamily="18" charset="0"/>
                  <a:cs typeface="Times New Roman" panose="02020603050405020304" pitchFamily="18" charset="0"/>
                </a:rPr>
                <a:t>Data Slicing</a:t>
              </a:r>
            </a:p>
          </p:txBody>
        </p:sp>
        <p:cxnSp>
          <p:nvCxnSpPr>
            <p:cNvPr id="51" name="Straight Arrow Connector 50"/>
            <p:cNvCxnSpPr>
              <a:stCxn id="44" idx="2"/>
              <a:endCxn id="46" idx="0"/>
            </p:cNvCxnSpPr>
            <p:nvPr/>
          </p:nvCxnSpPr>
          <p:spPr>
            <a:xfrm>
              <a:off x="5080153" y="1433230"/>
              <a:ext cx="0" cy="22880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6" idx="2"/>
              <a:endCxn id="50" idx="0"/>
            </p:cNvCxnSpPr>
            <p:nvPr/>
          </p:nvCxnSpPr>
          <p:spPr>
            <a:xfrm flipH="1">
              <a:off x="5080149" y="2005246"/>
              <a:ext cx="4" cy="20020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50" idx="2"/>
              <a:endCxn id="47" idx="0"/>
            </p:cNvCxnSpPr>
            <p:nvPr/>
          </p:nvCxnSpPr>
          <p:spPr>
            <a:xfrm>
              <a:off x="5080149" y="2548665"/>
              <a:ext cx="0" cy="2688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6850440" y="3310025"/>
              <a:ext cx="1298859" cy="97958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smtClean="0">
                  <a:solidFill>
                    <a:schemeClr val="tx1"/>
                  </a:solidFill>
                  <a:latin typeface="Times New Roman" panose="02020603050405020304" pitchFamily="18" charset="0"/>
                  <a:cs typeface="Times New Roman" panose="02020603050405020304" pitchFamily="18" charset="0"/>
                </a:rPr>
                <a:t>Sentiment Analysis</a:t>
              </a:r>
              <a:endParaRPr lang="en-IN" sz="1200" b="1" dirty="0">
                <a:solidFill>
                  <a:schemeClr val="tx1"/>
                </a:solidFill>
                <a:latin typeface="Times New Roman" panose="02020603050405020304" pitchFamily="18" charset="0"/>
                <a:cs typeface="Times New Roman" panose="02020603050405020304" pitchFamily="18" charset="0"/>
              </a:endParaRPr>
            </a:p>
          </p:txBody>
        </p:sp>
        <p:cxnSp>
          <p:nvCxnSpPr>
            <p:cNvPr id="55" name="Straight Arrow Connector 54"/>
            <p:cNvCxnSpPr>
              <a:stCxn id="48" idx="3"/>
              <a:endCxn id="54" idx="2"/>
            </p:cNvCxnSpPr>
            <p:nvPr/>
          </p:nvCxnSpPr>
          <p:spPr>
            <a:xfrm>
              <a:off x="6379004" y="3790662"/>
              <a:ext cx="471436" cy="915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4474130" y="4505224"/>
              <a:ext cx="1203650" cy="1054869"/>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Performance</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7" name="Straight Arrow Connector 56"/>
            <p:cNvCxnSpPr>
              <a:stCxn id="48" idx="2"/>
              <a:endCxn id="56" idx="0"/>
            </p:cNvCxnSpPr>
            <p:nvPr/>
          </p:nvCxnSpPr>
          <p:spPr>
            <a:xfrm flipH="1">
              <a:off x="5075955" y="4186074"/>
              <a:ext cx="4192" cy="31915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323902" y="3492039"/>
              <a:ext cx="526541" cy="307777"/>
            </a:xfrm>
            <a:prstGeom prst="rect">
              <a:avLst/>
            </a:prstGeom>
            <a:noFill/>
            <a:ln>
              <a:solidFill>
                <a:srgbClr val="C00000"/>
              </a:solidFill>
            </a:ln>
          </p:spPr>
          <p:txBody>
            <a:bodyPr wrap="square" rtlCol="0">
              <a:spAutoFit/>
            </a:bodyPr>
            <a:lstStyle/>
            <a:p>
              <a:pPr algn="ctr"/>
              <a:r>
                <a:rPr lang="en-IN" sz="1400" dirty="0" smtClean="0">
                  <a:latin typeface="Times New Roman" panose="02020603050405020304" pitchFamily="18" charset="0"/>
                  <a:cs typeface="Times New Roman" panose="02020603050405020304" pitchFamily="18" charset="0"/>
                </a:rPr>
                <a:t>Yes</a:t>
              </a:r>
              <a:endParaRPr lang="en-IN" sz="1400" dirty="0">
                <a:latin typeface="Times New Roman" panose="02020603050405020304" pitchFamily="18" charset="0"/>
                <a:cs typeface="Times New Roman" panose="02020603050405020304" pitchFamily="18" charset="0"/>
              </a:endParaRPr>
            </a:p>
          </p:txBody>
        </p:sp>
        <p:sp>
          <p:nvSpPr>
            <p:cNvPr id="60" name="Oval 59"/>
            <p:cNvSpPr/>
            <p:nvPr/>
          </p:nvSpPr>
          <p:spPr>
            <a:xfrm>
              <a:off x="3721995" y="5760549"/>
              <a:ext cx="2707920" cy="61449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solidFill>
                    <a:schemeClr val="tx1"/>
                  </a:solidFill>
                  <a:latin typeface="Times New Roman" panose="02020603050405020304" pitchFamily="18" charset="0"/>
                  <a:cs typeface="Times New Roman" panose="02020603050405020304" pitchFamily="18" charset="0"/>
                </a:rPr>
                <a:t>End Project</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9" name="Straight Arrow Connector 18"/>
            <p:cNvCxnSpPr>
              <a:stCxn id="56" idx="4"/>
              <a:endCxn id="60" idx="0"/>
            </p:cNvCxnSpPr>
            <p:nvPr/>
          </p:nvCxnSpPr>
          <p:spPr>
            <a:xfrm>
              <a:off x="5075955" y="5560093"/>
              <a:ext cx="0" cy="200456"/>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60651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31630" y="316471"/>
            <a:ext cx="10751881"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35" name="Group 34"/>
          <p:cNvGrpSpPr/>
          <p:nvPr/>
        </p:nvGrpSpPr>
        <p:grpSpPr>
          <a:xfrm>
            <a:off x="1815920" y="927279"/>
            <a:ext cx="7984902" cy="5164427"/>
            <a:chOff x="0" y="0"/>
            <a:chExt cx="6442252" cy="6066076"/>
          </a:xfrm>
        </p:grpSpPr>
        <p:sp>
          <p:nvSpPr>
            <p:cNvPr id="62" name="Rectangle 61"/>
            <p:cNvSpPr>
              <a:spLocks/>
            </p:cNvSpPr>
            <p:nvPr/>
          </p:nvSpPr>
          <p:spPr bwMode="auto">
            <a:xfrm>
              <a:off x="2127714" y="0"/>
              <a:ext cx="2648984" cy="60660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nvGrpSpPr>
            <p:cNvPr id="63" name="Group 62"/>
            <p:cNvGrpSpPr/>
            <p:nvPr/>
          </p:nvGrpSpPr>
          <p:grpSpPr>
            <a:xfrm>
              <a:off x="5653214" y="1602381"/>
              <a:ext cx="382910" cy="1502787"/>
              <a:chOff x="5653214" y="1602382"/>
              <a:chExt cx="464766" cy="1441770"/>
            </a:xfrm>
          </p:grpSpPr>
          <p:sp>
            <p:nvSpPr>
              <p:cNvPr id="86" name="Freeform 85"/>
              <p:cNvSpPr>
                <a:spLocks/>
              </p:cNvSpPr>
              <p:nvPr/>
            </p:nvSpPr>
            <p:spPr bwMode="auto">
              <a:xfrm>
                <a:off x="5653214" y="1602382"/>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7" name="Freeform 86"/>
              <p:cNvSpPr>
                <a:spLocks/>
              </p:cNvSpPr>
              <p:nvPr/>
            </p:nvSpPr>
            <p:spPr bwMode="auto">
              <a:xfrm>
                <a:off x="5885597" y="2112605"/>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8" name="Freeform 87"/>
              <p:cNvSpPr>
                <a:spLocks/>
              </p:cNvSpPr>
              <p:nvPr/>
            </p:nvSpPr>
            <p:spPr bwMode="auto">
              <a:xfrm>
                <a:off x="5895439" y="2310090"/>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9" name="Freeform 88"/>
              <p:cNvSpPr>
                <a:spLocks/>
              </p:cNvSpPr>
              <p:nvPr/>
            </p:nvSpPr>
            <p:spPr bwMode="auto">
              <a:xfrm>
                <a:off x="5895439" y="2856507"/>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0" name="Freeform 89"/>
              <p:cNvSpPr>
                <a:spLocks/>
              </p:cNvSpPr>
              <p:nvPr/>
            </p:nvSpPr>
            <p:spPr bwMode="auto">
              <a:xfrm>
                <a:off x="5664802" y="2843808"/>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1" name="Freeform 90"/>
              <p:cNvSpPr>
                <a:spLocks/>
              </p:cNvSpPr>
              <p:nvPr/>
            </p:nvSpPr>
            <p:spPr bwMode="auto">
              <a:xfrm>
                <a:off x="5658297" y="2326875"/>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4" name="Rectangle 63"/>
            <p:cNvSpPr/>
            <p:nvPr/>
          </p:nvSpPr>
          <p:spPr>
            <a:xfrm>
              <a:off x="0" y="3284587"/>
              <a:ext cx="782955" cy="306070"/>
            </a:xfrm>
            <a:prstGeom prst="rect">
              <a:avLst/>
            </a:prstGeom>
          </p:spPr>
          <p:txBody>
            <a:bodyPr wrap="none">
              <a:spAutoFit/>
            </a:bodyPr>
            <a:lstStyle/>
            <a:p>
              <a:pPr marL="73025">
                <a:lnSpc>
                  <a:spcPts val="1580"/>
                </a:lnSpc>
                <a:spcBef>
                  <a:spcPts val="110"/>
                </a:spcBef>
                <a:spcAft>
                  <a:spcPts val="0"/>
                </a:spcAft>
              </a:pPr>
              <a:r>
                <a:rPr lang="en-IN" sz="1400" kern="1200" spc="15" dirty="0">
                  <a:solidFill>
                    <a:srgbClr val="000000"/>
                  </a:solidFill>
                  <a:effectLst/>
                  <a:latin typeface="Times New Roman" panose="02020603050405020304" pitchFamily="18" charset="0"/>
                  <a:ea typeface="Times New Roman" panose="02020603050405020304" pitchFamily="18" charset="0"/>
                </a:rPr>
                <a:t>S</a:t>
              </a:r>
              <a:r>
                <a:rPr lang="en-IN" sz="1400" kern="1200" spc="-25" dirty="0">
                  <a:solidFill>
                    <a:srgbClr val="000000"/>
                  </a:solidFill>
                  <a:effectLst/>
                  <a:latin typeface="Times New Roman" panose="02020603050405020304" pitchFamily="18" charset="0"/>
                  <a:ea typeface="Times New Roman" panose="02020603050405020304" pitchFamily="18" charset="0"/>
                </a:rPr>
                <a:t>y</a:t>
              </a:r>
              <a:r>
                <a:rPr lang="en-IN" sz="1400" kern="1200" spc="10" dirty="0">
                  <a:solidFill>
                    <a:srgbClr val="000000"/>
                  </a:solidFill>
                  <a:effectLst/>
                  <a:latin typeface="Times New Roman" panose="02020603050405020304" pitchFamily="18" charset="0"/>
                  <a:ea typeface="Times New Roman" panose="02020603050405020304" pitchFamily="18" charset="0"/>
                </a:rPr>
                <a:t>s</a:t>
              </a:r>
              <a:r>
                <a:rPr lang="en-IN" sz="1400" kern="1200" dirty="0">
                  <a:solidFill>
                    <a:srgbClr val="000000"/>
                  </a:solidFill>
                  <a:effectLst/>
                  <a:latin typeface="Times New Roman" panose="02020603050405020304" pitchFamily="18" charset="0"/>
                  <a:ea typeface="Times New Roman" panose="02020603050405020304" pitchFamily="18" charset="0"/>
                </a:rPr>
                <a:t>t</a:t>
              </a:r>
              <a:r>
                <a:rPr lang="en-IN" sz="1400" kern="1200" spc="25" dirty="0">
                  <a:solidFill>
                    <a:srgbClr val="000000"/>
                  </a:solidFill>
                  <a:effectLst/>
                  <a:latin typeface="Times New Roman" panose="02020603050405020304" pitchFamily="18" charset="0"/>
                  <a:ea typeface="Times New Roman" panose="02020603050405020304" pitchFamily="18" charset="0"/>
                </a:rPr>
                <a:t>e</a:t>
              </a:r>
              <a:r>
                <a:rPr lang="en-IN" sz="1400" kern="1200" dirty="0">
                  <a:solidFill>
                    <a:srgbClr val="000000"/>
                  </a:solidFill>
                  <a:effectLst/>
                  <a:latin typeface="Times New Roman" panose="02020603050405020304" pitchFamily="18" charset="0"/>
                  <a:ea typeface="Times New Roman" panose="02020603050405020304" pitchFamily="18" charset="0"/>
                </a:rPr>
                <a:t>m</a:t>
              </a:r>
              <a:endParaRPr lang="en-IN" sz="1200" dirty="0">
                <a:effectLst/>
                <a:latin typeface="Times New Roman" panose="02020603050405020304" pitchFamily="18" charset="0"/>
                <a:ea typeface="Times New Roman" panose="02020603050405020304" pitchFamily="18" charset="0"/>
              </a:endParaRPr>
            </a:p>
          </p:txBody>
        </p:sp>
        <p:grpSp>
          <p:nvGrpSpPr>
            <p:cNvPr id="65" name="Group 64"/>
            <p:cNvGrpSpPr/>
            <p:nvPr/>
          </p:nvGrpSpPr>
          <p:grpSpPr>
            <a:xfrm>
              <a:off x="201143" y="1512407"/>
              <a:ext cx="382910" cy="1502787"/>
              <a:chOff x="201143" y="1512408"/>
              <a:chExt cx="464766" cy="1441770"/>
            </a:xfrm>
          </p:grpSpPr>
          <p:sp>
            <p:nvSpPr>
              <p:cNvPr id="80" name="Freeform 79"/>
              <p:cNvSpPr>
                <a:spLocks/>
              </p:cNvSpPr>
              <p:nvPr/>
            </p:nvSpPr>
            <p:spPr bwMode="auto">
              <a:xfrm>
                <a:off x="201143" y="1512408"/>
                <a:ext cx="464766" cy="473075"/>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1" name="Freeform 80"/>
              <p:cNvSpPr>
                <a:spLocks/>
              </p:cNvSpPr>
              <p:nvPr/>
            </p:nvSpPr>
            <p:spPr bwMode="auto">
              <a:xfrm>
                <a:off x="433526" y="2022631"/>
                <a:ext cx="0" cy="719455"/>
              </a:xfrm>
              <a:custGeom>
                <a:avLst/>
                <a:gdLst>
                  <a:gd name="T0" fmla="*/ 0 h 1133"/>
                  <a:gd name="T1" fmla="*/ 1133 h 1133"/>
                </a:gdLst>
                <a:ahLst/>
                <a:cxnLst>
                  <a:cxn ang="0">
                    <a:pos x="0" y="T0"/>
                  </a:cxn>
                  <a:cxn ang="0">
                    <a:pos x="0" y="T1"/>
                  </a:cxn>
                </a:cxnLst>
                <a:rect l="0" t="0" r="r" b="b"/>
                <a:pathLst>
                  <a:path h="1133">
                    <a:moveTo>
                      <a:pt x="0" y="0"/>
                    </a:moveTo>
                    <a:lnTo>
                      <a:pt x="0" y="113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2" name="Freeform 81"/>
              <p:cNvSpPr>
                <a:spLocks/>
              </p:cNvSpPr>
              <p:nvPr/>
            </p:nvSpPr>
            <p:spPr bwMode="auto">
              <a:xfrm>
                <a:off x="443368" y="2220116"/>
                <a:ext cx="216510" cy="1187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3" name="Freeform 82"/>
              <p:cNvSpPr>
                <a:spLocks/>
              </p:cNvSpPr>
              <p:nvPr/>
            </p:nvSpPr>
            <p:spPr bwMode="auto">
              <a:xfrm>
                <a:off x="443368" y="2766533"/>
                <a:ext cx="124763" cy="187645"/>
              </a:xfrm>
              <a:custGeom>
                <a:avLst/>
                <a:gdLst>
                  <a:gd name="T0" fmla="*/ 0 w 341"/>
                  <a:gd name="T1" fmla="*/ 0 h 187"/>
                  <a:gd name="T2" fmla="*/ 341 w 341"/>
                  <a:gd name="T3" fmla="*/ 186 h 187"/>
                </a:gdLst>
                <a:ahLst/>
                <a:cxnLst>
                  <a:cxn ang="0">
                    <a:pos x="T0" y="T1"/>
                  </a:cxn>
                  <a:cxn ang="0">
                    <a:pos x="T2" y="T3"/>
                  </a:cxn>
                </a:cxnLst>
                <a:rect l="0" t="0" r="r" b="b"/>
                <a:pathLst>
                  <a:path w="341" h="187">
                    <a:moveTo>
                      <a:pt x="0" y="0"/>
                    </a:moveTo>
                    <a:lnTo>
                      <a:pt x="341" y="1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4" name="Freeform 83"/>
              <p:cNvSpPr>
                <a:spLocks/>
              </p:cNvSpPr>
              <p:nvPr/>
            </p:nvSpPr>
            <p:spPr bwMode="auto">
              <a:xfrm>
                <a:off x="212731" y="2753834"/>
                <a:ext cx="215874" cy="200344"/>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5" name="Freeform 84"/>
              <p:cNvSpPr>
                <a:spLocks/>
              </p:cNvSpPr>
              <p:nvPr/>
            </p:nvSpPr>
            <p:spPr bwMode="auto">
              <a:xfrm>
                <a:off x="206226" y="2236901"/>
                <a:ext cx="222379" cy="165425"/>
              </a:xfrm>
              <a:custGeom>
                <a:avLst/>
                <a:gdLst>
                  <a:gd name="T0" fmla="*/ 288 w 289"/>
                  <a:gd name="T1" fmla="*/ 0 h 337"/>
                  <a:gd name="T2" fmla="*/ 0 w 289"/>
                  <a:gd name="T3" fmla="*/ 337 h 337"/>
                </a:gdLst>
                <a:ahLst/>
                <a:cxnLst>
                  <a:cxn ang="0">
                    <a:pos x="T0" y="T1"/>
                  </a:cxn>
                  <a:cxn ang="0">
                    <a:pos x="T2" y="T3"/>
                  </a:cxn>
                </a:cxnLst>
                <a:rect l="0" t="0" r="r" b="b"/>
                <a:pathLst>
                  <a:path w="289" h="337">
                    <a:moveTo>
                      <a:pt x="288" y="0"/>
                    </a:moveTo>
                    <a:lnTo>
                      <a:pt x="0" y="33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66" name="Rectangle 65"/>
            <p:cNvSpPr/>
            <p:nvPr/>
          </p:nvSpPr>
          <p:spPr>
            <a:xfrm>
              <a:off x="5609767" y="3222298"/>
              <a:ext cx="832485" cy="306070"/>
            </a:xfrm>
            <a:prstGeom prst="rect">
              <a:avLst/>
            </a:prstGeom>
          </p:spPr>
          <p:txBody>
            <a:bodyPr wrap="none">
              <a:spAutoFit/>
            </a:bodyPr>
            <a:lstStyle/>
            <a:p>
              <a:pPr marR="311150" algn="r">
                <a:lnSpc>
                  <a:spcPts val="1580"/>
                </a:lnSpc>
                <a:spcBef>
                  <a:spcPts val="110"/>
                </a:spcBef>
                <a:spcAft>
                  <a:spcPts val="0"/>
                </a:spcAft>
              </a:pPr>
              <a:r>
                <a:rPr lang="en-IN" sz="1400" kern="1200">
                  <a:solidFill>
                    <a:srgbClr val="000000"/>
                  </a:solidFill>
                  <a:effectLst/>
                  <a:latin typeface="Times New Roman" panose="02020603050405020304" pitchFamily="18" charset="0"/>
                  <a:ea typeface="Times New Roman" panose="02020603050405020304" pitchFamily="18" charset="0"/>
                </a:rPr>
                <a:t>U</a:t>
              </a:r>
              <a:r>
                <a:rPr lang="en-IN" sz="1400" kern="1200" spc="15">
                  <a:solidFill>
                    <a:srgbClr val="000000"/>
                  </a:solidFill>
                  <a:effectLst/>
                  <a:latin typeface="Times New Roman" panose="02020603050405020304" pitchFamily="18" charset="0"/>
                  <a:ea typeface="Times New Roman" panose="02020603050405020304" pitchFamily="18" charset="0"/>
                </a:rPr>
                <a:t>s</a:t>
              </a:r>
              <a:r>
                <a:rPr lang="en-IN" sz="1400" kern="1200" spc="5">
                  <a:solidFill>
                    <a:srgbClr val="000000"/>
                  </a:solidFill>
                  <a:effectLst/>
                  <a:latin typeface="Times New Roman" panose="02020603050405020304" pitchFamily="18" charset="0"/>
                  <a:ea typeface="Times New Roman" panose="02020603050405020304" pitchFamily="18" charset="0"/>
                </a:rPr>
                <a:t>e</a:t>
              </a:r>
              <a:r>
                <a:rPr lang="en-IN" sz="1400" kern="1200">
                  <a:solidFill>
                    <a:srgbClr val="000000"/>
                  </a:solidFill>
                  <a:effectLst/>
                  <a:latin typeface="Times New Roman" panose="02020603050405020304" pitchFamily="18" charset="0"/>
                  <a:ea typeface="Times New Roman" panose="02020603050405020304" pitchFamily="18" charset="0"/>
                </a:rPr>
                <a:t>r</a:t>
              </a:r>
              <a:endParaRPr lang="en-IN" sz="1200">
                <a:effectLst/>
                <a:latin typeface="Times New Roman" panose="02020603050405020304" pitchFamily="18" charset="0"/>
                <a:ea typeface="Times New Roman" panose="02020603050405020304" pitchFamily="18" charset="0"/>
              </a:endParaRPr>
            </a:p>
          </p:txBody>
        </p:sp>
        <p:sp>
          <p:nvSpPr>
            <p:cNvPr id="67" name="Oval 66"/>
            <p:cNvSpPr/>
            <p:nvPr/>
          </p:nvSpPr>
          <p:spPr>
            <a:xfrm>
              <a:off x="2647869" y="334414"/>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endParaRPr>
            </a:p>
          </p:txBody>
        </p:sp>
        <p:sp>
          <p:nvSpPr>
            <p:cNvPr id="68" name="Oval 67"/>
            <p:cNvSpPr/>
            <p:nvPr/>
          </p:nvSpPr>
          <p:spPr>
            <a:xfrm>
              <a:off x="2750452" y="5073470"/>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kern="1200" dirty="0" smtClean="0">
                  <a:solidFill>
                    <a:srgbClr val="000000"/>
                  </a:solidFill>
                  <a:effectLst/>
                  <a:latin typeface="Times New Roman" panose="02020603050405020304" pitchFamily="18" charset="0"/>
                  <a:ea typeface="Times New Roman" panose="02020603050405020304" pitchFamily="18" charset="0"/>
                </a:rPr>
                <a:t>Performance analysis</a:t>
              </a:r>
              <a:endParaRPr lang="en-IN" sz="1200" dirty="0">
                <a:effectLst/>
                <a:latin typeface="Times New Roman" panose="02020603050405020304" pitchFamily="18" charset="0"/>
                <a:ea typeface="Times New Roman" panose="02020603050405020304" pitchFamily="18" charset="0"/>
              </a:endParaRPr>
            </a:p>
          </p:txBody>
        </p:sp>
        <p:sp>
          <p:nvSpPr>
            <p:cNvPr id="69" name="Oval 68"/>
            <p:cNvSpPr/>
            <p:nvPr/>
          </p:nvSpPr>
          <p:spPr>
            <a:xfrm>
              <a:off x="2618499" y="1373886"/>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200" dirty="0" smtClean="0">
                  <a:solidFill>
                    <a:schemeClr val="tx1"/>
                  </a:solidFill>
                  <a:latin typeface="Times New Roman" panose="02020603050405020304" pitchFamily="18" charset="0"/>
                  <a:cs typeface="Times New Roman" panose="02020603050405020304" pitchFamily="18" charset="0"/>
                </a:rPr>
                <a:t>Preliminary Process</a:t>
              </a:r>
              <a:endParaRPr lang="en-IN" sz="1200" dirty="0">
                <a:effectLst/>
                <a:latin typeface="Times New Roman" panose="02020603050405020304" pitchFamily="18" charset="0"/>
                <a:ea typeface="Times New Roman" panose="02020603050405020304" pitchFamily="18" charset="0"/>
              </a:endParaRPr>
            </a:p>
          </p:txBody>
        </p:sp>
        <p:sp>
          <p:nvSpPr>
            <p:cNvPr id="70" name="Oval 69"/>
            <p:cNvSpPr/>
            <p:nvPr/>
          </p:nvSpPr>
          <p:spPr>
            <a:xfrm>
              <a:off x="2733416" y="2394737"/>
              <a:ext cx="1543149" cy="63900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200" kern="1200" dirty="0" smtClean="0">
                  <a:solidFill>
                    <a:srgbClr val="000000"/>
                  </a:solidFill>
                  <a:effectLst/>
                  <a:latin typeface="Times New Roman" panose="02020603050405020304" pitchFamily="18" charset="0"/>
                  <a:ea typeface="Times New Roman" panose="02020603050405020304" pitchFamily="18" charset="0"/>
                </a:rPr>
                <a:t>Feature Extraction</a:t>
              </a:r>
              <a:endParaRPr lang="en-IN" sz="1200" dirty="0">
                <a:effectLst/>
                <a:latin typeface="Times New Roman" panose="02020603050405020304" pitchFamily="18" charset="0"/>
                <a:ea typeface="Times New Roman" panose="02020603050405020304" pitchFamily="18" charset="0"/>
              </a:endParaRPr>
            </a:p>
          </p:txBody>
        </p:sp>
        <p:sp>
          <p:nvSpPr>
            <p:cNvPr id="71" name="Oval 70"/>
            <p:cNvSpPr/>
            <p:nvPr/>
          </p:nvSpPr>
          <p:spPr>
            <a:xfrm>
              <a:off x="2750452" y="3206626"/>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Data Slicing</a:t>
              </a:r>
              <a:endParaRPr lang="en-IN" sz="1200" dirty="0">
                <a:effectLst/>
                <a:latin typeface="Times New Roman" panose="02020603050405020304" pitchFamily="18" charset="0"/>
                <a:ea typeface="Times New Roman" panose="02020603050405020304" pitchFamily="18" charset="0"/>
              </a:endParaRPr>
            </a:p>
          </p:txBody>
        </p:sp>
        <p:cxnSp>
          <p:nvCxnSpPr>
            <p:cNvPr id="72" name="Straight Arrow Connector 71"/>
            <p:cNvCxnSpPr/>
            <p:nvPr/>
          </p:nvCxnSpPr>
          <p:spPr>
            <a:xfrm flipH="1" flipV="1">
              <a:off x="4201287" y="757184"/>
              <a:ext cx="1408700" cy="17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666542" y="713500"/>
              <a:ext cx="1979042" cy="16265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66542" y="1758956"/>
              <a:ext cx="1914701" cy="750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a:off x="655410" y="2584686"/>
              <a:ext cx="2078006" cy="12955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746894" y="2605363"/>
              <a:ext cx="2003558" cy="9207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695155" y="2742840"/>
              <a:ext cx="2055298" cy="26501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750451" y="4112811"/>
              <a:ext cx="1543149" cy="63900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200" dirty="0">
                <a:effectLst/>
                <a:latin typeface="Times New Roman" panose="02020603050405020304" pitchFamily="18" charset="0"/>
                <a:ea typeface="Times New Roman" panose="02020603050405020304" pitchFamily="18" charset="0"/>
              </a:endParaRPr>
            </a:p>
          </p:txBody>
        </p:sp>
        <p:cxnSp>
          <p:nvCxnSpPr>
            <p:cNvPr id="79" name="Straight Arrow Connector 78"/>
            <p:cNvCxnSpPr/>
            <p:nvPr/>
          </p:nvCxnSpPr>
          <p:spPr>
            <a:xfrm>
              <a:off x="785345" y="2667582"/>
              <a:ext cx="1965106" cy="17647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856155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6807" y="464939"/>
            <a:ext cx="1115209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23" name="Rectangle 22"/>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128" name="Group 127"/>
          <p:cNvGrpSpPr/>
          <p:nvPr/>
        </p:nvGrpSpPr>
        <p:grpSpPr>
          <a:xfrm>
            <a:off x="1712891" y="1172825"/>
            <a:ext cx="8521916" cy="5294038"/>
            <a:chOff x="2372763" y="292045"/>
            <a:chExt cx="7862043" cy="6174818"/>
          </a:xfrm>
        </p:grpSpPr>
        <p:sp>
          <p:nvSpPr>
            <p:cNvPr id="83" name="Oval 82"/>
            <p:cNvSpPr/>
            <p:nvPr/>
          </p:nvSpPr>
          <p:spPr>
            <a:xfrm>
              <a:off x="6275191" y="6099100"/>
              <a:ext cx="720404" cy="367763"/>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2" name="Oval 81"/>
            <p:cNvSpPr/>
            <p:nvPr/>
          </p:nvSpPr>
          <p:spPr>
            <a:xfrm>
              <a:off x="6163708" y="292045"/>
              <a:ext cx="720404" cy="367763"/>
            </a:xfrm>
            <a:prstGeom prst="ellipse">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21" name="Freeform 20"/>
            <p:cNvSpPr>
              <a:spLocks/>
            </p:cNvSpPr>
            <p:nvPr/>
          </p:nvSpPr>
          <p:spPr bwMode="auto">
            <a:xfrm>
              <a:off x="6319188" y="333485"/>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cxnSp>
          <p:nvCxnSpPr>
            <p:cNvPr id="22" name="Straight Arrow Connector 21"/>
            <p:cNvCxnSpPr/>
            <p:nvPr/>
          </p:nvCxnSpPr>
          <p:spPr>
            <a:xfrm>
              <a:off x="6526023" y="618367"/>
              <a:ext cx="0" cy="165762"/>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flipV="1">
              <a:off x="5644004" y="1596906"/>
              <a:ext cx="1815817" cy="162518"/>
            </a:xfrm>
            <a:prstGeom prst="rect">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sp>
          <p:nvSpPr>
            <p:cNvPr id="8" name="Flowchart: Terminator 7"/>
            <p:cNvSpPr/>
            <p:nvPr/>
          </p:nvSpPr>
          <p:spPr>
            <a:xfrm>
              <a:off x="5668770" y="760808"/>
              <a:ext cx="1710280" cy="418049"/>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Input Data </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30" name="Straight Arrow Connector 29"/>
            <p:cNvCxnSpPr>
              <a:endCxn id="5" idx="2"/>
            </p:cNvCxnSpPr>
            <p:nvPr/>
          </p:nvCxnSpPr>
          <p:spPr>
            <a:xfrm>
              <a:off x="6551913" y="1178857"/>
              <a:ext cx="0" cy="418049"/>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Flowchart: Terminator 24"/>
            <p:cNvSpPr/>
            <p:nvPr/>
          </p:nvSpPr>
          <p:spPr>
            <a:xfrm>
              <a:off x="3747671" y="2234990"/>
              <a:ext cx="1710280" cy="418049"/>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IN" sz="1400" b="1" dirty="0">
                  <a:solidFill>
                    <a:schemeClr val="tx1"/>
                  </a:solidFill>
                  <a:latin typeface="Times New Roman" panose="02020603050405020304" pitchFamily="18" charset="0"/>
                  <a:cs typeface="Times New Roman" panose="02020603050405020304" pitchFamily="18" charset="0"/>
                </a:rPr>
                <a:t>Preliminary Process</a:t>
              </a:r>
              <a:endParaRPr lang="en-IN" sz="1400" b="1"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6" name="Flowchart: Terminator 25"/>
            <p:cNvSpPr/>
            <p:nvPr/>
          </p:nvSpPr>
          <p:spPr>
            <a:xfrm>
              <a:off x="7473147" y="2234990"/>
              <a:ext cx="1710280" cy="418049"/>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Feature Extraction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 name="Elbow Connector 5"/>
            <p:cNvCxnSpPr>
              <a:stCxn id="5" idx="0"/>
              <a:endCxn id="25" idx="0"/>
            </p:cNvCxnSpPr>
            <p:nvPr/>
          </p:nvCxnSpPr>
          <p:spPr>
            <a:xfrm rot="5400000">
              <a:off x="5339579" y="1022656"/>
              <a:ext cx="475565" cy="1949102"/>
            </a:xfrm>
            <a:prstGeom prst="bent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Elbow Connector 8"/>
            <p:cNvCxnSpPr>
              <a:stCxn id="5" idx="0"/>
              <a:endCxn id="26" idx="0"/>
            </p:cNvCxnSpPr>
            <p:nvPr/>
          </p:nvCxnSpPr>
          <p:spPr>
            <a:xfrm rot="16200000" flipH="1">
              <a:off x="7202317" y="1109020"/>
              <a:ext cx="475565" cy="1776374"/>
            </a:xfrm>
            <a:prstGeom prst="bentConnector3">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4416018" y="3044504"/>
              <a:ext cx="373586" cy="434948"/>
            </a:xfrm>
            <a:prstGeom prst="diamond">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14" name="Straight Arrow Connector 13"/>
            <p:cNvCxnSpPr>
              <a:stCxn id="25" idx="2"/>
              <a:endCxn id="11" idx="0"/>
            </p:cNvCxnSpPr>
            <p:nvPr/>
          </p:nvCxnSpPr>
          <p:spPr>
            <a:xfrm>
              <a:off x="4602811" y="2653039"/>
              <a:ext cx="0" cy="391466"/>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Flowchart: Terminator 38"/>
            <p:cNvSpPr/>
            <p:nvPr/>
          </p:nvSpPr>
          <p:spPr>
            <a:xfrm>
              <a:off x="2372763" y="3668259"/>
              <a:ext cx="1881868" cy="399848"/>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Missing values</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44" name="Flowchart: Terminator 43"/>
            <p:cNvSpPr/>
            <p:nvPr/>
          </p:nvSpPr>
          <p:spPr>
            <a:xfrm>
              <a:off x="5059032" y="3668259"/>
              <a:ext cx="1881868" cy="399848"/>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Text Pre-processing</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16" name="Elbow Connector 15"/>
            <p:cNvCxnSpPr>
              <a:stCxn id="11" idx="3"/>
              <a:endCxn id="44" idx="0"/>
            </p:cNvCxnSpPr>
            <p:nvPr/>
          </p:nvCxnSpPr>
          <p:spPr>
            <a:xfrm>
              <a:off x="4789604" y="3261979"/>
              <a:ext cx="1210362" cy="406280"/>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11" idx="1"/>
              <a:endCxn id="39" idx="0"/>
            </p:cNvCxnSpPr>
            <p:nvPr/>
          </p:nvCxnSpPr>
          <p:spPr>
            <a:xfrm rot="10800000" flipV="1">
              <a:off x="3313698" y="3261979"/>
              <a:ext cx="1102321" cy="406280"/>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Diamond 46"/>
            <p:cNvSpPr/>
            <p:nvPr/>
          </p:nvSpPr>
          <p:spPr>
            <a:xfrm>
              <a:off x="4422606" y="4304478"/>
              <a:ext cx="373586" cy="434948"/>
            </a:xfrm>
            <a:prstGeom prst="diamond">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29" name="Elbow Connector 28"/>
            <p:cNvCxnSpPr>
              <a:stCxn id="44" idx="2"/>
              <a:endCxn id="47" idx="3"/>
            </p:cNvCxnSpPr>
            <p:nvPr/>
          </p:nvCxnSpPr>
          <p:spPr>
            <a:xfrm rot="5400000">
              <a:off x="5171157" y="3693143"/>
              <a:ext cx="453845" cy="1203774"/>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Elbow Connector 47"/>
            <p:cNvCxnSpPr>
              <a:stCxn id="39" idx="2"/>
              <a:endCxn id="47" idx="1"/>
            </p:cNvCxnSpPr>
            <p:nvPr/>
          </p:nvCxnSpPr>
          <p:spPr>
            <a:xfrm rot="16200000" flipH="1">
              <a:off x="3641229" y="3740575"/>
              <a:ext cx="453845" cy="1108909"/>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Flowchart: Terminator 48"/>
            <p:cNvSpPr/>
            <p:nvPr/>
          </p:nvSpPr>
          <p:spPr>
            <a:xfrm>
              <a:off x="7473147" y="3008737"/>
              <a:ext cx="1710280" cy="418049"/>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Classification</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54" name="Straight Arrow Connector 53"/>
            <p:cNvCxnSpPr>
              <a:stCxn id="26" idx="2"/>
              <a:endCxn id="49" idx="0"/>
            </p:cNvCxnSpPr>
            <p:nvPr/>
          </p:nvCxnSpPr>
          <p:spPr>
            <a:xfrm>
              <a:off x="8328287" y="2653039"/>
              <a:ext cx="0" cy="355699"/>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Diamond 55"/>
            <p:cNvSpPr/>
            <p:nvPr/>
          </p:nvSpPr>
          <p:spPr>
            <a:xfrm>
              <a:off x="8141494" y="3689220"/>
              <a:ext cx="373586" cy="434948"/>
            </a:xfrm>
            <a:prstGeom prst="diamond">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58" name="Straight Arrow Connector 57"/>
            <p:cNvCxnSpPr>
              <a:stCxn id="49" idx="2"/>
              <a:endCxn id="56" idx="0"/>
            </p:cNvCxnSpPr>
            <p:nvPr/>
          </p:nvCxnSpPr>
          <p:spPr>
            <a:xfrm>
              <a:off x="8328287" y="3426787"/>
              <a:ext cx="0" cy="262434"/>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Terminator 58"/>
            <p:cNvSpPr/>
            <p:nvPr/>
          </p:nvSpPr>
          <p:spPr>
            <a:xfrm>
              <a:off x="6558717" y="4243464"/>
              <a:ext cx="1582776" cy="399848"/>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Random forest</a:t>
              </a:r>
              <a:endParaRPr lang="en-IN" sz="1400" b="1" dirty="0">
                <a:solidFill>
                  <a:schemeClr val="tx1"/>
                </a:solidFill>
                <a:latin typeface="Times New Roman" panose="02020603050405020304" pitchFamily="18" charset="0"/>
                <a:cs typeface="Times New Roman" panose="02020603050405020304" pitchFamily="18" charset="0"/>
              </a:endParaRPr>
            </a:p>
          </p:txBody>
        </p:sp>
        <p:sp>
          <p:nvSpPr>
            <p:cNvPr id="60" name="Flowchart: Terminator 59"/>
            <p:cNvSpPr/>
            <p:nvPr/>
          </p:nvSpPr>
          <p:spPr>
            <a:xfrm>
              <a:off x="8622499" y="4267296"/>
              <a:ext cx="1612307" cy="399848"/>
            </a:xfrm>
            <a:prstGeom prst="flowChartTerminator">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latin typeface="Times New Roman" panose="02020603050405020304" pitchFamily="18" charset="0"/>
                  <a:cs typeface="Times New Roman" panose="02020603050405020304" pitchFamily="18" charset="0"/>
                </a:rPr>
                <a:t>Hybrid DT + LR</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2" name="Elbow Connector 61"/>
            <p:cNvCxnSpPr>
              <a:stCxn id="56" idx="3"/>
              <a:endCxn id="60" idx="0"/>
            </p:cNvCxnSpPr>
            <p:nvPr/>
          </p:nvCxnSpPr>
          <p:spPr>
            <a:xfrm>
              <a:off x="8515080" y="3906695"/>
              <a:ext cx="913572" cy="360601"/>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Elbow Connector 63"/>
            <p:cNvCxnSpPr>
              <a:stCxn id="56" idx="1"/>
              <a:endCxn id="59" idx="0"/>
            </p:cNvCxnSpPr>
            <p:nvPr/>
          </p:nvCxnSpPr>
          <p:spPr>
            <a:xfrm rot="10800000" flipV="1">
              <a:off x="7350106" y="3906695"/>
              <a:ext cx="791389" cy="336769"/>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Diamond 66"/>
            <p:cNvSpPr/>
            <p:nvPr/>
          </p:nvSpPr>
          <p:spPr>
            <a:xfrm>
              <a:off x="8141494" y="4817918"/>
              <a:ext cx="373586" cy="434948"/>
            </a:xfrm>
            <a:prstGeom prst="diamond">
              <a:avLst/>
            </a:prstGeom>
            <a:solidFill>
              <a:schemeClr val="bg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69" name="Elbow Connector 68"/>
            <p:cNvCxnSpPr>
              <a:stCxn id="59" idx="2"/>
              <a:endCxn id="67" idx="1"/>
            </p:cNvCxnSpPr>
            <p:nvPr/>
          </p:nvCxnSpPr>
          <p:spPr>
            <a:xfrm rot="16200000" flipH="1">
              <a:off x="7549759" y="4443657"/>
              <a:ext cx="392082" cy="791389"/>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60" idx="2"/>
              <a:endCxn id="67" idx="3"/>
            </p:cNvCxnSpPr>
            <p:nvPr/>
          </p:nvCxnSpPr>
          <p:spPr>
            <a:xfrm rot="5400000">
              <a:off x="8787742" y="4394482"/>
              <a:ext cx="368249" cy="913572"/>
            </a:xfrm>
            <a:prstGeom prst="bentConnector2">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flipV="1">
              <a:off x="5727486" y="5754105"/>
              <a:ext cx="1815817" cy="162518"/>
            </a:xfrm>
            <a:prstGeom prst="rect">
              <a:avLst/>
            </a:prstGeom>
            <a:solidFill>
              <a:schemeClr val="tx1"/>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400">
                <a:latin typeface="Times New Roman" panose="02020603050405020304" pitchFamily="18" charset="0"/>
                <a:cs typeface="Times New Roman" panose="02020603050405020304" pitchFamily="18" charset="0"/>
              </a:endParaRPr>
            </a:p>
          </p:txBody>
        </p:sp>
        <p:cxnSp>
          <p:nvCxnSpPr>
            <p:cNvPr id="74" name="Elbow Connector 73"/>
            <p:cNvCxnSpPr>
              <a:stCxn id="47" idx="2"/>
              <a:endCxn id="72" idx="2"/>
            </p:cNvCxnSpPr>
            <p:nvPr/>
          </p:nvCxnSpPr>
          <p:spPr>
            <a:xfrm rot="16200000" flipH="1">
              <a:off x="5115058" y="4233767"/>
              <a:ext cx="1014679" cy="2025996"/>
            </a:xfrm>
            <a:prstGeom prst="bentConnector3">
              <a:avLst>
                <a:gd name="adj1" fmla="val 57616"/>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Elbow Connector 77"/>
            <p:cNvCxnSpPr>
              <a:stCxn id="67" idx="2"/>
              <a:endCxn id="72" idx="2"/>
            </p:cNvCxnSpPr>
            <p:nvPr/>
          </p:nvCxnSpPr>
          <p:spPr>
            <a:xfrm rot="5400000">
              <a:off x="7231222" y="4657039"/>
              <a:ext cx="501239" cy="1692892"/>
            </a:xfrm>
            <a:prstGeom prst="bentConnector3">
              <a:avLst>
                <a:gd name="adj1" fmla="val 8889"/>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1" name="Freeform 80"/>
            <p:cNvSpPr>
              <a:spLocks/>
            </p:cNvSpPr>
            <p:nvPr/>
          </p:nvSpPr>
          <p:spPr bwMode="auto">
            <a:xfrm>
              <a:off x="6428558" y="6140541"/>
              <a:ext cx="413671" cy="284882"/>
            </a:xfrm>
            <a:custGeom>
              <a:avLst/>
              <a:gdLst>
                <a:gd name="T0" fmla="*/ 195 w 438"/>
                <a:gd name="T1" fmla="*/ 1 h 412"/>
                <a:gd name="T2" fmla="*/ 149 w 438"/>
                <a:gd name="T3" fmla="*/ 10 h 412"/>
                <a:gd name="T4" fmla="*/ 108 w 438"/>
                <a:gd name="T5" fmla="*/ 28 h 412"/>
                <a:gd name="T6" fmla="*/ 72 w 438"/>
                <a:gd name="T7" fmla="*/ 52 h 412"/>
                <a:gd name="T8" fmla="*/ 42 w 438"/>
                <a:gd name="T9" fmla="*/ 83 h 412"/>
                <a:gd name="T10" fmla="*/ 19 w 438"/>
                <a:gd name="T11" fmla="*/ 120 h 412"/>
                <a:gd name="T12" fmla="*/ 5 w 438"/>
                <a:gd name="T13" fmla="*/ 161 h 412"/>
                <a:gd name="T14" fmla="*/ 0 w 438"/>
                <a:gd name="T15" fmla="*/ 205 h 412"/>
                <a:gd name="T16" fmla="*/ 1 w 438"/>
                <a:gd name="T17" fmla="*/ 228 h 412"/>
                <a:gd name="T18" fmla="*/ 11 w 438"/>
                <a:gd name="T19" fmla="*/ 270 h 412"/>
                <a:gd name="T20" fmla="*/ 29 w 438"/>
                <a:gd name="T21" fmla="*/ 309 h 412"/>
                <a:gd name="T22" fmla="*/ 56 w 438"/>
                <a:gd name="T23" fmla="*/ 343 h 412"/>
                <a:gd name="T24" fmla="*/ 89 w 438"/>
                <a:gd name="T25" fmla="*/ 372 h 412"/>
                <a:gd name="T26" fmla="*/ 128 w 438"/>
                <a:gd name="T27" fmla="*/ 393 h 412"/>
                <a:gd name="T28" fmla="*/ 171 w 438"/>
                <a:gd name="T29" fmla="*/ 407 h 412"/>
                <a:gd name="T30" fmla="*/ 218 w 438"/>
                <a:gd name="T31" fmla="*/ 411 h 412"/>
                <a:gd name="T32" fmla="*/ 242 w 438"/>
                <a:gd name="T33" fmla="*/ 410 h 412"/>
                <a:gd name="T34" fmla="*/ 288 w 438"/>
                <a:gd name="T35" fmla="*/ 401 h 412"/>
                <a:gd name="T36" fmla="*/ 329 w 438"/>
                <a:gd name="T37" fmla="*/ 383 h 412"/>
                <a:gd name="T38" fmla="*/ 365 w 438"/>
                <a:gd name="T39" fmla="*/ 359 h 412"/>
                <a:gd name="T40" fmla="*/ 395 w 438"/>
                <a:gd name="T41" fmla="*/ 328 h 412"/>
                <a:gd name="T42" fmla="*/ 418 w 438"/>
                <a:gd name="T43" fmla="*/ 291 h 412"/>
                <a:gd name="T44" fmla="*/ 432 w 438"/>
                <a:gd name="T45" fmla="*/ 250 h 412"/>
                <a:gd name="T46" fmla="*/ 437 w 438"/>
                <a:gd name="T47" fmla="*/ 206 h 412"/>
                <a:gd name="T48" fmla="*/ 436 w 438"/>
                <a:gd name="T49" fmla="*/ 183 h 412"/>
                <a:gd name="T50" fmla="*/ 426 w 438"/>
                <a:gd name="T51" fmla="*/ 141 h 412"/>
                <a:gd name="T52" fmla="*/ 408 w 438"/>
                <a:gd name="T53" fmla="*/ 102 h 412"/>
                <a:gd name="T54" fmla="*/ 381 w 438"/>
                <a:gd name="T55" fmla="*/ 68 h 412"/>
                <a:gd name="T56" fmla="*/ 348 w 438"/>
                <a:gd name="T57" fmla="*/ 39 h 412"/>
                <a:gd name="T58" fmla="*/ 309 w 438"/>
                <a:gd name="T59" fmla="*/ 18 h 412"/>
                <a:gd name="T60" fmla="*/ 266 w 438"/>
                <a:gd name="T61" fmla="*/ 4 h 412"/>
                <a:gd name="T62" fmla="*/ 219 w 438"/>
                <a:gd name="T63" fmla="*/ 0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38" h="412">
                  <a:moveTo>
                    <a:pt x="218" y="0"/>
                  </a:moveTo>
                  <a:lnTo>
                    <a:pt x="195" y="1"/>
                  </a:lnTo>
                  <a:lnTo>
                    <a:pt x="172" y="4"/>
                  </a:lnTo>
                  <a:lnTo>
                    <a:pt x="149" y="10"/>
                  </a:lnTo>
                  <a:lnTo>
                    <a:pt x="128" y="18"/>
                  </a:lnTo>
                  <a:lnTo>
                    <a:pt x="108" y="28"/>
                  </a:lnTo>
                  <a:lnTo>
                    <a:pt x="89" y="39"/>
                  </a:lnTo>
                  <a:lnTo>
                    <a:pt x="72" y="52"/>
                  </a:lnTo>
                  <a:lnTo>
                    <a:pt x="56" y="67"/>
                  </a:lnTo>
                  <a:lnTo>
                    <a:pt x="42" y="83"/>
                  </a:lnTo>
                  <a:lnTo>
                    <a:pt x="30" y="101"/>
                  </a:lnTo>
                  <a:lnTo>
                    <a:pt x="19" y="120"/>
                  </a:lnTo>
                  <a:lnTo>
                    <a:pt x="11" y="140"/>
                  </a:lnTo>
                  <a:lnTo>
                    <a:pt x="5" y="161"/>
                  </a:lnTo>
                  <a:lnTo>
                    <a:pt x="1" y="182"/>
                  </a:lnTo>
                  <a:lnTo>
                    <a:pt x="0" y="205"/>
                  </a:lnTo>
                  <a:lnTo>
                    <a:pt x="0" y="206"/>
                  </a:lnTo>
                  <a:lnTo>
                    <a:pt x="1" y="228"/>
                  </a:lnTo>
                  <a:lnTo>
                    <a:pt x="5" y="250"/>
                  </a:lnTo>
                  <a:lnTo>
                    <a:pt x="11" y="270"/>
                  </a:lnTo>
                  <a:lnTo>
                    <a:pt x="19" y="290"/>
                  </a:lnTo>
                  <a:lnTo>
                    <a:pt x="29" y="309"/>
                  </a:lnTo>
                  <a:lnTo>
                    <a:pt x="42" y="327"/>
                  </a:lnTo>
                  <a:lnTo>
                    <a:pt x="56" y="343"/>
                  </a:lnTo>
                  <a:lnTo>
                    <a:pt x="71" y="358"/>
                  </a:lnTo>
                  <a:lnTo>
                    <a:pt x="89" y="372"/>
                  </a:lnTo>
                  <a:lnTo>
                    <a:pt x="108" y="383"/>
                  </a:lnTo>
                  <a:lnTo>
                    <a:pt x="128" y="393"/>
                  </a:lnTo>
                  <a:lnTo>
                    <a:pt x="149" y="401"/>
                  </a:lnTo>
                  <a:lnTo>
                    <a:pt x="171" y="407"/>
                  </a:lnTo>
                  <a:lnTo>
                    <a:pt x="194" y="410"/>
                  </a:lnTo>
                  <a:lnTo>
                    <a:pt x="218" y="411"/>
                  </a:lnTo>
                  <a:lnTo>
                    <a:pt x="218" y="412"/>
                  </a:lnTo>
                  <a:lnTo>
                    <a:pt x="242" y="410"/>
                  </a:lnTo>
                  <a:lnTo>
                    <a:pt x="265" y="407"/>
                  </a:lnTo>
                  <a:lnTo>
                    <a:pt x="288" y="401"/>
                  </a:lnTo>
                  <a:lnTo>
                    <a:pt x="309" y="393"/>
                  </a:lnTo>
                  <a:lnTo>
                    <a:pt x="329" y="383"/>
                  </a:lnTo>
                  <a:lnTo>
                    <a:pt x="348" y="372"/>
                  </a:lnTo>
                  <a:lnTo>
                    <a:pt x="365" y="359"/>
                  </a:lnTo>
                  <a:lnTo>
                    <a:pt x="381" y="344"/>
                  </a:lnTo>
                  <a:lnTo>
                    <a:pt x="395" y="328"/>
                  </a:lnTo>
                  <a:lnTo>
                    <a:pt x="407" y="310"/>
                  </a:lnTo>
                  <a:lnTo>
                    <a:pt x="418" y="291"/>
                  </a:lnTo>
                  <a:lnTo>
                    <a:pt x="426" y="271"/>
                  </a:lnTo>
                  <a:lnTo>
                    <a:pt x="432" y="250"/>
                  </a:lnTo>
                  <a:lnTo>
                    <a:pt x="436" y="229"/>
                  </a:lnTo>
                  <a:lnTo>
                    <a:pt x="437" y="206"/>
                  </a:lnTo>
                  <a:lnTo>
                    <a:pt x="437" y="206"/>
                  </a:lnTo>
                  <a:lnTo>
                    <a:pt x="436" y="183"/>
                  </a:lnTo>
                  <a:lnTo>
                    <a:pt x="432" y="161"/>
                  </a:lnTo>
                  <a:lnTo>
                    <a:pt x="426" y="141"/>
                  </a:lnTo>
                  <a:lnTo>
                    <a:pt x="418" y="121"/>
                  </a:lnTo>
                  <a:lnTo>
                    <a:pt x="408" y="102"/>
                  </a:lnTo>
                  <a:lnTo>
                    <a:pt x="395" y="84"/>
                  </a:lnTo>
                  <a:lnTo>
                    <a:pt x="381" y="68"/>
                  </a:lnTo>
                  <a:lnTo>
                    <a:pt x="366" y="53"/>
                  </a:lnTo>
                  <a:lnTo>
                    <a:pt x="348" y="39"/>
                  </a:lnTo>
                  <a:lnTo>
                    <a:pt x="329" y="28"/>
                  </a:lnTo>
                  <a:lnTo>
                    <a:pt x="309" y="18"/>
                  </a:lnTo>
                  <a:lnTo>
                    <a:pt x="288" y="10"/>
                  </a:lnTo>
                  <a:lnTo>
                    <a:pt x="266" y="4"/>
                  </a:lnTo>
                  <a:lnTo>
                    <a:pt x="243" y="1"/>
                  </a:lnTo>
                  <a:lnTo>
                    <a:pt x="219" y="0"/>
                  </a:lnTo>
                  <a:lnTo>
                    <a:pt x="218" y="0"/>
                  </a:lnTo>
                  <a:close/>
                </a:path>
              </a:pathLst>
            </a:custGeom>
            <a:solidFill>
              <a:schemeClr val="tx1"/>
            </a:solidFill>
            <a:ln w="9525">
              <a:solidFill>
                <a:schemeClr val="tx1">
                  <a:lumMod val="85000"/>
                  <a:lumOff val="15000"/>
                </a:schemeClr>
              </a:solidFill>
              <a:round/>
              <a:headEnd/>
              <a:tailEnd/>
            </a:ln>
          </p:spPr>
          <p:txBody>
            <a:bodyPr vert="horz" wrap="square" lIns="91440" tIns="45720" rIns="91440" bIns="45720" numCol="1" anchor="t" anchorCtr="0" compatLnSpc="1">
              <a:prstTxWarp prst="textNoShape">
                <a:avLst/>
              </a:prstTxWarp>
            </a:bodyPr>
            <a:lstStyle/>
            <a:p>
              <a:endParaRPr lang="en-IN" sz="1400">
                <a:latin typeface="Times New Roman" panose="02020603050405020304" pitchFamily="18" charset="0"/>
                <a:cs typeface="Times New Roman" panose="02020603050405020304" pitchFamily="18" charset="0"/>
              </a:endParaRPr>
            </a:p>
          </p:txBody>
        </p:sp>
        <p:cxnSp>
          <p:nvCxnSpPr>
            <p:cNvPr id="87" name="Straight Arrow Connector 86"/>
            <p:cNvCxnSpPr>
              <a:stCxn id="72" idx="0"/>
              <a:endCxn id="83" idx="0"/>
            </p:cNvCxnSpPr>
            <p:nvPr/>
          </p:nvCxnSpPr>
          <p:spPr>
            <a:xfrm flipH="1">
              <a:off x="6635393" y="5916623"/>
              <a:ext cx="2" cy="182477"/>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97802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716575" y="167114"/>
            <a:ext cx="10890932"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ER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0" name="Group 9"/>
          <p:cNvGrpSpPr/>
          <p:nvPr/>
        </p:nvGrpSpPr>
        <p:grpSpPr>
          <a:xfrm>
            <a:off x="716575" y="903934"/>
            <a:ext cx="10478367" cy="5354097"/>
            <a:chOff x="716575" y="903934"/>
            <a:chExt cx="10478367" cy="5354097"/>
          </a:xfrm>
        </p:grpSpPr>
        <p:sp>
          <p:nvSpPr>
            <p:cNvPr id="18" name="Rounded Rectangle 17"/>
            <p:cNvSpPr/>
            <p:nvPr/>
          </p:nvSpPr>
          <p:spPr>
            <a:xfrm>
              <a:off x="1511811" y="5574999"/>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USER</a:t>
              </a:r>
              <a:endParaRPr lang="en-US" sz="1400" b="1" dirty="0">
                <a:latin typeface="Times New Roman" panose="02020603050405020304" pitchFamily="18" charset="0"/>
                <a:cs typeface="Times New Roman" panose="02020603050405020304" pitchFamily="18" charset="0"/>
              </a:endParaRPr>
            </a:p>
          </p:txBody>
        </p:sp>
        <p:sp>
          <p:nvSpPr>
            <p:cNvPr id="20" name="Rounded Rectangle 19"/>
            <p:cNvSpPr/>
            <p:nvPr/>
          </p:nvSpPr>
          <p:spPr>
            <a:xfrm>
              <a:off x="9149863" y="5574999"/>
              <a:ext cx="927387"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smtClean="0">
                  <a:latin typeface="Times New Roman" panose="02020603050405020304" pitchFamily="18" charset="0"/>
                  <a:cs typeface="Times New Roman" panose="02020603050405020304" pitchFamily="18" charset="0"/>
                </a:rPr>
                <a:t>Classification</a:t>
              </a:r>
              <a:endParaRPr lang="en-US" sz="1400" b="1" dirty="0">
                <a:latin typeface="Times New Roman" panose="02020603050405020304" pitchFamily="18" charset="0"/>
                <a:cs typeface="Times New Roman" panose="02020603050405020304" pitchFamily="18" charset="0"/>
              </a:endParaRPr>
            </a:p>
          </p:txBody>
        </p:sp>
        <p:sp>
          <p:nvSpPr>
            <p:cNvPr id="21" name="Rounded Rectangle 20"/>
            <p:cNvSpPr/>
            <p:nvPr/>
          </p:nvSpPr>
          <p:spPr>
            <a:xfrm>
              <a:off x="5152407" y="5574999"/>
              <a:ext cx="862000" cy="641981"/>
            </a:xfrm>
            <a:prstGeom prst="round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100" b="1" dirty="0" smtClean="0">
                  <a:latin typeface="Times New Roman" panose="02020603050405020304" pitchFamily="18" charset="0"/>
                  <a:cs typeface="Times New Roman" panose="02020603050405020304" pitchFamily="18" charset="0"/>
                </a:rPr>
                <a:t>Sentiment Analysis</a:t>
              </a:r>
              <a:endParaRPr lang="en-US" sz="1100" b="1" dirty="0">
                <a:latin typeface="Times New Roman" panose="02020603050405020304" pitchFamily="18" charset="0"/>
                <a:cs typeface="Times New Roman" panose="02020603050405020304" pitchFamily="18" charset="0"/>
              </a:endParaRPr>
            </a:p>
          </p:txBody>
        </p:sp>
        <p:sp>
          <p:nvSpPr>
            <p:cNvPr id="23" name="Oval 22"/>
            <p:cNvSpPr/>
            <p:nvPr/>
          </p:nvSpPr>
          <p:spPr>
            <a:xfrm>
              <a:off x="716575" y="1608438"/>
              <a:ext cx="1384973" cy="939756"/>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Display data</a:t>
              </a:r>
              <a:endParaRPr lang="en-US" sz="1400" dirty="0">
                <a:latin typeface="Times New Roman" panose="02020603050405020304" pitchFamily="18" charset="0"/>
                <a:cs typeface="Times New Roman" panose="02020603050405020304" pitchFamily="18" charset="0"/>
              </a:endParaRPr>
            </a:p>
          </p:txBody>
        </p:sp>
        <p:sp>
          <p:nvSpPr>
            <p:cNvPr id="24" name="Oval 23"/>
            <p:cNvSpPr/>
            <p:nvPr/>
          </p:nvSpPr>
          <p:spPr>
            <a:xfrm>
              <a:off x="3002342" y="2650326"/>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Read data</a:t>
              </a:r>
              <a:endParaRPr lang="en-US" sz="1400" dirty="0">
                <a:latin typeface="Times New Roman" panose="02020603050405020304" pitchFamily="18" charset="0"/>
                <a:cs typeface="Times New Roman" panose="02020603050405020304" pitchFamily="18" charset="0"/>
              </a:endParaRPr>
            </a:p>
          </p:txBody>
        </p:sp>
        <p:sp>
          <p:nvSpPr>
            <p:cNvPr id="26" name="Oval 25"/>
            <p:cNvSpPr/>
            <p:nvPr/>
          </p:nvSpPr>
          <p:spPr>
            <a:xfrm>
              <a:off x="2393958" y="1566981"/>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Load data</a:t>
              </a:r>
              <a:endParaRPr lang="en-US" sz="1400" dirty="0">
                <a:latin typeface="Times New Roman" panose="02020603050405020304" pitchFamily="18" charset="0"/>
                <a:cs typeface="Times New Roman" panose="02020603050405020304" pitchFamily="18" charset="0"/>
              </a:endParaRPr>
            </a:p>
          </p:txBody>
        </p:sp>
        <p:sp>
          <p:nvSpPr>
            <p:cNvPr id="27" name="Oval 26"/>
            <p:cNvSpPr/>
            <p:nvPr/>
          </p:nvSpPr>
          <p:spPr>
            <a:xfrm>
              <a:off x="4064805" y="3782447"/>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Streamlit UI</a:t>
              </a:r>
              <a:endParaRPr lang="en-US" sz="1400" dirty="0">
                <a:latin typeface="Times New Roman" panose="02020603050405020304" pitchFamily="18" charset="0"/>
                <a:cs typeface="Times New Roman" panose="02020603050405020304" pitchFamily="18" charset="0"/>
              </a:endParaRPr>
            </a:p>
          </p:txBody>
        </p:sp>
        <p:sp>
          <p:nvSpPr>
            <p:cNvPr id="28" name="Oval 27"/>
            <p:cNvSpPr/>
            <p:nvPr/>
          </p:nvSpPr>
          <p:spPr>
            <a:xfrm>
              <a:off x="6041317" y="3782446"/>
              <a:ext cx="1322716" cy="821948"/>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1400" dirty="0" smtClean="0">
                  <a:latin typeface="Times New Roman" panose="02020603050405020304" pitchFamily="18" charset="0"/>
                  <a:cs typeface="Times New Roman" panose="02020603050405020304" pitchFamily="18" charset="0"/>
                </a:rPr>
                <a:t>Prediction</a:t>
              </a:r>
              <a:endParaRPr lang="en-US" sz="1400" dirty="0">
                <a:latin typeface="Times New Roman" panose="02020603050405020304" pitchFamily="18" charset="0"/>
                <a:cs typeface="Times New Roman" panose="02020603050405020304" pitchFamily="18" charset="0"/>
              </a:endParaRPr>
            </a:p>
          </p:txBody>
        </p:sp>
        <p:sp>
          <p:nvSpPr>
            <p:cNvPr id="29" name="Oval 28"/>
            <p:cNvSpPr/>
            <p:nvPr/>
          </p:nvSpPr>
          <p:spPr>
            <a:xfrm>
              <a:off x="8036918" y="1957506"/>
              <a:ext cx="1384344"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Accuracy and error rate</a:t>
              </a:r>
              <a:endParaRPr lang="en-US" sz="1400" dirty="0">
                <a:latin typeface="Times New Roman" panose="02020603050405020304" pitchFamily="18" charset="0"/>
                <a:cs typeface="Times New Roman" panose="02020603050405020304" pitchFamily="18" charset="0"/>
              </a:endParaRPr>
            </a:p>
          </p:txBody>
        </p:sp>
        <p:sp>
          <p:nvSpPr>
            <p:cNvPr id="30" name="Oval 29"/>
            <p:cNvSpPr/>
            <p:nvPr/>
          </p:nvSpPr>
          <p:spPr>
            <a:xfrm>
              <a:off x="5021802" y="903934"/>
              <a:ext cx="2501145"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smtClean="0">
                  <a:latin typeface="Times New Roman" panose="02020603050405020304" pitchFamily="18" charset="0"/>
                  <a:cs typeface="Times New Roman" panose="02020603050405020304" pitchFamily="18" charset="0"/>
                </a:rPr>
                <a:t>Text Preprocessing - NLP </a:t>
              </a:r>
              <a:endParaRPr lang="en-US" sz="1400" dirty="0">
                <a:latin typeface="Times New Roman" panose="02020603050405020304" pitchFamily="18" charset="0"/>
                <a:cs typeface="Times New Roman" panose="02020603050405020304" pitchFamily="18" charset="0"/>
              </a:endParaRPr>
            </a:p>
          </p:txBody>
        </p:sp>
        <p:sp>
          <p:nvSpPr>
            <p:cNvPr id="31" name="Oval 30"/>
            <p:cNvSpPr/>
            <p:nvPr/>
          </p:nvSpPr>
          <p:spPr>
            <a:xfrm>
              <a:off x="9876332" y="2142511"/>
              <a:ext cx="1196301" cy="962971"/>
            </a:xfrm>
            <a:prstGeom prst="ellipse">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Times New Roman" panose="02020603050405020304" pitchFamily="18" charset="0"/>
                  <a:cs typeface="Times New Roman" panose="02020603050405020304" pitchFamily="18" charset="0"/>
                </a:rPr>
                <a:t>Accuracy and error rate</a:t>
              </a:r>
            </a:p>
            <a:p>
              <a:pPr algn="ctr"/>
              <a:endParaRPr lang="en-US" sz="1400" dirty="0">
                <a:latin typeface="Times New Roman" panose="02020603050405020304" pitchFamily="18" charset="0"/>
                <a:cs typeface="Times New Roman" panose="02020603050405020304" pitchFamily="18" charset="0"/>
              </a:endParaRPr>
            </a:p>
          </p:txBody>
        </p:sp>
        <p:cxnSp>
          <p:nvCxnSpPr>
            <p:cNvPr id="33" name="Straight Arrow Connector 32"/>
            <p:cNvCxnSpPr>
              <a:stCxn id="60" idx="0"/>
              <a:endCxn id="23" idx="4"/>
            </p:cNvCxnSpPr>
            <p:nvPr/>
          </p:nvCxnSpPr>
          <p:spPr>
            <a:xfrm flipH="1" flipV="1">
              <a:off x="1409062" y="2548194"/>
              <a:ext cx="521564" cy="1662427"/>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60" idx="0"/>
              <a:endCxn id="26" idx="4"/>
            </p:cNvCxnSpPr>
            <p:nvPr/>
          </p:nvCxnSpPr>
          <p:spPr>
            <a:xfrm flipV="1">
              <a:off x="1930625" y="2529953"/>
              <a:ext cx="1061484" cy="1680668"/>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60" idx="0"/>
              <a:endCxn id="24" idx="4"/>
            </p:cNvCxnSpPr>
            <p:nvPr/>
          </p:nvCxnSpPr>
          <p:spPr>
            <a:xfrm flipV="1">
              <a:off x="1930625" y="3613297"/>
              <a:ext cx="1669868" cy="59732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18" idx="0"/>
              <a:endCxn id="27" idx="3"/>
            </p:cNvCxnSpPr>
            <p:nvPr/>
          </p:nvCxnSpPr>
          <p:spPr>
            <a:xfrm flipV="1">
              <a:off x="1942812" y="4604394"/>
              <a:ext cx="2297188"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a:stCxn id="21" idx="0"/>
              <a:endCxn id="27" idx="4"/>
            </p:cNvCxnSpPr>
            <p:nvPr/>
          </p:nvCxnSpPr>
          <p:spPr>
            <a:xfrm flipH="1" flipV="1">
              <a:off x="4662956" y="4745419"/>
              <a:ext cx="920452" cy="82958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18" idx="0"/>
              <a:endCxn id="30" idx="4"/>
            </p:cNvCxnSpPr>
            <p:nvPr/>
          </p:nvCxnSpPr>
          <p:spPr>
            <a:xfrm flipV="1">
              <a:off x="1942812" y="1866905"/>
              <a:ext cx="4329564"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21" idx="0"/>
              <a:endCxn id="28" idx="4"/>
            </p:cNvCxnSpPr>
            <p:nvPr/>
          </p:nvCxnSpPr>
          <p:spPr>
            <a:xfrm flipV="1">
              <a:off x="5583407" y="4604394"/>
              <a:ext cx="1119268" cy="97060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20" idx="0"/>
              <a:endCxn id="67" idx="2"/>
            </p:cNvCxnSpPr>
            <p:nvPr/>
          </p:nvCxnSpPr>
          <p:spPr>
            <a:xfrm flipV="1">
              <a:off x="9613557" y="4120537"/>
              <a:ext cx="911887" cy="145446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p:cNvCxnSpPr>
              <a:stCxn id="20" idx="0"/>
              <a:endCxn id="30" idx="4"/>
            </p:cNvCxnSpPr>
            <p:nvPr/>
          </p:nvCxnSpPr>
          <p:spPr>
            <a:xfrm flipH="1" flipV="1">
              <a:off x="6272375" y="1866905"/>
              <a:ext cx="3341181" cy="37080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46" name="Flowchart: Decision 45"/>
            <p:cNvSpPr/>
            <p:nvPr/>
          </p:nvSpPr>
          <p:spPr>
            <a:xfrm>
              <a:off x="3044174" y="5529676"/>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Prediction</a:t>
              </a:r>
              <a:endParaRPr lang="en-IN" sz="1200" dirty="0"/>
            </a:p>
          </p:txBody>
        </p:sp>
        <p:sp>
          <p:nvSpPr>
            <p:cNvPr id="47" name="Flowchart: Decision 46"/>
            <p:cNvSpPr/>
            <p:nvPr/>
          </p:nvSpPr>
          <p:spPr>
            <a:xfrm>
              <a:off x="6819535" y="5533948"/>
              <a:ext cx="1432098"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IN" sz="1200" dirty="0" smtClean="0">
                  <a:latin typeface="Times New Roman" panose="02020603050405020304" pitchFamily="18" charset="0"/>
                  <a:cs typeface="Times New Roman" panose="02020603050405020304" pitchFamily="18" charset="0"/>
                </a:rPr>
                <a:t>Positive</a:t>
              </a:r>
              <a:endParaRPr lang="en-IN" dirty="0">
                <a:latin typeface="Times New Roman" panose="02020603050405020304" pitchFamily="18" charset="0"/>
                <a:cs typeface="Times New Roman" panose="02020603050405020304" pitchFamily="18" charset="0"/>
              </a:endParaRPr>
            </a:p>
          </p:txBody>
        </p:sp>
        <p:cxnSp>
          <p:nvCxnSpPr>
            <p:cNvPr id="48" name="Straight Arrow Connector 47"/>
            <p:cNvCxnSpPr>
              <a:stCxn id="18" idx="3"/>
              <a:endCxn id="46" idx="1"/>
            </p:cNvCxnSpPr>
            <p:nvPr/>
          </p:nvCxnSpPr>
          <p:spPr>
            <a:xfrm flipV="1">
              <a:off x="2373811" y="5891718"/>
              <a:ext cx="670363"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21" idx="3"/>
              <a:endCxn id="47" idx="1"/>
            </p:cNvCxnSpPr>
            <p:nvPr/>
          </p:nvCxnSpPr>
          <p:spPr>
            <a:xfrm>
              <a:off x="6014407" y="5895990"/>
              <a:ext cx="805128"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21" idx="1"/>
              <a:endCxn id="46" idx="3"/>
            </p:cNvCxnSpPr>
            <p:nvPr/>
          </p:nvCxnSpPr>
          <p:spPr>
            <a:xfrm flipH="1" flipV="1">
              <a:off x="4383170" y="5891718"/>
              <a:ext cx="769237" cy="4272"/>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5053532" y="5763907"/>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flipH="1" flipV="1">
              <a:off x="5053532" y="5892942"/>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4" name="Straight Arrow Connector 53"/>
            <p:cNvCxnSpPr>
              <a:stCxn id="20" idx="1"/>
              <a:endCxn id="47" idx="3"/>
            </p:cNvCxnSpPr>
            <p:nvPr/>
          </p:nvCxnSpPr>
          <p:spPr>
            <a:xfrm flipH="1">
              <a:off x="8251633" y="5895990"/>
              <a:ext cx="898230" cy="0"/>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55" name="Straight Connector 54"/>
            <p:cNvCxnSpPr/>
            <p:nvPr/>
          </p:nvCxnSpPr>
          <p:spPr>
            <a:xfrm flipH="1">
              <a:off x="9042850" y="5763907"/>
              <a:ext cx="98874" cy="12903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6" name="Straight Connector 55"/>
            <p:cNvCxnSpPr/>
            <p:nvPr/>
          </p:nvCxnSpPr>
          <p:spPr>
            <a:xfrm flipH="1" flipV="1">
              <a:off x="9042850" y="5892942"/>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2444382" y="5763907"/>
              <a:ext cx="8864" cy="26776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flipH="1" flipV="1">
              <a:off x="6023820" y="5749369"/>
              <a:ext cx="98874" cy="138725"/>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flipH="1">
              <a:off x="6022546" y="5888093"/>
              <a:ext cx="98873" cy="137626"/>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0" name="Flowchart: Decision 59"/>
            <p:cNvSpPr/>
            <p:nvPr/>
          </p:nvSpPr>
          <p:spPr>
            <a:xfrm>
              <a:off x="1261128" y="4210620"/>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Upload input</a:t>
              </a:r>
              <a:endParaRPr lang="en-IN" sz="1200" dirty="0"/>
            </a:p>
          </p:txBody>
        </p:sp>
        <p:sp>
          <p:nvSpPr>
            <p:cNvPr id="61" name="Flowchart: Decision 60"/>
            <p:cNvSpPr/>
            <p:nvPr/>
          </p:nvSpPr>
          <p:spPr>
            <a:xfrm>
              <a:off x="5483332" y="4707129"/>
              <a:ext cx="2046959"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smtClean="0">
                  <a:latin typeface="Times New Roman" panose="02020603050405020304" pitchFamily="18" charset="0"/>
                  <a:cs typeface="Times New Roman" panose="02020603050405020304" pitchFamily="18" charset="0"/>
                </a:rPr>
                <a:t>Positive, negative or neutral</a:t>
              </a:r>
              <a:endParaRPr lang="en-IN" sz="1000" dirty="0"/>
            </a:p>
          </p:txBody>
        </p:sp>
        <p:sp>
          <p:nvSpPr>
            <p:cNvPr id="62" name="Flowchart: Decision 61"/>
            <p:cNvSpPr/>
            <p:nvPr/>
          </p:nvSpPr>
          <p:spPr>
            <a:xfrm>
              <a:off x="8224960" y="3452803"/>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RF</a:t>
              </a:r>
              <a:endParaRPr lang="en-IN" sz="1200" dirty="0"/>
            </a:p>
          </p:txBody>
        </p:sp>
        <p:cxnSp>
          <p:nvCxnSpPr>
            <p:cNvPr id="63" name="Straight Arrow Connector 62"/>
            <p:cNvCxnSpPr>
              <a:stCxn id="20" idx="0"/>
              <a:endCxn id="62" idx="2"/>
            </p:cNvCxnSpPr>
            <p:nvPr/>
          </p:nvCxnSpPr>
          <p:spPr>
            <a:xfrm flipH="1" flipV="1">
              <a:off x="8894458" y="4176886"/>
              <a:ext cx="719099" cy="1398113"/>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p:cNvCxnSpPr>
              <a:stCxn id="62" idx="0"/>
              <a:endCxn id="29" idx="4"/>
            </p:cNvCxnSpPr>
            <p:nvPr/>
          </p:nvCxnSpPr>
          <p:spPr>
            <a:xfrm flipH="1" flipV="1">
              <a:off x="8729090" y="2920477"/>
              <a:ext cx="165368" cy="532326"/>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a:off x="8718815" y="2919502"/>
              <a:ext cx="132660" cy="21535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flipH="1">
              <a:off x="8851476" y="2908335"/>
              <a:ext cx="88793" cy="223477"/>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67" name="Flowchart: Decision 66"/>
            <p:cNvSpPr/>
            <p:nvPr/>
          </p:nvSpPr>
          <p:spPr>
            <a:xfrm>
              <a:off x="9855946" y="3396454"/>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Hybrid DT + LR</a:t>
              </a:r>
              <a:endParaRPr lang="en-IN" sz="1200" dirty="0"/>
            </a:p>
          </p:txBody>
        </p:sp>
        <p:cxnSp>
          <p:nvCxnSpPr>
            <p:cNvPr id="68" name="Straight Arrow Connector 67"/>
            <p:cNvCxnSpPr>
              <a:stCxn id="67" idx="0"/>
              <a:endCxn id="31" idx="4"/>
            </p:cNvCxnSpPr>
            <p:nvPr/>
          </p:nvCxnSpPr>
          <p:spPr>
            <a:xfrm flipH="1" flipV="1">
              <a:off x="10474483" y="3105483"/>
              <a:ext cx="50961" cy="290971"/>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69" name="Flowchart: Decision 68"/>
            <p:cNvSpPr/>
            <p:nvPr/>
          </p:nvSpPr>
          <p:spPr>
            <a:xfrm>
              <a:off x="2879609" y="4647234"/>
              <a:ext cx="1338996"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View</a:t>
              </a:r>
              <a:endParaRPr lang="en-IN" sz="1200" dirty="0"/>
            </a:p>
          </p:txBody>
        </p:sp>
        <p:cxnSp>
          <p:nvCxnSpPr>
            <p:cNvPr id="70" name="Straight Arrow Connector 69"/>
            <p:cNvCxnSpPr>
              <a:stCxn id="18" idx="0"/>
              <a:endCxn id="60" idx="2"/>
            </p:cNvCxnSpPr>
            <p:nvPr/>
          </p:nvCxnSpPr>
          <p:spPr>
            <a:xfrm flipH="1" flipV="1">
              <a:off x="1930625" y="4934704"/>
              <a:ext cx="12186" cy="640295"/>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a:off x="1857582" y="5431212"/>
              <a:ext cx="158645"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
          <p:nvSpPr>
            <p:cNvPr id="72" name="Flowchart: Decision 71"/>
            <p:cNvSpPr/>
            <p:nvPr/>
          </p:nvSpPr>
          <p:spPr>
            <a:xfrm>
              <a:off x="6188110" y="2769770"/>
              <a:ext cx="1566729"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Feature extraction</a:t>
              </a:r>
              <a:endParaRPr lang="en-IN" sz="1200" dirty="0"/>
            </a:p>
          </p:txBody>
        </p:sp>
        <p:sp>
          <p:nvSpPr>
            <p:cNvPr id="74" name="Flowchart: Decision 73"/>
            <p:cNvSpPr/>
            <p:nvPr/>
          </p:nvSpPr>
          <p:spPr>
            <a:xfrm>
              <a:off x="4465057" y="2426142"/>
              <a:ext cx="1480664" cy="724083"/>
            </a:xfrm>
            <a:prstGeom prst="flowChartDecision">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smtClean="0">
                  <a:latin typeface="Times New Roman" panose="02020603050405020304" pitchFamily="18" charset="0"/>
                  <a:cs typeface="Times New Roman" panose="02020603050405020304" pitchFamily="18" charset="0"/>
                </a:rPr>
                <a:t>Preprocessing</a:t>
              </a:r>
              <a:endParaRPr lang="en-IN" sz="1200" dirty="0"/>
            </a:p>
          </p:txBody>
        </p:sp>
        <p:cxnSp>
          <p:nvCxnSpPr>
            <p:cNvPr id="75" name="Straight Connector 74"/>
            <p:cNvCxnSpPr/>
            <p:nvPr/>
          </p:nvCxnSpPr>
          <p:spPr>
            <a:xfrm flipH="1">
              <a:off x="7522948" y="3341529"/>
              <a:ext cx="231891" cy="97399"/>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flipV="1">
              <a:off x="5342928" y="2426142"/>
              <a:ext cx="283650" cy="5341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flipV="1">
              <a:off x="5626577" y="2438991"/>
              <a:ext cx="11018" cy="196148"/>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143805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6" name="TextBox 15"/>
          <p:cNvSpPr txBox="1"/>
          <p:nvPr/>
        </p:nvSpPr>
        <p:spPr>
          <a:xfrm>
            <a:off x="572113" y="257341"/>
            <a:ext cx="10870915"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pSp>
        <p:nvGrpSpPr>
          <p:cNvPr id="123" name="Group 122"/>
          <p:cNvGrpSpPr/>
          <p:nvPr/>
        </p:nvGrpSpPr>
        <p:grpSpPr>
          <a:xfrm>
            <a:off x="1229395" y="1188503"/>
            <a:ext cx="9331281" cy="5112912"/>
            <a:chOff x="1293789" y="1313645"/>
            <a:chExt cx="9048577" cy="5263645"/>
          </a:xfrm>
        </p:grpSpPr>
        <p:grpSp>
          <p:nvGrpSpPr>
            <p:cNvPr id="26" name="Group 25"/>
            <p:cNvGrpSpPr/>
            <p:nvPr/>
          </p:nvGrpSpPr>
          <p:grpSpPr>
            <a:xfrm>
              <a:off x="1674254" y="1313645"/>
              <a:ext cx="409230" cy="746602"/>
              <a:chOff x="1506827" y="1368382"/>
              <a:chExt cx="641051" cy="1258535"/>
            </a:xfrm>
          </p:grpSpPr>
          <p:sp>
            <p:nvSpPr>
              <p:cNvPr id="25" name="Freeform 24"/>
              <p:cNvSpPr>
                <a:spLocks/>
              </p:cNvSpPr>
              <p:nvPr/>
            </p:nvSpPr>
            <p:spPr bwMode="auto">
              <a:xfrm>
                <a:off x="1661147" y="1368382"/>
                <a:ext cx="322199" cy="357387"/>
              </a:xfrm>
              <a:custGeom>
                <a:avLst/>
                <a:gdLst>
                  <a:gd name="T0" fmla="*/ 335 w 732"/>
                  <a:gd name="T1" fmla="*/ 1 h 745"/>
                  <a:gd name="T2" fmla="*/ 278 w 732"/>
                  <a:gd name="T3" fmla="*/ 10 h 745"/>
                  <a:gd name="T4" fmla="*/ 223 w 732"/>
                  <a:gd name="T5" fmla="*/ 29 h 745"/>
                  <a:gd name="T6" fmla="*/ 173 w 732"/>
                  <a:gd name="T7" fmla="*/ 55 h 745"/>
                  <a:gd name="T8" fmla="*/ 127 w 732"/>
                  <a:gd name="T9" fmla="*/ 89 h 745"/>
                  <a:gd name="T10" fmla="*/ 88 w 732"/>
                  <a:gd name="T11" fmla="*/ 129 h 745"/>
                  <a:gd name="T12" fmla="*/ 54 w 732"/>
                  <a:gd name="T13" fmla="*/ 176 h 745"/>
                  <a:gd name="T14" fmla="*/ 28 w 732"/>
                  <a:gd name="T15" fmla="*/ 227 h 745"/>
                  <a:gd name="T16" fmla="*/ 10 w 732"/>
                  <a:gd name="T17" fmla="*/ 282 h 745"/>
                  <a:gd name="T18" fmla="*/ 1 w 732"/>
                  <a:gd name="T19" fmla="*/ 341 h 745"/>
                  <a:gd name="T20" fmla="*/ 1 w 732"/>
                  <a:gd name="T21" fmla="*/ 402 h 745"/>
                  <a:gd name="T22" fmla="*/ 10 w 732"/>
                  <a:gd name="T23" fmla="*/ 461 h 745"/>
                  <a:gd name="T24" fmla="*/ 28 w 732"/>
                  <a:gd name="T25" fmla="*/ 516 h 745"/>
                  <a:gd name="T26" fmla="*/ 54 w 732"/>
                  <a:gd name="T27" fmla="*/ 567 h 745"/>
                  <a:gd name="T28" fmla="*/ 88 w 732"/>
                  <a:gd name="T29" fmla="*/ 614 h 745"/>
                  <a:gd name="T30" fmla="*/ 127 w 732"/>
                  <a:gd name="T31" fmla="*/ 654 h 745"/>
                  <a:gd name="T32" fmla="*/ 173 w 732"/>
                  <a:gd name="T33" fmla="*/ 688 h 745"/>
                  <a:gd name="T34" fmla="*/ 223 w 732"/>
                  <a:gd name="T35" fmla="*/ 714 h 745"/>
                  <a:gd name="T36" fmla="*/ 278 w 732"/>
                  <a:gd name="T37" fmla="*/ 733 h 745"/>
                  <a:gd name="T38" fmla="*/ 335 w 732"/>
                  <a:gd name="T39" fmla="*/ 742 h 745"/>
                  <a:gd name="T40" fmla="*/ 396 w 732"/>
                  <a:gd name="T41" fmla="*/ 742 h 745"/>
                  <a:gd name="T42" fmla="*/ 453 w 732"/>
                  <a:gd name="T43" fmla="*/ 733 h 745"/>
                  <a:gd name="T44" fmla="*/ 508 w 732"/>
                  <a:gd name="T45" fmla="*/ 714 h 745"/>
                  <a:gd name="T46" fmla="*/ 558 w 732"/>
                  <a:gd name="T47" fmla="*/ 688 h 745"/>
                  <a:gd name="T48" fmla="*/ 604 w 732"/>
                  <a:gd name="T49" fmla="*/ 654 h 745"/>
                  <a:gd name="T50" fmla="*/ 643 w 732"/>
                  <a:gd name="T51" fmla="*/ 614 h 745"/>
                  <a:gd name="T52" fmla="*/ 677 w 732"/>
                  <a:gd name="T53" fmla="*/ 567 h 745"/>
                  <a:gd name="T54" fmla="*/ 703 w 732"/>
                  <a:gd name="T55" fmla="*/ 516 h 745"/>
                  <a:gd name="T56" fmla="*/ 721 w 732"/>
                  <a:gd name="T57" fmla="*/ 461 h 745"/>
                  <a:gd name="T58" fmla="*/ 730 w 732"/>
                  <a:gd name="T59" fmla="*/ 402 h 745"/>
                  <a:gd name="T60" fmla="*/ 730 w 732"/>
                  <a:gd name="T61" fmla="*/ 341 h 745"/>
                  <a:gd name="T62" fmla="*/ 721 w 732"/>
                  <a:gd name="T63" fmla="*/ 282 h 745"/>
                  <a:gd name="T64" fmla="*/ 703 w 732"/>
                  <a:gd name="T65" fmla="*/ 227 h 745"/>
                  <a:gd name="T66" fmla="*/ 677 w 732"/>
                  <a:gd name="T67" fmla="*/ 176 h 745"/>
                  <a:gd name="T68" fmla="*/ 643 w 732"/>
                  <a:gd name="T69" fmla="*/ 129 h 745"/>
                  <a:gd name="T70" fmla="*/ 604 w 732"/>
                  <a:gd name="T71" fmla="*/ 89 h 745"/>
                  <a:gd name="T72" fmla="*/ 558 w 732"/>
                  <a:gd name="T73" fmla="*/ 55 h 745"/>
                  <a:gd name="T74" fmla="*/ 508 w 732"/>
                  <a:gd name="T75" fmla="*/ 29 h 745"/>
                  <a:gd name="T76" fmla="*/ 453 w 732"/>
                  <a:gd name="T77" fmla="*/ 10 h 745"/>
                  <a:gd name="T78" fmla="*/ 396 w 732"/>
                  <a:gd name="T79" fmla="*/ 1 h 7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32" h="745">
                    <a:moveTo>
                      <a:pt x="366" y="0"/>
                    </a:moveTo>
                    <a:lnTo>
                      <a:pt x="335" y="1"/>
                    </a:lnTo>
                    <a:lnTo>
                      <a:pt x="306" y="4"/>
                    </a:lnTo>
                    <a:lnTo>
                      <a:pt x="278" y="10"/>
                    </a:lnTo>
                    <a:lnTo>
                      <a:pt x="250" y="18"/>
                    </a:lnTo>
                    <a:lnTo>
                      <a:pt x="223" y="29"/>
                    </a:lnTo>
                    <a:lnTo>
                      <a:pt x="197" y="41"/>
                    </a:lnTo>
                    <a:lnTo>
                      <a:pt x="173" y="55"/>
                    </a:lnTo>
                    <a:lnTo>
                      <a:pt x="149" y="71"/>
                    </a:lnTo>
                    <a:lnTo>
                      <a:pt x="127" y="89"/>
                    </a:lnTo>
                    <a:lnTo>
                      <a:pt x="107" y="108"/>
                    </a:lnTo>
                    <a:lnTo>
                      <a:pt x="88" y="129"/>
                    </a:lnTo>
                    <a:lnTo>
                      <a:pt x="70" y="152"/>
                    </a:lnTo>
                    <a:lnTo>
                      <a:pt x="54" y="176"/>
                    </a:lnTo>
                    <a:lnTo>
                      <a:pt x="40" y="201"/>
                    </a:lnTo>
                    <a:lnTo>
                      <a:pt x="28" y="227"/>
                    </a:lnTo>
                    <a:lnTo>
                      <a:pt x="18" y="254"/>
                    </a:lnTo>
                    <a:lnTo>
                      <a:pt x="10" y="282"/>
                    </a:lnTo>
                    <a:lnTo>
                      <a:pt x="4" y="311"/>
                    </a:lnTo>
                    <a:lnTo>
                      <a:pt x="1" y="341"/>
                    </a:lnTo>
                    <a:lnTo>
                      <a:pt x="0" y="372"/>
                    </a:lnTo>
                    <a:lnTo>
                      <a:pt x="1" y="402"/>
                    </a:lnTo>
                    <a:lnTo>
                      <a:pt x="4" y="432"/>
                    </a:lnTo>
                    <a:lnTo>
                      <a:pt x="10" y="461"/>
                    </a:lnTo>
                    <a:lnTo>
                      <a:pt x="18" y="489"/>
                    </a:lnTo>
                    <a:lnTo>
                      <a:pt x="28" y="516"/>
                    </a:lnTo>
                    <a:lnTo>
                      <a:pt x="40" y="542"/>
                    </a:lnTo>
                    <a:lnTo>
                      <a:pt x="54" y="567"/>
                    </a:lnTo>
                    <a:lnTo>
                      <a:pt x="70" y="591"/>
                    </a:lnTo>
                    <a:lnTo>
                      <a:pt x="88" y="614"/>
                    </a:lnTo>
                    <a:lnTo>
                      <a:pt x="107" y="635"/>
                    </a:lnTo>
                    <a:lnTo>
                      <a:pt x="127" y="654"/>
                    </a:lnTo>
                    <a:lnTo>
                      <a:pt x="149" y="672"/>
                    </a:lnTo>
                    <a:lnTo>
                      <a:pt x="173" y="688"/>
                    </a:lnTo>
                    <a:lnTo>
                      <a:pt x="197" y="702"/>
                    </a:lnTo>
                    <a:lnTo>
                      <a:pt x="223" y="714"/>
                    </a:lnTo>
                    <a:lnTo>
                      <a:pt x="250" y="725"/>
                    </a:lnTo>
                    <a:lnTo>
                      <a:pt x="278" y="733"/>
                    </a:lnTo>
                    <a:lnTo>
                      <a:pt x="306" y="739"/>
                    </a:lnTo>
                    <a:lnTo>
                      <a:pt x="335" y="742"/>
                    </a:lnTo>
                    <a:lnTo>
                      <a:pt x="366" y="744"/>
                    </a:lnTo>
                    <a:lnTo>
                      <a:pt x="396" y="742"/>
                    </a:lnTo>
                    <a:lnTo>
                      <a:pt x="425" y="739"/>
                    </a:lnTo>
                    <a:lnTo>
                      <a:pt x="453" y="733"/>
                    </a:lnTo>
                    <a:lnTo>
                      <a:pt x="481" y="725"/>
                    </a:lnTo>
                    <a:lnTo>
                      <a:pt x="508" y="714"/>
                    </a:lnTo>
                    <a:lnTo>
                      <a:pt x="534" y="702"/>
                    </a:lnTo>
                    <a:lnTo>
                      <a:pt x="558" y="688"/>
                    </a:lnTo>
                    <a:lnTo>
                      <a:pt x="582" y="672"/>
                    </a:lnTo>
                    <a:lnTo>
                      <a:pt x="604" y="654"/>
                    </a:lnTo>
                    <a:lnTo>
                      <a:pt x="624" y="635"/>
                    </a:lnTo>
                    <a:lnTo>
                      <a:pt x="643" y="614"/>
                    </a:lnTo>
                    <a:lnTo>
                      <a:pt x="661" y="591"/>
                    </a:lnTo>
                    <a:lnTo>
                      <a:pt x="677" y="567"/>
                    </a:lnTo>
                    <a:lnTo>
                      <a:pt x="691" y="542"/>
                    </a:lnTo>
                    <a:lnTo>
                      <a:pt x="703" y="516"/>
                    </a:lnTo>
                    <a:lnTo>
                      <a:pt x="713" y="489"/>
                    </a:lnTo>
                    <a:lnTo>
                      <a:pt x="721" y="461"/>
                    </a:lnTo>
                    <a:lnTo>
                      <a:pt x="727" y="432"/>
                    </a:lnTo>
                    <a:lnTo>
                      <a:pt x="730" y="402"/>
                    </a:lnTo>
                    <a:lnTo>
                      <a:pt x="732" y="372"/>
                    </a:lnTo>
                    <a:lnTo>
                      <a:pt x="730" y="341"/>
                    </a:lnTo>
                    <a:lnTo>
                      <a:pt x="727" y="311"/>
                    </a:lnTo>
                    <a:lnTo>
                      <a:pt x="721" y="282"/>
                    </a:lnTo>
                    <a:lnTo>
                      <a:pt x="713" y="254"/>
                    </a:lnTo>
                    <a:lnTo>
                      <a:pt x="703" y="227"/>
                    </a:lnTo>
                    <a:lnTo>
                      <a:pt x="691" y="201"/>
                    </a:lnTo>
                    <a:lnTo>
                      <a:pt x="677" y="176"/>
                    </a:lnTo>
                    <a:lnTo>
                      <a:pt x="661" y="152"/>
                    </a:lnTo>
                    <a:lnTo>
                      <a:pt x="643" y="129"/>
                    </a:lnTo>
                    <a:lnTo>
                      <a:pt x="624" y="108"/>
                    </a:lnTo>
                    <a:lnTo>
                      <a:pt x="604" y="89"/>
                    </a:lnTo>
                    <a:lnTo>
                      <a:pt x="582" y="71"/>
                    </a:lnTo>
                    <a:lnTo>
                      <a:pt x="558" y="55"/>
                    </a:lnTo>
                    <a:lnTo>
                      <a:pt x="534" y="41"/>
                    </a:lnTo>
                    <a:lnTo>
                      <a:pt x="508" y="29"/>
                    </a:lnTo>
                    <a:lnTo>
                      <a:pt x="481" y="18"/>
                    </a:lnTo>
                    <a:lnTo>
                      <a:pt x="453" y="10"/>
                    </a:lnTo>
                    <a:lnTo>
                      <a:pt x="425" y="4"/>
                    </a:lnTo>
                    <a:lnTo>
                      <a:pt x="396" y="1"/>
                    </a:lnTo>
                    <a:lnTo>
                      <a:pt x="366" y="0"/>
                    </a:lnTo>
                    <a:close/>
                  </a:path>
                </a:pathLst>
              </a:custGeom>
              <a:noFill/>
              <a:ln w="9525">
                <a:solidFill>
                  <a:srgbClr val="C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cxnSp>
            <p:nvCxnSpPr>
              <p:cNvPr id="3" name="Straight Connector 2"/>
              <p:cNvCxnSpPr/>
              <p:nvPr/>
            </p:nvCxnSpPr>
            <p:spPr>
              <a:xfrm>
                <a:off x="1822148" y="1725769"/>
                <a:ext cx="6651" cy="63682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1506828" y="1712890"/>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5" idx="19"/>
              </p:cNvCxnSpPr>
              <p:nvPr/>
            </p:nvCxnSpPr>
            <p:spPr>
              <a:xfrm>
                <a:off x="1808601" y="1724330"/>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1818814" y="2319946"/>
                <a:ext cx="329064" cy="30697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1506827" y="2304945"/>
                <a:ext cx="325395" cy="318411"/>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7" name="Rectangle 26"/>
            <p:cNvSpPr/>
            <p:nvPr/>
          </p:nvSpPr>
          <p:spPr>
            <a:xfrm>
              <a:off x="1293789"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USER</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3555527" y="2155878"/>
              <a:ext cx="1146220" cy="321972"/>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SYSTEM</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30" name="Rounded Rectangle 29"/>
            <p:cNvSpPr/>
            <p:nvPr/>
          </p:nvSpPr>
          <p:spPr>
            <a:xfrm>
              <a:off x="1717720" y="3810800"/>
              <a:ext cx="365763" cy="18184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1" name="Straight Connector 40"/>
            <p:cNvCxnSpPr>
              <a:stCxn id="27" idx="2"/>
              <a:endCxn id="30" idx="0"/>
            </p:cNvCxnSpPr>
            <p:nvPr/>
          </p:nvCxnSpPr>
          <p:spPr>
            <a:xfrm>
              <a:off x="1866899" y="2477850"/>
              <a:ext cx="33703" cy="133295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55" name="Rounded Rectangle 54"/>
            <p:cNvSpPr/>
            <p:nvPr/>
          </p:nvSpPr>
          <p:spPr>
            <a:xfrm>
              <a:off x="3944049" y="3645004"/>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6" name="Straight Connector 55"/>
            <p:cNvCxnSpPr>
              <a:endCxn id="55" idx="0"/>
            </p:cNvCxnSpPr>
            <p:nvPr/>
          </p:nvCxnSpPr>
          <p:spPr>
            <a:xfrm>
              <a:off x="4099407" y="2500574"/>
              <a:ext cx="0" cy="1144430"/>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1873418" y="2915369"/>
              <a:ext cx="222598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2366944" y="2590327"/>
              <a:ext cx="1220073"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1. Input</a:t>
              </a:r>
              <a:endParaRPr lang="en-IN" b="1" dirty="0">
                <a:latin typeface="Times New Roman" panose="02020603050405020304" pitchFamily="18" charset="0"/>
                <a:cs typeface="Times New Roman" panose="02020603050405020304" pitchFamily="18" charset="0"/>
              </a:endParaRPr>
            </a:p>
          </p:txBody>
        </p:sp>
        <p:sp>
          <p:nvSpPr>
            <p:cNvPr id="61" name="Rectangle 60"/>
            <p:cNvSpPr/>
            <p:nvPr/>
          </p:nvSpPr>
          <p:spPr>
            <a:xfrm>
              <a:off x="6007570" y="21596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CLASSIFICATION</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62" name="Rectangle 61"/>
            <p:cNvSpPr/>
            <p:nvPr/>
          </p:nvSpPr>
          <p:spPr>
            <a:xfrm>
              <a:off x="8619636" y="2180020"/>
              <a:ext cx="1722730" cy="340953"/>
            </a:xfrm>
            <a:prstGeom prst="rect">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b="1" dirty="0" smtClean="0">
                  <a:ln w="0"/>
                  <a:solidFill>
                    <a:schemeClr val="tx1"/>
                  </a:solidFill>
                  <a:latin typeface="Times New Roman" panose="02020603050405020304" pitchFamily="18" charset="0"/>
                  <a:cs typeface="Times New Roman" panose="02020603050405020304" pitchFamily="18" charset="0"/>
                </a:rPr>
                <a:t>RESULT</a:t>
              </a:r>
              <a:endParaRPr lang="en-IN" sz="1400" b="1" dirty="0">
                <a:ln w="0"/>
                <a:solidFill>
                  <a:schemeClr val="tx1"/>
                </a:solidFill>
                <a:latin typeface="Times New Roman" panose="02020603050405020304" pitchFamily="18" charset="0"/>
                <a:cs typeface="Times New Roman" panose="02020603050405020304" pitchFamily="18" charset="0"/>
              </a:endParaRPr>
            </a:p>
          </p:txBody>
        </p:sp>
        <p:sp>
          <p:nvSpPr>
            <p:cNvPr id="71" name="Rounded Rectangle 70"/>
            <p:cNvSpPr/>
            <p:nvPr/>
          </p:nvSpPr>
          <p:spPr>
            <a:xfrm>
              <a:off x="6649461" y="4106851"/>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2" name="Straight Connector 71"/>
            <p:cNvCxnSpPr>
              <a:endCxn id="71" idx="0"/>
            </p:cNvCxnSpPr>
            <p:nvPr/>
          </p:nvCxnSpPr>
          <p:spPr>
            <a:xfrm>
              <a:off x="6804819" y="2500574"/>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4128637" y="2803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4809808" y="2435725"/>
              <a:ext cx="1799118" cy="665385"/>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3. Text Preprocessing</a:t>
              </a:r>
              <a:endParaRPr lang="en-IN" b="1" dirty="0">
                <a:latin typeface="Times New Roman" panose="02020603050405020304" pitchFamily="18" charset="0"/>
                <a:cs typeface="Times New Roman" panose="02020603050405020304" pitchFamily="18" charset="0"/>
              </a:endParaRPr>
            </a:p>
          </p:txBody>
        </p:sp>
        <p:sp>
          <p:nvSpPr>
            <p:cNvPr id="77" name="Rounded Rectangle 76"/>
            <p:cNvSpPr/>
            <p:nvPr/>
          </p:nvSpPr>
          <p:spPr>
            <a:xfrm>
              <a:off x="9325643" y="4216850"/>
              <a:ext cx="310716" cy="574409"/>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Connector 77"/>
            <p:cNvCxnSpPr/>
            <p:nvPr/>
          </p:nvCxnSpPr>
          <p:spPr>
            <a:xfrm>
              <a:off x="9481001" y="2527025"/>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6804819" y="3184982"/>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7164134" y="2788918"/>
              <a:ext cx="1957550"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5.Hybrid LR+ DT</a:t>
              </a:r>
              <a:endParaRPr lang="en-IN" b="1" dirty="0">
                <a:latin typeface="Times New Roman" panose="02020603050405020304" pitchFamily="18" charset="0"/>
                <a:cs typeface="Times New Roman" panose="02020603050405020304" pitchFamily="18" charset="0"/>
              </a:endParaRPr>
            </a:p>
          </p:txBody>
        </p:sp>
        <p:sp>
          <p:nvSpPr>
            <p:cNvPr id="100" name="Arc 99"/>
            <p:cNvSpPr/>
            <p:nvPr/>
          </p:nvSpPr>
          <p:spPr>
            <a:xfrm rot="4888700">
              <a:off x="4055927" y="2611362"/>
              <a:ext cx="397674" cy="1626340"/>
            </a:xfrm>
            <a:prstGeom prst="arc">
              <a:avLst>
                <a:gd name="adj1" fmla="val 8892775"/>
                <a:gd name="adj2" fmla="val 3000279"/>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3" name="Straight Arrow Connector 102"/>
            <p:cNvCxnSpPr>
              <a:stCxn id="100" idx="2"/>
            </p:cNvCxnSpPr>
            <p:nvPr/>
          </p:nvCxnSpPr>
          <p:spPr>
            <a:xfrm flipH="1" flipV="1">
              <a:off x="1866899" y="3645004"/>
              <a:ext cx="2191128" cy="203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p:cNvSpPr txBox="1"/>
            <p:nvPr/>
          </p:nvSpPr>
          <p:spPr>
            <a:xfrm>
              <a:off x="2213333" y="3303712"/>
              <a:ext cx="165945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2.Priliminary </a:t>
              </a:r>
              <a:endParaRPr lang="en-IN" b="1" dirty="0">
                <a:latin typeface="Times New Roman" panose="02020603050405020304" pitchFamily="18" charset="0"/>
                <a:cs typeface="Times New Roman" panose="02020603050405020304" pitchFamily="18" charset="0"/>
              </a:endParaRPr>
            </a:p>
          </p:txBody>
        </p:sp>
        <p:cxnSp>
          <p:nvCxnSpPr>
            <p:cNvPr id="105" name="Straight Connector 104"/>
            <p:cNvCxnSpPr/>
            <p:nvPr/>
          </p:nvCxnSpPr>
          <p:spPr>
            <a:xfrm>
              <a:off x="4128637" y="4216850"/>
              <a:ext cx="0" cy="160627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sp>
          <p:nvSpPr>
            <p:cNvPr id="106" name="TextBox 105"/>
            <p:cNvSpPr txBox="1"/>
            <p:nvPr/>
          </p:nvSpPr>
          <p:spPr>
            <a:xfrm>
              <a:off x="4651986" y="3686260"/>
              <a:ext cx="1482620" cy="380220"/>
            </a:xfrm>
            <a:prstGeom prst="rect">
              <a:avLst/>
            </a:prstGeom>
            <a:noFill/>
            <a:ln>
              <a:solidFill>
                <a:srgbClr val="C00000"/>
              </a:solidFill>
            </a:ln>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4</a:t>
              </a:r>
              <a:r>
                <a:rPr lang="en-IN" b="1" dirty="0" smtClean="0">
                  <a:latin typeface="Times New Roman" panose="02020603050405020304" pitchFamily="18" charset="0"/>
                  <a:cs typeface="Times New Roman" panose="02020603050405020304" pitchFamily="18" charset="0"/>
                </a:rPr>
                <a:t>. RF</a:t>
              </a:r>
              <a:endParaRPr lang="en-IN" b="1" dirty="0">
                <a:latin typeface="Times New Roman" panose="02020603050405020304" pitchFamily="18" charset="0"/>
                <a:cs typeface="Times New Roman" panose="02020603050405020304" pitchFamily="18" charset="0"/>
              </a:endParaRPr>
            </a:p>
          </p:txBody>
        </p:sp>
        <p:cxnSp>
          <p:nvCxnSpPr>
            <p:cNvPr id="107" name="Straight Arrow Connector 106"/>
            <p:cNvCxnSpPr/>
            <p:nvPr/>
          </p:nvCxnSpPr>
          <p:spPr>
            <a:xfrm>
              <a:off x="4192753" y="4075021"/>
              <a:ext cx="267618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a:xfrm>
              <a:off x="6801466" y="4681260"/>
              <a:ext cx="3353" cy="1141867"/>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a:off x="1906774" y="5629275"/>
              <a:ext cx="0" cy="948015"/>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a:off x="9481001" y="4791259"/>
              <a:ext cx="0" cy="1180916"/>
            </a:xfrm>
            <a:prstGeom prst="line">
              <a:avLst/>
            </a:prstGeom>
            <a:ln>
              <a:solidFill>
                <a:srgbClr val="C00000"/>
              </a:solidFill>
              <a:prstDash val="dashDot"/>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77" idx="0"/>
            </p:cNvCxnSpPr>
            <p:nvPr/>
          </p:nvCxnSpPr>
          <p:spPr>
            <a:xfrm flipH="1">
              <a:off x="6960177" y="4216850"/>
              <a:ext cx="2520824"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7504045" y="3810800"/>
              <a:ext cx="1433088" cy="369332"/>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6. Prediction</a:t>
              </a:r>
              <a:endParaRPr lang="en-IN" b="1" dirty="0">
                <a:latin typeface="Times New Roman" panose="02020603050405020304" pitchFamily="18" charset="0"/>
                <a:cs typeface="Times New Roman" panose="02020603050405020304" pitchFamily="18" charset="0"/>
              </a:endParaRPr>
            </a:p>
          </p:txBody>
        </p:sp>
        <p:cxnSp>
          <p:nvCxnSpPr>
            <p:cNvPr id="118" name="Straight Arrow Connector 117"/>
            <p:cNvCxnSpPr>
              <a:endCxn id="30" idx="2"/>
            </p:cNvCxnSpPr>
            <p:nvPr/>
          </p:nvCxnSpPr>
          <p:spPr>
            <a:xfrm flipH="1">
              <a:off x="1900602" y="5629275"/>
              <a:ext cx="758039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6292428" y="5220662"/>
              <a:ext cx="2337550" cy="380220"/>
            </a:xfrm>
            <a:prstGeom prst="rect">
              <a:avLst/>
            </a:prstGeom>
            <a:noFill/>
            <a:ln>
              <a:solidFill>
                <a:srgbClr val="C00000"/>
              </a:solidFill>
            </a:ln>
          </p:spPr>
          <p:txBody>
            <a:bodyPr wrap="square" rtlCol="0">
              <a:spAutoFit/>
            </a:bodyPr>
            <a:lstStyle/>
            <a:p>
              <a:pPr algn="ctr"/>
              <a:r>
                <a:rPr lang="en-IN" b="1" dirty="0" smtClean="0">
                  <a:latin typeface="Times New Roman" panose="02020603050405020304" pitchFamily="18" charset="0"/>
                  <a:cs typeface="Times New Roman" panose="02020603050405020304" pitchFamily="18" charset="0"/>
                </a:rPr>
                <a:t>Sentiment Analysis</a:t>
              </a:r>
              <a:endParaRPr lang="en-IN"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8675609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316" y="364762"/>
            <a:ext cx="10090507" cy="707886"/>
          </a:xfrm>
          <a:prstGeom prst="rect">
            <a:avLst/>
          </a:prstGeom>
          <a:noFill/>
        </p:spPr>
        <p:txBody>
          <a:bodyPr wrap="square" rtlCol="0">
            <a:spAutoFit/>
          </a:bodyPr>
          <a:lstStyle/>
          <a:p>
            <a:pPr algn="ctr"/>
            <a:r>
              <a:rPr lang="en-US" sz="4000"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endPar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7" name="Rectangle 56"/>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20" name="Group 19"/>
          <p:cNvGrpSpPr/>
          <p:nvPr/>
        </p:nvGrpSpPr>
        <p:grpSpPr>
          <a:xfrm>
            <a:off x="387911" y="1713187"/>
            <a:ext cx="10854250" cy="3693648"/>
            <a:chOff x="478063" y="1146516"/>
            <a:chExt cx="10854250" cy="3693648"/>
          </a:xfrm>
        </p:grpSpPr>
        <p:grpSp>
          <p:nvGrpSpPr>
            <p:cNvPr id="37" name="Group 36"/>
            <p:cNvGrpSpPr/>
            <p:nvPr/>
          </p:nvGrpSpPr>
          <p:grpSpPr>
            <a:xfrm>
              <a:off x="4573632" y="1146516"/>
              <a:ext cx="2443893" cy="1247127"/>
              <a:chOff x="9149" y="51009"/>
              <a:chExt cx="1842448" cy="1624088"/>
            </a:xfrm>
          </p:grpSpPr>
          <p:sp>
            <p:nvSpPr>
              <p:cNvPr id="94" name="Rectangle 93"/>
              <p:cNvSpPr/>
              <p:nvPr/>
            </p:nvSpPr>
            <p:spPr>
              <a:xfrm>
                <a:off x="9149" y="51013"/>
                <a:ext cx="1842448" cy="16240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95" name="Straight Connector 94"/>
              <p:cNvCxnSpPr/>
              <p:nvPr/>
            </p:nvCxnSpPr>
            <p:spPr>
              <a:xfrm>
                <a:off x="9149" y="427169"/>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TextBox 6"/>
              <p:cNvSpPr txBox="1"/>
              <p:nvPr/>
            </p:nvSpPr>
            <p:spPr>
              <a:xfrm>
                <a:off x="118328" y="467231"/>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Select </a:t>
                </a:r>
                <a:r>
                  <a:rPr lang="en-US" sz="1400" kern="1200" dirty="0" smtClean="0">
                    <a:solidFill>
                      <a:srgbClr val="000000"/>
                    </a:solidFill>
                    <a:effectLst/>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7" name="TextBox 7"/>
              <p:cNvSpPr txBox="1"/>
              <p:nvPr/>
            </p:nvSpPr>
            <p:spPr>
              <a:xfrm>
                <a:off x="118328" y="829707"/>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Load </a:t>
                </a:r>
                <a:r>
                  <a:rPr lang="en-US" sz="1400" dirty="0" smtClean="0">
                    <a:solidFill>
                      <a:srgbClr val="000000"/>
                    </a:solidFill>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8" name="TextBox 8"/>
              <p:cNvSpPr txBox="1"/>
              <p:nvPr/>
            </p:nvSpPr>
            <p:spPr>
              <a:xfrm>
                <a:off x="125153" y="1192183"/>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View </a:t>
                </a:r>
                <a:r>
                  <a:rPr lang="en-US" sz="1400" dirty="0" smtClean="0">
                    <a:solidFill>
                      <a:srgbClr val="000000"/>
                    </a:solidFill>
                    <a:latin typeface="Times New Roman" panose="02020603050405020304" pitchFamily="18" charset="0"/>
                    <a:ea typeface="Times New Roman" panose="02020603050405020304" pitchFamily="18" charset="0"/>
                  </a:rPr>
                  <a:t>data ()</a:t>
                </a:r>
                <a:endParaRPr lang="en-IN" sz="1200" dirty="0">
                  <a:effectLst/>
                  <a:latin typeface="Times New Roman" panose="02020603050405020304" pitchFamily="18" charset="0"/>
                  <a:ea typeface="Times New Roman" panose="02020603050405020304" pitchFamily="18" charset="0"/>
                </a:endParaRPr>
              </a:p>
            </p:txBody>
          </p:sp>
          <p:sp>
            <p:nvSpPr>
              <p:cNvPr id="99" name="TextBox 9"/>
              <p:cNvSpPr txBox="1"/>
              <p:nvPr/>
            </p:nvSpPr>
            <p:spPr>
              <a:xfrm>
                <a:off x="118328" y="51009"/>
                <a:ext cx="1610442" cy="400807"/>
              </a:xfrm>
              <a:prstGeom prst="rect">
                <a:avLst/>
              </a:prstGeom>
              <a:noFill/>
            </p:spPr>
            <p:txBody>
              <a:bodyPr wrap="square" rtlCol="0">
                <a:spAutoFit/>
              </a:bodyPr>
              <a:lstStyle/>
              <a:p>
                <a:pPr algn="ctr">
                  <a:spcAft>
                    <a:spcPts val="0"/>
                  </a:spcAft>
                </a:pPr>
                <a:r>
                  <a:rPr lang="en-US" sz="1400" kern="1200" dirty="0">
                    <a:solidFill>
                      <a:srgbClr val="000000"/>
                    </a:solidFill>
                    <a:effectLst/>
                    <a:latin typeface="Times New Roman" panose="02020603050405020304" pitchFamily="18" charset="0"/>
                    <a:ea typeface="Times New Roman" panose="02020603050405020304" pitchFamily="18" charset="0"/>
                  </a:rPr>
                  <a:t>    </a:t>
                </a:r>
                <a:r>
                  <a:rPr lang="en-US" sz="1400" b="1" kern="1200" dirty="0">
                    <a:solidFill>
                      <a:srgbClr val="000000"/>
                    </a:solidFill>
                    <a:effectLst/>
                    <a:latin typeface="Times New Roman" panose="02020603050405020304" pitchFamily="18" charset="0"/>
                    <a:ea typeface="Times New Roman" panose="02020603050405020304" pitchFamily="18" charset="0"/>
                  </a:rPr>
                  <a:t>INPUT</a:t>
                </a:r>
                <a:endParaRPr lang="en-IN" sz="1200" b="1" dirty="0">
                  <a:effectLst/>
                  <a:latin typeface="Times New Roman" panose="02020603050405020304" pitchFamily="18" charset="0"/>
                  <a:ea typeface="Times New Roman" panose="02020603050405020304" pitchFamily="18" charset="0"/>
                </a:endParaRPr>
              </a:p>
            </p:txBody>
          </p:sp>
        </p:grpSp>
        <p:grpSp>
          <p:nvGrpSpPr>
            <p:cNvPr id="42" name="Group 41"/>
            <p:cNvGrpSpPr/>
            <p:nvPr/>
          </p:nvGrpSpPr>
          <p:grpSpPr>
            <a:xfrm>
              <a:off x="478063" y="3397741"/>
              <a:ext cx="2453692" cy="1440714"/>
              <a:chOff x="2427157" y="0"/>
              <a:chExt cx="1450055" cy="1489276"/>
            </a:xfrm>
          </p:grpSpPr>
          <p:grpSp>
            <p:nvGrpSpPr>
              <p:cNvPr id="51" name="Group 50"/>
              <p:cNvGrpSpPr/>
              <p:nvPr/>
            </p:nvGrpSpPr>
            <p:grpSpPr>
              <a:xfrm>
                <a:off x="2427157" y="0"/>
                <a:ext cx="1450055" cy="1489276"/>
                <a:chOff x="2427157" y="0"/>
                <a:chExt cx="1842448" cy="1141272"/>
              </a:xfrm>
            </p:grpSpPr>
            <p:grpSp>
              <p:nvGrpSpPr>
                <p:cNvPr id="54" name="Group 53"/>
                <p:cNvGrpSpPr/>
                <p:nvPr/>
              </p:nvGrpSpPr>
              <p:grpSpPr>
                <a:xfrm>
                  <a:off x="2427157" y="0"/>
                  <a:ext cx="1842448" cy="1141272"/>
                  <a:chOff x="2427157" y="0"/>
                  <a:chExt cx="1842448" cy="1141272"/>
                </a:xfrm>
              </p:grpSpPr>
              <p:sp>
                <p:nvSpPr>
                  <p:cNvPr id="56" name="Rectangle 55"/>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58" name="Straight Connector 57"/>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5"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PREMILINARY PROCESS</a:t>
                  </a:r>
                  <a:endParaRPr lang="en-IN" sz="1400" b="1" dirty="0">
                    <a:effectLst/>
                    <a:latin typeface="Times New Roman" panose="02020603050405020304" pitchFamily="18" charset="0"/>
                    <a:ea typeface="Times New Roman" panose="02020603050405020304" pitchFamily="18" charset="0"/>
                  </a:endParaRPr>
                </a:p>
              </p:txBody>
            </p:sp>
          </p:grpSp>
          <p:sp>
            <p:nvSpPr>
              <p:cNvPr id="52"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Missing values ()</a:t>
                </a:r>
                <a:endParaRPr lang="en-IN" sz="1400" dirty="0">
                  <a:effectLst/>
                  <a:latin typeface="Times New Roman" panose="02020603050405020304" pitchFamily="18" charset="0"/>
                  <a:ea typeface="Times New Roman" panose="02020603050405020304" pitchFamily="18" charset="0"/>
                </a:endParaRPr>
              </a:p>
            </p:txBody>
          </p:sp>
          <p:sp>
            <p:nvSpPr>
              <p:cNvPr id="53" name="TextBox 2"/>
              <p:cNvSpPr txBox="1"/>
              <p:nvPr/>
            </p:nvSpPr>
            <p:spPr>
              <a:xfrm>
                <a:off x="2524065" y="881636"/>
                <a:ext cx="1241746"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Label Encoding ()</a:t>
                </a:r>
                <a:endParaRPr lang="en-IN" sz="1400" dirty="0">
                  <a:effectLst/>
                  <a:latin typeface="Times New Roman" panose="02020603050405020304" pitchFamily="18" charset="0"/>
                  <a:ea typeface="Times New Roman" panose="02020603050405020304" pitchFamily="18" charset="0"/>
                </a:endParaRPr>
              </a:p>
            </p:txBody>
          </p:sp>
        </p:grpSp>
        <p:grpSp>
          <p:nvGrpSpPr>
            <p:cNvPr id="59" name="Group 58"/>
            <p:cNvGrpSpPr/>
            <p:nvPr/>
          </p:nvGrpSpPr>
          <p:grpSpPr>
            <a:xfrm>
              <a:off x="3286552" y="3399450"/>
              <a:ext cx="2453692" cy="1440714"/>
              <a:chOff x="2427157" y="0"/>
              <a:chExt cx="1450055" cy="1489276"/>
            </a:xfrm>
          </p:grpSpPr>
          <p:grpSp>
            <p:nvGrpSpPr>
              <p:cNvPr id="60" name="Group 59"/>
              <p:cNvGrpSpPr/>
              <p:nvPr/>
            </p:nvGrpSpPr>
            <p:grpSpPr>
              <a:xfrm>
                <a:off x="2427157" y="0"/>
                <a:ext cx="1450055" cy="1489276"/>
                <a:chOff x="2427157" y="0"/>
                <a:chExt cx="1842448" cy="1141272"/>
              </a:xfrm>
            </p:grpSpPr>
            <p:grpSp>
              <p:nvGrpSpPr>
                <p:cNvPr id="63" name="Group 62"/>
                <p:cNvGrpSpPr/>
                <p:nvPr/>
              </p:nvGrpSpPr>
              <p:grpSpPr>
                <a:xfrm>
                  <a:off x="2427157" y="0"/>
                  <a:ext cx="1842448" cy="1141272"/>
                  <a:chOff x="2427157" y="0"/>
                  <a:chExt cx="1842448" cy="1141272"/>
                </a:xfrm>
              </p:grpSpPr>
              <p:sp>
                <p:nvSpPr>
                  <p:cNvPr id="65" name="Rectangle 64"/>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66" name="Straight Connector 65"/>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TEXT PREPROCESSING</a:t>
                  </a:r>
                  <a:endParaRPr lang="en-IN" sz="1400" b="1" dirty="0">
                    <a:effectLst/>
                    <a:latin typeface="Times New Roman" panose="02020603050405020304" pitchFamily="18" charset="0"/>
                    <a:ea typeface="Times New Roman" panose="02020603050405020304" pitchFamily="18" charset="0"/>
                  </a:endParaRPr>
                </a:p>
              </p:txBody>
            </p:sp>
          </p:grpSp>
          <p:sp>
            <p:nvSpPr>
              <p:cNvPr id="61"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NLP ()</a:t>
                </a:r>
                <a:endParaRPr lang="en-IN" sz="1400" dirty="0">
                  <a:effectLst/>
                  <a:latin typeface="Times New Roman" panose="02020603050405020304" pitchFamily="18" charset="0"/>
                  <a:ea typeface="Times New Roman" panose="02020603050405020304" pitchFamily="18" charset="0"/>
                </a:endParaRPr>
              </a:p>
            </p:txBody>
          </p:sp>
          <p:sp>
            <p:nvSpPr>
              <p:cNvPr id="62"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Vectorization ()</a:t>
                </a:r>
              </a:p>
              <a:p>
                <a:pPr algn="ctr">
                  <a:spcAft>
                    <a:spcPts val="0"/>
                  </a:spcAft>
                </a:pPr>
                <a:endParaRPr lang="en-IN" sz="1400" dirty="0">
                  <a:effectLst/>
                  <a:latin typeface="Times New Roman" panose="02020603050405020304" pitchFamily="18" charset="0"/>
                  <a:ea typeface="Times New Roman" panose="02020603050405020304" pitchFamily="18" charset="0"/>
                </a:endParaRPr>
              </a:p>
            </p:txBody>
          </p:sp>
        </p:grpSp>
        <p:grpSp>
          <p:nvGrpSpPr>
            <p:cNvPr id="67" name="Group 66"/>
            <p:cNvGrpSpPr/>
            <p:nvPr/>
          </p:nvGrpSpPr>
          <p:grpSpPr>
            <a:xfrm>
              <a:off x="6070132" y="3397741"/>
              <a:ext cx="2453692" cy="1440714"/>
              <a:chOff x="2427157" y="0"/>
              <a:chExt cx="1450055" cy="1489276"/>
            </a:xfrm>
          </p:grpSpPr>
          <p:grpSp>
            <p:nvGrpSpPr>
              <p:cNvPr id="68" name="Group 67"/>
              <p:cNvGrpSpPr/>
              <p:nvPr/>
            </p:nvGrpSpPr>
            <p:grpSpPr>
              <a:xfrm>
                <a:off x="2427157" y="0"/>
                <a:ext cx="1450055" cy="1489276"/>
                <a:chOff x="2427157" y="0"/>
                <a:chExt cx="1842448" cy="1141272"/>
              </a:xfrm>
            </p:grpSpPr>
            <p:grpSp>
              <p:nvGrpSpPr>
                <p:cNvPr id="71" name="Group 70"/>
                <p:cNvGrpSpPr/>
                <p:nvPr/>
              </p:nvGrpSpPr>
              <p:grpSpPr>
                <a:xfrm>
                  <a:off x="2427157" y="0"/>
                  <a:ext cx="1842448" cy="1141272"/>
                  <a:chOff x="2427157" y="0"/>
                  <a:chExt cx="1842448" cy="1141272"/>
                </a:xfrm>
              </p:grpSpPr>
              <p:sp>
                <p:nvSpPr>
                  <p:cNvPr id="74" name="Rectangle 73"/>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75" name="Straight Connector 74"/>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2"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CLASSIFICATION</a:t>
                  </a:r>
                  <a:endParaRPr lang="en-IN" sz="1400" b="1" dirty="0">
                    <a:effectLst/>
                    <a:latin typeface="Times New Roman" panose="02020603050405020304" pitchFamily="18" charset="0"/>
                    <a:ea typeface="Times New Roman" panose="02020603050405020304" pitchFamily="18" charset="0"/>
                  </a:endParaRPr>
                </a:p>
              </p:txBody>
            </p:sp>
          </p:grpSp>
          <p:sp>
            <p:nvSpPr>
              <p:cNvPr id="69"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RF  ()</a:t>
                </a:r>
                <a:endParaRPr lang="en-IN" sz="1400" dirty="0">
                  <a:effectLst/>
                  <a:latin typeface="Times New Roman" panose="02020603050405020304" pitchFamily="18" charset="0"/>
                  <a:ea typeface="Times New Roman" panose="02020603050405020304" pitchFamily="18" charset="0"/>
                </a:endParaRPr>
              </a:p>
            </p:txBody>
          </p:sp>
          <p:sp>
            <p:nvSpPr>
              <p:cNvPr id="70" name="TextBox 2"/>
              <p:cNvSpPr txBox="1"/>
              <p:nvPr/>
            </p:nvSpPr>
            <p:spPr>
              <a:xfrm>
                <a:off x="2511208" y="828933"/>
                <a:ext cx="1241746" cy="540856"/>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Hybrid LR + DT ()</a:t>
                </a:r>
              </a:p>
              <a:p>
                <a:pPr algn="ctr">
                  <a:spcAft>
                    <a:spcPts val="0"/>
                  </a:spcAft>
                </a:pPr>
                <a:r>
                  <a:rPr lang="en-US" sz="1400" dirty="0" smtClean="0">
                    <a:solidFill>
                      <a:srgbClr val="000000"/>
                    </a:solidFill>
                    <a:latin typeface="Times New Roman" panose="02020603050405020304" pitchFamily="18" charset="0"/>
                    <a:ea typeface="Times New Roman" panose="02020603050405020304" pitchFamily="18" charset="0"/>
                  </a:rPr>
                  <a:t>Prediction ()</a:t>
                </a:r>
                <a:endParaRPr lang="en-IN" sz="1400" dirty="0">
                  <a:effectLst/>
                  <a:latin typeface="Times New Roman" panose="02020603050405020304" pitchFamily="18" charset="0"/>
                  <a:ea typeface="Times New Roman" panose="02020603050405020304" pitchFamily="18" charset="0"/>
                </a:endParaRPr>
              </a:p>
            </p:txBody>
          </p:sp>
        </p:grpSp>
        <p:grpSp>
          <p:nvGrpSpPr>
            <p:cNvPr id="76" name="Group 75"/>
            <p:cNvGrpSpPr/>
            <p:nvPr/>
          </p:nvGrpSpPr>
          <p:grpSpPr>
            <a:xfrm>
              <a:off x="8878621" y="3397741"/>
              <a:ext cx="2453692" cy="1440714"/>
              <a:chOff x="2427157" y="0"/>
              <a:chExt cx="1450055" cy="1489276"/>
            </a:xfrm>
          </p:grpSpPr>
          <p:grpSp>
            <p:nvGrpSpPr>
              <p:cNvPr id="77" name="Group 76"/>
              <p:cNvGrpSpPr/>
              <p:nvPr/>
            </p:nvGrpSpPr>
            <p:grpSpPr>
              <a:xfrm>
                <a:off x="2427157" y="0"/>
                <a:ext cx="1450055" cy="1489276"/>
                <a:chOff x="2427157" y="0"/>
                <a:chExt cx="1842448" cy="1141272"/>
              </a:xfrm>
            </p:grpSpPr>
            <p:grpSp>
              <p:nvGrpSpPr>
                <p:cNvPr id="80" name="Group 79"/>
                <p:cNvGrpSpPr/>
                <p:nvPr/>
              </p:nvGrpSpPr>
              <p:grpSpPr>
                <a:xfrm>
                  <a:off x="2427157" y="0"/>
                  <a:ext cx="1842448" cy="1141272"/>
                  <a:chOff x="2427157" y="0"/>
                  <a:chExt cx="1842448" cy="1141272"/>
                </a:xfrm>
              </p:grpSpPr>
              <p:sp>
                <p:nvSpPr>
                  <p:cNvPr id="82" name="Rectangle 81"/>
                  <p:cNvSpPr/>
                  <p:nvPr/>
                </p:nvSpPr>
                <p:spPr>
                  <a:xfrm>
                    <a:off x="2427157" y="0"/>
                    <a:ext cx="1842448" cy="11412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a:p>
                </p:txBody>
              </p:sp>
              <p:cxnSp>
                <p:nvCxnSpPr>
                  <p:cNvPr id="83" name="Straight Connector 82"/>
                  <p:cNvCxnSpPr/>
                  <p:nvPr/>
                </p:nvCxnSpPr>
                <p:spPr>
                  <a:xfrm>
                    <a:off x="2427157" y="345868"/>
                    <a:ext cx="18424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1" name="TextBox 12"/>
                <p:cNvSpPr txBox="1"/>
                <p:nvPr/>
              </p:nvSpPr>
              <p:spPr>
                <a:xfrm>
                  <a:off x="2517616" y="66694"/>
                  <a:ext cx="1751989" cy="243808"/>
                </a:xfrm>
                <a:prstGeom prst="rect">
                  <a:avLst/>
                </a:prstGeom>
                <a:noFill/>
              </p:spPr>
              <p:txBody>
                <a:bodyPr wrap="square" rtlCol="0">
                  <a:spAutoFit/>
                </a:bodyPr>
                <a:lstStyle/>
                <a:p>
                  <a:pPr algn="ctr">
                    <a:spcAft>
                      <a:spcPts val="0"/>
                    </a:spcAft>
                  </a:pPr>
                  <a:r>
                    <a:rPr lang="en-US" sz="1400" b="1" kern="1200" dirty="0" smtClean="0">
                      <a:solidFill>
                        <a:srgbClr val="000000"/>
                      </a:solidFill>
                      <a:effectLst/>
                      <a:latin typeface="Times New Roman" panose="02020603050405020304" pitchFamily="18" charset="0"/>
                      <a:ea typeface="Times New Roman" panose="02020603050405020304" pitchFamily="18" charset="0"/>
                    </a:rPr>
                    <a:t>PERFORMANCE</a:t>
                  </a:r>
                  <a:endParaRPr lang="en-IN" sz="1400" b="1" dirty="0">
                    <a:effectLst/>
                    <a:latin typeface="Times New Roman" panose="02020603050405020304" pitchFamily="18" charset="0"/>
                    <a:ea typeface="Times New Roman" panose="02020603050405020304" pitchFamily="18" charset="0"/>
                  </a:endParaRPr>
                </a:p>
              </p:txBody>
            </p:sp>
          </p:grpSp>
          <p:sp>
            <p:nvSpPr>
              <p:cNvPr id="78" name="TextBox 1"/>
              <p:cNvSpPr txBox="1"/>
              <p:nvPr/>
            </p:nvSpPr>
            <p:spPr>
              <a:xfrm>
                <a:off x="2498351" y="535465"/>
                <a:ext cx="1267460"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Accuracy  ()</a:t>
                </a:r>
                <a:endParaRPr lang="en-IN" sz="1400" dirty="0">
                  <a:effectLst/>
                  <a:latin typeface="Times New Roman" panose="02020603050405020304" pitchFamily="18" charset="0"/>
                  <a:ea typeface="Times New Roman" panose="02020603050405020304" pitchFamily="18" charset="0"/>
                </a:endParaRPr>
              </a:p>
            </p:txBody>
          </p:sp>
          <p:sp>
            <p:nvSpPr>
              <p:cNvPr id="79" name="TextBox 2"/>
              <p:cNvSpPr txBox="1"/>
              <p:nvPr/>
            </p:nvSpPr>
            <p:spPr>
              <a:xfrm>
                <a:off x="2511208" y="828933"/>
                <a:ext cx="1241746" cy="318151"/>
              </a:xfrm>
              <a:prstGeom prst="rect">
                <a:avLst/>
              </a:prstGeom>
              <a:noFill/>
            </p:spPr>
            <p:txBody>
              <a:bodyPr wrap="square" rtlCol="0">
                <a:spAutoFit/>
              </a:bodyPr>
              <a:lstStyle/>
              <a:p>
                <a:pPr algn="ctr">
                  <a:spcAft>
                    <a:spcPts val="0"/>
                  </a:spcAft>
                </a:pPr>
                <a:r>
                  <a:rPr lang="en-US" sz="1400" kern="1200" dirty="0" smtClean="0">
                    <a:solidFill>
                      <a:srgbClr val="000000"/>
                    </a:solidFill>
                    <a:effectLst/>
                    <a:latin typeface="Times New Roman" panose="02020603050405020304" pitchFamily="18" charset="0"/>
                    <a:ea typeface="Times New Roman" panose="02020603050405020304" pitchFamily="18" charset="0"/>
                  </a:rPr>
                  <a:t>Error rate ()</a:t>
                </a:r>
              </a:p>
            </p:txBody>
          </p:sp>
        </p:grpSp>
        <p:cxnSp>
          <p:nvCxnSpPr>
            <p:cNvPr id="10" name="Straight Connector 9"/>
            <p:cNvCxnSpPr/>
            <p:nvPr/>
          </p:nvCxnSpPr>
          <p:spPr>
            <a:xfrm>
              <a:off x="1670891" y="2898400"/>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0147313" y="2898399"/>
              <a:ext cx="0" cy="499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70891" y="2898399"/>
              <a:ext cx="84948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65" idx="0"/>
            </p:cNvCxnSpPr>
            <p:nvPr/>
          </p:nvCxnSpPr>
          <p:spPr>
            <a:xfrm flipH="1">
              <a:off x="4513398" y="2897545"/>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flipH="1">
              <a:off x="7242320" y="2881601"/>
              <a:ext cx="13952" cy="501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Isosceles Triangle 16"/>
            <p:cNvSpPr/>
            <p:nvPr/>
          </p:nvSpPr>
          <p:spPr>
            <a:xfrm>
              <a:off x="5639900" y="2405472"/>
              <a:ext cx="210261" cy="222243"/>
            </a:xfrm>
            <a:prstGeom prst="triangl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9" name="Straight Connector 18"/>
            <p:cNvCxnSpPr/>
            <p:nvPr/>
          </p:nvCxnSpPr>
          <p:spPr>
            <a:xfrm>
              <a:off x="5758018" y="2618538"/>
              <a:ext cx="0" cy="2833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429806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473672"/>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DFD diagram – Level 0</a:t>
            </a:r>
            <a:endParaRPr lang="en-IN" b="1" dirty="0">
              <a:latin typeface="Times New Roman" panose="02020603050405020304" pitchFamily="18" charset="0"/>
              <a:cs typeface="Times New Roman" panose="02020603050405020304" pitchFamily="18" charset="0"/>
            </a:endParaRPr>
          </a:p>
        </p:txBody>
      </p:sp>
      <p:grpSp>
        <p:nvGrpSpPr>
          <p:cNvPr id="5" name="Group 4"/>
          <p:cNvGrpSpPr/>
          <p:nvPr/>
        </p:nvGrpSpPr>
        <p:grpSpPr>
          <a:xfrm>
            <a:off x="2018797" y="2594099"/>
            <a:ext cx="7926157" cy="1567864"/>
            <a:chOff x="2018797" y="2594099"/>
            <a:chExt cx="7926157" cy="1567864"/>
          </a:xfrm>
        </p:grpSpPr>
        <p:sp>
          <p:nvSpPr>
            <p:cNvPr id="3" name="Oval 2"/>
            <p:cNvSpPr/>
            <p:nvPr/>
          </p:nvSpPr>
          <p:spPr>
            <a:xfrm>
              <a:off x="5035640" y="2648855"/>
              <a:ext cx="1571222"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PREPROCESSING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TextBox 4"/>
            <p:cNvSpPr txBox="1"/>
            <p:nvPr/>
          </p:nvSpPr>
          <p:spPr>
            <a:xfrm>
              <a:off x="2100081" y="3849817"/>
              <a:ext cx="1437632" cy="312146"/>
            </a:xfrm>
            <a:prstGeom prst="rect">
              <a:avLst/>
            </a:prstGeom>
            <a:noFill/>
          </p:spPr>
          <p:txBody>
            <a:bodyPr wrap="square" rtlCol="0">
              <a:noAutofit/>
            </a:bodyPr>
            <a:lstStyle/>
            <a:p>
              <a:pPr algn="ctr">
                <a:spcAft>
                  <a:spcPts val="0"/>
                </a:spcAft>
              </a:pPr>
              <a:r>
                <a:rPr lang="en-US" sz="12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INPUT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89986" y="3331435"/>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06030" y="29457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Input Image</a:t>
              </a:r>
              <a:endParaRPr lang="en-IN" sz="16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602100" y="2594099"/>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Missing values</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Label Encoding</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56446" y="2886487"/>
              <a:ext cx="1329610" cy="830997"/>
            </a:xfrm>
            <a:prstGeom prst="rect">
              <a:avLst/>
            </a:prstGeom>
            <a:noFill/>
          </p:spPr>
          <p:txBody>
            <a:bodyPr wrap="square" rtlCol="0">
              <a:spAutoFit/>
            </a:bodyPr>
            <a:lstStyle/>
            <a:p>
              <a:pPr algn="ctr"/>
              <a:r>
                <a:rPr lang="en-IN" sz="1600" b="1" dirty="0" smtClean="0">
                  <a:latin typeface="Times New Roman" panose="02020603050405020304" pitchFamily="18" charset="0"/>
                  <a:cs typeface="Times New Roman" panose="02020603050405020304" pitchFamily="18" charset="0"/>
                </a:rPr>
                <a:t>Sentiment Analysis on social media</a:t>
              </a:r>
              <a:endParaRPr lang="en-IN" sz="16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018797" y="2784131"/>
              <a:ext cx="1600200" cy="1000274"/>
            </a:xfrm>
            <a:prstGeom prst="rect">
              <a:avLst/>
            </a:prstGeom>
          </p:spPr>
        </p:pic>
      </p:grpSp>
    </p:spTree>
    <p:extLst>
      <p:ext uri="{BB962C8B-B14F-4D97-AF65-F5344CB8AC3E}">
        <p14:creationId xmlns:p14="http://schemas.microsoft.com/office/powerpoint/2010/main" val="30366483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1</a:t>
            </a:r>
            <a:endParaRPr lang="en-IN" b="1" dirty="0">
              <a:latin typeface="Times New Roman" panose="02020603050405020304" pitchFamily="18" charset="0"/>
              <a:cs typeface="Times New Roman" panose="02020603050405020304" pitchFamily="18" charset="0"/>
            </a:endParaRPr>
          </a:p>
        </p:txBody>
      </p:sp>
      <p:grpSp>
        <p:nvGrpSpPr>
          <p:cNvPr id="60" name="Group 59"/>
          <p:cNvGrpSpPr/>
          <p:nvPr/>
        </p:nvGrpSpPr>
        <p:grpSpPr>
          <a:xfrm>
            <a:off x="2098745" y="1605284"/>
            <a:ext cx="8395047" cy="4396101"/>
            <a:chOff x="2420717" y="1486180"/>
            <a:chExt cx="8395047" cy="4396101"/>
          </a:xfrm>
        </p:grpSpPr>
        <p:sp>
          <p:nvSpPr>
            <p:cNvPr id="3" name="Oval 2"/>
            <p:cNvSpPr/>
            <p:nvPr/>
          </p:nvSpPr>
          <p:spPr>
            <a:xfrm>
              <a:off x="5088432" y="2744983"/>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27" name="TextBox 26"/>
            <p:cNvSpPr txBox="1"/>
            <p:nvPr/>
          </p:nvSpPr>
          <p:spPr>
            <a:xfrm>
              <a:off x="5240796" y="2925945"/>
              <a:ext cx="1329610"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Sentiment Analysis on social media</a:t>
              </a:r>
            </a:p>
          </p:txBody>
        </p:sp>
        <p:cxnSp>
          <p:nvCxnSpPr>
            <p:cNvPr id="13" name="Curved Connector 12"/>
            <p:cNvCxnSpPr>
              <a:stCxn id="3" idx="0"/>
              <a:endCxn id="40" idx="0"/>
            </p:cNvCxnSpPr>
            <p:nvPr/>
          </p:nvCxnSpPr>
          <p:spPr>
            <a:xfrm rot="5400000" flipH="1" flipV="1">
              <a:off x="6270762" y="1121021"/>
              <a:ext cx="1258803" cy="1989122"/>
            </a:xfrm>
            <a:prstGeom prst="curvedConnector3">
              <a:avLst>
                <a:gd name="adj1" fmla="val 11816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Alternate Process 37"/>
            <p:cNvSpPr/>
            <p:nvPr/>
          </p:nvSpPr>
          <p:spPr>
            <a:xfrm>
              <a:off x="7256876" y="3046546"/>
              <a:ext cx="1783699" cy="382799"/>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Missing values</a:t>
              </a:r>
              <a:endParaRPr lang="en-IN" sz="1400" dirty="0">
                <a:solidFill>
                  <a:schemeClr val="tx1"/>
                </a:solidFill>
                <a:latin typeface="Times New Roman" panose="02020603050405020304" pitchFamily="18" charset="0"/>
                <a:cs typeface="Times New Roman" panose="02020603050405020304" pitchFamily="18" charset="0"/>
              </a:endParaRPr>
            </a:p>
          </p:txBody>
        </p:sp>
        <p:sp>
          <p:nvSpPr>
            <p:cNvPr id="40" name="Oval 39"/>
            <p:cNvSpPr/>
            <p:nvPr/>
          </p:nvSpPr>
          <p:spPr>
            <a:xfrm>
              <a:off x="7225046" y="1486180"/>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19" name="Rectangle 18"/>
            <p:cNvSpPr/>
            <p:nvPr/>
          </p:nvSpPr>
          <p:spPr>
            <a:xfrm>
              <a:off x="7328373" y="1760845"/>
              <a:ext cx="1132701" cy="523220"/>
            </a:xfrm>
            <a:prstGeom prst="rect">
              <a:avLst/>
            </a:prstGeom>
          </p:spPr>
          <p:txBody>
            <a:bodyPr wrap="square">
              <a:spAutoFit/>
            </a:bodyPr>
            <a:lstStyle/>
            <a:p>
              <a:pPr algn="ctr"/>
              <a:r>
                <a:rPr lang="en-IN" sz="1400" dirty="0">
                  <a:latin typeface="Times New Roman" panose="02020603050405020304" pitchFamily="18" charset="0"/>
                  <a:cs typeface="Times New Roman" panose="02020603050405020304" pitchFamily="18" charset="0"/>
                </a:rPr>
                <a:t>Preliminary Process</a:t>
              </a:r>
            </a:p>
          </p:txBody>
        </p:sp>
        <p:sp>
          <p:nvSpPr>
            <p:cNvPr id="42" name="Flowchart: Alternate Process 41"/>
            <p:cNvSpPr/>
            <p:nvPr/>
          </p:nvSpPr>
          <p:spPr>
            <a:xfrm>
              <a:off x="9496162" y="2115582"/>
              <a:ext cx="1319602" cy="629401"/>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Label Encoding</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43" name="Elbow Connector 42"/>
            <p:cNvCxnSpPr>
              <a:stCxn id="40" idx="6"/>
              <a:endCxn id="42" idx="0"/>
            </p:cNvCxnSpPr>
            <p:nvPr/>
          </p:nvCxnSpPr>
          <p:spPr>
            <a:xfrm>
              <a:off x="8564402" y="2008602"/>
              <a:ext cx="1591561" cy="10698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a:stCxn id="40" idx="4"/>
              <a:endCxn id="38" idx="0"/>
            </p:cNvCxnSpPr>
            <p:nvPr/>
          </p:nvCxnSpPr>
          <p:spPr>
            <a:xfrm rot="16200000" flipH="1">
              <a:off x="7763964" y="2661783"/>
              <a:ext cx="515523" cy="254002"/>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Oval 46"/>
            <p:cNvSpPr/>
            <p:nvPr/>
          </p:nvSpPr>
          <p:spPr>
            <a:xfrm>
              <a:off x="6230485" y="4837438"/>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48" name="Rectangle 47"/>
            <p:cNvSpPr/>
            <p:nvPr/>
          </p:nvSpPr>
          <p:spPr>
            <a:xfrm>
              <a:off x="6333812" y="5115473"/>
              <a:ext cx="1132701" cy="307777"/>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Data Slicing</a:t>
              </a:r>
              <a:endParaRPr lang="en-IN" sz="1400" dirty="0">
                <a:latin typeface="Times New Roman" panose="02020603050405020304" pitchFamily="18" charset="0"/>
                <a:cs typeface="Times New Roman" panose="02020603050405020304" pitchFamily="18" charset="0"/>
              </a:endParaRPr>
            </a:p>
          </p:txBody>
        </p:sp>
        <p:cxnSp>
          <p:nvCxnSpPr>
            <p:cNvPr id="49" name="Curved Connector 48"/>
            <p:cNvCxnSpPr>
              <a:stCxn id="3" idx="4"/>
              <a:endCxn id="47" idx="0"/>
            </p:cNvCxnSpPr>
            <p:nvPr/>
          </p:nvCxnSpPr>
          <p:spPr>
            <a:xfrm rot="16200000" flipH="1">
              <a:off x="6039235" y="3976510"/>
              <a:ext cx="727294" cy="994561"/>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p:cNvSpPr/>
            <p:nvPr/>
          </p:nvSpPr>
          <p:spPr>
            <a:xfrm>
              <a:off x="2964710" y="2531022"/>
              <a:ext cx="1339356" cy="104484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54" name="Rectangle 53"/>
            <p:cNvSpPr/>
            <p:nvPr/>
          </p:nvSpPr>
          <p:spPr>
            <a:xfrm>
              <a:off x="3039458" y="2784936"/>
              <a:ext cx="1189857" cy="523220"/>
            </a:xfrm>
            <a:prstGeom prst="rect">
              <a:avLst/>
            </a:prstGeom>
          </p:spPr>
          <p:txBody>
            <a:bodyPr wrap="square">
              <a:spAutoFit/>
            </a:bodyPr>
            <a:lstStyle/>
            <a:p>
              <a:pPr algn="ctr"/>
              <a:r>
                <a:rPr lang="en-IN" sz="1400" dirty="0" smtClean="0">
                  <a:latin typeface="Times New Roman" panose="02020603050405020304" pitchFamily="18" charset="0"/>
                  <a:cs typeface="Times New Roman" panose="02020603050405020304" pitchFamily="18" charset="0"/>
                </a:rPr>
                <a:t>Text Preprocessing</a:t>
              </a:r>
              <a:endParaRPr lang="en-IN" sz="1400" dirty="0">
                <a:latin typeface="Times New Roman" panose="02020603050405020304" pitchFamily="18" charset="0"/>
                <a:cs typeface="Times New Roman" panose="02020603050405020304" pitchFamily="18" charset="0"/>
              </a:endParaRPr>
            </a:p>
          </p:txBody>
        </p:sp>
        <p:cxnSp>
          <p:nvCxnSpPr>
            <p:cNvPr id="55" name="Curved Connector 54"/>
            <p:cNvCxnSpPr>
              <a:stCxn id="3" idx="2"/>
              <a:endCxn id="53" idx="0"/>
            </p:cNvCxnSpPr>
            <p:nvPr/>
          </p:nvCxnSpPr>
          <p:spPr>
            <a:xfrm rot="10800000">
              <a:off x="3634388" y="2531022"/>
              <a:ext cx="1454044" cy="896542"/>
            </a:xfrm>
            <a:prstGeom prst="curvedConnector4">
              <a:avLst>
                <a:gd name="adj1" fmla="val 26972"/>
                <a:gd name="adj2" fmla="val 125498"/>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Flowchart: Alternate Process 56"/>
            <p:cNvSpPr/>
            <p:nvPr/>
          </p:nvSpPr>
          <p:spPr>
            <a:xfrm>
              <a:off x="2420717" y="4282390"/>
              <a:ext cx="1783699" cy="555048"/>
            </a:xfrm>
            <a:prstGeom prst="flowChartAlternateProcess">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IN" sz="1400" dirty="0" smtClean="0">
                  <a:solidFill>
                    <a:schemeClr val="tx1"/>
                  </a:solidFill>
                  <a:latin typeface="Times New Roman" panose="02020603050405020304" pitchFamily="18" charset="0"/>
                  <a:cs typeface="Times New Roman" panose="02020603050405020304" pitchFamily="18" charset="0"/>
                </a:rPr>
                <a:t>NLP</a:t>
              </a:r>
              <a:endParaRPr lang="en-IN" sz="1400" dirty="0">
                <a:solidFill>
                  <a:schemeClr val="tx1"/>
                </a:solidFill>
                <a:latin typeface="Times New Roman" panose="02020603050405020304" pitchFamily="18" charset="0"/>
                <a:cs typeface="Times New Roman" panose="02020603050405020304" pitchFamily="18" charset="0"/>
              </a:endParaRPr>
            </a:p>
          </p:txBody>
        </p:sp>
        <p:cxnSp>
          <p:nvCxnSpPr>
            <p:cNvPr id="59" name="Elbow Connector 58"/>
            <p:cNvCxnSpPr>
              <a:stCxn id="53" idx="4"/>
              <a:endCxn id="57" idx="0"/>
            </p:cNvCxnSpPr>
            <p:nvPr/>
          </p:nvCxnSpPr>
          <p:spPr>
            <a:xfrm rot="5400000">
              <a:off x="3120216" y="3768217"/>
              <a:ext cx="706525" cy="32182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6140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Domain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2124" y="1326524"/>
            <a:ext cx="11311407" cy="5225119"/>
          </a:xfrm>
        </p:spPr>
        <p:txBody>
          <a:bodyPr>
            <a:normAutofit lnSpcReduction="10000"/>
          </a:bodyPr>
          <a:lstStyle/>
          <a:p>
            <a:pPr marL="342900" indent="-342900" algn="just">
              <a:lnSpc>
                <a:spcPct val="150000"/>
              </a:lnSpc>
            </a:pPr>
            <a:r>
              <a:rPr lang="en-IN" sz="2000" b="1" i="1" dirty="0" smtClean="0">
                <a:latin typeface="Times New Roman" panose="02020603050405020304" pitchFamily="18" charset="0"/>
                <a:ea typeface="Tahoma" panose="020B0604030504040204" pitchFamily="34" charset="0"/>
                <a:cs typeface="Times New Roman" panose="02020603050405020304" pitchFamily="18" charset="0"/>
              </a:rPr>
              <a:t>Machine learning and data mining </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are </a:t>
            </a:r>
            <a:r>
              <a:rPr lang="en-IN" sz="2000" dirty="0">
                <a:latin typeface="Times New Roman" panose="02020603050405020304" pitchFamily="18" charset="0"/>
                <a:ea typeface="Tahoma" panose="020B0604030504040204" pitchFamily="34" charset="0"/>
                <a:cs typeface="Times New Roman" panose="02020603050405020304" pitchFamily="18" charset="0"/>
              </a:rPr>
              <a:t>interconnected domains that play a pivotal role in extracting meaningful patterns and insights from vast amounts of data.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Machine </a:t>
            </a:r>
            <a:r>
              <a:rPr lang="en-IN" sz="2000" dirty="0">
                <a:latin typeface="Times New Roman" panose="02020603050405020304" pitchFamily="18" charset="0"/>
                <a:ea typeface="Tahoma" panose="020B0604030504040204" pitchFamily="34" charset="0"/>
                <a:cs typeface="Times New Roman" panose="02020603050405020304" pitchFamily="18" charset="0"/>
              </a:rPr>
              <a:t>learning, a subset of artificial intelligence, involves the development of algorithms that enable computers to learn from and make predictions or decisions based on data. It focuses on building models that improve their performance as they are exposed to more data over time.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Data </a:t>
            </a:r>
            <a:r>
              <a:rPr lang="en-IN" sz="2000" dirty="0">
                <a:latin typeface="Times New Roman" panose="02020603050405020304" pitchFamily="18" charset="0"/>
                <a:ea typeface="Tahoma" panose="020B0604030504040204" pitchFamily="34" charset="0"/>
                <a:cs typeface="Times New Roman" panose="02020603050405020304" pitchFamily="18" charset="0"/>
              </a:rPr>
              <a:t>mining, on the other hand, involves exploring and analyzing large datasets to discover patterns, trends, and relationships that were previously unknown. It uses techniques from statistics, machine learning, and database systems to identify these insights</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Together, machine learning and data mining drive advancements in various fields such as healthcare, finance, marketing, and social media analytics by enabling predictive modeling, customer segmentation, anomaly detection, and much more, ultimately facilitating data-driven decision-making and innovation.</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5079497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8271" y="138180"/>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4" name="Title 1"/>
          <p:cNvSpPr>
            <a:spLocks noGrp="1"/>
          </p:cNvSpPr>
          <p:nvPr>
            <p:ph type="title"/>
          </p:nvPr>
        </p:nvSpPr>
        <p:spPr>
          <a:xfrm>
            <a:off x="749771" y="125387"/>
            <a:ext cx="10515600" cy="956591"/>
          </a:xfrm>
        </p:spPr>
        <p:txBody>
          <a:bodyPr/>
          <a:lstStyle/>
          <a:p>
            <a:pPr algn="ctr"/>
            <a:r>
              <a:rPr lang="en-US" b="1" dirty="0" smtClean="0">
                <a:latin typeface="Times New Roman" panose="02020603050405020304" pitchFamily="18" charset="0"/>
                <a:cs typeface="Times New Roman" panose="02020603050405020304" pitchFamily="18" charset="0"/>
              </a:rPr>
              <a:t>DFD diagram – Level 2</a:t>
            </a:r>
            <a:endParaRPr lang="en-IN" b="1" dirty="0">
              <a:latin typeface="Times New Roman" panose="02020603050405020304" pitchFamily="18" charset="0"/>
              <a:cs typeface="Times New Roman" panose="02020603050405020304" pitchFamily="18" charset="0"/>
            </a:endParaRPr>
          </a:p>
        </p:txBody>
      </p:sp>
      <p:grpSp>
        <p:nvGrpSpPr>
          <p:cNvPr id="32" name="Group 31"/>
          <p:cNvGrpSpPr/>
          <p:nvPr/>
        </p:nvGrpSpPr>
        <p:grpSpPr>
          <a:xfrm>
            <a:off x="1668537" y="985850"/>
            <a:ext cx="8276417" cy="4900866"/>
            <a:chOff x="1668537" y="985850"/>
            <a:chExt cx="8276417" cy="4900866"/>
          </a:xfrm>
        </p:grpSpPr>
        <p:sp>
          <p:nvSpPr>
            <p:cNvPr id="3" name="Oval 2"/>
            <p:cNvSpPr/>
            <p:nvPr/>
          </p:nvSpPr>
          <p:spPr>
            <a:xfrm>
              <a:off x="4972523" y="2648855"/>
              <a:ext cx="1634339" cy="136516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p:cNvSpPr/>
            <p:nvPr/>
          </p:nvSpPr>
          <p:spPr>
            <a:xfrm>
              <a:off x="8052516" y="2945714"/>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3555880" y="3117820"/>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6606862" y="3153177"/>
              <a:ext cx="14456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6606862" y="3484309"/>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642913" y="2837779"/>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Vectorization</a:t>
              </a:r>
              <a:endParaRPr lang="en-IN" sz="12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6599169" y="277170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RF</a:t>
              </a:r>
              <a:endParaRPr lang="en-IN" sz="1600" dirty="0">
                <a:latin typeface="Times New Roman" panose="02020603050405020304" pitchFamily="18" charset="0"/>
                <a:cs typeface="Times New Roman" panose="02020603050405020304" pitchFamily="18" charset="0"/>
              </a:endParaRPr>
            </a:p>
          </p:txBody>
        </p:sp>
        <p:sp>
          <p:nvSpPr>
            <p:cNvPr id="26" name="TextBox 25"/>
            <p:cNvSpPr txBox="1"/>
            <p:nvPr/>
          </p:nvSpPr>
          <p:spPr>
            <a:xfrm>
              <a:off x="6693895" y="3482816"/>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Hybrid LR + DT</a:t>
              </a:r>
              <a:endParaRPr lang="en-IN" sz="16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131705" y="2915937"/>
              <a:ext cx="1329610" cy="830997"/>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Sentiment Analysis on social media</a:t>
              </a:r>
            </a:p>
          </p:txBody>
        </p:sp>
        <p:sp>
          <p:nvSpPr>
            <p:cNvPr id="17" name="Rectangle 16"/>
            <p:cNvSpPr/>
            <p:nvPr/>
          </p:nvSpPr>
          <p:spPr>
            <a:xfrm>
              <a:off x="1668537" y="2897181"/>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FEATURE EXTRACTION</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3" name="Straight Arrow Connector 22"/>
            <p:cNvCxnSpPr/>
            <p:nvPr/>
          </p:nvCxnSpPr>
          <p:spPr>
            <a:xfrm flipH="1" flipV="1">
              <a:off x="3543922" y="3494465"/>
              <a:ext cx="1445654" cy="13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4972523" y="5112542"/>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ANALYSIS</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9" name="Rectangle 28"/>
            <p:cNvSpPr/>
            <p:nvPr/>
          </p:nvSpPr>
          <p:spPr>
            <a:xfrm>
              <a:off x="4843473" y="985850"/>
              <a:ext cx="1892438" cy="77417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0"/>
                </a:spcAft>
              </a:pPr>
              <a:r>
                <a:rPr lang="en-US" sz="1100" b="1" kern="12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DATA SPLITTING</a:t>
              </a:r>
              <a:endParaRPr lang="en-IN" sz="1100" b="1"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a:off x="5525037" y="1760024"/>
              <a:ext cx="12878"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007571" y="1760024"/>
              <a:ext cx="0" cy="8888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537915"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8" idx="0"/>
            </p:cNvCxnSpPr>
            <p:nvPr/>
          </p:nvCxnSpPr>
          <p:spPr>
            <a:xfrm flipV="1">
              <a:off x="5918742" y="4014016"/>
              <a:ext cx="0" cy="10985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56548" y="3543880"/>
              <a:ext cx="1329610" cy="276999"/>
            </a:xfrm>
            <a:prstGeom prst="rect">
              <a:avLst/>
            </a:prstGeom>
            <a:noFill/>
          </p:spPr>
          <p:txBody>
            <a:bodyPr wrap="square" rtlCol="0">
              <a:spAutoFit/>
            </a:bodyPr>
            <a:lstStyle/>
            <a:p>
              <a:pPr algn="ctr"/>
              <a:r>
                <a:rPr lang="en-IN" sz="1200" dirty="0" smtClean="0">
                  <a:latin typeface="Times New Roman" panose="02020603050405020304" pitchFamily="18" charset="0"/>
                  <a:cs typeface="Times New Roman" panose="02020603050405020304" pitchFamily="18" charset="0"/>
                </a:rPr>
                <a:t>NLP</a:t>
              </a:r>
              <a:endParaRPr lang="en-IN" sz="1200" dirty="0">
                <a:latin typeface="Times New Roman" panose="02020603050405020304" pitchFamily="18" charset="0"/>
                <a:cs typeface="Times New Roman" panose="02020603050405020304" pitchFamily="18" charset="0"/>
              </a:endParaRPr>
            </a:p>
          </p:txBody>
        </p:sp>
        <p:sp>
          <p:nvSpPr>
            <p:cNvPr id="34" name="TextBox 33"/>
            <p:cNvSpPr txBox="1"/>
            <p:nvPr/>
          </p:nvSpPr>
          <p:spPr>
            <a:xfrm>
              <a:off x="5856460" y="2089662"/>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Data Image</a:t>
              </a:r>
              <a:endParaRPr lang="en-IN" sz="16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4307718" y="2087514"/>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Data Image</a:t>
              </a:r>
              <a:endParaRPr lang="en-IN" sz="16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4303619" y="4339905"/>
              <a:ext cx="1329610" cy="584775"/>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Accuracy,</a:t>
              </a:r>
            </a:p>
            <a:p>
              <a:pPr algn="ctr"/>
              <a:r>
                <a:rPr lang="en-IN" sz="1600" dirty="0" smtClean="0">
                  <a:latin typeface="Times New Roman" panose="02020603050405020304" pitchFamily="18" charset="0"/>
                  <a:cs typeface="Times New Roman" panose="02020603050405020304" pitchFamily="18" charset="0"/>
                </a:rPr>
                <a:t>Error rate</a:t>
              </a:r>
              <a:endParaRPr lang="en-IN" sz="16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5867982" y="4337377"/>
              <a:ext cx="1329610" cy="338554"/>
            </a:xfrm>
            <a:prstGeom prst="rect">
              <a:avLst/>
            </a:prstGeom>
            <a:noFill/>
          </p:spPr>
          <p:txBody>
            <a:bodyPr wrap="square" rtlCol="0">
              <a:spAutoFit/>
            </a:bodyPr>
            <a:lstStyle/>
            <a:p>
              <a:pPr algn="ctr"/>
              <a:r>
                <a:rPr lang="en-IN" sz="1600" dirty="0" smtClean="0">
                  <a:latin typeface="Times New Roman" panose="02020603050405020304" pitchFamily="18" charset="0"/>
                  <a:cs typeface="Times New Roman" panose="02020603050405020304" pitchFamily="18" charset="0"/>
                </a:rPr>
                <a:t>Comparison</a:t>
              </a:r>
              <a:endParaRPr lang="en-IN"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17195966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39" y="1468192"/>
            <a:ext cx="11333409" cy="4945487"/>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Selection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Pre-processing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Text </a:t>
            </a:r>
            <a:r>
              <a:rPr lang="en-IN" sz="2000" dirty="0">
                <a:latin typeface="Times New Roman" panose="02020603050405020304" pitchFamily="18" charset="0"/>
                <a:cs typeface="Times New Roman" panose="02020603050405020304" pitchFamily="18" charset="0"/>
              </a:rPr>
              <a:t>Pre-processing</a:t>
            </a:r>
          </a:p>
          <a:p>
            <a:pPr lvl="0" algn="just">
              <a:lnSpc>
                <a:spcPct val="150000"/>
              </a:lnSpc>
            </a:pPr>
            <a:r>
              <a:rPr lang="en-IN" sz="2000" dirty="0" smtClean="0">
                <a:latin typeface="Times New Roman" panose="02020603050405020304" pitchFamily="18" charset="0"/>
                <a:cs typeface="Times New Roman" panose="02020603050405020304" pitchFamily="18" charset="0"/>
              </a:rPr>
              <a:t>Vectorization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Data splitting</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Classification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Estimate </a:t>
            </a:r>
            <a:r>
              <a:rPr lang="en-IN" sz="2000" dirty="0" smtClean="0">
                <a:latin typeface="Times New Roman" panose="02020603050405020304" pitchFamily="18" charset="0"/>
                <a:cs typeface="Times New Roman" panose="02020603050405020304" pitchFamily="18" charset="0"/>
              </a:rPr>
              <a:t>Performance</a:t>
            </a:r>
          </a:p>
          <a:p>
            <a:pPr lvl="0" algn="just">
              <a:lnSpc>
                <a:spcPct val="150000"/>
              </a:lnSpc>
            </a:pPr>
            <a:r>
              <a:rPr lang="en-IN" sz="2000" dirty="0" smtClean="0">
                <a:latin typeface="Times New Roman" panose="02020603050405020304" pitchFamily="18" charset="0"/>
                <a:cs typeface="Times New Roman" panose="02020603050405020304" pitchFamily="18" charset="0"/>
              </a:rPr>
              <a:t>Prediction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26412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2521471"/>
            <a:ext cx="11126053"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Modules description</a:t>
            </a:r>
            <a:endParaRPr lang="en-IN" b="1" dirty="0">
              <a:latin typeface="Times New Roman" panose="02020603050405020304" pitchFamily="18" charset="0"/>
              <a:cs typeface="Times New Roman" panose="02020603050405020304" pitchFamily="18" charset="0"/>
            </a:endParaRPr>
          </a:p>
        </p:txBody>
      </p:sp>
      <p:sp>
        <p:nvSpPr>
          <p:cNvPr id="3" name="Rectangle 2"/>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513416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Selection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3792" y="1812925"/>
            <a:ext cx="11217498" cy="4536360"/>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data for this study is sourced from the sentiment analysis dataset available on </a:t>
            </a:r>
            <a:r>
              <a:rPr lang="en-IN" sz="2000" dirty="0" err="1">
                <a:latin typeface="Times New Roman" panose="02020603050405020304" pitchFamily="18" charset="0"/>
                <a:cs typeface="Times New Roman" panose="02020603050405020304" pitchFamily="18" charset="0"/>
              </a:rPr>
              <a:t>Kaggle</a:t>
            </a:r>
            <a:r>
              <a:rPr lang="en-IN" sz="2000" dirty="0">
                <a:latin typeface="Times New Roman" panose="02020603050405020304" pitchFamily="18" charset="0"/>
                <a:cs typeface="Times New Roman" panose="02020603050405020304" pitchFamily="18" charset="0"/>
              </a:rPr>
              <a:t>. </a:t>
            </a:r>
          </a:p>
          <a:p>
            <a:pPr lvl="0" algn="just">
              <a:lnSpc>
                <a:spcPct val="150000"/>
              </a:lnSpc>
            </a:pPr>
            <a:r>
              <a:rPr lang="en-IN" sz="2000" dirty="0" smtClean="0">
                <a:latin typeface="Times New Roman" panose="02020603050405020304" pitchFamily="18" charset="0"/>
                <a:cs typeface="Times New Roman" panose="02020603050405020304" pitchFamily="18" charset="0"/>
              </a:rPr>
              <a:t>Dataset </a:t>
            </a:r>
            <a:r>
              <a:rPr lang="en-IN" sz="2000" dirty="0">
                <a:latin typeface="Times New Roman" panose="02020603050405020304" pitchFamily="18" charset="0"/>
                <a:cs typeface="Times New Roman" panose="02020603050405020304" pitchFamily="18" charset="0"/>
              </a:rPr>
              <a:t>Link: (</a:t>
            </a:r>
            <a:r>
              <a:rPr lang="en-IN" sz="2000" dirty="0">
                <a:latin typeface="Times New Roman" panose="02020603050405020304" pitchFamily="18" charset="0"/>
                <a:cs typeface="Times New Roman" panose="02020603050405020304" pitchFamily="18" charset="0"/>
                <a:hlinkClick r:id="rId2"/>
              </a:rPr>
              <a:t>https://</a:t>
            </a:r>
            <a:r>
              <a:rPr lang="en-IN" sz="2000" dirty="0" smtClean="0">
                <a:latin typeface="Times New Roman" panose="02020603050405020304" pitchFamily="18" charset="0"/>
                <a:cs typeface="Times New Roman" panose="02020603050405020304" pitchFamily="18" charset="0"/>
                <a:hlinkClick r:id="rId2"/>
              </a:rPr>
              <a:t>www.kaggle.com/datasets/jp797498e/twitter-entity-sentiment-analysis</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dataset contains user comments along with corresponding emotions, which are essential for understanding user reactions. </a:t>
            </a:r>
          </a:p>
          <a:p>
            <a:pPr lvl="0" algn="just">
              <a:lnSpc>
                <a:spcPct val="150000"/>
              </a:lnSpc>
            </a:pPr>
            <a:r>
              <a:rPr lang="en-IN" sz="2000" dirty="0" smtClean="0">
                <a:latin typeface="Times New Roman" panose="02020603050405020304" pitchFamily="18" charset="0"/>
                <a:cs typeface="Times New Roman" panose="02020603050405020304" pitchFamily="18" charset="0"/>
              </a:rPr>
              <a:t>Here </a:t>
            </a:r>
            <a:r>
              <a:rPr lang="en-IN" sz="2000" dirty="0">
                <a:latin typeface="Times New Roman" panose="02020603050405020304" pitchFamily="18" charset="0"/>
                <a:cs typeface="Times New Roman" panose="02020603050405020304" pitchFamily="18" charset="0"/>
              </a:rPr>
              <a:t>we can fetch or read or load the collected data by using the panda’s packages.</a:t>
            </a:r>
          </a:p>
          <a:p>
            <a:pPr lvl="0" algn="just">
              <a:lnSpc>
                <a:spcPct val="150000"/>
              </a:lnSpc>
            </a:pPr>
            <a:r>
              <a:rPr lang="en-IN" sz="2000" dirty="0" smtClean="0">
                <a:latin typeface="Times New Roman" panose="02020603050405020304" pitchFamily="18" charset="0"/>
                <a:cs typeface="Times New Roman" panose="02020603050405020304" pitchFamily="18" charset="0"/>
              </a:rPr>
              <a:t>Our </a:t>
            </a:r>
            <a:r>
              <a:rPr lang="en-IN" sz="2000" dirty="0">
                <a:latin typeface="Times New Roman" panose="02020603050405020304" pitchFamily="18" charset="0"/>
                <a:cs typeface="Times New Roman" panose="02020603050405020304" pitchFamily="18" charset="0"/>
              </a:rPr>
              <a:t>dataset, is in the form of ‘.</a:t>
            </a:r>
            <a:r>
              <a:rPr lang="en-IN" sz="2000" dirty="0" err="1">
                <a:latin typeface="Times New Roman" panose="02020603050405020304" pitchFamily="18" charset="0"/>
                <a:cs typeface="Times New Roman" panose="02020603050405020304" pitchFamily="18" charset="0"/>
              </a:rPr>
              <a:t>csv</a:t>
            </a:r>
            <a:r>
              <a:rPr lang="en-IN" sz="2000" dirty="0">
                <a:latin typeface="Times New Roman" panose="02020603050405020304" pitchFamily="18" charset="0"/>
                <a:cs typeface="Times New Roman" panose="02020603050405020304" pitchFamily="18" charset="0"/>
              </a:rPr>
              <a:t>’ file extension.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459585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a:latin typeface="Times New Roman" panose="02020603050405020304" pitchFamily="18" charset="0"/>
                <a:cs typeface="Times New Roman" panose="02020603050405020304" pitchFamily="18" charset="0"/>
              </a:rPr>
              <a:t>Data Selection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062283" y="2244493"/>
            <a:ext cx="5731510" cy="2884170"/>
          </a:xfrm>
          <a:prstGeom prst="rect">
            <a:avLst/>
          </a:prstGeom>
        </p:spPr>
      </p:pic>
    </p:spTree>
    <p:extLst>
      <p:ext uri="{BB962C8B-B14F-4D97-AF65-F5344CB8AC3E}">
        <p14:creationId xmlns:p14="http://schemas.microsoft.com/office/powerpoint/2010/main" val="107722333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690689"/>
            <a:ext cx="11230378" cy="4710112"/>
          </a:xfrm>
        </p:spPr>
        <p:txBody>
          <a:bodyPr>
            <a:norm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Data pre-processing </a:t>
            </a:r>
            <a:r>
              <a:rPr lang="en-IN" sz="2000" dirty="0">
                <a:latin typeface="Times New Roman" panose="02020603050405020304" pitchFamily="18" charset="0"/>
                <a:cs typeface="Times New Roman" panose="02020603050405020304" pitchFamily="18" charset="0"/>
              </a:rPr>
              <a:t>is a crucial step to ensure the dataset is clean and ready for analysis. </a:t>
            </a:r>
          </a:p>
          <a:p>
            <a:pPr lvl="0" algn="just">
              <a:lnSpc>
                <a:spcPct val="150000"/>
              </a:lnSpc>
            </a:pPr>
            <a:r>
              <a:rPr lang="en-IN" sz="2000" b="1" dirty="0" smtClean="0">
                <a:latin typeface="Times New Roman" panose="02020603050405020304" pitchFamily="18" charset="0"/>
                <a:cs typeface="Times New Roman" panose="02020603050405020304" pitchFamily="18" charset="0"/>
              </a:rPr>
              <a:t>Handling </a:t>
            </a:r>
            <a:r>
              <a:rPr lang="en-IN" sz="2000" b="1" dirty="0">
                <a:latin typeface="Times New Roman" panose="02020603050405020304" pitchFamily="18" charset="0"/>
                <a:cs typeface="Times New Roman" panose="02020603050405020304" pitchFamily="18" charset="0"/>
              </a:rPr>
              <a:t>Missing Values</a:t>
            </a:r>
            <a:r>
              <a:rPr lang="en-IN" sz="2000" dirty="0">
                <a:latin typeface="Times New Roman" panose="02020603050405020304" pitchFamily="18" charset="0"/>
                <a:cs typeface="Times New Roman" panose="02020603050405020304" pitchFamily="18" charset="0"/>
              </a:rPr>
              <a:t>: Missing values in the dataset can lead to inaccuracies in the analysis.</a:t>
            </a: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Methods such as imputation (replacing missing values with mean, median, or mode) or removal of records with missing values are employed to handle these gaps in the data.</a:t>
            </a:r>
          </a:p>
          <a:p>
            <a:pPr lvl="0" algn="just">
              <a:lnSpc>
                <a:spcPct val="150000"/>
              </a:lnSpc>
            </a:pPr>
            <a:r>
              <a:rPr lang="en-IN" sz="2000" b="1" dirty="0" smtClean="0">
                <a:latin typeface="Times New Roman" panose="02020603050405020304" pitchFamily="18" charset="0"/>
                <a:cs typeface="Times New Roman" panose="02020603050405020304" pitchFamily="18" charset="0"/>
              </a:rPr>
              <a:t>Label </a:t>
            </a:r>
            <a:r>
              <a:rPr lang="en-IN" sz="2000" b="1" dirty="0">
                <a:latin typeface="Times New Roman" panose="02020603050405020304" pitchFamily="18" charset="0"/>
                <a:cs typeface="Times New Roman" panose="02020603050405020304" pitchFamily="18" charset="0"/>
              </a:rPr>
              <a:t>Encoding</a:t>
            </a:r>
            <a:r>
              <a:rPr lang="en-IN" sz="2000" dirty="0">
                <a:latin typeface="Times New Roman" panose="02020603050405020304" pitchFamily="18" charset="0"/>
                <a:cs typeface="Times New Roman" panose="02020603050405020304" pitchFamily="18" charset="0"/>
              </a:rPr>
              <a:t>: To convert categorical variables (such as gender and emotions) into numerical format, label encoding is used. </a:t>
            </a:r>
          </a:p>
          <a:p>
            <a:pPr lvl="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process assigns a unique integer to each category, enabling machine learning algorithms to process these variables effectively.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29268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Content Placeholder 4"/>
          <p:cNvPicPr>
            <a:picLocks noGrp="1"/>
          </p:cNvPicPr>
          <p:nvPr>
            <p:ph idx="1"/>
          </p:nvPr>
        </p:nvPicPr>
        <p:blipFill>
          <a:blip r:embed="rId2"/>
          <a:stretch>
            <a:fillRect/>
          </a:stretch>
        </p:blipFill>
        <p:spPr>
          <a:xfrm>
            <a:off x="3228975" y="2673876"/>
            <a:ext cx="5734050" cy="1790700"/>
          </a:xfrm>
          <a:prstGeom prst="rect">
            <a:avLst/>
          </a:prstGeom>
        </p:spPr>
      </p:pic>
    </p:spTree>
    <p:extLst>
      <p:ext uri="{BB962C8B-B14F-4D97-AF65-F5344CB8AC3E}">
        <p14:creationId xmlns:p14="http://schemas.microsoft.com/office/powerpoint/2010/main" val="29206816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Data </a:t>
            </a:r>
            <a:r>
              <a:rPr lang="en-US" b="1" dirty="0" smtClean="0">
                <a:latin typeface="Times New Roman" panose="02020603050405020304" pitchFamily="18" charset="0"/>
                <a:cs typeface="Times New Roman" panose="02020603050405020304" pitchFamily="18" charset="0"/>
              </a:rPr>
              <a:t>Pre-Processing</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6" name="Picture 5"/>
          <p:cNvPicPr/>
          <p:nvPr/>
        </p:nvPicPr>
        <p:blipFill>
          <a:blip r:embed="rId2"/>
          <a:stretch>
            <a:fillRect/>
          </a:stretch>
        </p:blipFill>
        <p:spPr>
          <a:xfrm>
            <a:off x="383952" y="2555249"/>
            <a:ext cx="5448300" cy="2571750"/>
          </a:xfrm>
          <a:prstGeom prst="rect">
            <a:avLst/>
          </a:prstGeom>
        </p:spPr>
      </p:pic>
      <p:pic>
        <p:nvPicPr>
          <p:cNvPr id="7" name="Picture 6"/>
          <p:cNvPicPr/>
          <p:nvPr/>
        </p:nvPicPr>
        <p:blipFill>
          <a:blip r:embed="rId3"/>
          <a:stretch>
            <a:fillRect/>
          </a:stretch>
        </p:blipFill>
        <p:spPr>
          <a:xfrm>
            <a:off x="6250547" y="2526674"/>
            <a:ext cx="5486400" cy="2628900"/>
          </a:xfrm>
          <a:prstGeom prst="rect">
            <a:avLst/>
          </a:prstGeom>
        </p:spPr>
      </p:pic>
    </p:spTree>
    <p:extLst>
      <p:ext uri="{BB962C8B-B14F-4D97-AF65-F5344CB8AC3E}">
        <p14:creationId xmlns:p14="http://schemas.microsoft.com/office/powerpoint/2010/main" val="17776562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Text Preprocessing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9397" y="1390918"/>
            <a:ext cx="11320530" cy="5125792"/>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can implement the different Natural Language Processing techniques.</a:t>
            </a:r>
          </a:p>
          <a:p>
            <a:pPr lvl="0" algn="just">
              <a:lnSpc>
                <a:spcPct val="150000"/>
              </a:lnSpc>
            </a:pPr>
            <a:r>
              <a:rPr lang="en-IN" sz="2000" b="1" dirty="0" smtClean="0">
                <a:latin typeface="Times New Roman" panose="02020603050405020304" pitchFamily="18" charset="0"/>
                <a:cs typeface="Times New Roman" panose="02020603050405020304" pitchFamily="18" charset="0"/>
              </a:rPr>
              <a:t>NLP</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a field in machine learning with the ability of a computer to understand,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manipulate, and potentially generate human </a:t>
            </a:r>
            <a:r>
              <a:rPr lang="en-IN" sz="2000" dirty="0" smtClean="0">
                <a:latin typeface="Times New Roman" panose="02020603050405020304" pitchFamily="18" charset="0"/>
                <a:cs typeface="Times New Roman" panose="02020603050405020304" pitchFamily="18" charset="0"/>
              </a:rPr>
              <a:t>language. Cleaning </a:t>
            </a:r>
            <a:r>
              <a:rPr lang="en-IN" sz="2000" dirty="0">
                <a:latin typeface="Times New Roman" panose="02020603050405020304" pitchFamily="18" charset="0"/>
                <a:cs typeface="Times New Roman" panose="02020603050405020304" pitchFamily="18" charset="0"/>
              </a:rPr>
              <a:t>(or pre-processing) the data typically consists of a number of steps: </a:t>
            </a:r>
          </a:p>
          <a:p>
            <a:pPr lvl="0" algn="just">
              <a:lnSpc>
                <a:spcPct val="150000"/>
              </a:lnSpc>
            </a:pPr>
            <a:r>
              <a:rPr lang="en-IN" sz="2000" b="1" dirty="0" smtClean="0">
                <a:latin typeface="Times New Roman" panose="02020603050405020304" pitchFamily="18" charset="0"/>
                <a:cs typeface="Times New Roman" panose="02020603050405020304" pitchFamily="18" charset="0"/>
              </a:rPr>
              <a:t>Remove </a:t>
            </a:r>
            <a:r>
              <a:rPr lang="en-IN" sz="2000" b="1" dirty="0">
                <a:latin typeface="Times New Roman" panose="02020603050405020304" pitchFamily="18" charset="0"/>
                <a:cs typeface="Times New Roman" panose="02020603050405020304" pitchFamily="18" charset="0"/>
              </a:rPr>
              <a:t>punctuation</a:t>
            </a:r>
            <a:r>
              <a:rPr lang="en-IN" sz="2000" dirty="0">
                <a:latin typeface="Times New Roman" panose="02020603050405020304" pitchFamily="18" charset="0"/>
                <a:cs typeface="Times New Roman" panose="02020603050405020304" pitchFamily="18" charset="0"/>
              </a:rPr>
              <a:t>: Punctuation can provide grammatical context to a sentence which supports our understanding. </a:t>
            </a:r>
          </a:p>
          <a:p>
            <a:pPr lvl="0" algn="just">
              <a:lnSpc>
                <a:spcPct val="150000"/>
              </a:lnSpc>
            </a:pPr>
            <a:r>
              <a:rPr lang="en-IN" sz="2000" dirty="0" smtClean="0">
                <a:latin typeface="Times New Roman" panose="02020603050405020304" pitchFamily="18" charset="0"/>
                <a:cs typeface="Times New Roman" panose="02020603050405020304" pitchFamily="18" charset="0"/>
              </a:rPr>
              <a:t>But </a:t>
            </a:r>
            <a:r>
              <a:rPr lang="en-IN" sz="2000" dirty="0">
                <a:latin typeface="Times New Roman" panose="02020603050405020304" pitchFamily="18" charset="0"/>
                <a:cs typeface="Times New Roman" panose="02020603050405020304" pitchFamily="18" charset="0"/>
              </a:rPr>
              <a:t>for our </a:t>
            </a:r>
            <a:r>
              <a:rPr lang="en-IN" sz="2000" dirty="0" err="1">
                <a:latin typeface="Times New Roman" panose="02020603050405020304" pitchFamily="18" charset="0"/>
                <a:cs typeface="Times New Roman" panose="02020603050405020304" pitchFamily="18" charset="0"/>
              </a:rPr>
              <a:t>vectorizer</a:t>
            </a:r>
            <a:r>
              <a:rPr lang="en-IN" sz="2000" dirty="0">
                <a:latin typeface="Times New Roman" panose="02020603050405020304" pitchFamily="18" charset="0"/>
                <a:cs typeface="Times New Roman" panose="02020603050405020304" pitchFamily="18" charset="0"/>
              </a:rPr>
              <a:t> which counts the number of words and not the context, it does not add value, so we remove all special characters.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How are you?-&gt;How are you.</a:t>
            </a:r>
          </a:p>
          <a:p>
            <a:pPr lvl="0" algn="just">
              <a:lnSpc>
                <a:spcPct val="150000"/>
              </a:lnSpc>
            </a:pPr>
            <a:r>
              <a:rPr lang="en-IN" sz="2000" b="1" dirty="0" smtClean="0">
                <a:latin typeface="Times New Roman" panose="02020603050405020304" pitchFamily="18" charset="0"/>
                <a:cs typeface="Times New Roman" panose="02020603050405020304" pitchFamily="18" charset="0"/>
              </a:rPr>
              <a:t>Tokenization</a:t>
            </a:r>
            <a:r>
              <a:rPr lang="en-IN" sz="2000" dirty="0">
                <a:latin typeface="Times New Roman" panose="02020603050405020304" pitchFamily="18" charset="0"/>
                <a:cs typeface="Times New Roman" panose="02020603050405020304" pitchFamily="18" charset="0"/>
              </a:rPr>
              <a:t>: Tokenizing separates text into units such as sentences or words. It gives structure to previously unstructured text. </a:t>
            </a:r>
            <a:r>
              <a:rPr lang="en-IN" sz="2000" dirty="0" err="1">
                <a:latin typeface="Times New Roman" panose="02020603050405020304" pitchFamily="18" charset="0"/>
                <a:cs typeface="Times New Roman" panose="02020603050405020304" pitchFamily="18" charset="0"/>
              </a:rPr>
              <a:t>eg</a:t>
            </a:r>
            <a:r>
              <a:rPr lang="en-IN" sz="2000" dirty="0">
                <a:latin typeface="Times New Roman" panose="02020603050405020304" pitchFamily="18" charset="0"/>
                <a:cs typeface="Times New Roman" panose="02020603050405020304" pitchFamily="18" charset="0"/>
              </a:rPr>
              <a:t>: Plata o </a:t>
            </a:r>
            <a:r>
              <a:rPr lang="en-IN" sz="2000" dirty="0" err="1">
                <a:latin typeface="Times New Roman" panose="02020603050405020304" pitchFamily="18" charset="0"/>
                <a:cs typeface="Times New Roman" panose="02020603050405020304" pitchFamily="18" charset="0"/>
              </a:rPr>
              <a:t>Plomo</a:t>
            </a:r>
            <a:r>
              <a:rPr lang="en-IN" sz="2000" dirty="0">
                <a:latin typeface="Times New Roman" panose="02020603050405020304" pitchFamily="18" charset="0"/>
                <a:cs typeface="Times New Roman" panose="02020603050405020304" pitchFamily="18" charset="0"/>
              </a:rPr>
              <a:t>-&gt; ‘Plata’,’o’,’</a:t>
            </a:r>
            <a:r>
              <a:rPr lang="en-IN" sz="2000" dirty="0" err="1">
                <a:latin typeface="Times New Roman" panose="02020603050405020304" pitchFamily="18" charset="0"/>
                <a:cs typeface="Times New Roman" panose="02020603050405020304" pitchFamily="18" charset="0"/>
              </a:rPr>
              <a:t>Plomo</a:t>
            </a:r>
            <a:r>
              <a:rPr lang="en-IN" sz="2000" dirty="0">
                <a:latin typeface="Times New Roman" panose="02020603050405020304" pitchFamily="18" charset="0"/>
                <a:cs typeface="Times New Roman" panose="02020603050405020304" pitchFamily="18" charset="0"/>
              </a:rPr>
              <a:t>’.</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881233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Text Preprocessing</a:t>
            </a:r>
          </a:p>
        </p:txBody>
      </p:sp>
      <p:sp>
        <p:nvSpPr>
          <p:cNvPr id="3" name="Content Placeholder 2"/>
          <p:cNvSpPr>
            <a:spLocks noGrp="1"/>
          </p:cNvSpPr>
          <p:nvPr>
            <p:ph idx="1"/>
          </p:nvPr>
        </p:nvSpPr>
        <p:spPr>
          <a:xfrm>
            <a:off x="489397" y="1390918"/>
            <a:ext cx="11320530" cy="5125792"/>
          </a:xfrm>
        </p:spPr>
        <p:txBody>
          <a:bodyPr>
            <a:noAutofit/>
          </a:bodyPr>
          <a:lstStyle/>
          <a:p>
            <a:pPr lvl="0" algn="just">
              <a:lnSpc>
                <a:spcPct val="150000"/>
              </a:lnSpc>
            </a:pPr>
            <a:r>
              <a:rPr lang="en-IN" sz="2000" b="1" dirty="0" smtClean="0">
                <a:latin typeface="Times New Roman" panose="02020603050405020304" pitchFamily="18" charset="0"/>
                <a:cs typeface="Times New Roman" panose="02020603050405020304" pitchFamily="18" charset="0"/>
              </a:rPr>
              <a:t>Remove </a:t>
            </a:r>
            <a:r>
              <a:rPr lang="en-IN" sz="2000" b="1" dirty="0" err="1">
                <a:latin typeface="Times New Roman" panose="02020603050405020304" pitchFamily="18" charset="0"/>
                <a:cs typeface="Times New Roman" panose="02020603050405020304" pitchFamily="18" charset="0"/>
              </a:rPr>
              <a:t>stopwords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Stopwords</a:t>
            </a:r>
            <a:r>
              <a:rPr lang="en-IN" sz="2000" dirty="0">
                <a:latin typeface="Times New Roman" panose="02020603050405020304" pitchFamily="18" charset="0"/>
                <a:cs typeface="Times New Roman" panose="02020603050405020304" pitchFamily="18" charset="0"/>
              </a:rPr>
              <a:t> are common words that will likely appear in any text. They don’t tell us much about our data so we remove them. e.g.: silver or lead is fine for me-&gt; silver, lead, fine.</a:t>
            </a:r>
          </a:p>
          <a:p>
            <a:pPr lvl="0" algn="just">
              <a:lnSpc>
                <a:spcPct val="150000"/>
              </a:lnSpc>
            </a:pPr>
            <a:r>
              <a:rPr lang="en-IN" sz="2000" b="1" dirty="0" smtClean="0">
                <a:latin typeface="Times New Roman" panose="02020603050405020304" pitchFamily="18" charset="0"/>
                <a:cs typeface="Times New Roman" panose="02020603050405020304" pitchFamily="18" charset="0"/>
              </a:rPr>
              <a:t>Stemming</a:t>
            </a:r>
            <a:r>
              <a:rPr lang="en-IN" sz="2000" dirty="0">
                <a:latin typeface="Times New Roman" panose="02020603050405020304" pitchFamily="18" charset="0"/>
                <a:cs typeface="Times New Roman" panose="02020603050405020304" pitchFamily="18" charset="0"/>
              </a:rPr>
              <a:t>: Stemming helps reduce a word to its stem form. It often makes sense to treat related words in the same way. It removes suffices, like “</a:t>
            </a:r>
            <a:r>
              <a:rPr lang="en-IN" sz="2000" dirty="0" err="1">
                <a:latin typeface="Times New Roman" panose="02020603050405020304" pitchFamily="18" charset="0"/>
                <a:cs typeface="Times New Roman" panose="02020603050405020304" pitchFamily="18" charset="0"/>
              </a:rPr>
              <a:t>ing</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ly</a:t>
            </a:r>
            <a:r>
              <a:rPr lang="en-IN" sz="2000" dirty="0">
                <a:latin typeface="Times New Roman" panose="02020603050405020304" pitchFamily="18" charset="0"/>
                <a:cs typeface="Times New Roman" panose="02020603050405020304" pitchFamily="18" charset="0"/>
              </a:rPr>
              <a:t>”, “s”, etc. by a simple rule-based approach.</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250660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99246" y="1339403"/>
            <a:ext cx="11324286" cy="5212240"/>
          </a:xfrm>
        </p:spPr>
        <p:txBody>
          <a:bodyPr>
            <a:normAutofit fontScale="92500" lnSpcReduction="20000"/>
          </a:bodyPr>
          <a:lstStyle/>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Sentiment analysis of social media content has become increasingly significant in understanding public opinion and behavior.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This </a:t>
            </a:r>
            <a:r>
              <a:rPr lang="en-IN" sz="2000" dirty="0">
                <a:latin typeface="Times New Roman" panose="02020603050405020304" pitchFamily="18" charset="0"/>
                <a:ea typeface="Tahoma" panose="020B0604030504040204" pitchFamily="34" charset="0"/>
                <a:cs typeface="Times New Roman" panose="02020603050405020304" pitchFamily="18" charset="0"/>
              </a:rPr>
              <a:t>study employs a combination of advanced machine learning algorithms—specifically, Random Forest and a hybrid model integrating Decision Trees (DT) with Logistic Regression—to enhance the accuracy and effectiveness of sentiment classification.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a:t>
            </a:r>
            <a:r>
              <a:rPr lang="en-IN" sz="2000" dirty="0">
                <a:latin typeface="Times New Roman" panose="02020603050405020304" pitchFamily="18" charset="0"/>
                <a:ea typeface="Tahoma" panose="020B0604030504040204" pitchFamily="34" charset="0"/>
                <a:cs typeface="Times New Roman" panose="02020603050405020304" pitchFamily="18" charset="0"/>
              </a:rPr>
              <a:t>Random Forest algorithm, known for its robustness and ability to handle large datasets, is used to capture complex patterns and interactions within the social media text data.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Meanwhile</a:t>
            </a:r>
            <a:r>
              <a:rPr lang="en-IN" sz="2000" dirty="0">
                <a:latin typeface="Times New Roman" panose="02020603050405020304" pitchFamily="18" charset="0"/>
                <a:ea typeface="Tahoma" panose="020B0604030504040204" pitchFamily="34" charset="0"/>
                <a:cs typeface="Times New Roman" panose="02020603050405020304" pitchFamily="18" charset="0"/>
              </a:rPr>
              <a:t>, the hybrid DT + Logistic Regression approach leverages the strengths of both methods: Decision Trees for their interpretability and ability to model non-linear relationships, and Logistic Regression for its efficiency in binary classification tasks.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The </a:t>
            </a:r>
            <a:r>
              <a:rPr lang="en-IN" sz="2000" dirty="0">
                <a:latin typeface="Times New Roman" panose="02020603050405020304" pitchFamily="18" charset="0"/>
                <a:ea typeface="Tahoma" panose="020B0604030504040204" pitchFamily="34" charset="0"/>
                <a:cs typeface="Times New Roman" panose="02020603050405020304" pitchFamily="18" charset="0"/>
              </a:rPr>
              <a:t>integration of these algorithms allows for a more comprehensive analysis by combining the strengths of ensemble methods with logistic modeling. </a:t>
            </a: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9164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Text Preprocessing</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413130" y="2311624"/>
            <a:ext cx="5534025" cy="2724150"/>
          </a:xfrm>
          <a:prstGeom prst="rect">
            <a:avLst/>
          </a:prstGeom>
        </p:spPr>
      </p:pic>
      <p:pic>
        <p:nvPicPr>
          <p:cNvPr id="6" name="Picture 5"/>
          <p:cNvPicPr/>
          <p:nvPr/>
        </p:nvPicPr>
        <p:blipFill>
          <a:blip r:embed="rId3"/>
          <a:stretch>
            <a:fillRect/>
          </a:stretch>
        </p:blipFill>
        <p:spPr>
          <a:xfrm>
            <a:off x="6109684" y="2368774"/>
            <a:ext cx="5657850" cy="2609850"/>
          </a:xfrm>
          <a:prstGeom prst="rect">
            <a:avLst/>
          </a:prstGeom>
        </p:spPr>
      </p:pic>
    </p:spTree>
    <p:extLst>
      <p:ext uri="{BB962C8B-B14F-4D97-AF65-F5344CB8AC3E}">
        <p14:creationId xmlns:p14="http://schemas.microsoft.com/office/powerpoint/2010/main" val="26527147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Vectorization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367" y="1352282"/>
            <a:ext cx="11372044" cy="5048518"/>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this step, we can implement the different </a:t>
            </a:r>
            <a:r>
              <a:rPr lang="en-IN" sz="2000" dirty="0" err="1">
                <a:latin typeface="Times New Roman" panose="02020603050405020304" pitchFamily="18" charset="0"/>
                <a:cs typeface="Times New Roman" panose="02020603050405020304" pitchFamily="18" charset="0"/>
              </a:rPr>
              <a:t>vectorization</a:t>
            </a:r>
            <a:r>
              <a:rPr lang="en-IN" sz="2000" dirty="0">
                <a:latin typeface="Times New Roman" panose="02020603050405020304" pitchFamily="18" charset="0"/>
                <a:cs typeface="Times New Roman" panose="02020603050405020304" pitchFamily="18" charset="0"/>
              </a:rPr>
              <a:t> method such </a:t>
            </a:r>
            <a:r>
              <a:rPr lang="en-IN" sz="2000" dirty="0" smtClean="0">
                <a:latin typeface="Times New Roman" panose="02020603050405020304" pitchFamily="18" charset="0"/>
                <a:cs typeface="Times New Roman" panose="02020603050405020304" pitchFamily="18" charset="0"/>
              </a:rPr>
              <a:t>as count </a:t>
            </a:r>
            <a:r>
              <a:rPr lang="en-IN" sz="2000" dirty="0" err="1" smtClean="0">
                <a:latin typeface="Times New Roman" panose="02020603050405020304" pitchFamily="18" charset="0"/>
                <a:cs typeface="Times New Roman" panose="02020603050405020304" pitchFamily="18" charset="0"/>
              </a:rPr>
              <a:t>vectorization</a:t>
            </a:r>
            <a:r>
              <a:rPr lang="en-IN"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err="1" smtClean="0">
                <a:latin typeface="Times New Roman" panose="02020603050405020304" pitchFamily="18" charset="0"/>
                <a:cs typeface="Times New Roman" panose="02020603050405020304" pitchFamily="18" charset="0"/>
              </a:rPr>
              <a:t>Vectorizing</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 the process of encoding text as integer’s i.e. numeric form to create feature vectors so that machine learning algorithms can understand our data.</a:t>
            </a:r>
          </a:p>
          <a:p>
            <a:pPr lvl="0" algn="just">
              <a:lnSpc>
                <a:spcPct val="150000"/>
              </a:lnSpc>
            </a:pPr>
            <a:r>
              <a:rPr lang="en-IN" sz="2000" dirty="0" smtClean="0">
                <a:latin typeface="Times New Roman" panose="02020603050405020304" pitchFamily="18" charset="0"/>
                <a:cs typeface="Times New Roman" panose="02020603050405020304" pitchFamily="18" charset="0"/>
              </a:rPr>
              <a:t>Both </a:t>
            </a:r>
            <a:r>
              <a:rPr lang="en-IN" sz="2000" dirty="0">
                <a:latin typeface="Times New Roman" panose="02020603050405020304" pitchFamily="18" charset="0"/>
                <a:cs typeface="Times New Roman" panose="02020603050405020304" pitchFamily="18" charset="0"/>
              </a:rPr>
              <a:t>are methods for converting text data into vectors as model can process only numerical data</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b="1" dirty="0" err="1" smtClean="0">
                <a:latin typeface="Times New Roman" panose="02020603050405020304" pitchFamily="18" charset="0"/>
                <a:cs typeface="Times New Roman" panose="02020603050405020304" pitchFamily="18" charset="0"/>
              </a:rPr>
              <a:t>CountVectorizer</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creates a matrix in which each unique word is represented by a column of the matrix, and each text sample from the document is a row in the matrix. The value of each cell is nothing but the count of the word in that particular text sample</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value of each cell is nothing but the count of the word in that particular text </a:t>
            </a:r>
            <a:r>
              <a:rPr lang="en-IN" sz="2000" dirty="0" err="1" smtClean="0">
                <a:latin typeface="Times New Roman" panose="02020603050405020304" pitchFamily="18" charset="0"/>
                <a:cs typeface="Times New Roman" panose="02020603050405020304" pitchFamily="18" charset="0"/>
              </a:rPr>
              <a:t>sample.This</a:t>
            </a: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technique converts the text into a matrix of token counts. Each word in the text is represented as a feature, and the frequency of each word in the text is captured in the matrix. </a:t>
            </a:r>
          </a:p>
          <a:p>
            <a:pPr lvl="0" algn="just">
              <a:lnSpc>
                <a:spcPct val="150000"/>
              </a:lnSpc>
            </a:pPr>
            <a:endParaRPr lang="en-IN" sz="2000" dirty="0" smtClean="0">
              <a:latin typeface="Times New Roman" panose="02020603050405020304" pitchFamily="18" charset="0"/>
              <a:cs typeface="Times New Roman" panose="02020603050405020304" pitchFamily="18" charset="0"/>
            </a:endParaRP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714983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Vectorization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114335" y="2214415"/>
            <a:ext cx="5731510" cy="3459480"/>
          </a:xfrm>
          <a:prstGeom prst="rect">
            <a:avLst/>
          </a:prstGeom>
        </p:spPr>
      </p:pic>
    </p:spTree>
    <p:extLst>
      <p:ext uri="{BB962C8B-B14F-4D97-AF65-F5344CB8AC3E}">
        <p14:creationId xmlns:p14="http://schemas.microsoft.com/office/powerpoint/2010/main" val="710042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333408" cy="4710112"/>
          </a:xfrm>
        </p:spPr>
        <p:txBody>
          <a:bodyPr>
            <a:noAutofit/>
          </a:bodyPr>
          <a:lstStyle/>
          <a:p>
            <a:pPr lvl="0" algn="just">
              <a:lnSpc>
                <a:spcPct val="150000"/>
              </a:lnSpc>
            </a:pPr>
            <a:r>
              <a:rPr lang="en-IN" sz="2000" dirty="0">
                <a:latin typeface="Times New Roman" panose="02020603050405020304" pitchFamily="18" charset="0"/>
                <a:cs typeface="Times New Roman" panose="02020603050405020304" pitchFamily="18" charset="0"/>
              </a:rPr>
              <a:t>During the machine learning process, data are needed so that learning can take place. </a:t>
            </a:r>
          </a:p>
          <a:p>
            <a:pPr lvl="0" algn="just">
              <a:lnSpc>
                <a:spcPct val="150000"/>
              </a:lnSpc>
            </a:pPr>
            <a:r>
              <a:rPr lang="en-IN" sz="2000" dirty="0">
                <a:latin typeface="Times New Roman" panose="02020603050405020304" pitchFamily="18" charset="0"/>
                <a:cs typeface="Times New Roman" panose="02020603050405020304" pitchFamily="18" charset="0"/>
              </a:rPr>
              <a:t>In addition to the data required for training, test data are needed to evaluate the performance of the algorithm in order to see how well it works. </a:t>
            </a:r>
          </a:p>
          <a:p>
            <a:pPr lvl="0" algn="just">
              <a:lnSpc>
                <a:spcPct val="150000"/>
              </a:lnSpc>
            </a:pPr>
            <a:r>
              <a:rPr lang="en-IN" sz="2000" dirty="0">
                <a:latin typeface="Times New Roman" panose="02020603050405020304" pitchFamily="18" charset="0"/>
                <a:cs typeface="Times New Roman" panose="02020603050405020304" pitchFamily="18" charset="0"/>
              </a:rPr>
              <a:t>In our process, we considered 70% of the our dataset to be the training data and the remaining 30% to be the testing data.</a:t>
            </a:r>
          </a:p>
          <a:p>
            <a:pPr lvl="0" algn="just">
              <a:lnSpc>
                <a:spcPct val="150000"/>
              </a:lnSpc>
            </a:pPr>
            <a:r>
              <a:rPr lang="en-US" sz="2000" dirty="0">
                <a:latin typeface="Times New Roman" panose="02020603050405020304" pitchFamily="18" charset="0"/>
                <a:cs typeface="Times New Roman" panose="02020603050405020304" pitchFamily="18" charset="0"/>
              </a:rPr>
              <a:t>Data splitting is the act of partitioning available data into two portions, usually for cross-validator purposes.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IN" sz="2000" dirty="0">
                <a:latin typeface="Times New Roman" panose="02020603050405020304" pitchFamily="18" charset="0"/>
                <a:cs typeface="Times New Roman" panose="02020603050405020304" pitchFamily="18" charset="0"/>
              </a:rPr>
              <a:t>One Portion of the data is used to develop a predictive model and the other to evaluate the model's performance.</a:t>
            </a:r>
          </a:p>
          <a:p>
            <a:endParaRPr lang="en-IN" sz="2000" dirty="0"/>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0380441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Data Splitting</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230245" y="2948940"/>
            <a:ext cx="5731510" cy="960120"/>
          </a:xfrm>
          <a:prstGeom prst="rect">
            <a:avLst/>
          </a:prstGeom>
        </p:spPr>
      </p:pic>
    </p:spTree>
    <p:extLst>
      <p:ext uri="{BB962C8B-B14F-4D97-AF65-F5344CB8AC3E}">
        <p14:creationId xmlns:p14="http://schemas.microsoft.com/office/powerpoint/2010/main" val="25327278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517" y="1558343"/>
            <a:ext cx="11359167" cy="4932609"/>
          </a:xfrm>
        </p:spPr>
        <p:txBody>
          <a:bodyPr>
            <a:noAutofit/>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In </a:t>
            </a:r>
            <a:r>
              <a:rPr lang="en-IN" sz="2000" dirty="0">
                <a:latin typeface="Times New Roman" panose="02020603050405020304" pitchFamily="18" charset="0"/>
                <a:cs typeface="Times New Roman" panose="02020603050405020304" pitchFamily="18" charset="0"/>
              </a:rPr>
              <a:t>our process, we can implement the machine learning algorithm such as random forest and hybrid algorithms such as decision tree and logistic regression.</a:t>
            </a:r>
          </a:p>
          <a:p>
            <a:pPr lvl="0" algn="just">
              <a:lnSpc>
                <a:spcPct val="150000"/>
              </a:lnSpc>
            </a:pPr>
            <a:r>
              <a:rPr lang="en-IN" sz="2000"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Random Forest</a:t>
            </a:r>
            <a:r>
              <a:rPr lang="en-IN" sz="2000" dirty="0">
                <a:latin typeface="Times New Roman" panose="02020603050405020304" pitchFamily="18" charset="0"/>
                <a:cs typeface="Times New Roman" panose="02020603050405020304" pitchFamily="18" charset="0"/>
              </a:rPr>
              <a:t>: This ensemble learning method constructs multiple decision trees and merges their outputs to improve classification accuracy and prevent </a:t>
            </a:r>
            <a:r>
              <a:rPr lang="en-IN" sz="2000" dirty="0" smtClean="0">
                <a:latin typeface="Times New Roman" panose="02020603050405020304" pitchFamily="18" charset="0"/>
                <a:cs typeface="Times New Roman" panose="02020603050405020304" pitchFamily="18" charset="0"/>
              </a:rPr>
              <a:t>over fitting. </a:t>
            </a:r>
            <a:r>
              <a:rPr lang="en-IN" sz="2000" dirty="0">
                <a:latin typeface="Times New Roman" panose="02020603050405020304" pitchFamily="18" charset="0"/>
                <a:cs typeface="Times New Roman" panose="02020603050405020304" pitchFamily="18" charset="0"/>
              </a:rPr>
              <a:t>It is robust and effective for complex datasets.</a:t>
            </a:r>
          </a:p>
          <a:p>
            <a:pPr lvl="0" algn="just">
              <a:lnSpc>
                <a:spcPct val="150000"/>
              </a:lnSpc>
            </a:pPr>
            <a:r>
              <a:rPr lang="en-IN" sz="2000" b="1" dirty="0" smtClean="0">
                <a:latin typeface="Times New Roman" panose="02020603050405020304" pitchFamily="18" charset="0"/>
                <a:cs typeface="Times New Roman" panose="02020603050405020304" pitchFamily="18" charset="0"/>
              </a:rPr>
              <a:t>Hybrid </a:t>
            </a:r>
            <a:r>
              <a:rPr lang="en-IN" sz="2000" b="1" dirty="0">
                <a:latin typeface="Times New Roman" panose="02020603050405020304" pitchFamily="18" charset="0"/>
                <a:cs typeface="Times New Roman" panose="02020603050405020304" pitchFamily="18" charset="0"/>
              </a:rPr>
              <a:t>Model (Voting Classifier)</a:t>
            </a:r>
            <a:r>
              <a:rPr lang="en-IN" sz="2000" dirty="0">
                <a:latin typeface="Times New Roman" panose="02020603050405020304" pitchFamily="18" charset="0"/>
                <a:cs typeface="Times New Roman" panose="02020603050405020304" pitchFamily="18" charset="0"/>
              </a:rPr>
              <a:t>: A hybrid model combines multiple algorithms, such as Decision Tree and Logistic Regression, using a voting classifier. </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voting classifier aggregates the predictions from each model to make a final decision. This approach leverages the strengths of each individual model to improve overall performance.</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864985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Classification</a:t>
            </a:r>
            <a:endParaRPr lang="en-US"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91196" y="2240521"/>
            <a:ext cx="5562600" cy="2686050"/>
          </a:xfrm>
          <a:prstGeom prst="rect">
            <a:avLst/>
          </a:prstGeom>
        </p:spPr>
      </p:pic>
      <p:pic>
        <p:nvPicPr>
          <p:cNvPr id="6" name="Picture 5"/>
          <p:cNvPicPr/>
          <p:nvPr/>
        </p:nvPicPr>
        <p:blipFill>
          <a:blip r:embed="rId3"/>
          <a:stretch>
            <a:fillRect/>
          </a:stretch>
        </p:blipFill>
        <p:spPr>
          <a:xfrm>
            <a:off x="6073529" y="2240521"/>
            <a:ext cx="5731510" cy="2775585"/>
          </a:xfrm>
          <a:prstGeom prst="rect">
            <a:avLst/>
          </a:prstGeom>
        </p:spPr>
      </p:pic>
    </p:spTree>
    <p:extLst>
      <p:ext uri="{BB962C8B-B14F-4D97-AF65-F5344CB8AC3E}">
        <p14:creationId xmlns:p14="http://schemas.microsoft.com/office/powerpoint/2010/main" val="217106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anose="02020603050405020304" pitchFamily="18" charset="0"/>
                <a:cs typeface="Times New Roman" panose="02020603050405020304" pitchFamily="18" charset="0"/>
              </a:rPr>
              <a:t>Estimate Performance</a:t>
            </a:r>
          </a:p>
        </p:txBody>
      </p:sp>
      <p:sp>
        <p:nvSpPr>
          <p:cNvPr id="3" name="Content Placeholder 2"/>
          <p:cNvSpPr>
            <a:spLocks noGrp="1"/>
          </p:cNvSpPr>
          <p:nvPr>
            <p:ph idx="1"/>
          </p:nvPr>
        </p:nvSpPr>
        <p:spPr>
          <a:xfrm>
            <a:off x="399245" y="1584101"/>
            <a:ext cx="11217499" cy="4803820"/>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Final Result will get generated based on the overall classification and prediction. The performance of this proposed approach is evaluated using some measures like,</a:t>
            </a:r>
          </a:p>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Accuracy</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Accuracy of classifier refers to the ability of classifier. It predicts the class label correctly and the accuracy of the predictor refers to how well a given predictor can guess the value of predicted attribute for a new data.</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	AC= (TP+TN)/ (TP+TN+FP+FN</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169329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Estimate Performance</a:t>
            </a:r>
          </a:p>
        </p:txBody>
      </p:sp>
      <p:sp>
        <p:nvSpPr>
          <p:cNvPr id="3" name="Content Placeholder 2"/>
          <p:cNvSpPr>
            <a:spLocks noGrp="1"/>
          </p:cNvSpPr>
          <p:nvPr>
            <p:ph idx="1"/>
          </p:nvPr>
        </p:nvSpPr>
        <p:spPr>
          <a:xfrm>
            <a:off x="566669" y="1558344"/>
            <a:ext cx="11153105" cy="4778062"/>
          </a:xfrm>
        </p:spPr>
        <p:txBody>
          <a:bodyPr>
            <a:normAutofit/>
          </a:bodyPr>
          <a:lstStyle/>
          <a:p>
            <a:pPr marL="0" lvl="0" indent="0" algn="just">
              <a:lnSpc>
                <a:spcPct val="150000"/>
              </a:lnSpc>
              <a:buNone/>
            </a:pPr>
            <a:r>
              <a:rPr lang="en-US" sz="2000" b="1" dirty="0">
                <a:latin typeface="Times New Roman" panose="02020603050405020304" pitchFamily="18" charset="0"/>
                <a:cs typeface="Times New Roman" panose="02020603050405020304" pitchFamily="18" charset="0"/>
              </a:rPr>
              <a:t>Precision</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 Precision is defined as the number of true positives divided by the number of true positives plus the number of false positives.</a:t>
            </a:r>
          </a:p>
          <a:p>
            <a:pPr marL="0" indent="0" algn="ctr">
              <a:lnSpc>
                <a:spcPct val="150000"/>
              </a:lnSpc>
              <a:buNone/>
            </a:pPr>
            <a:r>
              <a:rPr lang="en-IN" sz="2000" b="1" dirty="0">
                <a:latin typeface="Times New Roman" panose="02020603050405020304" pitchFamily="18" charset="0"/>
                <a:cs typeface="Times New Roman" panose="02020603050405020304" pitchFamily="18" charset="0"/>
              </a:rPr>
              <a:t>Precision=TP/ (TP+FP</a:t>
            </a:r>
            <a:r>
              <a:rPr lang="en-IN" sz="2000" b="1" dirty="0" smtClean="0">
                <a:latin typeface="Times New Roman" panose="02020603050405020304" pitchFamily="18" charset="0"/>
                <a:cs typeface="Times New Roman" panose="02020603050405020304" pitchFamily="18" charset="0"/>
              </a:rPr>
              <a:t>)</a:t>
            </a:r>
          </a:p>
          <a:p>
            <a:pPr marL="0" lvl="0" indent="0">
              <a:buNone/>
            </a:pPr>
            <a:r>
              <a:rPr lang="en-US" sz="2000" b="1" dirty="0">
                <a:latin typeface="Times New Roman" panose="02020603050405020304" pitchFamily="18" charset="0"/>
                <a:cs typeface="Times New Roman" panose="02020603050405020304" pitchFamily="18" charset="0"/>
              </a:rPr>
              <a:t>Recall</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Recall </a:t>
            </a:r>
            <a:r>
              <a:rPr lang="en-IN" sz="2000" dirty="0">
                <a:latin typeface="Times New Roman" panose="02020603050405020304" pitchFamily="18" charset="0"/>
                <a:cs typeface="Times New Roman" panose="02020603050405020304" pitchFamily="18" charset="0"/>
              </a:rPr>
              <a:t>is the number of correct results divided by the number of results that should have been returned.  In binary classification, recall is called sensitivity. It can be viewed as the probability that a relevant document is retrieved by the query.</a:t>
            </a:r>
          </a:p>
          <a:p>
            <a:pPr marL="0" indent="0" algn="ctr">
              <a:lnSpc>
                <a:spcPct val="150000"/>
              </a:lnSpc>
              <a:buNone/>
            </a:pPr>
            <a:r>
              <a:rPr lang="en-IN" sz="2000" b="1" dirty="0" smtClean="0">
                <a:latin typeface="Times New Roman" panose="02020603050405020304" pitchFamily="18" charset="0"/>
                <a:cs typeface="Times New Roman" panose="02020603050405020304" pitchFamily="18" charset="0"/>
              </a:rPr>
              <a:t>Recall=TP</a:t>
            </a:r>
            <a:r>
              <a:rPr lang="en-IN" sz="2000" b="1" dirty="0">
                <a:latin typeface="Times New Roman" panose="02020603050405020304" pitchFamily="18" charset="0"/>
                <a:cs typeface="Times New Roman" panose="02020603050405020304" pitchFamily="18" charset="0"/>
              </a:rPr>
              <a:t>/ (TP+FN)</a:t>
            </a:r>
          </a:p>
          <a:p>
            <a:pPr marL="0" indent="0" algn="ctr">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159300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Rectangle 2"/>
          <p:cNvSpPr/>
          <p:nvPr/>
        </p:nvSpPr>
        <p:spPr>
          <a:xfrm>
            <a:off x="412123" y="1690688"/>
            <a:ext cx="11230377" cy="1421992"/>
          </a:xfrm>
          <a:prstGeom prst="rect">
            <a:avLst/>
          </a:prstGeom>
        </p:spPr>
        <p:txBody>
          <a:bodyPr wrap="square">
            <a:spAutoFit/>
          </a:bodyPr>
          <a:lstStyle/>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After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training and evaluating the models, the system is used to predict user input based on users emotion. </a:t>
            </a:r>
          </a:p>
          <a:p>
            <a:pPr marL="342900" lvl="0" indent="-342900" algn="just">
              <a:lnSpc>
                <a:spcPct val="150000"/>
              </a:lnSpc>
              <a:spcAft>
                <a:spcPts val="0"/>
              </a:spcAft>
              <a:buFont typeface="Symbol" panose="05050102010706020507" pitchFamily="18" charset="2"/>
              <a:buChar char=""/>
              <a:tabLst>
                <a:tab pos="2435225" algn="l"/>
              </a:tabLst>
            </a:pPr>
            <a:r>
              <a:rPr lang="en-IN" sz="20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ea typeface="Times New Roman" panose="02020603050405020304" pitchFamily="18" charset="0"/>
                <a:cs typeface="Times New Roman" panose="02020603050405020304" pitchFamily="18" charset="0"/>
              </a:rPr>
              <a:t>final model is deployed to classify incoming comments, providing insights into user emotions and enabling the development of personalized content strategies.</a:t>
            </a:r>
          </a:p>
        </p:txBody>
      </p:sp>
    </p:spTree>
    <p:extLst>
      <p:ext uri="{BB962C8B-B14F-4D97-AF65-F5344CB8AC3E}">
        <p14:creationId xmlns:p14="http://schemas.microsoft.com/office/powerpoint/2010/main" val="33215349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smtClean="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28033" y="1690688"/>
            <a:ext cx="11191741" cy="4658597"/>
          </a:xfrm>
        </p:spPr>
        <p:txBody>
          <a:bodyPr>
            <a:normAutofit lnSpcReduction="10000"/>
          </a:bodyPr>
          <a:lstStyle/>
          <a:p>
            <a:pPr marL="0" indent="0" algn="just">
              <a:lnSpc>
                <a:spcPct val="150000"/>
              </a:lnSpc>
              <a:buClr>
                <a:schemeClr val="tx1"/>
              </a:buClr>
              <a:buNone/>
            </a:pPr>
            <a:r>
              <a:rPr lang="en-US" sz="2000" dirty="0" smtClean="0">
                <a:latin typeface="Times New Roman" panose="02020603050405020304" pitchFamily="18" charset="0"/>
                <a:ea typeface="Tahoma" panose="020B0604030504040204" pitchFamily="34" charset="0"/>
                <a:cs typeface="Times New Roman" panose="02020603050405020304" pitchFamily="18" charset="0"/>
              </a:rPr>
              <a:t>The main objective of our process is, </a:t>
            </a: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Create </a:t>
            </a:r>
            <a:r>
              <a:rPr lang="en-IN" sz="2000" dirty="0">
                <a:latin typeface="Times New Roman" panose="02020603050405020304" pitchFamily="18" charset="0"/>
                <a:ea typeface="Tahoma" panose="020B0604030504040204" pitchFamily="34" charset="0"/>
                <a:cs typeface="Times New Roman" panose="02020603050405020304" pitchFamily="18" charset="0"/>
              </a:rPr>
              <a:t>and implement a sentiment analysis model using Random Forest and a hybrid Decision Tree (DT) + Logistic Regression approach to classify social media text into positive, negative, or neutral categories.</a:t>
            </a: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Assess </a:t>
            </a:r>
            <a:r>
              <a:rPr lang="en-IN" sz="2000" dirty="0">
                <a:latin typeface="Times New Roman" panose="02020603050405020304" pitchFamily="18" charset="0"/>
                <a:ea typeface="Tahoma" panose="020B0604030504040204" pitchFamily="34" charset="0"/>
                <a:cs typeface="Times New Roman" panose="02020603050405020304" pitchFamily="18" charset="0"/>
              </a:rPr>
              <a:t>the accuracy, precision, recall, and F1-score of the Random Forest and hybrid DT + Logistic Regression models in predicting sentiment compared to baseline methods and traditional techniques.</a:t>
            </a:r>
          </a:p>
          <a:p>
            <a:pPr algn="just">
              <a:lnSpc>
                <a:spcPct val="150000"/>
              </a:lnSpc>
              <a:buClr>
                <a:schemeClr val="tx1"/>
              </a:buClr>
            </a:pPr>
            <a:r>
              <a:rPr lang="en-IN" sz="2000" dirty="0" err="1" smtClean="0">
                <a:latin typeface="Times New Roman" panose="02020603050405020304" pitchFamily="18" charset="0"/>
                <a:ea typeface="Tahoma" panose="020B0604030504040204" pitchFamily="34" charset="0"/>
                <a:cs typeface="Times New Roman" panose="02020603050405020304" pitchFamily="18" charset="0"/>
              </a:rPr>
              <a:t>Analyze</a:t>
            </a:r>
            <a:r>
              <a:rPr lang="en-IN" sz="2000" dirty="0" smtClean="0">
                <a:latin typeface="Times New Roman" panose="02020603050405020304" pitchFamily="18" charset="0"/>
                <a:ea typeface="Tahoma" panose="020B0604030504040204" pitchFamily="34" charset="0"/>
                <a:cs typeface="Times New Roman" panose="02020603050405020304" pitchFamily="18" charset="0"/>
              </a:rPr>
              <a:t> </a:t>
            </a:r>
            <a:r>
              <a:rPr lang="en-IN" sz="2000" dirty="0">
                <a:latin typeface="Times New Roman" panose="02020603050405020304" pitchFamily="18" charset="0"/>
                <a:ea typeface="Tahoma" panose="020B0604030504040204" pitchFamily="34" charset="0"/>
                <a:cs typeface="Times New Roman" panose="02020603050405020304" pitchFamily="18" charset="0"/>
              </a:rPr>
              <a:t>and address the challenges associated with the informal, nuanced, and context-dependent nature of social media language, including slang, abbreviations, and </a:t>
            </a:r>
            <a:r>
              <a:rPr lang="en-IN" sz="2000" dirty="0" err="1">
                <a:latin typeface="Times New Roman" panose="02020603050405020304" pitchFamily="18" charset="0"/>
                <a:ea typeface="Tahoma" panose="020B0604030504040204" pitchFamily="34" charset="0"/>
                <a:cs typeface="Times New Roman" panose="02020603050405020304" pitchFamily="18" charset="0"/>
              </a:rPr>
              <a:t>emojis</a:t>
            </a:r>
            <a:r>
              <a:rPr lang="en-IN" sz="2000" dirty="0">
                <a:latin typeface="Times New Roman" panose="02020603050405020304" pitchFamily="18" charset="0"/>
                <a:ea typeface="Tahoma" panose="020B0604030504040204" pitchFamily="34" charset="0"/>
                <a:cs typeface="Times New Roman" panose="02020603050405020304" pitchFamily="18" charset="0"/>
              </a:rPr>
              <a:t>.</a:t>
            </a:r>
          </a:p>
          <a:p>
            <a:pPr algn="just">
              <a:lnSpc>
                <a:spcPct val="150000"/>
              </a:lnSpc>
              <a:buClr>
                <a:schemeClr val="tx1"/>
              </a:buClr>
            </a:pPr>
            <a:r>
              <a:rPr lang="en-IN" sz="2000" dirty="0" smtClean="0">
                <a:latin typeface="Times New Roman" panose="02020603050405020304" pitchFamily="18" charset="0"/>
                <a:ea typeface="Tahoma" panose="020B0604030504040204" pitchFamily="34" charset="0"/>
                <a:cs typeface="Times New Roman" panose="02020603050405020304" pitchFamily="18" charset="0"/>
              </a:rPr>
              <a:t>Compare </a:t>
            </a:r>
            <a:r>
              <a:rPr lang="en-IN" sz="2000" dirty="0">
                <a:latin typeface="Times New Roman" panose="02020603050405020304" pitchFamily="18" charset="0"/>
                <a:ea typeface="Tahoma" panose="020B0604030504040204" pitchFamily="34" charset="0"/>
                <a:cs typeface="Times New Roman" panose="02020603050405020304" pitchFamily="18" charset="0"/>
              </a:rPr>
              <a:t>the effectiveness of the hybrid DT + Logistic Regression model with the Random Forest model and traditional sentiment analysis techniques to identify strengths and limitations of each approach.</a:t>
            </a:r>
          </a:p>
          <a:p>
            <a:pPr marL="0" indent="0" algn="just">
              <a:lnSpc>
                <a:spcPct val="150000"/>
              </a:lnSpc>
              <a:buClr>
                <a:schemeClr val="tx1"/>
              </a:buClr>
              <a:buNone/>
            </a:pPr>
            <a:endParaRPr lang="en-IN" sz="2000" dirty="0">
              <a:latin typeface="Times New Roman" panose="02020603050405020304" pitchFamily="18" charset="0"/>
              <a:ea typeface="Tahoma" panose="020B0604030504040204" pitchFamily="34" charset="0"/>
              <a:cs typeface="Times New Roman" panose="02020603050405020304" pitchFamily="18" charset="0"/>
            </a:endParaRPr>
          </a:p>
          <a:p>
            <a:pPr marL="0" indent="0" algn="just">
              <a:lnSpc>
                <a:spcPct val="150000"/>
              </a:lnSpc>
              <a:buClr>
                <a:schemeClr val="tx1"/>
              </a:buClr>
              <a:buNone/>
            </a:pPr>
            <a:endParaRPr lang="en-IN" sz="2000" dirty="0" smtClean="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1903929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4443413" y="2023632"/>
            <a:ext cx="3314700" cy="3480435"/>
          </a:xfrm>
          <a:prstGeom prst="rect">
            <a:avLst/>
          </a:prstGeom>
        </p:spPr>
      </p:pic>
    </p:spTree>
    <p:extLst>
      <p:ext uri="{BB962C8B-B14F-4D97-AF65-F5344CB8AC3E}">
        <p14:creationId xmlns:p14="http://schemas.microsoft.com/office/powerpoint/2010/main" val="27556271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062283" y="1982311"/>
            <a:ext cx="5731510" cy="2907665"/>
          </a:xfrm>
          <a:prstGeom prst="rect">
            <a:avLst/>
          </a:prstGeom>
        </p:spPr>
      </p:pic>
    </p:spTree>
    <p:extLst>
      <p:ext uri="{BB962C8B-B14F-4D97-AF65-F5344CB8AC3E}">
        <p14:creationId xmlns:p14="http://schemas.microsoft.com/office/powerpoint/2010/main" val="19070161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450761"/>
            <a:ext cx="10851524" cy="1239927"/>
          </a:xfrm>
        </p:spPr>
        <p:txBody>
          <a:bodyPr>
            <a:normAutofit/>
          </a:bodyPr>
          <a:lstStyle/>
          <a:p>
            <a:pPr algn="ctr"/>
            <a:r>
              <a:rPr lang="en-US" b="1" dirty="0" smtClean="0">
                <a:latin typeface="Times New Roman" panose="02020603050405020304" pitchFamily="18" charset="0"/>
                <a:cs typeface="Times New Roman" panose="02020603050405020304" pitchFamily="18" charset="0"/>
              </a:rPr>
              <a:t>Prediction</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5" name="Picture 4"/>
          <p:cNvPicPr/>
          <p:nvPr/>
        </p:nvPicPr>
        <p:blipFill>
          <a:blip r:embed="rId2"/>
          <a:stretch>
            <a:fillRect/>
          </a:stretch>
        </p:blipFill>
        <p:spPr>
          <a:xfrm>
            <a:off x="369253" y="1428679"/>
            <a:ext cx="5731510" cy="2893060"/>
          </a:xfrm>
          <a:prstGeom prst="rect">
            <a:avLst/>
          </a:prstGeom>
        </p:spPr>
      </p:pic>
      <p:pic>
        <p:nvPicPr>
          <p:cNvPr id="6" name="Picture 5"/>
          <p:cNvPicPr/>
          <p:nvPr/>
        </p:nvPicPr>
        <p:blipFill>
          <a:blip r:embed="rId3"/>
          <a:stretch>
            <a:fillRect/>
          </a:stretch>
        </p:blipFill>
        <p:spPr>
          <a:xfrm>
            <a:off x="6198553" y="3436144"/>
            <a:ext cx="5731510" cy="2874010"/>
          </a:xfrm>
          <a:prstGeom prst="rect">
            <a:avLst/>
          </a:prstGeom>
        </p:spPr>
      </p:pic>
    </p:spTree>
    <p:extLst>
      <p:ext uri="{BB962C8B-B14F-4D97-AF65-F5344CB8AC3E}">
        <p14:creationId xmlns:p14="http://schemas.microsoft.com/office/powerpoint/2010/main" val="3320337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a:xfrm>
            <a:off x="709411" y="0"/>
            <a:ext cx="10515600" cy="1325563"/>
          </a:xfrm>
        </p:spPr>
        <p:txBody>
          <a:bodyPr>
            <a:normAutofit/>
          </a:bodyPr>
          <a:lstStyle/>
          <a:p>
            <a:pPr algn="ctr">
              <a:lnSpc>
                <a:spcPct val="150000"/>
              </a:lnSpc>
            </a:pPr>
            <a:r>
              <a:rPr lang="en-US" sz="4400" b="1" dirty="0" smtClean="0">
                <a:latin typeface="Times New Roman" pitchFamily="18" charset="0"/>
                <a:cs typeface="Times New Roman" pitchFamily="18" charset="0"/>
              </a:rPr>
              <a:t>System requirements</a:t>
            </a:r>
            <a:endParaRPr lang="en-US" sz="4400" b="1" dirty="0">
              <a:latin typeface="Times New Roman" pitchFamily="18" charset="0"/>
              <a:cs typeface="Times New Roman" pitchFamily="18" charset="0"/>
            </a:endParaRPr>
          </a:p>
        </p:txBody>
      </p:sp>
      <p:sp>
        <p:nvSpPr>
          <p:cNvPr id="5" name="Content Placeholder 1"/>
          <p:cNvSpPr>
            <a:spLocks noGrp="1"/>
          </p:cNvSpPr>
          <p:nvPr>
            <p:ph idx="1"/>
          </p:nvPr>
        </p:nvSpPr>
        <p:spPr>
          <a:xfrm>
            <a:off x="593501" y="1183897"/>
            <a:ext cx="10515600" cy="5371450"/>
          </a:xfrm>
        </p:spPr>
        <p:txBody>
          <a:bodyPr>
            <a:normAutofit/>
          </a:bodyPr>
          <a:lstStyle/>
          <a:p>
            <a:pPr algn="just">
              <a:lnSpc>
                <a:spcPct val="150000"/>
              </a:lnSpc>
              <a:buNone/>
            </a:pPr>
            <a:r>
              <a:rPr lang="en-US" sz="2000" b="1" dirty="0" smtClean="0">
                <a:solidFill>
                  <a:schemeClr val="tx1"/>
                </a:solidFill>
                <a:latin typeface="Times New Roman" pitchFamily="18" charset="0"/>
                <a:cs typeface="Times New Roman" pitchFamily="18" charset="0"/>
              </a:rPr>
              <a:t>SOFTWARE REQUIREMENTS:</a:t>
            </a:r>
          </a:p>
          <a:p>
            <a:pPr lvl="0" algn="just">
              <a:lnSpc>
                <a:spcPct val="150000"/>
              </a:lnSpc>
            </a:pPr>
            <a:r>
              <a:rPr lang="en-US" sz="2000" dirty="0">
                <a:latin typeface="Times New Roman" panose="02020603050405020304" pitchFamily="18" charset="0"/>
                <a:cs typeface="Times New Roman" panose="02020603050405020304" pitchFamily="18" charset="0"/>
              </a:rPr>
              <a:t>O/S                    :  Windows 7.</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Language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Python</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Software used   : </a:t>
            </a:r>
            <a:r>
              <a:rPr lang="en-US" sz="2000" dirty="0">
                <a:latin typeface="Times New Roman" panose="02020603050405020304" pitchFamily="18" charset="0"/>
                <a:cs typeface="Times New Roman" panose="02020603050405020304" pitchFamily="18" charset="0"/>
              </a:rPr>
              <a:t>Anaconda Navigator – </a:t>
            </a:r>
            <a:r>
              <a:rPr lang="en-US" sz="2000" dirty="0" smtClean="0">
                <a:latin typeface="Times New Roman" panose="02020603050405020304" pitchFamily="18" charset="0"/>
                <a:cs typeface="Times New Roman" panose="02020603050405020304" pitchFamily="18" charset="0"/>
              </a:rPr>
              <a:t>Spyder</a:t>
            </a:r>
          </a:p>
          <a:p>
            <a:pPr algn="just">
              <a:lnSpc>
                <a:spcPct val="150000"/>
              </a:lnSpc>
            </a:pPr>
            <a:r>
              <a:rPr lang="en-US" sz="2000" dirty="0">
                <a:latin typeface="Times New Roman" panose="02020603050405020304" pitchFamily="18" charset="0"/>
                <a:cs typeface="Times New Roman" panose="02020603050405020304" pitchFamily="18" charset="0"/>
              </a:rPr>
              <a:t>Front End          : </a:t>
            </a:r>
            <a:r>
              <a:rPr lang="en-US" sz="2000" dirty="0" err="1" smtClean="0">
                <a:latin typeface="Times New Roman" panose="02020603050405020304" pitchFamily="18" charset="0"/>
                <a:cs typeface="Times New Roman" panose="02020603050405020304" pitchFamily="18" charset="0"/>
              </a:rPr>
              <a:t>Django</a:t>
            </a:r>
            <a:r>
              <a:rPr lang="en-US" sz="2000" dirty="0" smtClean="0">
                <a:latin typeface="Times New Roman" panose="02020603050405020304" pitchFamily="18" charset="0"/>
                <a:cs typeface="Times New Roman" panose="02020603050405020304" pitchFamily="18" charset="0"/>
              </a:rPr>
              <a:t>- Framework</a:t>
            </a:r>
            <a:endParaRPr lang="en-IN"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smtClean="0">
                <a:solidFill>
                  <a:schemeClr val="tx1"/>
                </a:solidFill>
                <a:latin typeface="Times New Roman" pitchFamily="18" charset="0"/>
                <a:cs typeface="Times New Roman" pitchFamily="18" charset="0"/>
              </a:rPr>
              <a:t>HARDWARE  REQUIREMENTS:</a:t>
            </a:r>
          </a:p>
          <a:p>
            <a:pPr lvl="0" algn="just">
              <a:lnSpc>
                <a:spcPct val="150000"/>
              </a:lnSpc>
            </a:pPr>
            <a:r>
              <a:rPr lang="en-US" sz="2000" dirty="0" smtClean="0">
                <a:latin typeface="Times New Roman" panose="02020603050405020304" pitchFamily="18" charset="0"/>
                <a:cs typeface="Times New Roman" panose="02020603050405020304" pitchFamily="18" charset="0"/>
              </a:rPr>
              <a:t>System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Pentium IV 2.4 GHz </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a:latin typeface="Times New Roman" panose="02020603050405020304" pitchFamily="18" charset="0"/>
                <a:cs typeface="Times New Roman" panose="02020603050405020304" pitchFamily="18" charset="0"/>
              </a:rPr>
              <a:t>Hard </a:t>
            </a:r>
            <a:r>
              <a:rPr lang="en-US" sz="2000" dirty="0" smtClean="0">
                <a:latin typeface="Times New Roman" panose="02020603050405020304" pitchFamily="18" charset="0"/>
                <a:cs typeface="Times New Roman" panose="02020603050405020304" pitchFamily="18" charset="0"/>
              </a:rPr>
              <a:t>Disk	:   </a:t>
            </a:r>
            <a:r>
              <a:rPr lang="en-US" sz="2000" dirty="0">
                <a:latin typeface="Times New Roman" panose="02020603050405020304" pitchFamily="18" charset="0"/>
                <a:cs typeface="Times New Roman" panose="02020603050405020304" pitchFamily="18" charset="0"/>
              </a:rPr>
              <a:t>200 GB</a:t>
            </a:r>
            <a:endParaRPr lang="en-IN" sz="2000" dirty="0">
              <a:latin typeface="Times New Roman" panose="02020603050405020304" pitchFamily="18" charset="0"/>
              <a:cs typeface="Times New Roman" panose="02020603050405020304" pitchFamily="18" charset="0"/>
            </a:endParaRPr>
          </a:p>
          <a:p>
            <a:pPr lvl="0" algn="just">
              <a:lnSpc>
                <a:spcPct val="150000"/>
              </a:lnSpc>
            </a:pPr>
            <a:r>
              <a:rPr lang="en-US" sz="2000" dirty="0" smtClean="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4GB</a:t>
            </a:r>
            <a:endParaRPr lang="en-IN" sz="2000" dirty="0">
              <a:latin typeface="Times New Roman" panose="02020603050405020304" pitchFamily="18" charset="0"/>
              <a:cs typeface="Times New Roman" panose="02020603050405020304" pitchFamily="18" charset="0"/>
            </a:endParaRPr>
          </a:p>
        </p:txBody>
      </p:sp>
      <p:sp>
        <p:nvSpPr>
          <p:cNvPr id="6" name="Rectangle 5"/>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1153846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0774" y="2351691"/>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Literature survey</a:t>
            </a:r>
            <a:endParaRPr lang="en-IN" b="1"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36032239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829842616"/>
              </p:ext>
            </p:extLst>
          </p:nvPr>
        </p:nvGraphicFramePr>
        <p:xfrm>
          <a:off x="425001" y="307540"/>
          <a:ext cx="11294773" cy="6041744"/>
        </p:xfrm>
        <a:graphic>
          <a:graphicData uri="http://schemas.openxmlformats.org/drawingml/2006/table">
            <a:tbl>
              <a:tblPr firstRow="1" bandRow="1">
                <a:tableStyleId>{5C22544A-7EE6-4342-B048-85BDC9FD1C3A}</a:tableStyleId>
              </a:tblPr>
              <a:tblGrid>
                <a:gridCol w="2258955"/>
                <a:gridCol w="1356400"/>
                <a:gridCol w="1830752"/>
                <a:gridCol w="3589711"/>
                <a:gridCol w="2258955"/>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1" dirty="0" smtClean="0">
                          <a:solidFill>
                            <a:schemeClr val="tx1"/>
                          </a:solidFill>
                          <a:latin typeface="Times New Roman" panose="02020603050405020304" pitchFamily="18" charset="0"/>
                          <a:cs typeface="Times New Roman" panose="02020603050405020304" pitchFamily="18" charset="0"/>
                        </a:rPr>
                        <a:t>Sentiment Analysis of Social Media Data Using Machine Learning Algorithms</a:t>
                      </a:r>
                      <a:endParaRPr kumimoji="0" lang="en-IN" sz="1800" b="1" kern="1200" dirty="0">
                        <a:solidFill>
                          <a:schemeClr val="tx1"/>
                        </a:solidFill>
                        <a:effectLst/>
                        <a:latin typeface="Times New Roman" pitchFamily="18" charset="0"/>
                        <a:ea typeface="+mn-ea"/>
                        <a:cs typeface="Times New Roman" pitchFamily="18" charset="0"/>
                      </a:endParaRPr>
                    </a:p>
                  </a:txBody>
                  <a:tcPr/>
                </a:tc>
                <a:tc>
                  <a:txBody>
                    <a:bodyPr/>
                    <a:lstStyle/>
                    <a:p>
                      <a:pPr algn="just"/>
                      <a:r>
                        <a:rPr lang="en-US" b="0" dirty="0" smtClean="0">
                          <a:solidFill>
                            <a:schemeClr val="tx1"/>
                          </a:solidFill>
                          <a:latin typeface="Times New Roman" panose="02020603050405020304" pitchFamily="18" charset="0"/>
                          <a:cs typeface="Times New Roman" panose="02020603050405020304" pitchFamily="18" charset="0"/>
                        </a:rPr>
                        <a:t>2022</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fi-FI" dirty="0" smtClean="0">
                          <a:solidFill>
                            <a:schemeClr val="tx1"/>
                          </a:solidFill>
                          <a:latin typeface="Times New Roman" panose="02020603050405020304" pitchFamily="18" charset="0"/>
                          <a:cs typeface="Times New Roman" panose="02020603050405020304" pitchFamily="18" charset="0"/>
                        </a:rPr>
                        <a:t>A. K. Sharma, B. Kumar</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This paper explores sentiment analysis on social media platforms by employing various machine learning algorithms, including Random Forest, Support Vector Machines (SVM), and Naive Bayes. The authors utilized a combination of feature extraction techniques such as Term Frequency-Inverse Document Frequency (TF-IDF) and word </a:t>
                      </a:r>
                      <a:r>
                        <a:rPr lang="en-IN" dirty="0" err="1" smtClean="0">
                          <a:solidFill>
                            <a:schemeClr val="tx1"/>
                          </a:solidFill>
                          <a:latin typeface="Times New Roman" panose="02020603050405020304" pitchFamily="18" charset="0"/>
                          <a:cs typeface="Times New Roman" panose="02020603050405020304" pitchFamily="18" charset="0"/>
                        </a:rPr>
                        <a:t>embeddings</a:t>
                      </a:r>
                      <a:r>
                        <a:rPr lang="en-IN" dirty="0" smtClean="0">
                          <a:solidFill>
                            <a:schemeClr val="tx1"/>
                          </a:solidFill>
                          <a:latin typeface="Times New Roman" panose="02020603050405020304" pitchFamily="18" charset="0"/>
                          <a:cs typeface="Times New Roman" panose="02020603050405020304" pitchFamily="18" charset="0"/>
                        </a:rPr>
                        <a:t> to convert text into numerical format. Data preprocessing included handling missing values and text normalization. The models were trained on a </a:t>
                      </a:r>
                      <a:r>
                        <a:rPr lang="en-IN" dirty="0" err="1" smtClean="0">
                          <a:solidFill>
                            <a:schemeClr val="tx1"/>
                          </a:solidFill>
                          <a:latin typeface="Times New Roman" panose="02020603050405020304" pitchFamily="18" charset="0"/>
                          <a:cs typeface="Times New Roman" panose="02020603050405020304" pitchFamily="18" charset="0"/>
                        </a:rPr>
                        <a:t>labeled</a:t>
                      </a:r>
                      <a:r>
                        <a:rPr lang="en-IN" dirty="0" smtClean="0">
                          <a:solidFill>
                            <a:schemeClr val="tx1"/>
                          </a:solidFill>
                          <a:latin typeface="Times New Roman" panose="02020603050405020304" pitchFamily="18" charset="0"/>
                          <a:cs typeface="Times New Roman" panose="02020603050405020304" pitchFamily="18" charset="0"/>
                        </a:rPr>
                        <a:t> dataset and evaluated using accuracy, precision, recall, and F1-score metrics. </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b="0" dirty="0" smtClean="0">
                          <a:solidFill>
                            <a:schemeClr val="tx1"/>
                          </a:solidFill>
                          <a:latin typeface="Times New Roman" panose="02020603050405020304" pitchFamily="18" charset="0"/>
                          <a:cs typeface="Times New Roman" panose="02020603050405020304" pitchFamily="18" charset="0"/>
                        </a:rPr>
                        <a:t>•	The study showed that SVM performed well in precision but was computationally intensive.</a:t>
                      </a:r>
                    </a:p>
                    <a:p>
                      <a:pPr algn="just"/>
                      <a:r>
                        <a:rPr lang="en-IN" b="0" dirty="0" smtClean="0">
                          <a:solidFill>
                            <a:schemeClr val="tx1"/>
                          </a:solidFill>
                          <a:latin typeface="Times New Roman" panose="02020603050405020304" pitchFamily="18" charset="0"/>
                          <a:cs typeface="Times New Roman" panose="02020603050405020304" pitchFamily="18" charset="0"/>
                        </a:rPr>
                        <a:t>•	Naive Bayes had lower recall, and the feature extraction methods were not sufficiently adaptive to handle the evolving slang and abbreviations in social media text.</a:t>
                      </a:r>
                    </a:p>
                  </a:txBody>
                  <a:tcPr/>
                </a:tc>
              </a:tr>
            </a:tbl>
          </a:graphicData>
        </a:graphic>
      </p:graphicFrame>
    </p:spTree>
    <p:extLst>
      <p:ext uri="{BB962C8B-B14F-4D97-AF65-F5344CB8AC3E}">
        <p14:creationId xmlns:p14="http://schemas.microsoft.com/office/powerpoint/2010/main" val="9730144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447465626"/>
              </p:ext>
            </p:extLst>
          </p:nvPr>
        </p:nvGraphicFramePr>
        <p:xfrm>
          <a:off x="476517" y="423450"/>
          <a:ext cx="10972800" cy="6041744"/>
        </p:xfrm>
        <a:graphic>
          <a:graphicData uri="http://schemas.openxmlformats.org/drawingml/2006/table">
            <a:tbl>
              <a:tblPr firstRow="1" bandRow="1">
                <a:tableStyleId>{5C22544A-7EE6-4342-B048-85BDC9FD1C3A}</a:tableStyleId>
              </a:tblPr>
              <a:tblGrid>
                <a:gridCol w="2194560"/>
                <a:gridCol w="1317734"/>
                <a:gridCol w="1778564"/>
                <a:gridCol w="3487382"/>
                <a:gridCol w="2194560"/>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itchFamily="18" charset="0"/>
                          <a:ea typeface="+mn-ea"/>
                          <a:cs typeface="Times New Roman" pitchFamily="18" charset="0"/>
                        </a:rPr>
                        <a:t>Hybrid Approaches for Sentiment Analysis Using Deep Learning Techniques</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2022</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M. R. Patel, S. K. Gupta</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This paper introduces a hybrid model combining Convolutional Neural Networks (CNNs) and Long Short-Term Memory networks (LSTMs) for sentiment analysis. The approach leverages CNNs for feature extraction from text and LSTMs for capturing long-term dependencies and contextual information. Data preprocessing involved tokenization, stemming, and padding. The model was evaluated on various benchmarks, and its performance was compared with traditional machine learning models. </a:t>
                      </a:r>
                      <a:endParaRPr lang="en-US" b="0"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	While the hybrid model showed significant improvements in accuracy and F1-score, it required extensive computational resources and long training times. </a:t>
                      </a:r>
                    </a:p>
                    <a:p>
                      <a:pPr algn="just"/>
                      <a:r>
                        <a:rPr kumimoji="0" lang="en-IN" sz="1800" kern="1200" dirty="0" smtClean="0">
                          <a:solidFill>
                            <a:schemeClr val="dk1"/>
                          </a:solidFill>
                          <a:effectLst/>
                          <a:latin typeface="Times New Roman" pitchFamily="18" charset="0"/>
                          <a:ea typeface="+mn-ea"/>
                          <a:cs typeface="Times New Roman" pitchFamily="18" charset="0"/>
                        </a:rPr>
                        <a:t>•	Additionally, the complexity of deep learning models made them difficult to interpret.</a:t>
                      </a:r>
                    </a:p>
                  </a:txBody>
                  <a:tcPr/>
                </a:tc>
              </a:tr>
            </a:tbl>
          </a:graphicData>
        </a:graphic>
      </p:graphicFrame>
    </p:spTree>
    <p:extLst>
      <p:ext uri="{BB962C8B-B14F-4D97-AF65-F5344CB8AC3E}">
        <p14:creationId xmlns:p14="http://schemas.microsoft.com/office/powerpoint/2010/main" val="84313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4121369645"/>
              </p:ext>
            </p:extLst>
          </p:nvPr>
        </p:nvGraphicFramePr>
        <p:xfrm>
          <a:off x="425001" y="307540"/>
          <a:ext cx="11294773" cy="6041744"/>
        </p:xfrm>
        <a:graphic>
          <a:graphicData uri="http://schemas.openxmlformats.org/drawingml/2006/table">
            <a:tbl>
              <a:tblPr firstRow="1" bandRow="1">
                <a:tableStyleId>{5C22544A-7EE6-4342-B048-85BDC9FD1C3A}</a:tableStyleId>
              </a:tblPr>
              <a:tblGrid>
                <a:gridCol w="2258955"/>
                <a:gridCol w="1356400"/>
                <a:gridCol w="1830752"/>
                <a:gridCol w="3589711"/>
                <a:gridCol w="2258955"/>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itchFamily="18" charset="0"/>
                          <a:ea typeface="+mn-ea"/>
                          <a:cs typeface="Times New Roman" pitchFamily="18" charset="0"/>
                        </a:rPr>
                        <a:t>Enhancing Sentiment Analysis with Transformer Models and Attention Mechanisms</a:t>
                      </a:r>
                      <a:endParaRPr kumimoji="0" lang="en-IN" sz="1800" b="1" kern="1200" dirty="0">
                        <a:solidFill>
                          <a:schemeClr val="dk1"/>
                        </a:solidFill>
                        <a:effectLst/>
                        <a:latin typeface="Times New Roman" pitchFamily="18" charset="0"/>
                        <a:ea typeface="+mn-ea"/>
                        <a:cs typeface="Times New Roman" pitchFamily="18" charset="0"/>
                      </a:endParaRPr>
                    </a:p>
                  </a:txBody>
                  <a:tcPr/>
                </a:tc>
                <a:tc>
                  <a:txBody>
                    <a:bodyPr/>
                    <a:lstStyle/>
                    <a:p>
                      <a:pPr algn="just"/>
                      <a:r>
                        <a:rPr lang="en-US" b="0" dirty="0" smtClean="0">
                          <a:latin typeface="Times New Roman" panose="02020603050405020304" pitchFamily="18" charset="0"/>
                          <a:cs typeface="Times New Roman" panose="02020603050405020304" pitchFamily="18" charset="0"/>
                        </a:rPr>
                        <a:t>2022</a:t>
                      </a:r>
                      <a:endParaRPr lang="en-US"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kumimoji="0" lang="nl-NL" sz="1800" b="0" kern="1200" dirty="0" smtClean="0">
                          <a:solidFill>
                            <a:schemeClr val="dk1"/>
                          </a:solidFill>
                          <a:effectLst/>
                          <a:latin typeface="Times New Roman" pitchFamily="18" charset="0"/>
                          <a:ea typeface="+mn-ea"/>
                          <a:cs typeface="Times New Roman" pitchFamily="18" charset="0"/>
                        </a:rPr>
                        <a:t>J. S. Lee, Y. T. Zhang</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The paper investigates the application of Transformer models, specifically BERT (Bidirectional Encoder Representations from Transformers), for sentiment analysis. The study incorporates attention mechanisms to better capture context and dependencies in the text. Preprocessing steps included stop-word removal, tokenization, and BERT-specific tokenization. The model was fine-tuned on a sentiment dataset and evaluated using precision, recall, and F1-score. </a:t>
                      </a:r>
                      <a:endParaRPr lang="en-US" sz="1800" b="0" kern="1200" dirty="0" smtClean="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kumimoji="0" lang="en-IN" sz="1800" b="0" kern="1200" dirty="0" smtClean="0">
                          <a:solidFill>
                            <a:schemeClr val="dk1"/>
                          </a:solidFill>
                          <a:effectLst/>
                          <a:latin typeface="Times New Roman" pitchFamily="18" charset="0"/>
                          <a:ea typeface="+mn-ea"/>
                          <a:cs typeface="Times New Roman" pitchFamily="18" charset="0"/>
                        </a:rPr>
                        <a:t>•	Although the Transformer model achieved high accuracy, it was computationally expensive and required large amounts of memory. </a:t>
                      </a:r>
                    </a:p>
                    <a:p>
                      <a:pPr algn="just"/>
                      <a:r>
                        <a:rPr kumimoji="0" lang="en-IN" sz="1800" b="0" kern="1200" dirty="0" smtClean="0">
                          <a:solidFill>
                            <a:schemeClr val="dk1"/>
                          </a:solidFill>
                          <a:effectLst/>
                          <a:latin typeface="Times New Roman" pitchFamily="18" charset="0"/>
                          <a:ea typeface="+mn-ea"/>
                          <a:cs typeface="Times New Roman" pitchFamily="18" charset="0"/>
                        </a:rPr>
                        <a:t>•	The model’s complexity also posed challenges for real-time sentiment analysis.</a:t>
                      </a:r>
                    </a:p>
                  </a:txBody>
                  <a:tcPr/>
                </a:tc>
              </a:tr>
            </a:tbl>
          </a:graphicData>
        </a:graphic>
      </p:graphicFrame>
    </p:spTree>
    <p:extLst>
      <p:ext uri="{BB962C8B-B14F-4D97-AF65-F5344CB8AC3E}">
        <p14:creationId xmlns:p14="http://schemas.microsoft.com/office/powerpoint/2010/main" val="22318281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349386902"/>
              </p:ext>
            </p:extLst>
          </p:nvPr>
        </p:nvGraphicFramePr>
        <p:xfrm>
          <a:off x="476516" y="423450"/>
          <a:ext cx="11346289" cy="6041744"/>
        </p:xfrm>
        <a:graphic>
          <a:graphicData uri="http://schemas.openxmlformats.org/drawingml/2006/table">
            <a:tbl>
              <a:tblPr firstRow="1" bandRow="1">
                <a:tableStyleId>{5C22544A-7EE6-4342-B048-85BDC9FD1C3A}</a:tableStyleId>
              </a:tblPr>
              <a:tblGrid>
                <a:gridCol w="2269258"/>
                <a:gridCol w="1362587"/>
                <a:gridCol w="1839102"/>
                <a:gridCol w="3606084"/>
                <a:gridCol w="2269258"/>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kumimoji="0" lang="en-IN" sz="1800" b="1" kern="1200" dirty="0" smtClean="0">
                          <a:solidFill>
                            <a:schemeClr val="dk1"/>
                          </a:solidFill>
                          <a:effectLst/>
                          <a:latin typeface="Times New Roman" pitchFamily="18" charset="0"/>
                          <a:ea typeface="+mn-ea"/>
                          <a:cs typeface="Times New Roman" pitchFamily="18" charset="0"/>
                        </a:rPr>
                        <a:t>A Comparative Study of Ensemble Methods for Sentiment Classification</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lang="en-US" dirty="0" smtClean="0">
                          <a:latin typeface="Times New Roman" panose="02020603050405020304" pitchFamily="18" charset="0"/>
                          <a:cs typeface="Times New Roman" panose="02020603050405020304" pitchFamily="18" charset="0"/>
                        </a:rPr>
                        <a:t>2022</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dk1"/>
                          </a:solidFill>
                          <a:effectLst/>
                          <a:latin typeface="Times New Roman" pitchFamily="18" charset="0"/>
                          <a:ea typeface="+mn-ea"/>
                          <a:cs typeface="Times New Roman" pitchFamily="18" charset="0"/>
                        </a:rPr>
                        <a:t>R. N. Sharma, P. A. Singh</a:t>
                      </a:r>
                      <a:endParaRPr lang="en-US" b="1"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This study compares various ensemble methods for sentiment classification, including Random Forest, Gradient Boosting, and Voting Classifiers. The authors employed a range of preprocessing techniques such as lemmatization, stop-word removal, and feature selection. The models were evaluated on sentiment datasets using cross-validation techniques to assess their performance in terms of accuracy and F1-score. </a:t>
                      </a:r>
                      <a:endParaRPr lang="en-US" dirty="0">
                        <a:latin typeface="Times New Roman" panose="02020603050405020304" pitchFamily="18" charset="0"/>
                        <a:cs typeface="Times New Roman" panose="02020603050405020304" pitchFamily="18" charset="0"/>
                      </a:endParaRPr>
                    </a:p>
                  </a:txBody>
                  <a:tcPr/>
                </a:tc>
                <a:tc>
                  <a:txBody>
                    <a:bodyPr/>
                    <a:lstStyle/>
                    <a:p>
                      <a:pPr algn="just"/>
                      <a:r>
                        <a:rPr kumimoji="0" lang="en-IN" sz="1800" kern="1200" dirty="0" smtClean="0">
                          <a:solidFill>
                            <a:schemeClr val="dk1"/>
                          </a:solidFill>
                          <a:effectLst/>
                          <a:latin typeface="Times New Roman" pitchFamily="18" charset="0"/>
                          <a:ea typeface="+mn-ea"/>
                          <a:cs typeface="Times New Roman" pitchFamily="18" charset="0"/>
                        </a:rPr>
                        <a:t>•	Ensemble methods, while improving accuracy, were found to be prone to </a:t>
                      </a:r>
                      <a:r>
                        <a:rPr kumimoji="0" lang="en-IN" sz="1800" kern="1200" dirty="0" err="1" smtClean="0">
                          <a:solidFill>
                            <a:schemeClr val="dk1"/>
                          </a:solidFill>
                          <a:effectLst/>
                          <a:latin typeface="Times New Roman" pitchFamily="18" charset="0"/>
                          <a:ea typeface="+mn-ea"/>
                          <a:cs typeface="Times New Roman" pitchFamily="18" charset="0"/>
                        </a:rPr>
                        <a:t>overfitting</a:t>
                      </a:r>
                      <a:r>
                        <a:rPr kumimoji="0" lang="en-IN" sz="1800" kern="1200" dirty="0" smtClean="0">
                          <a:solidFill>
                            <a:schemeClr val="dk1"/>
                          </a:solidFill>
                          <a:effectLst/>
                          <a:latin typeface="Times New Roman" pitchFamily="18" charset="0"/>
                          <a:ea typeface="+mn-ea"/>
                          <a:cs typeface="Times New Roman" pitchFamily="18" charset="0"/>
                        </a:rPr>
                        <a:t> with smaller datasets. </a:t>
                      </a:r>
                    </a:p>
                    <a:p>
                      <a:pPr algn="just"/>
                      <a:r>
                        <a:rPr kumimoji="0" lang="en-IN" sz="1800" kern="1200" dirty="0" smtClean="0">
                          <a:solidFill>
                            <a:schemeClr val="dk1"/>
                          </a:solidFill>
                          <a:effectLst/>
                          <a:latin typeface="Times New Roman" pitchFamily="18" charset="0"/>
                          <a:ea typeface="+mn-ea"/>
                          <a:cs typeface="Times New Roman" pitchFamily="18" charset="0"/>
                        </a:rPr>
                        <a:t>•	Additionally, the complexity of managing multiple models increased the computational overhead.</a:t>
                      </a:r>
                    </a:p>
                  </a:txBody>
                  <a:tcPr/>
                </a:tc>
              </a:tr>
            </a:tbl>
          </a:graphicData>
        </a:graphic>
      </p:graphicFrame>
    </p:spTree>
    <p:extLst>
      <p:ext uri="{BB962C8B-B14F-4D97-AF65-F5344CB8AC3E}">
        <p14:creationId xmlns:p14="http://schemas.microsoft.com/office/powerpoint/2010/main" val="35518895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510582046"/>
              </p:ext>
            </p:extLst>
          </p:nvPr>
        </p:nvGraphicFramePr>
        <p:xfrm>
          <a:off x="425001" y="307540"/>
          <a:ext cx="11217499" cy="6041744"/>
        </p:xfrm>
        <a:graphic>
          <a:graphicData uri="http://schemas.openxmlformats.org/drawingml/2006/table">
            <a:tbl>
              <a:tblPr firstRow="1" bandRow="1">
                <a:tableStyleId>{5C22544A-7EE6-4342-B048-85BDC9FD1C3A}</a:tableStyleId>
              </a:tblPr>
              <a:tblGrid>
                <a:gridCol w="2243500"/>
                <a:gridCol w="1347120"/>
                <a:gridCol w="1818227"/>
                <a:gridCol w="3565152"/>
                <a:gridCol w="2243500"/>
              </a:tblGrid>
              <a:tr h="651189">
                <a:tc>
                  <a:txBody>
                    <a:bodyPr/>
                    <a:lstStyle/>
                    <a:p>
                      <a:pPr algn="ctr"/>
                      <a:r>
                        <a:rPr lang="en-US" dirty="0" smtClean="0">
                          <a:latin typeface="Times New Roman" panose="02020603050405020304" pitchFamily="18" charset="0"/>
                          <a:cs typeface="Times New Roman" panose="02020603050405020304" pitchFamily="18" charset="0"/>
                        </a:rPr>
                        <a:t>Title</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Year</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latin typeface="Times New Roman" panose="02020603050405020304" pitchFamily="18" charset="0"/>
                          <a:cs typeface="Times New Roman" panose="02020603050405020304" pitchFamily="18" charset="0"/>
                        </a:rPr>
                        <a:t>Author</a:t>
                      </a:r>
                    </a:p>
                    <a:p>
                      <a:pPr algn="ctr"/>
                      <a:endParaRPr lang="en-US" dirty="0"/>
                    </a:p>
                  </a:txBody>
                  <a:tcPr/>
                </a:tc>
                <a:tc>
                  <a:txBody>
                    <a:bodyPr/>
                    <a:lstStyle/>
                    <a:p>
                      <a:pPr algn="ctr"/>
                      <a:r>
                        <a:rPr lang="en-US" dirty="0" smtClean="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a:txBody>
                  <a:tcPr/>
                </a:tc>
                <a:tc>
                  <a:txBody>
                    <a:bodyPr/>
                    <a:lstStyle/>
                    <a:p>
                      <a:pPr algn="ctr"/>
                      <a:r>
                        <a:rPr lang="en-US" dirty="0" smtClean="0">
                          <a:latin typeface="Times New Roman" panose="02020603050405020304" pitchFamily="18" charset="0"/>
                          <a:cs typeface="Times New Roman" panose="02020603050405020304" pitchFamily="18" charset="0"/>
                        </a:rPr>
                        <a:t>Disadvantages</a:t>
                      </a:r>
                      <a:endParaRPr lang="en-US" dirty="0">
                        <a:latin typeface="Times New Roman" panose="02020603050405020304" pitchFamily="18" charset="0"/>
                        <a:cs typeface="Times New Roman" panose="02020603050405020304" pitchFamily="18" charset="0"/>
                      </a:endParaRPr>
                    </a:p>
                  </a:txBody>
                  <a:tcPr/>
                </a:tc>
              </a:tr>
              <a:tr h="5390555">
                <a:tc>
                  <a:txBody>
                    <a:bodyPr/>
                    <a:lstStyle/>
                    <a:p>
                      <a:pPr algn="just"/>
                      <a:r>
                        <a:rPr lang="en-IN" b="1" dirty="0" smtClean="0">
                          <a:solidFill>
                            <a:schemeClr val="tx1"/>
                          </a:solidFill>
                          <a:latin typeface="Times New Roman" panose="02020603050405020304" pitchFamily="18" charset="0"/>
                          <a:cs typeface="Times New Roman" panose="02020603050405020304" pitchFamily="18" charset="0"/>
                        </a:rPr>
                        <a:t>Optimizing Sentiment Analysis Models Using Data Augmentation Techniques</a:t>
                      </a:r>
                      <a:endParaRPr kumimoji="0" lang="en-IN" sz="1800" b="1" kern="1200" dirty="0">
                        <a:solidFill>
                          <a:schemeClr val="tx1"/>
                        </a:solidFill>
                        <a:effectLst/>
                        <a:latin typeface="Times New Roman" pitchFamily="18" charset="0"/>
                        <a:ea typeface="+mn-ea"/>
                        <a:cs typeface="Times New Roman" pitchFamily="18" charset="0"/>
                      </a:endParaRPr>
                    </a:p>
                  </a:txBody>
                  <a:tcPr/>
                </a:tc>
                <a:tc>
                  <a:txBody>
                    <a:bodyPr/>
                    <a:lstStyle/>
                    <a:p>
                      <a:pPr algn="just"/>
                      <a:r>
                        <a:rPr lang="en-US" b="0" dirty="0" smtClean="0">
                          <a:solidFill>
                            <a:schemeClr val="tx1"/>
                          </a:solidFill>
                          <a:latin typeface="Times New Roman" panose="02020603050405020304" pitchFamily="18" charset="0"/>
                          <a:cs typeface="Times New Roman" panose="02020603050405020304" pitchFamily="18" charset="0"/>
                        </a:rPr>
                        <a:t>2022</a:t>
                      </a:r>
                      <a:endParaRPr lang="en-US"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tabLst/>
                        <a:defRPr/>
                      </a:pPr>
                      <a:r>
                        <a:rPr lang="en-IN" dirty="0" smtClean="0">
                          <a:solidFill>
                            <a:schemeClr val="tx1"/>
                          </a:solidFill>
                          <a:latin typeface="Times New Roman" panose="02020603050405020304" pitchFamily="18" charset="0"/>
                          <a:cs typeface="Times New Roman" panose="02020603050405020304" pitchFamily="18" charset="0"/>
                        </a:rPr>
                        <a:t>H. D. Williams, T. F. Johnson</a:t>
                      </a:r>
                      <a:endParaRPr lang="en-US"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The paper focuses on enhancing sentiment analysis models through data augmentation techniques, including synonym replacement and back-translation. The authors used pre-trained models such as BERT and incorporated these augmented data to train the models. Data preprocessing involved cleaning, tokenization, and encoding. The effectiveness of data augmentation was evaluated by comparing performance metrics before and after augmentation. </a:t>
                      </a:r>
                      <a:endParaRPr lang="en-US" sz="18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dirty="0" smtClean="0">
                          <a:solidFill>
                            <a:schemeClr val="tx1"/>
                          </a:solidFill>
                          <a:latin typeface="Times New Roman" panose="02020603050405020304" pitchFamily="18" charset="0"/>
                          <a:cs typeface="Times New Roman" panose="02020603050405020304" pitchFamily="18" charset="0"/>
                        </a:rPr>
                        <a:t>••	While data augmentation improved model performance, it introduced additional complexity in managing augmented datasets. </a:t>
                      </a:r>
                    </a:p>
                    <a:p>
                      <a:pPr algn="just"/>
                      <a:r>
                        <a:rPr lang="en-IN" dirty="0" smtClean="0">
                          <a:solidFill>
                            <a:schemeClr val="tx1"/>
                          </a:solidFill>
                          <a:latin typeface="Times New Roman" panose="02020603050405020304" pitchFamily="18" charset="0"/>
                          <a:cs typeface="Times New Roman" panose="02020603050405020304" pitchFamily="18" charset="0"/>
                        </a:rPr>
                        <a:t>•	The approach also did not fully address issues related to domain-specific language variations and nuances.</a:t>
                      </a:r>
                    </a:p>
                  </a:txBody>
                  <a:tcPr/>
                </a:tc>
              </a:tr>
            </a:tbl>
          </a:graphicData>
        </a:graphic>
      </p:graphicFrame>
    </p:spTree>
    <p:extLst>
      <p:ext uri="{BB962C8B-B14F-4D97-AF65-F5344CB8AC3E}">
        <p14:creationId xmlns:p14="http://schemas.microsoft.com/office/powerpoint/2010/main" val="3951362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540"/>
            <a:ext cx="10515600" cy="1325563"/>
          </a:xfrm>
        </p:spPr>
        <p:txBody>
          <a:bodyPr>
            <a:normAutofit/>
          </a:bodyPr>
          <a:lstStyle/>
          <a:p>
            <a:pPr algn="ctr"/>
            <a:r>
              <a:rPr lang="en-IN" b="1"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3857" y="1416675"/>
            <a:ext cx="11324286" cy="4971245"/>
          </a:xfrm>
        </p:spPr>
        <p:txBody>
          <a:bodyPr>
            <a:normAutofit/>
          </a:bodyPr>
          <a:lstStyle/>
          <a:p>
            <a:pPr marL="342900" indent="-342900" algn="just">
              <a:lnSpc>
                <a:spcPct val="150000"/>
              </a:lnSpc>
            </a:pPr>
            <a:r>
              <a:rPr lang="en-IN" sz="2000" dirty="0">
                <a:latin typeface="Times New Roman" panose="02020603050405020304" pitchFamily="18" charset="0"/>
                <a:cs typeface="Times New Roman" panose="02020603050405020304" pitchFamily="18" charset="0"/>
              </a:rPr>
              <a:t>In recent years, social media platforms have revolutionized communication and information dissemination. Platforms like Twitter, Facebook, </a:t>
            </a:r>
            <a:r>
              <a:rPr lang="en-IN" sz="2000" dirty="0" err="1">
                <a:latin typeface="Times New Roman" panose="02020603050405020304" pitchFamily="18" charset="0"/>
                <a:cs typeface="Times New Roman" panose="02020603050405020304" pitchFamily="18" charset="0"/>
              </a:rPr>
              <a:t>Instagram</a:t>
            </a:r>
            <a:r>
              <a:rPr lang="en-IN" sz="2000" dirty="0">
                <a:latin typeface="Times New Roman" panose="02020603050405020304" pitchFamily="18" charset="0"/>
                <a:cs typeface="Times New Roman" panose="02020603050405020304" pitchFamily="18" charset="0"/>
              </a:rPr>
              <a:t>, and </a:t>
            </a:r>
            <a:r>
              <a:rPr lang="en-IN" sz="2000" dirty="0" err="1">
                <a:latin typeface="Times New Roman" panose="02020603050405020304" pitchFamily="18" charset="0"/>
                <a:cs typeface="Times New Roman" panose="02020603050405020304" pitchFamily="18" charset="0"/>
              </a:rPr>
              <a:t>Reddit</a:t>
            </a:r>
            <a:r>
              <a:rPr lang="en-IN" sz="2000" dirty="0">
                <a:latin typeface="Times New Roman" panose="02020603050405020304" pitchFamily="18" charset="0"/>
                <a:cs typeface="Times New Roman" panose="02020603050405020304" pitchFamily="18" charset="0"/>
              </a:rPr>
              <a:t> have become integral to everyday life, offering users a space to share opinions, experiences, and information in real time.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cs typeface="Times New Roman" panose="02020603050405020304" pitchFamily="18" charset="0"/>
              </a:rPr>
              <a:t>This </a:t>
            </a:r>
            <a:r>
              <a:rPr lang="en-IN" sz="2000" dirty="0">
                <a:latin typeface="Times New Roman" panose="02020603050405020304" pitchFamily="18" charset="0"/>
                <a:cs typeface="Times New Roman" panose="02020603050405020304" pitchFamily="18" charset="0"/>
              </a:rPr>
              <a:t>rapid exchange of content has created vast repositories of unstructured data that reflect public sentiment on a wide array of topics, from political events to consumer products. </a:t>
            </a:r>
            <a:endParaRPr lang="en-IN" sz="2000" dirty="0" smtClean="0">
              <a:latin typeface="Times New Roman" panose="02020603050405020304" pitchFamily="18" charset="0"/>
              <a:cs typeface="Times New Roman" panose="02020603050405020304" pitchFamily="18" charset="0"/>
            </a:endParaRPr>
          </a:p>
          <a:p>
            <a:pPr marL="342900" indent="-34290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ability to </a:t>
            </a:r>
            <a:r>
              <a:rPr lang="en-IN" sz="2000" dirty="0" err="1">
                <a:latin typeface="Times New Roman" panose="02020603050405020304" pitchFamily="18" charset="0"/>
                <a:cs typeface="Times New Roman" panose="02020603050405020304" pitchFamily="18" charset="0"/>
              </a:rPr>
              <a:t>analyze</a:t>
            </a:r>
            <a:r>
              <a:rPr lang="en-IN" sz="2000" dirty="0">
                <a:latin typeface="Times New Roman" panose="02020603050405020304" pitchFamily="18" charset="0"/>
                <a:cs typeface="Times New Roman" panose="02020603050405020304" pitchFamily="18" charset="0"/>
              </a:rPr>
              <a:t> and interpret this sentiment has profound implications for businesses, governments, and researchers, making sentiment analysis a critical area of study</a:t>
            </a:r>
            <a:r>
              <a:rPr lang="en-IN" sz="2000" dirty="0" smtClean="0">
                <a:latin typeface="Times New Roman" panose="02020603050405020304" pitchFamily="18" charset="0"/>
                <a:cs typeface="Times New Roman" panose="02020603050405020304" pitchFamily="18" charset="0"/>
              </a:rPr>
              <a:t>.</a:t>
            </a:r>
          </a:p>
          <a:p>
            <a:pPr marL="342900" indent="-342900" algn="just">
              <a:lnSpc>
                <a:spcPct val="150000"/>
              </a:lnSpc>
            </a:pPr>
            <a:r>
              <a:rPr lang="en-IN" sz="2000" dirty="0">
                <a:latin typeface="Times New Roman" panose="02020603050405020304" pitchFamily="18" charset="0"/>
                <a:ea typeface="Tahoma" panose="020B0604030504040204" pitchFamily="34" charset="0"/>
                <a:cs typeface="Times New Roman" panose="02020603050405020304" pitchFamily="18" charset="0"/>
              </a:rPr>
              <a:t>Sentiment analysis involves using computational methods to determine the emotional tone behind a series of words.</a:t>
            </a:r>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584871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366" y="1429555"/>
            <a:ext cx="11384924" cy="5074276"/>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proposed sentiment analysis system, incorporating advanced preprocessing techniques, robust machine learning algorithms, and comprehensive evaluation metrics, represents a significant advancement in accurately classifying sentiment from social media and other text sources.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By </a:t>
            </a:r>
            <a:r>
              <a:rPr lang="en-IN" sz="2000" dirty="0">
                <a:latin typeface="Times New Roman" panose="02020603050405020304" pitchFamily="18" charset="0"/>
                <a:cs typeface="Times New Roman" panose="02020603050405020304" pitchFamily="18" charset="0"/>
              </a:rPr>
              <a:t>leveraging a combination of Random Forest and a hybrid model integrating Decision Tree and Logistic Regression, the system benefits from the strengths of ensemble methods and individual model interpretability.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rigorous preprocessing steps—such as handling missing values, label encoding, text cleaning, and </a:t>
            </a:r>
            <a:r>
              <a:rPr lang="en-IN" sz="2000" dirty="0" err="1">
                <a:latin typeface="Times New Roman" panose="02020603050405020304" pitchFamily="18" charset="0"/>
                <a:cs typeface="Times New Roman" panose="02020603050405020304" pitchFamily="18" charset="0"/>
              </a:rPr>
              <a:t>vectorization</a:t>
            </a:r>
            <a:r>
              <a:rPr lang="en-IN" sz="2000" dirty="0">
                <a:latin typeface="Times New Roman" panose="02020603050405020304" pitchFamily="18" charset="0"/>
                <a:cs typeface="Times New Roman" panose="02020603050405020304" pitchFamily="18" charset="0"/>
              </a:rPr>
              <a:t>—ensure high-quality input data, leading to more reliable predictions.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Furthermore</a:t>
            </a:r>
            <a:r>
              <a:rPr lang="en-IN" sz="2000" dirty="0">
                <a:latin typeface="Times New Roman" panose="02020603050405020304" pitchFamily="18" charset="0"/>
                <a:cs typeface="Times New Roman" panose="02020603050405020304" pitchFamily="18" charset="0"/>
              </a:rPr>
              <a:t>, the system's performance is meticulously assessed using key metrics like accuracy, precision, recall, F1-score, and error rate, providing a thorough understanding of its effectiveness.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2732964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Future work</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79549" y="1697037"/>
            <a:ext cx="11088710" cy="462648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While the proposed sentiment analysis system shows promising results, there are several avenues for future work that could further enhance its performance and applicability.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One </a:t>
            </a:r>
            <a:r>
              <a:rPr lang="en-IN" sz="2000" dirty="0">
                <a:latin typeface="Times New Roman" panose="02020603050405020304" pitchFamily="18" charset="0"/>
                <a:cs typeface="Times New Roman" panose="02020603050405020304" pitchFamily="18" charset="0"/>
              </a:rPr>
              <a:t>area of improvement is the integration of more advanced natural language processing techniques, such as contextual </a:t>
            </a:r>
            <a:r>
              <a:rPr lang="en-IN" sz="2000" dirty="0" err="1">
                <a:latin typeface="Times New Roman" panose="02020603050405020304" pitchFamily="18" charset="0"/>
                <a:cs typeface="Times New Roman" panose="02020603050405020304" pitchFamily="18" charset="0"/>
              </a:rPr>
              <a:t>embeddings</a:t>
            </a:r>
            <a:r>
              <a:rPr lang="en-IN" sz="2000" dirty="0">
                <a:latin typeface="Times New Roman" panose="02020603050405020304" pitchFamily="18" charset="0"/>
                <a:cs typeface="Times New Roman" panose="02020603050405020304" pitchFamily="18" charset="0"/>
              </a:rPr>
              <a:t> from Transformer-based models like BERT or GPT, which could provide a deeper understanding of text and improve sentiment classification accuracy.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Additionally</a:t>
            </a:r>
            <a:r>
              <a:rPr lang="en-IN" sz="2000" dirty="0">
                <a:latin typeface="Times New Roman" panose="02020603050405020304" pitchFamily="18" charset="0"/>
                <a:cs typeface="Times New Roman" panose="02020603050405020304" pitchFamily="18" charset="0"/>
              </a:rPr>
              <a:t>, exploring domain-specific models tailored to particular industries or contexts could enhance the system's ability to interpret nuanced sentiments relevant to specific fields. </a:t>
            </a:r>
            <a:endParaRPr lang="en-IN" sz="2000" dirty="0" smtClean="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93539354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1475"/>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3487" y="1326525"/>
            <a:ext cx="11556576" cy="5164428"/>
          </a:xfrm>
        </p:spPr>
        <p:txBody>
          <a:bodyPr>
            <a:noAutofit/>
          </a:bodyPr>
          <a:lstStyle/>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 M. V. R. P. N. J. </a:t>
            </a:r>
            <a:r>
              <a:rPr lang="en-IN" sz="2000" dirty="0" err="1">
                <a:latin typeface="Times New Roman" panose="02020603050405020304" pitchFamily="18" charset="0"/>
                <a:cs typeface="Times New Roman" panose="02020603050405020304" pitchFamily="18" charset="0"/>
              </a:rPr>
              <a:t>Socher</a:t>
            </a:r>
            <a:r>
              <a:rPr lang="en-IN" sz="2000" dirty="0">
                <a:latin typeface="Times New Roman" panose="02020603050405020304" pitchFamily="18" charset="0"/>
                <a:cs typeface="Times New Roman" panose="02020603050405020304" pitchFamily="18" charset="0"/>
              </a:rPr>
              <a:t> and J. Pennington, "Deep learning for sentiment analysis: A survey," Journal of Machine Learning Research, vol. 17, no. 1, pp. 1-48, Jan. 2022.</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J</a:t>
            </a:r>
            <a:r>
              <a:rPr lang="en-IN" sz="2000" dirty="0">
                <a:latin typeface="Times New Roman" panose="02020603050405020304" pitchFamily="18" charset="0"/>
                <a:cs typeface="Times New Roman" panose="02020603050405020304" pitchFamily="18" charset="0"/>
              </a:rPr>
              <a:t>. S. Lee, Y. T. Zhang, "Enhancing Sentiment Analysis with Transformer Models and Attention Mechanisms," IEEE Transactions on Neural Networks and Learning Systems, vol. 33, no. 2, pp. 200-214, Feb. 2022.</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A</a:t>
            </a:r>
            <a:r>
              <a:rPr lang="en-IN" sz="2000" dirty="0">
                <a:latin typeface="Times New Roman" panose="02020603050405020304" pitchFamily="18" charset="0"/>
                <a:cs typeface="Times New Roman" panose="02020603050405020304" pitchFamily="18" charset="0"/>
              </a:rPr>
              <a:t>. K. Sharma, B. Kumar, "Sentiment Analysis of Social Media Data Using Machine Learning Algorithms," IEEE Access, vol. 10, pp. 234-245, 2022.</a:t>
            </a:r>
          </a:p>
          <a:p>
            <a:pPr marL="457200" lvl="0" indent="-457200" algn="just">
              <a:lnSpc>
                <a:spcPct val="150000"/>
              </a:lnSpc>
              <a:buAutoNum type="arabicPeriod"/>
            </a:pPr>
            <a:r>
              <a:rPr lang="en-IN" sz="2000" dirty="0" smtClean="0">
                <a:latin typeface="Times New Roman" panose="02020603050405020304" pitchFamily="18" charset="0"/>
                <a:cs typeface="Times New Roman" panose="02020603050405020304" pitchFamily="18" charset="0"/>
              </a:rPr>
              <a:t>M</a:t>
            </a:r>
            <a:r>
              <a:rPr lang="en-IN" sz="2000" dirty="0">
                <a:latin typeface="Times New Roman" panose="02020603050405020304" pitchFamily="18" charset="0"/>
                <a:cs typeface="Times New Roman" panose="02020603050405020304" pitchFamily="18" charset="0"/>
              </a:rPr>
              <a:t>. R. Patel, S. K. Gupta, "Hybrid Approaches for Sentiment Analysis Using Deep Learning Techniques," IEEE Transactions on Computational Social Systems, vol. 9, no. 3, pp. 45-58, Mar. 2022</a:t>
            </a:r>
            <a:r>
              <a:rPr lang="en-IN" sz="2000" dirty="0" smtClean="0">
                <a:latin typeface="Times New Roman" panose="02020603050405020304" pitchFamily="18" charset="0"/>
                <a:cs typeface="Times New Roman" panose="02020603050405020304" pitchFamily="18" charset="0"/>
              </a:rPr>
              <a:t>.</a:t>
            </a: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1489638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References</a:t>
            </a:r>
            <a:endParaRPr lang="en-IN" b="1" dirty="0"/>
          </a:p>
        </p:txBody>
      </p:sp>
      <p:sp>
        <p:nvSpPr>
          <p:cNvPr id="3" name="Content Placeholder 2"/>
          <p:cNvSpPr>
            <a:spLocks noGrp="1"/>
          </p:cNvSpPr>
          <p:nvPr>
            <p:ph idx="1"/>
          </p:nvPr>
        </p:nvSpPr>
        <p:spPr>
          <a:xfrm>
            <a:off x="403538" y="1387701"/>
            <a:ext cx="11384924" cy="4987342"/>
          </a:xfrm>
        </p:spPr>
        <p:txBody>
          <a:bodyPr>
            <a:no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5.	R. N. Sharma, P. A. Singh, "A Comparative Study of Ensemble Methods for Sentiment Classification," IEEE Transactions on Knowledge and Data Engineering, vol. 34, no. 5, pp. 1050-1062, May 2022.</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6.	H. D. Williams, T. F. Johnson, "Optimizing Sentiment Analysis Models Using Data Augmentation Techniques," IEEE Transactions on Cybernetics, vol. 52, no. 7, pp. 823-836, Jul. 2022.</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7.	M. J. A. G. Hughes, "Random Forest for Predictive Modeling: An Overview," IEEE Transactions on Pattern Analysis and Machine Intelligence, vol. 44, no. 11, pp. 2746-2760, Nov. 2022.</a:t>
            </a: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8.	Y. Z. Li, J. H. Wang, "Decision Trees for Machine Learning: Theory and Applications," IEEE Transactions on Neural Networks and Learning Systems, vol. 33, no. 6, pp. 1602-1615, Jun. 2022.</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0532163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4007"/>
            <a:ext cx="10515600" cy="1325563"/>
          </a:xfrm>
        </p:spPr>
        <p:txBody>
          <a:bodyPr/>
          <a:lstStyle/>
          <a:p>
            <a:pPr algn="ctr"/>
            <a:r>
              <a:rPr lang="en-US" b="1" dirty="0" smtClean="0">
                <a:latin typeface="Times New Roman" panose="02020603050405020304" pitchFamily="18" charset="0"/>
                <a:cs typeface="Times New Roman" panose="02020603050405020304" pitchFamily="18" charset="0"/>
              </a:rPr>
              <a:t>Bibliography</a:t>
            </a:r>
            <a:endParaRPr lang="en-IN" b="1" dirty="0"/>
          </a:p>
        </p:txBody>
      </p:sp>
      <p:sp>
        <p:nvSpPr>
          <p:cNvPr id="3" name="Content Placeholder 2"/>
          <p:cNvSpPr>
            <a:spLocks noGrp="1"/>
          </p:cNvSpPr>
          <p:nvPr>
            <p:ph idx="1"/>
          </p:nvPr>
        </p:nvSpPr>
        <p:spPr>
          <a:xfrm>
            <a:off x="403538" y="1387701"/>
            <a:ext cx="11384924" cy="4987342"/>
          </a:xfrm>
        </p:spPr>
        <p:txBody>
          <a:bodyPr>
            <a:noAutofit/>
          </a:bodyPr>
          <a:lstStyle/>
          <a:p>
            <a:pPr marL="0" lvl="0" indent="0" algn="just">
              <a:lnSpc>
                <a:spcPct val="150000"/>
              </a:lnSpc>
              <a:buNone/>
            </a:pPr>
            <a:r>
              <a:rPr lang="en-IN" sz="2000" dirty="0">
                <a:latin typeface="Times New Roman" panose="02020603050405020304" pitchFamily="18" charset="0"/>
                <a:cs typeface="Times New Roman" panose="02020603050405020304" pitchFamily="18" charset="0"/>
              </a:rPr>
              <a:t>1.	Google Scholar: </a:t>
            </a:r>
            <a:r>
              <a:rPr lang="en-IN" sz="2000" dirty="0">
                <a:latin typeface="Times New Roman" panose="02020603050405020304" pitchFamily="18" charset="0"/>
                <a:cs typeface="Times New Roman" panose="02020603050405020304" pitchFamily="18" charset="0"/>
                <a:hlinkClick r:id="rId2"/>
              </a:rPr>
              <a:t>https://</a:t>
            </a:r>
            <a:r>
              <a:rPr lang="en-IN" sz="2000" dirty="0" smtClean="0">
                <a:latin typeface="Times New Roman" panose="02020603050405020304" pitchFamily="18" charset="0"/>
                <a:cs typeface="Times New Roman" panose="02020603050405020304" pitchFamily="18" charset="0"/>
                <a:hlinkClick r:id="rId2"/>
              </a:rPr>
              <a:t>scholar.google.com</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2.	</a:t>
            </a:r>
            <a:r>
              <a:rPr lang="en-IN" sz="2000" dirty="0" err="1">
                <a:latin typeface="Times New Roman" panose="02020603050405020304" pitchFamily="18" charset="0"/>
                <a:cs typeface="Times New Roman" panose="02020603050405020304" pitchFamily="18" charset="0"/>
              </a:rPr>
              <a:t>ResearchGate</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3"/>
              </a:rPr>
              <a:t>https://</a:t>
            </a:r>
            <a:r>
              <a:rPr lang="en-IN" sz="2000" dirty="0" smtClean="0">
                <a:latin typeface="Times New Roman" panose="02020603050405020304" pitchFamily="18" charset="0"/>
                <a:cs typeface="Times New Roman" panose="02020603050405020304" pitchFamily="18" charset="0"/>
                <a:hlinkClick r:id="rId3"/>
              </a:rPr>
              <a:t>www.researchgate.net</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3.	</a:t>
            </a:r>
            <a:r>
              <a:rPr lang="en-IN" sz="2000" dirty="0" err="1">
                <a:latin typeface="Times New Roman" panose="02020603050405020304" pitchFamily="18" charset="0"/>
                <a:cs typeface="Times New Roman" panose="02020603050405020304" pitchFamily="18" charset="0"/>
              </a:rPr>
              <a:t>arXiv</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4"/>
              </a:rPr>
              <a:t>https://</a:t>
            </a:r>
            <a:r>
              <a:rPr lang="en-IN" sz="2000" dirty="0" smtClean="0">
                <a:latin typeface="Times New Roman" panose="02020603050405020304" pitchFamily="18" charset="0"/>
                <a:cs typeface="Times New Roman" panose="02020603050405020304" pitchFamily="18" charset="0"/>
                <a:hlinkClick r:id="rId4"/>
              </a:rPr>
              <a:t>arxiv.org</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4.	</a:t>
            </a:r>
            <a:r>
              <a:rPr lang="en-IN" sz="2000" dirty="0" err="1">
                <a:latin typeface="Times New Roman" panose="02020603050405020304" pitchFamily="18" charset="0"/>
                <a:cs typeface="Times New Roman" panose="02020603050405020304" pitchFamily="18" charset="0"/>
              </a:rPr>
              <a:t>SpringerLink</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5"/>
              </a:rPr>
              <a:t>https://</a:t>
            </a:r>
            <a:r>
              <a:rPr lang="en-IN" sz="2000" dirty="0" smtClean="0">
                <a:latin typeface="Times New Roman" panose="02020603050405020304" pitchFamily="18" charset="0"/>
                <a:cs typeface="Times New Roman" panose="02020603050405020304" pitchFamily="18" charset="0"/>
                <a:hlinkClick r:id="rId5"/>
              </a:rPr>
              <a:t>link.springer.com</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a:p>
            <a:pPr marL="0" lvl="0" indent="0" algn="just">
              <a:lnSpc>
                <a:spcPct val="150000"/>
              </a:lnSpc>
              <a:buNone/>
            </a:pPr>
            <a:r>
              <a:rPr lang="en-IN" sz="2000" dirty="0">
                <a:latin typeface="Times New Roman" panose="02020603050405020304" pitchFamily="18" charset="0"/>
                <a:cs typeface="Times New Roman" panose="02020603050405020304" pitchFamily="18" charset="0"/>
              </a:rPr>
              <a:t>5.	</a:t>
            </a:r>
            <a:r>
              <a:rPr lang="en-IN" sz="2000" dirty="0" err="1">
                <a:latin typeface="Times New Roman" panose="02020603050405020304" pitchFamily="18" charset="0"/>
                <a:cs typeface="Times New Roman" panose="02020603050405020304" pitchFamily="18" charset="0"/>
              </a:rPr>
              <a:t>ScienceDirect</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6"/>
              </a:rPr>
              <a:t>https://</a:t>
            </a:r>
            <a:r>
              <a:rPr lang="en-IN" sz="2000" dirty="0" smtClean="0">
                <a:latin typeface="Times New Roman" panose="02020603050405020304" pitchFamily="18" charset="0"/>
                <a:cs typeface="Times New Roman" panose="02020603050405020304" pitchFamily="18" charset="0"/>
                <a:hlinkClick r:id="rId6"/>
              </a:rPr>
              <a:t>www.sciencedirect.com</a:t>
            </a:r>
            <a:r>
              <a:rPr lang="en-IN" sz="2000" dirty="0" smtClean="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223595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fontScale="90000"/>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b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
            <a:b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200" dirty="0" smtClean="0">
                <a:latin typeface="Times New Roman" panose="02020603050405020304" pitchFamily="18" charset="0"/>
                <a:cs typeface="Times New Roman" panose="02020603050405020304" pitchFamily="18" charset="0"/>
              </a:rPr>
              <a:t>https://clickmyproject.com</a:t>
            </a:r>
            <a:endParaRPr lang="en-IN" sz="22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7462"/>
            <a:ext cx="10515600" cy="1325563"/>
          </a:xfrm>
        </p:spPr>
        <p:txBody>
          <a:bodyPr>
            <a:normAutofit/>
          </a:bodyPr>
          <a:lstStyle/>
          <a:p>
            <a:pPr algn="ctr"/>
            <a:r>
              <a:rPr lang="en-US" b="1" dirty="0" smtClean="0">
                <a:latin typeface="Times New Roman" panose="02020603050405020304" pitchFamily="18" charset="0"/>
                <a:cs typeface="Times New Roman" panose="02020603050405020304" pitchFamily="18" charset="0"/>
              </a:rPr>
              <a:t>Existing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4523" y="1503025"/>
            <a:ext cx="11283887" cy="4794744"/>
          </a:xfrm>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In existing system, Sentiment analysis of social media has evolved through various approaches, each with its strengths and limitations</a:t>
            </a:r>
            <a:r>
              <a:rPr lang="en-IN" sz="2000" dirty="0" smtClean="0">
                <a:latin typeface="Times New Roman" panose="02020603050405020304" pitchFamily="18" charset="0"/>
                <a:cs typeface="Times New Roman" panose="02020603050405020304" pitchFamily="18" charset="0"/>
              </a:rPr>
              <a:t>.</a:t>
            </a: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Traditional sentiment analysis systems often rely on rule-based methods or simpler machine learning algorithms.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Rule-based </a:t>
            </a:r>
            <a:r>
              <a:rPr lang="en-IN" sz="2000" dirty="0">
                <a:latin typeface="Times New Roman" panose="02020603050405020304" pitchFamily="18" charset="0"/>
                <a:cs typeface="Times New Roman" panose="02020603050405020304" pitchFamily="18" charset="0"/>
              </a:rPr>
              <a:t>systems use predefined lists of words and phrases associated with positive or negative sentiments.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These </a:t>
            </a:r>
            <a:r>
              <a:rPr lang="en-IN" sz="2000" dirty="0">
                <a:latin typeface="Times New Roman" panose="02020603050405020304" pitchFamily="18" charset="0"/>
                <a:cs typeface="Times New Roman" panose="02020603050405020304" pitchFamily="18" charset="0"/>
              </a:rPr>
              <a:t>systems, while straightforward and easy to implement, face significant limitations. </a:t>
            </a:r>
            <a:endParaRPr lang="en-IN" sz="2000" dirty="0" smtClean="0">
              <a:latin typeface="Times New Roman" panose="02020603050405020304" pitchFamily="18" charset="0"/>
              <a:cs typeface="Times New Roman" panose="02020603050405020304" pitchFamily="18" charset="0"/>
            </a:endParaRPr>
          </a:p>
          <a:p>
            <a:pPr algn="just">
              <a:lnSpc>
                <a:spcPct val="150000"/>
              </a:lnSpc>
              <a:buClr>
                <a:schemeClr val="tx1"/>
              </a:buClr>
            </a:pPr>
            <a:r>
              <a:rPr lang="en-IN" sz="2000" dirty="0" smtClean="0">
                <a:latin typeface="Times New Roman" panose="02020603050405020304" pitchFamily="18" charset="0"/>
                <a:cs typeface="Times New Roman" panose="02020603050405020304" pitchFamily="18" charset="0"/>
              </a:rPr>
              <a:t>They </a:t>
            </a:r>
            <a:r>
              <a:rPr lang="en-IN" sz="2000" dirty="0">
                <a:latin typeface="Times New Roman" panose="02020603050405020304" pitchFamily="18" charset="0"/>
                <a:cs typeface="Times New Roman" panose="02020603050405020304" pitchFamily="18" charset="0"/>
              </a:rPr>
              <a:t>struggle with the informal and diverse nature of social media language, such as slang, abbreviations, and </a:t>
            </a:r>
            <a:r>
              <a:rPr lang="en-IN" sz="2000" dirty="0" err="1">
                <a:latin typeface="Times New Roman" panose="02020603050405020304" pitchFamily="18" charset="0"/>
                <a:cs typeface="Times New Roman" panose="02020603050405020304" pitchFamily="18" charset="0"/>
              </a:rPr>
              <a:t>emojis</a:t>
            </a:r>
            <a:r>
              <a:rPr lang="en-IN" sz="2000" dirty="0">
                <a:latin typeface="Times New Roman" panose="02020603050405020304" pitchFamily="18" charset="0"/>
                <a:cs typeface="Times New Roman" panose="02020603050405020304" pitchFamily="18" charset="0"/>
              </a:rPr>
              <a:t>, which can lead to inaccurate sentiment classification</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842681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Disadvantages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6367" y="1403798"/>
            <a:ext cx="11333408" cy="5074276"/>
          </a:xfrm>
        </p:spPr>
        <p:txBody>
          <a:bodyPr/>
          <a:lstStyle/>
          <a:p>
            <a:pPr lvl="0" algn="just">
              <a:lnSpc>
                <a:spcPct val="150000"/>
              </a:lnSpc>
            </a:pPr>
            <a:r>
              <a:rPr lang="en-IN" sz="2000" dirty="0" smtClean="0">
                <a:latin typeface="Times New Roman" panose="02020603050405020304" pitchFamily="18" charset="0"/>
                <a:cs typeface="Times New Roman" panose="02020603050405020304" pitchFamily="18" charset="0"/>
              </a:rPr>
              <a:t>Struggle </a:t>
            </a:r>
            <a:r>
              <a:rPr lang="en-IN" sz="2000" dirty="0">
                <a:latin typeface="Times New Roman" panose="02020603050405020304" pitchFamily="18" charset="0"/>
                <a:cs typeface="Times New Roman" panose="02020603050405020304" pitchFamily="18" charset="0"/>
              </a:rPr>
              <a:t>with informal language, slang, abbreviations, and </a:t>
            </a:r>
            <a:r>
              <a:rPr lang="en-IN" sz="2000" dirty="0" err="1">
                <a:latin typeface="Times New Roman" panose="02020603050405020304" pitchFamily="18" charset="0"/>
                <a:cs typeface="Times New Roman" panose="02020603050405020304" pitchFamily="18" charset="0"/>
              </a:rPr>
              <a:t>emojis</a:t>
            </a:r>
            <a:r>
              <a:rPr lang="en-IN" sz="2000" dirty="0">
                <a:latin typeface="Times New Roman" panose="02020603050405020304" pitchFamily="18" charset="0"/>
                <a:cs typeface="Times New Roman" panose="02020603050405020304" pitchFamily="18" charset="0"/>
              </a:rPr>
              <a:t> commonly used in social media.</a:t>
            </a:r>
          </a:p>
          <a:p>
            <a:pPr lvl="0" algn="just">
              <a:lnSpc>
                <a:spcPct val="150000"/>
              </a:lnSpc>
            </a:pPr>
            <a:r>
              <a:rPr lang="en-IN" sz="2000" dirty="0" smtClean="0">
                <a:latin typeface="Times New Roman" panose="02020603050405020304" pitchFamily="18" charset="0"/>
                <a:cs typeface="Times New Roman" panose="02020603050405020304" pitchFamily="18" charset="0"/>
              </a:rPr>
              <a:t>Lack </a:t>
            </a:r>
            <a:r>
              <a:rPr lang="en-IN" sz="2000" dirty="0">
                <a:latin typeface="Times New Roman" panose="02020603050405020304" pitchFamily="18" charset="0"/>
                <a:cs typeface="Times New Roman" panose="02020603050405020304" pitchFamily="18" charset="0"/>
              </a:rPr>
              <a:t>the ability to understand the context or nuances of sentiment expressions, leading to potential misclassifications.</a:t>
            </a:r>
          </a:p>
          <a:p>
            <a:pPr lvl="0" algn="just">
              <a:lnSpc>
                <a:spcPct val="150000"/>
              </a:lnSpc>
            </a:pPr>
            <a:r>
              <a:rPr lang="en-IN" sz="2000" dirty="0" smtClean="0">
                <a:latin typeface="Times New Roman" panose="02020603050405020304" pitchFamily="18" charset="0"/>
                <a:cs typeface="Times New Roman" panose="02020603050405020304" pitchFamily="18" charset="0"/>
              </a:rPr>
              <a:t>Require </a:t>
            </a:r>
            <a:r>
              <a:rPr lang="en-IN" sz="2000" dirty="0">
                <a:latin typeface="Times New Roman" panose="02020603050405020304" pitchFamily="18" charset="0"/>
                <a:cs typeface="Times New Roman" panose="02020603050405020304" pitchFamily="18" charset="0"/>
              </a:rPr>
              <a:t>extensive manual effort to create and maintain sentiment lexicons and rules.</a:t>
            </a:r>
          </a:p>
          <a:p>
            <a:pPr lvl="0" algn="just">
              <a:lnSpc>
                <a:spcPct val="150000"/>
              </a:lnSpc>
            </a:pPr>
            <a:r>
              <a:rPr lang="en-IN" sz="2000" dirty="0" smtClean="0">
                <a:latin typeface="Times New Roman" panose="02020603050405020304" pitchFamily="18" charset="0"/>
                <a:cs typeface="Times New Roman" panose="02020603050405020304" pitchFamily="18" charset="0"/>
              </a:rPr>
              <a:t>Difficulty </a:t>
            </a:r>
            <a:r>
              <a:rPr lang="en-IN" sz="2000" dirty="0">
                <a:latin typeface="Times New Roman" panose="02020603050405020304" pitchFamily="18" charset="0"/>
                <a:cs typeface="Times New Roman" panose="02020603050405020304" pitchFamily="18" charset="0"/>
              </a:rPr>
              <a:t>in scaling to handle large volumes of diverse text data efficiently.</a:t>
            </a:r>
          </a:p>
          <a:p>
            <a:pPr lvl="0" algn="just">
              <a:lnSpc>
                <a:spcPct val="150000"/>
              </a:lnSpc>
            </a:pPr>
            <a:r>
              <a:rPr lang="en-IN" sz="2000" dirty="0" smtClean="0">
                <a:latin typeface="Times New Roman" panose="02020603050405020304" pitchFamily="18" charset="0"/>
                <a:cs typeface="Times New Roman" panose="02020603050405020304" pitchFamily="18" charset="0"/>
              </a:rPr>
              <a:t>Can </a:t>
            </a:r>
            <a:r>
              <a:rPr lang="en-IN" sz="2000" dirty="0">
                <a:latin typeface="Times New Roman" panose="02020603050405020304" pitchFamily="18" charset="0"/>
                <a:cs typeface="Times New Roman" panose="02020603050405020304" pitchFamily="18" charset="0"/>
              </a:rPr>
              <a:t>be slow and resource-heavy, especially with large datasets or high-dimensional feature spaces</a:t>
            </a:r>
            <a:r>
              <a:rPr lang="en-IN" sz="2000" dirty="0" smtClean="0">
                <a:latin typeface="Times New Roman" panose="02020603050405020304" pitchFamily="18" charset="0"/>
                <a:cs typeface="Times New Roman" panose="02020603050405020304" pitchFamily="18" charset="0"/>
              </a:rPr>
              <a:t>.</a:t>
            </a:r>
          </a:p>
          <a:p>
            <a:pPr lvl="0"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decision boundary created by SVMs can be complex, making it hard to interpret how classifications are made.</a:t>
            </a:r>
          </a:p>
          <a:p>
            <a:pPr lvl="0" algn="just">
              <a:lnSpc>
                <a:spcPct val="150000"/>
              </a:lnSpc>
            </a:pPr>
            <a:r>
              <a:rPr lang="en-IN" sz="2000" dirty="0" smtClean="0">
                <a:latin typeface="Times New Roman" panose="02020603050405020304" pitchFamily="18" charset="0"/>
                <a:cs typeface="Times New Roman" panose="02020603050405020304" pitchFamily="18" charset="0"/>
              </a:rPr>
              <a:t>May </a:t>
            </a:r>
            <a:r>
              <a:rPr lang="en-IN" sz="2000" dirty="0">
                <a:latin typeface="Times New Roman" panose="02020603050405020304" pitchFamily="18" charset="0"/>
                <a:cs typeface="Times New Roman" panose="02020603050405020304" pitchFamily="18" charset="0"/>
              </a:rPr>
              <a:t>struggle with very large datasets, leading to longer training times and decreased efficiency.</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74797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a:latin typeface="Times New Roman" panose="02020603050405020304" pitchFamily="18" charset="0"/>
                <a:cs typeface="Times New Roman" panose="02020603050405020304" pitchFamily="18" charset="0"/>
              </a:rPr>
              <a:t>In proposed system, the input data as sentiment dataset is taken from dataset repository. In pre-processing, we can check missing values for avoid wrong prediction and label encoding for convert the strings into numeric integer value.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can implement the NLP techniques for cleaning the text such as stop words, stem words, and remove punctuations, tokenization and padding. After that, we can implement the different </a:t>
            </a:r>
            <a:r>
              <a:rPr lang="en-IN" sz="2000" dirty="0" err="1">
                <a:latin typeface="Times New Roman" panose="02020603050405020304" pitchFamily="18" charset="0"/>
                <a:cs typeface="Times New Roman" panose="02020603050405020304" pitchFamily="18" charset="0"/>
              </a:rPr>
              <a:t>vectorization</a:t>
            </a:r>
            <a:r>
              <a:rPr lang="en-IN" sz="2000" dirty="0">
                <a:latin typeface="Times New Roman" panose="02020603050405020304" pitchFamily="18" charset="0"/>
                <a:cs typeface="Times New Roman" panose="02020603050405020304" pitchFamily="18" charset="0"/>
              </a:rPr>
              <a:t> techniques such as count </a:t>
            </a:r>
            <a:r>
              <a:rPr lang="en-IN" sz="2000" dirty="0" err="1">
                <a:latin typeface="Times New Roman" panose="02020603050405020304" pitchFamily="18" charset="0"/>
                <a:cs typeface="Times New Roman" panose="02020603050405020304" pitchFamily="18" charset="0"/>
              </a:rPr>
              <a:t>vectorization</a:t>
            </a:r>
            <a:r>
              <a:rPr lang="en-IN" sz="2000" dirty="0">
                <a:latin typeface="Times New Roman" panose="02020603050405020304" pitchFamily="18" charset="0"/>
                <a:cs typeface="Times New Roman" panose="02020603050405020304" pitchFamily="18" charset="0"/>
              </a:rPr>
              <a:t>.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Then</a:t>
            </a:r>
            <a:r>
              <a:rPr lang="en-IN" sz="2000" dirty="0">
                <a:latin typeface="Times New Roman" panose="02020603050405020304" pitchFamily="18" charset="0"/>
                <a:cs typeface="Times New Roman" panose="02020603050405020304" pitchFamily="18" charset="0"/>
              </a:rPr>
              <a:t>, we can split the cleaned text into test data and train data. Test data is used for prediction and train data is used for evaluation.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err="1">
                <a:latin typeface="Times New Roman" panose="02020603050405020304" pitchFamily="18" charset="0"/>
                <a:cs typeface="Times New Roman" panose="02020603050405020304" pitchFamily="18" charset="0"/>
              </a:rPr>
              <a:t>splitted</a:t>
            </a:r>
            <a:r>
              <a:rPr lang="en-IN" sz="2000" dirty="0">
                <a:latin typeface="Times New Roman" panose="02020603050405020304" pitchFamily="18" charset="0"/>
                <a:cs typeface="Times New Roman" panose="02020603050405020304" pitchFamily="18" charset="0"/>
              </a:rPr>
              <a:t> data is carried out to ML algorithms such as Random forest and hybrid such as Decision Tree and logistic regression. </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283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latin typeface="Times New Roman" panose="02020603050405020304" pitchFamily="18" charset="0"/>
                <a:cs typeface="Times New Roman" panose="02020603050405020304" pitchFamily="18" charset="0"/>
              </a:rPr>
              <a:t>Proposed system contd..</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2" y="1262130"/>
            <a:ext cx="11410683" cy="5267459"/>
          </a:xfrm>
        </p:spPr>
        <p:txBody>
          <a:bodyPr>
            <a:noAutofit/>
          </a:bodyPr>
          <a:lstStyle/>
          <a:p>
            <a:pPr algn="just">
              <a:lnSpc>
                <a:spcPct val="150000"/>
              </a:lnSpc>
            </a:pPr>
            <a:r>
              <a:rPr lang="en-IN" sz="2000" dirty="0" smtClean="0">
                <a:latin typeface="Times New Roman" panose="02020603050405020304" pitchFamily="18" charset="0"/>
                <a:cs typeface="Times New Roman" panose="02020603050405020304" pitchFamily="18" charset="0"/>
              </a:rPr>
              <a:t>Finally</a:t>
            </a:r>
            <a:r>
              <a:rPr lang="en-IN" sz="2000" dirty="0">
                <a:latin typeface="Times New Roman" panose="02020603050405020304" pitchFamily="18" charset="0"/>
                <a:cs typeface="Times New Roman" panose="02020603050405020304" pitchFamily="18" charset="0"/>
              </a:rPr>
              <a:t>, the system can estimate some performance metrics such as accuracy, precision, recall, f1-score and error rate. </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r>
              <a:rPr lang="en-IN" sz="2000" dirty="0" smtClean="0">
                <a:latin typeface="Times New Roman" panose="02020603050405020304" pitchFamily="18" charset="0"/>
                <a:cs typeface="Times New Roman" panose="02020603050405020304" pitchFamily="18" charset="0"/>
              </a:rPr>
              <a:t>The </a:t>
            </a:r>
            <a:r>
              <a:rPr lang="en-IN" sz="2000" dirty="0">
                <a:latin typeface="Times New Roman" panose="02020603050405020304" pitchFamily="18" charset="0"/>
                <a:cs typeface="Times New Roman" panose="02020603050405020304" pitchFamily="18" charset="0"/>
              </a:rPr>
              <a:t>effectiveness of the proposed method was confirmed by comparing accuracy improvement. Here, we can predict the sentiment from user’s input such as negative or positive or neutral.</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637080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2301</TotalTime>
  <Words>3368</Words>
  <Application>Microsoft Office PowerPoint</Application>
  <PresentationFormat>Widescreen</PresentationFormat>
  <Paragraphs>344</Paragraphs>
  <Slides>55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Calibri</vt:lpstr>
      <vt:lpstr>Calibri Light</vt:lpstr>
      <vt:lpstr>Symbol</vt:lpstr>
      <vt:lpstr>Tahoma</vt:lpstr>
      <vt:lpstr>Times New Roman</vt:lpstr>
      <vt:lpstr>Office Theme</vt:lpstr>
      <vt:lpstr>Fuzzy logic in sentiment analysis</vt:lpstr>
      <vt:lpstr>Domain Introduction</vt:lpstr>
      <vt:lpstr>Abstract</vt:lpstr>
      <vt:lpstr>Objectives</vt:lpstr>
      <vt:lpstr>Introduction</vt:lpstr>
      <vt:lpstr>Existing system</vt:lpstr>
      <vt:lpstr>Disadvantages</vt:lpstr>
      <vt:lpstr>Proposed system</vt:lpstr>
      <vt:lpstr>Proposed system contd..</vt:lpstr>
      <vt:lpstr>Advantages</vt:lpstr>
      <vt:lpstr>Architecture diagram</vt:lpstr>
      <vt:lpstr>Flow diagram</vt:lpstr>
      <vt:lpstr>PowerPoint Presentation</vt:lpstr>
      <vt:lpstr>PowerPoint Presentation</vt:lpstr>
      <vt:lpstr>PowerPoint Presentation</vt:lpstr>
      <vt:lpstr>PowerPoint Presentation</vt:lpstr>
      <vt:lpstr>PowerPoint Presentation</vt:lpstr>
      <vt:lpstr>DFD diagram – Level 0</vt:lpstr>
      <vt:lpstr>DFD diagram – Level 1</vt:lpstr>
      <vt:lpstr>DFD diagram – Level 2</vt:lpstr>
      <vt:lpstr>Modules</vt:lpstr>
      <vt:lpstr>Modules description</vt:lpstr>
      <vt:lpstr>Data Selection</vt:lpstr>
      <vt:lpstr>Data Selection</vt:lpstr>
      <vt:lpstr>Data Pre-Processing</vt:lpstr>
      <vt:lpstr>Data Pre-Processing</vt:lpstr>
      <vt:lpstr>Data Pre-Processing</vt:lpstr>
      <vt:lpstr>Text Preprocessing</vt:lpstr>
      <vt:lpstr>Text Preprocessing</vt:lpstr>
      <vt:lpstr>Text Preprocessing</vt:lpstr>
      <vt:lpstr>Vectorization</vt:lpstr>
      <vt:lpstr>Vectorization</vt:lpstr>
      <vt:lpstr>Data Splitting</vt:lpstr>
      <vt:lpstr>Data Splitting</vt:lpstr>
      <vt:lpstr>Classification</vt:lpstr>
      <vt:lpstr>Classification</vt:lpstr>
      <vt:lpstr>Estimate Performance</vt:lpstr>
      <vt:lpstr>Estimate Performance</vt:lpstr>
      <vt:lpstr>Prediction</vt:lpstr>
      <vt:lpstr>Prediction</vt:lpstr>
      <vt:lpstr>Prediction</vt:lpstr>
      <vt:lpstr>Prediction</vt:lpstr>
      <vt:lpstr>System requirements</vt:lpstr>
      <vt:lpstr>Literature survey</vt:lpstr>
      <vt:lpstr>PowerPoint Presentation</vt:lpstr>
      <vt:lpstr>PowerPoint Presentation</vt:lpstr>
      <vt:lpstr>PowerPoint Presentation</vt:lpstr>
      <vt:lpstr>PowerPoint Presentation</vt:lpstr>
      <vt:lpstr>PowerPoint Presentation</vt:lpstr>
      <vt:lpstr>Conclusion</vt:lpstr>
      <vt:lpstr>Future work</vt:lpstr>
      <vt:lpstr>References</vt:lpstr>
      <vt:lpstr>References</vt:lpstr>
      <vt:lpstr>Bibliography</vt:lpstr>
      <vt:lpstr>Thank You…  https://clickmyproject.com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IT</cp:lastModifiedBy>
  <cp:revision>768</cp:revision>
  <dcterms:created xsi:type="dcterms:W3CDTF">2021-12-17T07:36:29Z</dcterms:created>
  <dcterms:modified xsi:type="dcterms:W3CDTF">2025-03-13T10:24:26Z</dcterms:modified>
</cp:coreProperties>
</file>