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15" r:id="rId2"/>
    <p:sldId id="381" r:id="rId3"/>
    <p:sldId id="316" r:id="rId4"/>
    <p:sldId id="400" r:id="rId5"/>
    <p:sldId id="258" r:id="rId6"/>
    <p:sldId id="348" r:id="rId7"/>
    <p:sldId id="260" r:id="rId8"/>
    <p:sldId id="401" r:id="rId9"/>
    <p:sldId id="262" r:id="rId10"/>
    <p:sldId id="399" r:id="rId11"/>
    <p:sldId id="263" r:id="rId12"/>
    <p:sldId id="412" r:id="rId13"/>
    <p:sldId id="413" r:id="rId14"/>
    <p:sldId id="266" r:id="rId15"/>
    <p:sldId id="330" r:id="rId16"/>
    <p:sldId id="329" r:id="rId17"/>
    <p:sldId id="402" r:id="rId18"/>
    <p:sldId id="403" r:id="rId19"/>
    <p:sldId id="404" r:id="rId20"/>
    <p:sldId id="405" r:id="rId21"/>
    <p:sldId id="406" r:id="rId22"/>
    <p:sldId id="407" r:id="rId23"/>
    <p:sldId id="408" r:id="rId24"/>
    <p:sldId id="409" r:id="rId25"/>
    <p:sldId id="410" r:id="rId26"/>
    <p:sldId id="411" r:id="rId27"/>
    <p:sldId id="297" r:id="rId28"/>
    <p:sldId id="317" r:id="rId29"/>
    <p:sldId id="357" r:id="rId30"/>
    <p:sldId id="358" r:id="rId31"/>
    <p:sldId id="359" r:id="rId32"/>
    <p:sldId id="360" r:id="rId33"/>
    <p:sldId id="361" r:id="rId34"/>
    <p:sldId id="337" r:id="rId35"/>
    <p:sldId id="284"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15-03-2025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238408"/>
            <a:ext cx="10515600" cy="2063135"/>
          </a:xfrm>
        </p:spPr>
        <p:txBody>
          <a:bodyPr>
            <a:noAutofit/>
          </a:bodyPr>
          <a:lstStyle/>
          <a:p>
            <a:pPr algn="ctr">
              <a:lnSpc>
                <a:spcPct val="150000"/>
              </a:lnSpc>
            </a:pP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Developing an AI based interactive </a:t>
            </a:r>
            <a:r>
              <a:rPr lang="en-IN"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chatbot</a:t>
            </a: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 virtual </a:t>
            </a: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on department of </a:t>
            </a:r>
            <a:r>
              <a:rPr lang="en-IN"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justice website</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165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2" y="1262130"/>
            <a:ext cx="11410683" cy="5267459"/>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cleaned data is then split into training and testing datasets, with the training data used to evaluate the model, and the test data for making predictions.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chatbot</a:t>
            </a:r>
            <a:r>
              <a:rPr lang="en-IN" sz="2000" dirty="0">
                <a:latin typeface="Times New Roman" panose="02020603050405020304" pitchFamily="18" charset="0"/>
                <a:cs typeface="Times New Roman" panose="02020603050405020304" pitchFamily="18" charset="0"/>
              </a:rPr>
              <a:t> uses these trained models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user queries and generate accurate, relevant responses.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interaction continues until the user’s query is resolved. By implementing machine learning and AI techniques, this system ensures that users can easily access legal information, improving both accessibility and user experience.</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2681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365125"/>
            <a:ext cx="11204619" cy="938861"/>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426223"/>
            <a:ext cx="11359166" cy="5038971"/>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use of machine learning classification algorithms allows for highly accurate predictions and faster response times when addressing user queries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chatbot</a:t>
            </a:r>
            <a:r>
              <a:rPr lang="en-IN" sz="2000" dirty="0">
                <a:latin typeface="Times New Roman" panose="02020603050405020304" pitchFamily="18" charset="0"/>
                <a:cs typeface="Times New Roman" panose="02020603050405020304" pitchFamily="18" charset="0"/>
              </a:rPr>
              <a:t> offers users a seamless, interactive experience, providing immediate answers to legal questions, which reduces the need for manual assistance</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system can be easily updated with new data or trained on additional datasets to adapt to changing legal information and scale to handle a large number of users simultaneously.</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522574" y="720474"/>
            <a:ext cx="2833352" cy="963115"/>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4829578" y="266275"/>
            <a:ext cx="4427304" cy="6130322"/>
            <a:chOff x="3721995" y="244720"/>
            <a:chExt cx="4427304" cy="6130322"/>
          </a:xfrm>
        </p:grpSpPr>
        <p:sp>
          <p:nvSpPr>
            <p:cNvPr id="43" name="Oval 42"/>
            <p:cNvSpPr/>
            <p:nvPr/>
          </p:nvSpPr>
          <p:spPr>
            <a:xfrm>
              <a:off x="3726193" y="244720"/>
              <a:ext cx="2707920" cy="57072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Start Project</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3836399" y="1090018"/>
              <a:ext cx="2487507" cy="3432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Preliminary Process</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5" name="Straight Arrow Connector 44"/>
            <p:cNvCxnSpPr>
              <a:stCxn id="43" idx="4"/>
              <a:endCxn id="44" idx="0"/>
            </p:cNvCxnSpPr>
            <p:nvPr/>
          </p:nvCxnSpPr>
          <p:spPr>
            <a:xfrm>
              <a:off x="5080153" y="815449"/>
              <a:ext cx="0" cy="2745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836399" y="1662034"/>
              <a:ext cx="2487507" cy="3432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Text Preprocessing</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7" name="Parallelogram 46"/>
            <p:cNvSpPr/>
            <p:nvPr/>
          </p:nvSpPr>
          <p:spPr>
            <a:xfrm>
              <a:off x="3836396" y="2817516"/>
              <a:ext cx="2487507" cy="363232"/>
            </a:xfrm>
            <a:prstGeom prst="parallelogram">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Model Generation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8" name="Diamond 47"/>
            <p:cNvSpPr/>
            <p:nvPr/>
          </p:nvSpPr>
          <p:spPr>
            <a:xfrm>
              <a:off x="3781290" y="3395250"/>
              <a:ext cx="2597714" cy="790824"/>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Prediction</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9" name="Straight Arrow Connector 48"/>
            <p:cNvCxnSpPr>
              <a:stCxn id="47" idx="4"/>
              <a:endCxn id="48" idx="0"/>
            </p:cNvCxnSpPr>
            <p:nvPr/>
          </p:nvCxnSpPr>
          <p:spPr>
            <a:xfrm flipH="1">
              <a:off x="5080149" y="3180748"/>
              <a:ext cx="1" cy="2145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836396" y="2205453"/>
              <a:ext cx="2487507" cy="3432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Data Slicing</a:t>
              </a:r>
            </a:p>
          </p:txBody>
        </p:sp>
        <p:cxnSp>
          <p:nvCxnSpPr>
            <p:cNvPr id="51" name="Straight Arrow Connector 50"/>
            <p:cNvCxnSpPr>
              <a:stCxn id="44" idx="2"/>
              <a:endCxn id="46" idx="0"/>
            </p:cNvCxnSpPr>
            <p:nvPr/>
          </p:nvCxnSpPr>
          <p:spPr>
            <a:xfrm>
              <a:off x="5080153" y="1433230"/>
              <a:ext cx="0" cy="2288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6" idx="2"/>
              <a:endCxn id="50" idx="0"/>
            </p:cNvCxnSpPr>
            <p:nvPr/>
          </p:nvCxnSpPr>
          <p:spPr>
            <a:xfrm flipH="1">
              <a:off x="5080149" y="2005246"/>
              <a:ext cx="4" cy="2002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2"/>
              <a:endCxn id="47" idx="0"/>
            </p:cNvCxnSpPr>
            <p:nvPr/>
          </p:nvCxnSpPr>
          <p:spPr>
            <a:xfrm>
              <a:off x="5080149" y="2548665"/>
              <a:ext cx="0" cy="2688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850440" y="3310025"/>
              <a:ext cx="1298859" cy="97958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err="1" smtClean="0">
                  <a:solidFill>
                    <a:schemeClr val="tx1"/>
                  </a:solidFill>
                  <a:latin typeface="Times New Roman" panose="02020603050405020304" pitchFamily="18" charset="0"/>
                  <a:cs typeface="Times New Roman" panose="02020603050405020304" pitchFamily="18" charset="0"/>
                </a:rPr>
                <a:t>Chatbot</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55" name="Straight Arrow Connector 54"/>
            <p:cNvCxnSpPr>
              <a:stCxn id="48" idx="3"/>
              <a:endCxn id="54" idx="2"/>
            </p:cNvCxnSpPr>
            <p:nvPr/>
          </p:nvCxnSpPr>
          <p:spPr>
            <a:xfrm>
              <a:off x="6379004" y="3790662"/>
              <a:ext cx="471436" cy="91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474130" y="4505224"/>
              <a:ext cx="1203650" cy="105486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Performance</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57" name="Straight Arrow Connector 56"/>
            <p:cNvCxnSpPr>
              <a:stCxn id="48" idx="2"/>
              <a:endCxn id="56" idx="0"/>
            </p:cNvCxnSpPr>
            <p:nvPr/>
          </p:nvCxnSpPr>
          <p:spPr>
            <a:xfrm flipH="1">
              <a:off x="5075955" y="4186074"/>
              <a:ext cx="4192" cy="3191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3721995" y="5760549"/>
              <a:ext cx="2707920" cy="61449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End Project</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p:cNvCxnSpPr>
              <a:stCxn id="56" idx="4"/>
              <a:endCxn id="60" idx="0"/>
            </p:cNvCxnSpPr>
            <p:nvPr/>
          </p:nvCxnSpPr>
          <p:spPr>
            <a:xfrm>
              <a:off x="5075955" y="5560093"/>
              <a:ext cx="0" cy="2004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7510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49771" y="473672"/>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1461347" y="1824261"/>
            <a:ext cx="9092447" cy="3825026"/>
            <a:chOff x="1944710" y="2009105"/>
            <a:chExt cx="9092447" cy="3825026"/>
          </a:xfrm>
        </p:grpSpPr>
        <p:sp>
          <p:nvSpPr>
            <p:cNvPr id="43" name="Rectangle 42"/>
            <p:cNvSpPr/>
            <p:nvPr/>
          </p:nvSpPr>
          <p:spPr>
            <a:xfrm>
              <a:off x="1944710" y="2009109"/>
              <a:ext cx="1934013" cy="38250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44" name="Group 43"/>
            <p:cNvGrpSpPr/>
            <p:nvPr/>
          </p:nvGrpSpPr>
          <p:grpSpPr>
            <a:xfrm>
              <a:off x="2057611" y="3535508"/>
              <a:ext cx="1640935" cy="1819563"/>
              <a:chOff x="1284311" y="1894886"/>
              <a:chExt cx="1701571" cy="1541258"/>
            </a:xfrm>
          </p:grpSpPr>
          <p:sp>
            <p:nvSpPr>
              <p:cNvPr id="61" name="Rectangle 60"/>
              <p:cNvSpPr/>
              <p:nvPr/>
            </p:nvSpPr>
            <p:spPr>
              <a:xfrm>
                <a:off x="1462418" y="2866168"/>
                <a:ext cx="1415123" cy="569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rPr>
                  <a:t>INPUT DATA</a:t>
                </a:r>
                <a:endParaRPr lang="en-IN" sz="1200" b="1" dirty="0">
                  <a:effectLst/>
                  <a:latin typeface="Times New Roman" panose="02020603050405020304" pitchFamily="18" charset="0"/>
                  <a:ea typeface="Times New Roman" panose="02020603050405020304" pitchFamily="18" charset="0"/>
                </a:endParaRPr>
              </a:p>
            </p:txBody>
          </p:sp>
          <p:sp>
            <p:nvSpPr>
              <p:cNvPr id="63" name="TextBox 4"/>
              <p:cNvSpPr txBox="1"/>
              <p:nvPr/>
            </p:nvSpPr>
            <p:spPr>
              <a:xfrm>
                <a:off x="1284311" y="1894886"/>
                <a:ext cx="1701571" cy="419149"/>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Justice CSV Dataset</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4" name="Down Arrow 63"/>
              <p:cNvSpPr/>
              <p:nvPr/>
            </p:nvSpPr>
            <p:spPr>
              <a:xfrm>
                <a:off x="1927663" y="2444170"/>
                <a:ext cx="484632" cy="27045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5" name="Rectangle 44"/>
            <p:cNvSpPr/>
            <p:nvPr/>
          </p:nvSpPr>
          <p:spPr>
            <a:xfrm>
              <a:off x="4353679" y="2009107"/>
              <a:ext cx="1934013" cy="3825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Rectangle 45"/>
            <p:cNvSpPr/>
            <p:nvPr/>
          </p:nvSpPr>
          <p:spPr>
            <a:xfrm>
              <a:off x="4482863" y="2185088"/>
              <a:ext cx="1675644" cy="672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rPr>
                <a:t>PREPROCESSING </a:t>
              </a:r>
              <a:endParaRPr lang="en-IN" sz="1200" b="1" dirty="0">
                <a:effectLst/>
                <a:latin typeface="Times New Roman" panose="02020603050405020304" pitchFamily="18" charset="0"/>
                <a:ea typeface="Times New Roman" panose="02020603050405020304" pitchFamily="18" charset="0"/>
              </a:endParaRPr>
            </a:p>
          </p:txBody>
        </p:sp>
        <p:cxnSp>
          <p:nvCxnSpPr>
            <p:cNvPr id="47" name="Elbow Connector 46"/>
            <p:cNvCxnSpPr>
              <a:stCxn id="61" idx="3"/>
              <a:endCxn id="46" idx="1"/>
            </p:cNvCxnSpPr>
            <p:nvPr/>
          </p:nvCxnSpPr>
          <p:spPr>
            <a:xfrm flipV="1">
              <a:off x="3594066" y="2521537"/>
              <a:ext cx="888799" cy="24970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Down Arrow 47"/>
            <p:cNvSpPr/>
            <p:nvPr/>
          </p:nvSpPr>
          <p:spPr>
            <a:xfrm>
              <a:off x="5009738" y="2916250"/>
              <a:ext cx="467362" cy="31929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p:cNvSpPr/>
            <p:nvPr/>
          </p:nvSpPr>
          <p:spPr>
            <a:xfrm>
              <a:off x="4515730" y="3343116"/>
              <a:ext cx="1616489" cy="6517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TEXT PREPROCESSING</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0" name="Down Arrow 49"/>
            <p:cNvSpPr/>
            <p:nvPr/>
          </p:nvSpPr>
          <p:spPr>
            <a:xfrm>
              <a:off x="5056919" y="4183976"/>
              <a:ext cx="467362" cy="31929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4592997" y="4620883"/>
              <a:ext cx="1455377" cy="6517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SPLITTING</a:t>
              </a:r>
              <a:endParaRPr lang="en-IN" sz="11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2" name="Rectangle 51"/>
            <p:cNvSpPr/>
            <p:nvPr/>
          </p:nvSpPr>
          <p:spPr>
            <a:xfrm>
              <a:off x="6732563" y="2009105"/>
              <a:ext cx="1934013" cy="3825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Rectangle 52"/>
            <p:cNvSpPr/>
            <p:nvPr/>
          </p:nvSpPr>
          <p:spPr>
            <a:xfrm>
              <a:off x="6971881" y="2209803"/>
              <a:ext cx="1455377" cy="6517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VECTORIZATION</a:t>
              </a:r>
              <a:endParaRPr lang="en-IN" sz="11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4" name="Rectangle 53"/>
            <p:cNvSpPr/>
            <p:nvPr/>
          </p:nvSpPr>
          <p:spPr>
            <a:xfrm>
              <a:off x="7022992" y="3343116"/>
              <a:ext cx="1455377" cy="6517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5" name="Down Arrow 54"/>
            <p:cNvSpPr/>
            <p:nvPr/>
          </p:nvSpPr>
          <p:spPr>
            <a:xfrm>
              <a:off x="7465889" y="2916250"/>
              <a:ext cx="467362" cy="31929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Down Arrow 55"/>
            <p:cNvSpPr/>
            <p:nvPr/>
          </p:nvSpPr>
          <p:spPr>
            <a:xfrm>
              <a:off x="7517000" y="4102451"/>
              <a:ext cx="467362" cy="31929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7022992" y="4620883"/>
              <a:ext cx="1455377" cy="6517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ANALYSIS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8" name="Elbow Connector 57"/>
            <p:cNvCxnSpPr>
              <a:stCxn id="51" idx="3"/>
              <a:endCxn id="53" idx="1"/>
            </p:cNvCxnSpPr>
            <p:nvPr/>
          </p:nvCxnSpPr>
          <p:spPr>
            <a:xfrm flipV="1">
              <a:off x="6048374" y="2535684"/>
              <a:ext cx="923507" cy="241108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11447" y="3883894"/>
              <a:ext cx="1925710" cy="3077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rgbClr val="FFFFFF"/>
              </a:solidFill>
            </a:ln>
          </p:spPr>
          <p:txBody>
            <a:bodyPr wrap="square" rtlCol="0">
              <a:spAutoFit/>
            </a:bodyPr>
            <a:lstStyle/>
            <a:p>
              <a:pPr algn="ctr"/>
              <a:r>
                <a:rPr lang="en-IN" sz="1400" b="1" dirty="0" smtClean="0">
                  <a:latin typeface="Times New Roman" panose="02020603050405020304" pitchFamily="18" charset="0"/>
                  <a:cs typeface="Times New Roman" panose="02020603050405020304" pitchFamily="18" charset="0"/>
                </a:rPr>
                <a:t>Justice Prediction</a:t>
              </a:r>
              <a:endParaRPr lang="en-IN" sz="1400" b="1" dirty="0">
                <a:latin typeface="Times New Roman" panose="02020603050405020304" pitchFamily="18" charset="0"/>
                <a:cs typeface="Times New Roman" panose="02020603050405020304" pitchFamily="18" charset="0"/>
              </a:endParaRPr>
            </a:p>
          </p:txBody>
        </p:sp>
        <p:cxnSp>
          <p:nvCxnSpPr>
            <p:cNvPr id="60" name="Elbow Connector 59"/>
            <p:cNvCxnSpPr>
              <a:stCxn id="54" idx="3"/>
              <a:endCxn id="59" idx="1"/>
            </p:cNvCxnSpPr>
            <p:nvPr/>
          </p:nvCxnSpPr>
          <p:spPr>
            <a:xfrm>
              <a:off x="8478369" y="3668997"/>
              <a:ext cx="633078" cy="3687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543" y="2188024"/>
            <a:ext cx="1218251" cy="907339"/>
          </a:xfrm>
          <a:prstGeom prst="rect">
            <a:avLst/>
          </a:prstGeom>
        </p:spPr>
      </p:pic>
    </p:spTree>
    <p:extLst>
      <p:ext uri="{BB962C8B-B14F-4D97-AF65-F5344CB8AC3E}">
        <p14:creationId xmlns:p14="http://schemas.microsoft.com/office/powerpoint/2010/main" val="3377514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3639" y="1468192"/>
            <a:ext cx="11333409" cy="4945487"/>
          </a:xfrm>
        </p:spPr>
        <p:txBody>
          <a:bodyPr>
            <a:normAutofit fontScale="92500" lnSpcReduction="10000"/>
          </a:bodyPr>
          <a:lstStyle/>
          <a:p>
            <a:pPr lvl="0" algn="just">
              <a:lnSpc>
                <a:spcPct val="150000"/>
              </a:lnSpc>
            </a:pPr>
            <a:r>
              <a:rPr lang="en-IN" sz="2000" dirty="0">
                <a:latin typeface="Times New Roman" panose="02020603050405020304" pitchFamily="18" charset="0"/>
                <a:cs typeface="Times New Roman" panose="02020603050405020304" pitchFamily="18" charset="0"/>
              </a:rPr>
              <a:t>User </a:t>
            </a:r>
            <a:r>
              <a:rPr lang="en-IN" sz="2000" dirty="0" smtClean="0">
                <a:latin typeface="Times New Roman" panose="02020603050405020304" pitchFamily="18" charset="0"/>
                <a:cs typeface="Times New Roman" panose="02020603050405020304" pitchFamily="18" charset="0"/>
              </a:rPr>
              <a:t>Authentication</a:t>
            </a:r>
          </a:p>
          <a:p>
            <a:pPr lvl="0" algn="just">
              <a:lnSpc>
                <a:spcPct val="150000"/>
              </a:lnSpc>
            </a:pPr>
            <a:r>
              <a:rPr lang="en-IN" sz="2000" dirty="0" smtClean="0">
                <a:latin typeface="Times New Roman" panose="02020603050405020304" pitchFamily="18" charset="0"/>
                <a:cs typeface="Times New Roman" panose="02020603050405020304" pitchFamily="18" charset="0"/>
              </a:rPr>
              <a:t>Import data</a:t>
            </a:r>
          </a:p>
          <a:p>
            <a:pPr lvl="0" algn="just">
              <a:lnSpc>
                <a:spcPct val="150000"/>
              </a:lnSpc>
            </a:pPr>
            <a:r>
              <a:rPr lang="en-IN" sz="2000" dirty="0">
                <a:latin typeface="Times New Roman" panose="02020603050405020304" pitchFamily="18" charset="0"/>
                <a:cs typeface="Times New Roman" panose="02020603050405020304" pitchFamily="18" charset="0"/>
              </a:rPr>
              <a:t>Data Pre-processing</a:t>
            </a:r>
          </a:p>
          <a:p>
            <a:pPr lvl="0" algn="just">
              <a:lnSpc>
                <a:spcPct val="150000"/>
              </a:lnSpc>
            </a:pPr>
            <a:r>
              <a:rPr lang="en-IN" sz="2000" dirty="0">
                <a:latin typeface="Times New Roman" panose="02020603050405020304" pitchFamily="18" charset="0"/>
                <a:cs typeface="Times New Roman" panose="02020603050405020304" pitchFamily="18" charset="0"/>
              </a:rPr>
              <a:t>Text Pre-processing</a:t>
            </a:r>
          </a:p>
          <a:p>
            <a:pPr lvl="0" algn="just">
              <a:lnSpc>
                <a:spcPct val="150000"/>
              </a:lnSpc>
            </a:pPr>
            <a:r>
              <a:rPr lang="en-IN" sz="2000" dirty="0">
                <a:latin typeface="Times New Roman" panose="02020603050405020304" pitchFamily="18" charset="0"/>
                <a:cs typeface="Times New Roman" panose="02020603050405020304" pitchFamily="18" charset="0"/>
              </a:rPr>
              <a:t>Vectorization</a:t>
            </a:r>
          </a:p>
          <a:p>
            <a:pPr lvl="0" algn="just">
              <a:lnSpc>
                <a:spcPct val="150000"/>
              </a:lnSpc>
            </a:pPr>
            <a:r>
              <a:rPr lang="en-IN" sz="2000" dirty="0">
                <a:latin typeface="Times New Roman" panose="02020603050405020304" pitchFamily="18" charset="0"/>
                <a:cs typeface="Times New Roman" panose="02020603050405020304" pitchFamily="18" charset="0"/>
              </a:rPr>
              <a:t>Data splitting</a:t>
            </a:r>
          </a:p>
          <a:p>
            <a:pPr lvl="0" algn="just">
              <a:lnSpc>
                <a:spcPct val="150000"/>
              </a:lnSpc>
            </a:pPr>
            <a:r>
              <a:rPr lang="en-IN" sz="2000" dirty="0">
                <a:latin typeface="Times New Roman" panose="02020603050405020304" pitchFamily="18" charset="0"/>
                <a:cs typeface="Times New Roman" panose="02020603050405020304" pitchFamily="18" charset="0"/>
              </a:rPr>
              <a:t>Classification</a:t>
            </a:r>
          </a:p>
          <a:p>
            <a:pPr lvl="0" algn="just">
              <a:lnSpc>
                <a:spcPct val="150000"/>
              </a:lnSpc>
            </a:pPr>
            <a:r>
              <a:rPr lang="en-IN" sz="2000" dirty="0">
                <a:latin typeface="Times New Roman" panose="02020603050405020304" pitchFamily="18" charset="0"/>
                <a:cs typeface="Times New Roman" panose="02020603050405020304" pitchFamily="18" charset="0"/>
              </a:rPr>
              <a:t>Estimate Performance</a:t>
            </a:r>
          </a:p>
          <a:p>
            <a:pPr lvl="0" algn="just">
              <a:lnSpc>
                <a:spcPct val="150000"/>
              </a:lnSpc>
            </a:pPr>
            <a:r>
              <a:rPr lang="en-IN" sz="2000" dirty="0">
                <a:latin typeface="Times New Roman" panose="02020603050405020304" pitchFamily="18" charset="0"/>
                <a:cs typeface="Times New Roman" panose="02020603050405020304" pitchFamily="18" charset="0"/>
              </a:rPr>
              <a:t>Prediction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21471"/>
            <a:ext cx="11126053"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51341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User Authentication</a:t>
            </a:r>
          </a:p>
        </p:txBody>
      </p:sp>
      <p:sp>
        <p:nvSpPr>
          <p:cNvPr id="3" name="Content Placeholder 2"/>
          <p:cNvSpPr>
            <a:spLocks noGrp="1"/>
          </p:cNvSpPr>
          <p:nvPr>
            <p:ph idx="1"/>
          </p:nvPr>
        </p:nvSpPr>
        <p:spPr>
          <a:xfrm>
            <a:off x="553792" y="1812925"/>
            <a:ext cx="11217498" cy="4536360"/>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The User Authentication module ensures that only authorized individuals can register and access the legal </a:t>
            </a:r>
            <a:r>
              <a:rPr lang="en-IN" sz="2000" dirty="0" err="1">
                <a:latin typeface="Times New Roman" panose="02020603050405020304" pitchFamily="18" charset="0"/>
                <a:cs typeface="Times New Roman" panose="02020603050405020304" pitchFamily="18" charset="0"/>
              </a:rPr>
              <a:t>chatbot</a:t>
            </a:r>
            <a:r>
              <a:rPr lang="en-IN" sz="2000" dirty="0">
                <a:latin typeface="Times New Roman" panose="02020603050405020304" pitchFamily="18" charset="0"/>
                <a:cs typeface="Times New Roman" panose="02020603050405020304" pitchFamily="18" charset="0"/>
              </a:rPr>
              <a:t> system.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By </a:t>
            </a:r>
            <a:r>
              <a:rPr lang="en-IN" sz="2000" dirty="0">
                <a:latin typeface="Times New Roman" panose="02020603050405020304" pitchFamily="18" charset="0"/>
                <a:cs typeface="Times New Roman" panose="02020603050405020304" pitchFamily="18" charset="0"/>
              </a:rPr>
              <a:t>requiring users to create a secure login with a username, password, and contact details, this module enhances privacy and security.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helps prevent unauthorized access to sensitive legal data and maintains confidentiality.</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45958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3792" y="1812925"/>
            <a:ext cx="11217498" cy="4536360"/>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for this study is sourced from the </a:t>
            </a:r>
            <a:r>
              <a:rPr lang="en-IN" sz="2000" dirty="0" smtClean="0">
                <a:latin typeface="Times New Roman" panose="02020603050405020304" pitchFamily="18" charset="0"/>
                <a:cs typeface="Times New Roman" panose="02020603050405020304" pitchFamily="18" charset="0"/>
              </a:rPr>
              <a:t>Justice dataset </a:t>
            </a:r>
            <a:r>
              <a:rPr lang="en-IN" sz="2000" dirty="0">
                <a:latin typeface="Times New Roman" panose="02020603050405020304" pitchFamily="18" charset="0"/>
                <a:cs typeface="Times New Roman" panose="02020603050405020304" pitchFamily="18" charset="0"/>
              </a:rPr>
              <a:t>available on </a:t>
            </a:r>
            <a:r>
              <a:rPr lang="en-IN" sz="2000" dirty="0" err="1">
                <a:latin typeface="Times New Roman" panose="02020603050405020304" pitchFamily="18" charset="0"/>
                <a:cs typeface="Times New Roman" panose="02020603050405020304" pitchFamily="18" charset="0"/>
              </a:rPr>
              <a:t>Kaggle</a:t>
            </a:r>
            <a:r>
              <a:rPr lang="en-IN" sz="2000" dirty="0">
                <a:latin typeface="Times New Roman" panose="02020603050405020304" pitchFamily="18" charset="0"/>
                <a:cs typeface="Times New Roman" panose="02020603050405020304" pitchFamily="18" charset="0"/>
              </a:rPr>
              <a:t>. </a:t>
            </a:r>
          </a:p>
          <a:p>
            <a:pPr lvl="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dataset contains user </a:t>
            </a:r>
            <a:r>
              <a:rPr lang="en-IN" sz="2000" dirty="0" smtClean="0">
                <a:latin typeface="Times New Roman" panose="02020603050405020304" pitchFamily="18" charset="0"/>
                <a:cs typeface="Times New Roman" panose="02020603050405020304" pitchFamily="18" charset="0"/>
              </a:rPr>
              <a:t>questions along </a:t>
            </a:r>
            <a:r>
              <a:rPr lang="en-IN" sz="2000" dirty="0">
                <a:latin typeface="Times New Roman" panose="02020603050405020304" pitchFamily="18" charset="0"/>
                <a:cs typeface="Times New Roman" panose="02020603050405020304" pitchFamily="18" charset="0"/>
              </a:rPr>
              <a:t>with corresponding </a:t>
            </a:r>
            <a:r>
              <a:rPr lang="en-IN" sz="2000" dirty="0" smtClean="0">
                <a:latin typeface="Times New Roman" panose="02020603050405020304" pitchFamily="18" charset="0"/>
                <a:cs typeface="Times New Roman" panose="02020603050405020304" pitchFamily="18" charset="0"/>
              </a:rPr>
              <a:t>answers , </a:t>
            </a:r>
            <a:r>
              <a:rPr lang="en-IN" sz="2000" dirty="0">
                <a:latin typeface="Times New Roman" panose="02020603050405020304" pitchFamily="18" charset="0"/>
                <a:cs typeface="Times New Roman" panose="02020603050405020304" pitchFamily="18" charset="0"/>
              </a:rPr>
              <a:t>which are essential for understanding user </a:t>
            </a:r>
            <a:r>
              <a:rPr lang="en-IN" sz="2000" dirty="0" smtClean="0">
                <a:latin typeface="Times New Roman" panose="02020603050405020304" pitchFamily="18" charset="0"/>
                <a:cs typeface="Times New Roman" panose="02020603050405020304" pitchFamily="18" charset="0"/>
              </a:rPr>
              <a:t>queries.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Here </a:t>
            </a:r>
            <a:r>
              <a:rPr lang="en-IN" sz="2000" dirty="0">
                <a:latin typeface="Times New Roman" panose="02020603050405020304" pitchFamily="18" charset="0"/>
                <a:cs typeface="Times New Roman" panose="02020603050405020304" pitchFamily="18" charset="0"/>
              </a:rPr>
              <a:t>we can fetch or read or load the collected data by using the pandas packages.</a:t>
            </a:r>
          </a:p>
          <a:p>
            <a:pPr lvl="0" algn="just">
              <a:lnSpc>
                <a:spcPct val="150000"/>
              </a:lnSpc>
            </a:pPr>
            <a:r>
              <a:rPr lang="en-IN" sz="2000" dirty="0" smtClean="0">
                <a:latin typeface="Times New Roman" panose="02020603050405020304" pitchFamily="18" charset="0"/>
                <a:cs typeface="Times New Roman" panose="02020603050405020304" pitchFamily="18" charset="0"/>
              </a:rPr>
              <a:t>Our </a:t>
            </a:r>
            <a:r>
              <a:rPr lang="en-IN" sz="2000" dirty="0">
                <a:latin typeface="Times New Roman" panose="02020603050405020304" pitchFamily="18" charset="0"/>
                <a:cs typeface="Times New Roman" panose="02020603050405020304" pitchFamily="18" charset="0"/>
              </a:rPr>
              <a:t>dataset, is in the form of ‘.</a:t>
            </a:r>
            <a:r>
              <a:rPr lang="en-IN" sz="2000" dirty="0" err="1">
                <a:latin typeface="Times New Roman" panose="02020603050405020304" pitchFamily="18" charset="0"/>
                <a:cs typeface="Times New Roman" panose="02020603050405020304" pitchFamily="18" charset="0"/>
              </a:rPr>
              <a:t>csv</a:t>
            </a:r>
            <a:r>
              <a:rPr lang="en-IN" sz="2000" dirty="0">
                <a:latin typeface="Times New Roman" panose="02020603050405020304" pitchFamily="18" charset="0"/>
                <a:cs typeface="Times New Roman" panose="02020603050405020304" pitchFamily="18" charset="0"/>
              </a:rPr>
              <a:t>’ file extension.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63278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Pre-Processing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690689"/>
            <a:ext cx="11230378" cy="4710112"/>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Data pre-processing </a:t>
            </a:r>
            <a:r>
              <a:rPr lang="en-IN" sz="2000" dirty="0">
                <a:latin typeface="Times New Roman" panose="02020603050405020304" pitchFamily="18" charset="0"/>
                <a:cs typeface="Times New Roman" panose="02020603050405020304" pitchFamily="18" charset="0"/>
              </a:rPr>
              <a:t>is a crucial step to ensure the dataset is clean and ready for analysis. </a:t>
            </a:r>
          </a:p>
          <a:p>
            <a:pPr lvl="0" algn="just">
              <a:lnSpc>
                <a:spcPct val="150000"/>
              </a:lnSpc>
            </a:pPr>
            <a:r>
              <a:rPr lang="en-IN" sz="2000" b="1" dirty="0" smtClean="0">
                <a:latin typeface="Times New Roman" panose="02020603050405020304" pitchFamily="18" charset="0"/>
                <a:cs typeface="Times New Roman" panose="02020603050405020304" pitchFamily="18" charset="0"/>
              </a:rPr>
              <a:t>Handling </a:t>
            </a:r>
            <a:r>
              <a:rPr lang="en-IN" sz="2000" b="1" dirty="0">
                <a:latin typeface="Times New Roman" panose="02020603050405020304" pitchFamily="18" charset="0"/>
                <a:cs typeface="Times New Roman" panose="02020603050405020304" pitchFamily="18" charset="0"/>
              </a:rPr>
              <a:t>Missing Values</a:t>
            </a:r>
            <a:r>
              <a:rPr lang="en-IN" sz="2000" dirty="0">
                <a:latin typeface="Times New Roman" panose="02020603050405020304" pitchFamily="18" charset="0"/>
                <a:cs typeface="Times New Roman" panose="02020603050405020304" pitchFamily="18" charset="0"/>
              </a:rPr>
              <a:t>: Missing values in the dataset can lead to inaccuracies in the analysis.</a:t>
            </a:r>
          </a:p>
          <a:p>
            <a:pPr lvl="0"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Methods such as imputation (replacing missing values with mean, median, or mode) or removal of records with missing values are employed to handle these gaps in the data.</a:t>
            </a:r>
          </a:p>
          <a:p>
            <a:pPr lvl="0" algn="just">
              <a:lnSpc>
                <a:spcPct val="150000"/>
              </a:lnSpc>
            </a:pPr>
            <a:r>
              <a:rPr lang="en-IN" sz="2000" b="1" dirty="0" smtClean="0">
                <a:latin typeface="Times New Roman" panose="02020603050405020304" pitchFamily="18" charset="0"/>
                <a:cs typeface="Times New Roman" panose="02020603050405020304" pitchFamily="18" charset="0"/>
              </a:rPr>
              <a:t>Label </a:t>
            </a:r>
            <a:r>
              <a:rPr lang="en-IN" sz="2000" b="1" dirty="0">
                <a:latin typeface="Times New Roman" panose="02020603050405020304" pitchFamily="18" charset="0"/>
                <a:cs typeface="Times New Roman" panose="02020603050405020304" pitchFamily="18" charset="0"/>
              </a:rPr>
              <a:t>Encoding</a:t>
            </a:r>
            <a:r>
              <a:rPr lang="en-IN" sz="2000" dirty="0">
                <a:latin typeface="Times New Roman" panose="02020603050405020304" pitchFamily="18" charset="0"/>
                <a:cs typeface="Times New Roman" panose="02020603050405020304" pitchFamily="18" charset="0"/>
              </a:rPr>
              <a:t>: To convert categorical variables (such as gender and emotions) into numerical format, label encoding is used. </a:t>
            </a:r>
          </a:p>
          <a:p>
            <a:pPr lvl="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process assigns a unique integer to each category, enabling machine learning algorithms to process these variables effectively.</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10446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Text Preprocessing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390918"/>
            <a:ext cx="11320530" cy="5125792"/>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step, we can implement the different Natural Language Processing techniques.</a:t>
            </a:r>
          </a:p>
          <a:p>
            <a:pPr lvl="0" algn="just">
              <a:lnSpc>
                <a:spcPct val="150000"/>
              </a:lnSpc>
            </a:pPr>
            <a:r>
              <a:rPr lang="en-IN" sz="2000" b="1" dirty="0" smtClean="0">
                <a:latin typeface="Times New Roman" panose="02020603050405020304" pitchFamily="18" charset="0"/>
                <a:cs typeface="Times New Roman" panose="02020603050405020304" pitchFamily="18" charset="0"/>
              </a:rPr>
              <a:t>NLP</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is a field in machine learning with the ability of a computer to understand,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manipulate, and potentially generate human </a:t>
            </a:r>
            <a:r>
              <a:rPr lang="en-IN" sz="2000" dirty="0" smtClean="0">
                <a:latin typeface="Times New Roman" panose="02020603050405020304" pitchFamily="18" charset="0"/>
                <a:cs typeface="Times New Roman" panose="02020603050405020304" pitchFamily="18" charset="0"/>
              </a:rPr>
              <a:t>language. Cleaning </a:t>
            </a:r>
            <a:r>
              <a:rPr lang="en-IN" sz="2000" dirty="0">
                <a:latin typeface="Times New Roman" panose="02020603050405020304" pitchFamily="18" charset="0"/>
                <a:cs typeface="Times New Roman" panose="02020603050405020304" pitchFamily="18" charset="0"/>
              </a:rPr>
              <a:t>(or pre-processing) the data typically consists of a number of steps: </a:t>
            </a:r>
          </a:p>
          <a:p>
            <a:pPr lvl="0" algn="just">
              <a:lnSpc>
                <a:spcPct val="150000"/>
              </a:lnSpc>
            </a:pPr>
            <a:r>
              <a:rPr lang="en-IN" sz="2000" b="1" dirty="0" smtClean="0">
                <a:latin typeface="Times New Roman" panose="02020603050405020304" pitchFamily="18" charset="0"/>
                <a:cs typeface="Times New Roman" panose="02020603050405020304" pitchFamily="18" charset="0"/>
              </a:rPr>
              <a:t>Remove </a:t>
            </a:r>
            <a:r>
              <a:rPr lang="en-IN" sz="2000" b="1" dirty="0">
                <a:latin typeface="Times New Roman" panose="02020603050405020304" pitchFamily="18" charset="0"/>
                <a:cs typeface="Times New Roman" panose="02020603050405020304" pitchFamily="18" charset="0"/>
              </a:rPr>
              <a:t>punctuation</a:t>
            </a:r>
            <a:r>
              <a:rPr lang="en-IN" sz="2000" dirty="0">
                <a:latin typeface="Times New Roman" panose="02020603050405020304" pitchFamily="18" charset="0"/>
                <a:cs typeface="Times New Roman" panose="02020603050405020304" pitchFamily="18" charset="0"/>
              </a:rPr>
              <a:t>: Punctuation can provide grammatical context to a sentence which supports our understanding. </a:t>
            </a:r>
          </a:p>
          <a:p>
            <a:pPr lvl="0" algn="just">
              <a:lnSpc>
                <a:spcPct val="150000"/>
              </a:lnSpc>
            </a:pPr>
            <a:r>
              <a:rPr lang="en-IN" sz="2000" dirty="0" smtClean="0">
                <a:latin typeface="Times New Roman" panose="02020603050405020304" pitchFamily="18" charset="0"/>
                <a:cs typeface="Times New Roman" panose="02020603050405020304" pitchFamily="18" charset="0"/>
              </a:rPr>
              <a:t>But </a:t>
            </a:r>
            <a:r>
              <a:rPr lang="en-IN" sz="2000" dirty="0">
                <a:latin typeface="Times New Roman" panose="02020603050405020304" pitchFamily="18" charset="0"/>
                <a:cs typeface="Times New Roman" panose="02020603050405020304" pitchFamily="18" charset="0"/>
              </a:rPr>
              <a:t>for our </a:t>
            </a:r>
            <a:r>
              <a:rPr lang="en-IN" sz="2000" dirty="0" err="1">
                <a:latin typeface="Times New Roman" panose="02020603050405020304" pitchFamily="18" charset="0"/>
                <a:cs typeface="Times New Roman" panose="02020603050405020304" pitchFamily="18" charset="0"/>
              </a:rPr>
              <a:t>vectorizer</a:t>
            </a:r>
            <a:r>
              <a:rPr lang="en-IN" sz="2000" dirty="0">
                <a:latin typeface="Times New Roman" panose="02020603050405020304" pitchFamily="18" charset="0"/>
                <a:cs typeface="Times New Roman" panose="02020603050405020304" pitchFamily="18" charset="0"/>
              </a:rPr>
              <a:t> which counts the number of words and not the context, it does not add value, so we remove all special characters.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How are you?-&gt;How are you.</a:t>
            </a:r>
          </a:p>
          <a:p>
            <a:pPr lvl="0" algn="just">
              <a:lnSpc>
                <a:spcPct val="150000"/>
              </a:lnSpc>
            </a:pPr>
            <a:r>
              <a:rPr lang="en-IN" sz="2000" b="1" dirty="0" smtClean="0">
                <a:latin typeface="Times New Roman" panose="02020603050405020304" pitchFamily="18" charset="0"/>
                <a:cs typeface="Times New Roman" panose="02020603050405020304" pitchFamily="18" charset="0"/>
              </a:rPr>
              <a:t>Tokenization</a:t>
            </a:r>
            <a:r>
              <a:rPr lang="en-IN" sz="2000" dirty="0">
                <a:latin typeface="Times New Roman" panose="02020603050405020304" pitchFamily="18" charset="0"/>
                <a:cs typeface="Times New Roman" panose="02020603050405020304" pitchFamily="18" charset="0"/>
              </a:rPr>
              <a:t>: Tokenizing separates text into units such as sentences or words. It gives structure to previously unstructured text.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Plata o </a:t>
            </a:r>
            <a:r>
              <a:rPr lang="en-IN" sz="2000" dirty="0" err="1">
                <a:latin typeface="Times New Roman" panose="02020603050405020304" pitchFamily="18" charset="0"/>
                <a:cs typeface="Times New Roman" panose="02020603050405020304" pitchFamily="18" charset="0"/>
              </a:rPr>
              <a:t>Plomo</a:t>
            </a:r>
            <a:r>
              <a:rPr lang="en-IN" sz="2000" dirty="0">
                <a:latin typeface="Times New Roman" panose="02020603050405020304" pitchFamily="18" charset="0"/>
                <a:cs typeface="Times New Roman" panose="02020603050405020304" pitchFamily="18" charset="0"/>
              </a:rPr>
              <a:t>-&gt; ‘Plata’,’o’,’</a:t>
            </a:r>
            <a:r>
              <a:rPr lang="en-IN" sz="2000" dirty="0" err="1">
                <a:latin typeface="Times New Roman" panose="02020603050405020304" pitchFamily="18" charset="0"/>
                <a:cs typeface="Times New Roman" panose="02020603050405020304" pitchFamily="18" charset="0"/>
              </a:rPr>
              <a:t>Plomo</a:t>
            </a:r>
            <a:r>
              <a:rPr lang="en-IN" sz="2000" dirty="0">
                <a:latin typeface="Times New Roman" panose="02020603050405020304" pitchFamily="18" charset="0"/>
                <a:cs typeface="Times New Roman" panose="02020603050405020304" pitchFamily="18" charset="0"/>
              </a:rPr>
              <a: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58529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Domain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4" y="1326524"/>
            <a:ext cx="11311407" cy="5225119"/>
          </a:xfrm>
        </p:spPr>
        <p:txBody>
          <a:bodyPr>
            <a:normAutofit lnSpcReduction="10000"/>
          </a:bodyPr>
          <a:lstStyle/>
          <a:p>
            <a:pPr marL="342900" indent="-342900" algn="just">
              <a:lnSpc>
                <a:spcPct val="150000"/>
              </a:lnSpc>
            </a:pPr>
            <a:r>
              <a:rPr lang="en-IN" sz="2000" b="1" i="1" dirty="0" smtClean="0">
                <a:latin typeface="Times New Roman" panose="02020603050405020304" pitchFamily="18" charset="0"/>
                <a:ea typeface="Tahoma" panose="020B0604030504040204" pitchFamily="34" charset="0"/>
                <a:cs typeface="Times New Roman" panose="02020603050405020304" pitchFamily="18" charset="0"/>
              </a:rPr>
              <a:t>Machine learning and data mining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are </a:t>
            </a:r>
            <a:r>
              <a:rPr lang="en-IN" sz="2000" dirty="0">
                <a:latin typeface="Times New Roman" panose="02020603050405020304" pitchFamily="18" charset="0"/>
                <a:ea typeface="Tahoma" panose="020B0604030504040204" pitchFamily="34" charset="0"/>
                <a:cs typeface="Times New Roman" panose="02020603050405020304" pitchFamily="18" charset="0"/>
              </a:rPr>
              <a:t>interconnected domains that play a pivotal role in extracting meaningful patterns and insights from vast amounts of data.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Machine </a:t>
            </a:r>
            <a:r>
              <a:rPr lang="en-IN" sz="2000" dirty="0">
                <a:latin typeface="Times New Roman" panose="02020603050405020304" pitchFamily="18" charset="0"/>
                <a:ea typeface="Tahoma" panose="020B0604030504040204" pitchFamily="34" charset="0"/>
                <a:cs typeface="Times New Roman" panose="02020603050405020304" pitchFamily="18" charset="0"/>
              </a:rPr>
              <a:t>learning, a subset of artificial intelligence, involves the development of algorithms that enable computers to learn from and make predictions or decisions based on data. It focuses on building models that improve their performance as they are exposed to more data over time.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Data </a:t>
            </a:r>
            <a:r>
              <a:rPr lang="en-IN" sz="2000" dirty="0">
                <a:latin typeface="Times New Roman" panose="02020603050405020304" pitchFamily="18" charset="0"/>
                <a:ea typeface="Tahoma" panose="020B0604030504040204" pitchFamily="34" charset="0"/>
                <a:cs typeface="Times New Roman" panose="02020603050405020304" pitchFamily="18" charset="0"/>
              </a:rPr>
              <a:t>mining, on the other hand, involves exploring and analyzing large datasets to discover patterns, trends, and relationships that were previously unknown. It uses techniques from statistics, machine learning, and database systems to identify these insights</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t>
            </a:r>
          </a:p>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Together, machine learning and data mining drive advancements in various fields such as healthcare, finance, marketing, and social media analytics by enabling predictive </a:t>
            </a:r>
            <a:r>
              <a:rPr lang="en-IN" sz="2000" dirty="0" err="1">
                <a:latin typeface="Times New Roman" panose="02020603050405020304" pitchFamily="18" charset="0"/>
                <a:ea typeface="Tahoma" panose="020B0604030504040204" pitchFamily="34" charset="0"/>
                <a:cs typeface="Times New Roman" panose="02020603050405020304" pitchFamily="18" charset="0"/>
              </a:rPr>
              <a:t>modeling</a:t>
            </a:r>
            <a:r>
              <a:rPr lang="en-IN" sz="2000" dirty="0">
                <a:latin typeface="Times New Roman" panose="02020603050405020304" pitchFamily="18" charset="0"/>
                <a:ea typeface="Tahoma" panose="020B0604030504040204" pitchFamily="34" charset="0"/>
                <a:cs typeface="Times New Roman" panose="02020603050405020304" pitchFamily="18" charset="0"/>
              </a:rPr>
              <a:t>, customer segmentation, anomaly detection, and much more, ultimately facilitating data-driven decision-making and innovation.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507949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Text Preprocessing</a:t>
            </a:r>
          </a:p>
        </p:txBody>
      </p:sp>
      <p:sp>
        <p:nvSpPr>
          <p:cNvPr id="3" name="Content Placeholder 2"/>
          <p:cNvSpPr>
            <a:spLocks noGrp="1"/>
          </p:cNvSpPr>
          <p:nvPr>
            <p:ph idx="1"/>
          </p:nvPr>
        </p:nvSpPr>
        <p:spPr>
          <a:xfrm>
            <a:off x="489397" y="1390918"/>
            <a:ext cx="11320530" cy="5125792"/>
          </a:xfrm>
        </p:spPr>
        <p:txBody>
          <a:bodyPr>
            <a:noAutofit/>
          </a:bodyPr>
          <a:lstStyle/>
          <a:p>
            <a:pPr lvl="0" algn="just">
              <a:lnSpc>
                <a:spcPct val="150000"/>
              </a:lnSpc>
            </a:pPr>
            <a:r>
              <a:rPr lang="en-IN" sz="2000" b="1" dirty="0" smtClean="0">
                <a:latin typeface="Times New Roman" panose="02020603050405020304" pitchFamily="18" charset="0"/>
                <a:cs typeface="Times New Roman" panose="02020603050405020304" pitchFamily="18" charset="0"/>
              </a:rPr>
              <a:t>Remove </a:t>
            </a:r>
            <a:r>
              <a:rPr lang="en-IN" sz="2000" b="1" dirty="0" err="1">
                <a:latin typeface="Times New Roman" panose="02020603050405020304" pitchFamily="18" charset="0"/>
                <a:cs typeface="Times New Roman" panose="02020603050405020304" pitchFamily="18" charset="0"/>
              </a:rPr>
              <a:t>stopwords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Stopwords</a:t>
            </a:r>
            <a:r>
              <a:rPr lang="en-IN" sz="2000" dirty="0">
                <a:latin typeface="Times New Roman" panose="02020603050405020304" pitchFamily="18" charset="0"/>
                <a:cs typeface="Times New Roman" panose="02020603050405020304" pitchFamily="18" charset="0"/>
              </a:rPr>
              <a:t> are common words that will likely appear in any text. They don’t tell us much about our data so we remove them. e.g.: silver or lead is fine for me-&gt; silver, lead, fine.</a:t>
            </a:r>
          </a:p>
          <a:p>
            <a:pPr lvl="0" algn="just">
              <a:lnSpc>
                <a:spcPct val="150000"/>
              </a:lnSpc>
            </a:pPr>
            <a:r>
              <a:rPr lang="en-IN" sz="2000" b="1" dirty="0" smtClean="0">
                <a:latin typeface="Times New Roman" panose="02020603050405020304" pitchFamily="18" charset="0"/>
                <a:cs typeface="Times New Roman" panose="02020603050405020304" pitchFamily="18" charset="0"/>
              </a:rPr>
              <a:t>Stemming</a:t>
            </a:r>
            <a:r>
              <a:rPr lang="en-IN" sz="2000" dirty="0">
                <a:latin typeface="Times New Roman" panose="02020603050405020304" pitchFamily="18" charset="0"/>
                <a:cs typeface="Times New Roman" panose="02020603050405020304" pitchFamily="18" charset="0"/>
              </a:rPr>
              <a:t>: Stemming helps reduce a word to its stem form. It often makes sense to treat related words in the same way. It removes suffices, like “</a:t>
            </a:r>
            <a:r>
              <a:rPr lang="en-IN" sz="2000" dirty="0" err="1">
                <a:latin typeface="Times New Roman" panose="02020603050405020304" pitchFamily="18" charset="0"/>
                <a:cs typeface="Times New Roman" panose="02020603050405020304" pitchFamily="18" charset="0"/>
              </a:rPr>
              <a:t>ing</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ly</a:t>
            </a:r>
            <a:r>
              <a:rPr lang="en-IN" sz="2000" dirty="0">
                <a:latin typeface="Times New Roman" panose="02020603050405020304" pitchFamily="18" charset="0"/>
                <a:cs typeface="Times New Roman" panose="02020603050405020304" pitchFamily="18" charset="0"/>
              </a:rPr>
              <a:t>”, “s”, etc. by a simple rule-based approach.</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83380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Vectorization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6367" y="1352282"/>
            <a:ext cx="11372044" cy="5048518"/>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step, we can implement the different </a:t>
            </a:r>
            <a:r>
              <a:rPr lang="en-IN" sz="2000" dirty="0" err="1">
                <a:latin typeface="Times New Roman" panose="02020603050405020304" pitchFamily="18" charset="0"/>
                <a:cs typeface="Times New Roman" panose="02020603050405020304" pitchFamily="18" charset="0"/>
              </a:rPr>
              <a:t>vectorization</a:t>
            </a:r>
            <a:r>
              <a:rPr lang="en-IN" sz="2000" dirty="0">
                <a:latin typeface="Times New Roman" panose="02020603050405020304" pitchFamily="18" charset="0"/>
                <a:cs typeface="Times New Roman" panose="02020603050405020304" pitchFamily="18" charset="0"/>
              </a:rPr>
              <a:t> method such </a:t>
            </a:r>
            <a:r>
              <a:rPr lang="en-IN" sz="2000" dirty="0" smtClean="0">
                <a:latin typeface="Times New Roman" panose="02020603050405020304" pitchFamily="18" charset="0"/>
                <a:cs typeface="Times New Roman" panose="02020603050405020304" pitchFamily="18" charset="0"/>
              </a:rPr>
              <a:t>as count </a:t>
            </a:r>
            <a:r>
              <a:rPr lang="en-IN" sz="2000" dirty="0" err="1" smtClean="0">
                <a:latin typeface="Times New Roman" panose="02020603050405020304" pitchFamily="18" charset="0"/>
                <a:cs typeface="Times New Roman" panose="02020603050405020304" pitchFamily="18" charset="0"/>
              </a:rPr>
              <a:t>vectorization</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err="1" smtClean="0">
                <a:latin typeface="Times New Roman" panose="02020603050405020304" pitchFamily="18" charset="0"/>
                <a:cs typeface="Times New Roman" panose="02020603050405020304" pitchFamily="18" charset="0"/>
              </a:rPr>
              <a:t>Vectorizing</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is the process of encoding text as integer’s i.e. numeric form to create feature vectors so that machine learning algorithms can understand our data.</a:t>
            </a:r>
          </a:p>
          <a:p>
            <a:pPr lvl="0" algn="just">
              <a:lnSpc>
                <a:spcPct val="150000"/>
              </a:lnSpc>
            </a:pPr>
            <a:r>
              <a:rPr lang="en-IN" sz="2000" dirty="0" smtClean="0">
                <a:latin typeface="Times New Roman" panose="02020603050405020304" pitchFamily="18" charset="0"/>
                <a:cs typeface="Times New Roman" panose="02020603050405020304" pitchFamily="18" charset="0"/>
              </a:rPr>
              <a:t>Both </a:t>
            </a:r>
            <a:r>
              <a:rPr lang="en-IN" sz="2000" dirty="0">
                <a:latin typeface="Times New Roman" panose="02020603050405020304" pitchFamily="18" charset="0"/>
                <a:cs typeface="Times New Roman" panose="02020603050405020304" pitchFamily="18" charset="0"/>
              </a:rPr>
              <a:t>are methods for converting text data into vectors as model can process only numerical data</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b="1" dirty="0" err="1" smtClean="0">
                <a:latin typeface="Times New Roman" panose="02020603050405020304" pitchFamily="18" charset="0"/>
                <a:cs typeface="Times New Roman" panose="02020603050405020304" pitchFamily="18" charset="0"/>
              </a:rPr>
              <a:t>CountVectorizer</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creates a matrix in which each unique word is represented by a column of the matrix, and each text sample from the document is a row in the matrix. The value of each cell is nothing but the count of the word in that particular text sample</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value of each cell is nothing but the count of the word in that particular text </a:t>
            </a:r>
            <a:r>
              <a:rPr lang="en-IN" sz="2000" dirty="0" err="1" smtClean="0">
                <a:latin typeface="Times New Roman" panose="02020603050405020304" pitchFamily="18" charset="0"/>
                <a:cs typeface="Times New Roman" panose="02020603050405020304" pitchFamily="18" charset="0"/>
              </a:rPr>
              <a:t>sample.This</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technique converts the text into a matrix of token counts. Each word in the text is represented as a feature, and the frequency of each word in the text is captured in the matrix. </a:t>
            </a:r>
          </a:p>
          <a:p>
            <a:pPr lvl="0" algn="just">
              <a:lnSpc>
                <a:spcPct val="150000"/>
              </a:lnSpc>
            </a:pP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37200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Splitting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690688"/>
            <a:ext cx="11333408" cy="4710112"/>
          </a:xfrm>
        </p:spPr>
        <p:txBody>
          <a:bodyPr>
            <a:no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70% of the our dataset to be the training data and the remaining 30% 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23299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517" y="1558343"/>
            <a:ext cx="11359167" cy="4932609"/>
          </a:xfrm>
        </p:spPr>
        <p:txBody>
          <a:bodyPr>
            <a:no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The Classification module trains machine learning models using the </a:t>
            </a:r>
            <a:r>
              <a:rPr lang="en-IN" sz="2000" dirty="0" err="1">
                <a:latin typeface="Times New Roman" panose="02020603050405020304" pitchFamily="18" charset="0"/>
                <a:cs typeface="Times New Roman" panose="02020603050405020304" pitchFamily="18" charset="0"/>
              </a:rPr>
              <a:t>preprocessed</a:t>
            </a:r>
            <a:r>
              <a:rPr lang="en-IN" sz="2000" dirty="0">
                <a:latin typeface="Times New Roman" panose="02020603050405020304" pitchFamily="18" charset="0"/>
                <a:cs typeface="Times New Roman" panose="02020603050405020304" pitchFamily="18" charset="0"/>
              </a:rPr>
              <a:t> data.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Algorithms </a:t>
            </a:r>
            <a:r>
              <a:rPr lang="en-IN" sz="2000" dirty="0">
                <a:latin typeface="Times New Roman" panose="02020603050405020304" pitchFamily="18" charset="0"/>
                <a:cs typeface="Times New Roman" panose="02020603050405020304" pitchFamily="18" charset="0"/>
              </a:rPr>
              <a:t>like Decision Trees and Hybrid Decision Tree + Passive Classifiers are implemented here to classify legal queries into categories.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module continuously improves as the system learns from more queries, ensuring accurate responses to user inputs.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64128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Estimate Performance</a:t>
            </a:r>
          </a:p>
        </p:txBody>
      </p:sp>
      <p:sp>
        <p:nvSpPr>
          <p:cNvPr id="3" name="Content Placeholder 2"/>
          <p:cNvSpPr>
            <a:spLocks noGrp="1"/>
          </p:cNvSpPr>
          <p:nvPr>
            <p:ph idx="1"/>
          </p:nvPr>
        </p:nvSpPr>
        <p:spPr>
          <a:xfrm>
            <a:off x="399245" y="1584101"/>
            <a:ext cx="11217499" cy="4803820"/>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marL="0" lvl="0" indent="0" algn="just">
              <a:lnSpc>
                <a:spcPct val="150000"/>
              </a:lnSpc>
              <a:buNone/>
            </a:pPr>
            <a:r>
              <a:rPr lang="en-US" sz="2000" b="1"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Accuracy of classifier refers to the ability of classifier. It predicts the class label correctly and the accuracy of the predictor refers to how well a given predictor can guess the value of predicted attribute for a new data.</a:t>
            </a:r>
          </a:p>
          <a:p>
            <a:pPr marL="0" indent="0" algn="ctr">
              <a:lnSpc>
                <a:spcPct val="150000"/>
              </a:lnSpc>
              <a:buNone/>
            </a:pPr>
            <a:r>
              <a:rPr lang="en-IN" sz="2000" b="1" dirty="0">
                <a:latin typeface="Times New Roman" panose="02020603050405020304" pitchFamily="18" charset="0"/>
                <a:cs typeface="Times New Roman" panose="02020603050405020304" pitchFamily="18" charset="0"/>
              </a:rPr>
              <a:t>	AC= (TP+TN)/ (TP+TN+FP+FN</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8724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Estimate Performance</a:t>
            </a:r>
          </a:p>
        </p:txBody>
      </p:sp>
      <p:sp>
        <p:nvSpPr>
          <p:cNvPr id="3" name="Content Placeholder 2"/>
          <p:cNvSpPr>
            <a:spLocks noGrp="1"/>
          </p:cNvSpPr>
          <p:nvPr>
            <p:ph idx="1"/>
          </p:nvPr>
        </p:nvSpPr>
        <p:spPr>
          <a:xfrm>
            <a:off x="566669" y="1558344"/>
            <a:ext cx="11153105" cy="4778062"/>
          </a:xfrm>
        </p:spPr>
        <p:txBody>
          <a:bodyPr>
            <a:normAutofit/>
          </a:bodyPr>
          <a:lstStyle/>
          <a:p>
            <a:pPr marL="0" lvl="0" indent="0" algn="just">
              <a:lnSpc>
                <a:spcPct val="150000"/>
              </a:lnSpc>
              <a:buNone/>
            </a:pPr>
            <a:r>
              <a:rPr lang="en-US" sz="2000" b="1" dirty="0">
                <a:latin typeface="Times New Roman" panose="02020603050405020304" pitchFamily="18" charset="0"/>
                <a:cs typeface="Times New Roman" panose="02020603050405020304" pitchFamily="18" charset="0"/>
              </a:rPr>
              <a:t>Precision</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 Precision is defined as the number of true positives divided by the number of true positives plus the number of false positives.</a:t>
            </a:r>
          </a:p>
          <a:p>
            <a:pPr marL="0" indent="0" algn="ctr">
              <a:lnSpc>
                <a:spcPct val="150000"/>
              </a:lnSpc>
              <a:buNone/>
            </a:pPr>
            <a:r>
              <a:rPr lang="en-IN" sz="2000" b="1" dirty="0">
                <a:latin typeface="Times New Roman" panose="02020603050405020304" pitchFamily="18" charset="0"/>
                <a:cs typeface="Times New Roman" panose="02020603050405020304" pitchFamily="18" charset="0"/>
              </a:rPr>
              <a:t>Precision=TP/ (TP+FP</a:t>
            </a:r>
            <a:r>
              <a:rPr lang="en-IN" sz="2000" b="1" dirty="0" smtClean="0">
                <a:latin typeface="Times New Roman" panose="02020603050405020304" pitchFamily="18" charset="0"/>
                <a:cs typeface="Times New Roman" panose="02020603050405020304" pitchFamily="18" charset="0"/>
              </a:rPr>
              <a:t>)</a:t>
            </a:r>
          </a:p>
          <a:p>
            <a:pPr marL="0" lvl="0" indent="0">
              <a:buNone/>
            </a:pPr>
            <a:r>
              <a:rPr lang="en-US" sz="2000" b="1" dirty="0">
                <a:latin typeface="Times New Roman" panose="02020603050405020304" pitchFamily="18" charset="0"/>
                <a:cs typeface="Times New Roman" panose="02020603050405020304" pitchFamily="18" charset="0"/>
              </a:rPr>
              <a:t>Recall</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Recall </a:t>
            </a:r>
            <a:r>
              <a:rPr lang="en-IN" sz="2000" dirty="0">
                <a:latin typeface="Times New Roman" panose="02020603050405020304" pitchFamily="18" charset="0"/>
                <a:cs typeface="Times New Roman" panose="02020603050405020304" pitchFamily="18" charset="0"/>
              </a:rPr>
              <a:t>is the number of correct results divided by the number of results that should have been returned.  In binary classification, recall is called sensitivity. It can be viewed as the probability that a relevant document is retrieved by the query.</a:t>
            </a:r>
          </a:p>
          <a:p>
            <a:pPr marL="0" indent="0" algn="ctr">
              <a:lnSpc>
                <a:spcPct val="150000"/>
              </a:lnSpc>
              <a:buNone/>
            </a:pPr>
            <a:r>
              <a:rPr lang="en-IN" sz="2000" b="1" dirty="0" smtClean="0">
                <a:latin typeface="Times New Roman" panose="02020603050405020304" pitchFamily="18" charset="0"/>
                <a:cs typeface="Times New Roman" panose="02020603050405020304" pitchFamily="18" charset="0"/>
              </a:rPr>
              <a:t>Recall=TP</a:t>
            </a:r>
            <a:r>
              <a:rPr lang="en-IN" sz="2000" b="1" dirty="0">
                <a:latin typeface="Times New Roman" panose="02020603050405020304" pitchFamily="18" charset="0"/>
                <a:cs typeface="Times New Roman" panose="02020603050405020304" pitchFamily="18" charset="0"/>
              </a:rPr>
              <a:t>/ (TP+FN)</a:t>
            </a:r>
          </a:p>
          <a:p>
            <a:pPr marL="0" indent="0" algn="ctr">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91629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anose="02020603050405020304" pitchFamily="18" charset="0"/>
                <a:cs typeface="Times New Roman" panose="02020603050405020304" pitchFamily="18" charset="0"/>
              </a:rPr>
              <a:t>Chatbot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69" y="1558344"/>
            <a:ext cx="11153105" cy="4778062"/>
          </a:xfrm>
        </p:spPr>
        <p:txBody>
          <a:bodyPr>
            <a:normAutofit/>
          </a:bodyPr>
          <a:lstStyle/>
          <a:p>
            <a:pPr marL="0" lvl="0" indent="0" algn="just">
              <a:lnSpc>
                <a:spcPct val="150000"/>
              </a:lnSpc>
              <a:buNone/>
            </a:pPr>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Chatbot</a:t>
            </a:r>
            <a:r>
              <a:rPr lang="en-IN" sz="2000" dirty="0">
                <a:latin typeface="Times New Roman" panose="02020603050405020304" pitchFamily="18" charset="0"/>
                <a:cs typeface="Times New Roman" panose="02020603050405020304" pitchFamily="18" charset="0"/>
              </a:rPr>
              <a:t> Interaction module is the heart of the system, allowing users to ask questions and receive immediate responses. </a:t>
            </a:r>
            <a:endParaRPr lang="en-IN" sz="2000" dirty="0" smtClean="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system uses the trained machine learning models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user queries and provide contextually relevant legal information. </a:t>
            </a:r>
            <a:endParaRPr lang="en-IN" sz="2000" dirty="0" smtClean="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chatbot</a:t>
            </a:r>
            <a:r>
              <a:rPr lang="en-IN" sz="2000" dirty="0">
                <a:latin typeface="Times New Roman" panose="02020603050405020304" pitchFamily="18" charset="0"/>
                <a:cs typeface="Times New Roman" panose="02020603050405020304" pitchFamily="18" charset="0"/>
              </a:rPr>
              <a:t> interacts with users until their questions are resolved, ensuring a continuous and smooth conversation flow.</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99631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593501" y="1183897"/>
            <a:ext cx="10515600" cy="5371450"/>
          </a:xfrm>
        </p:spPr>
        <p:txBody>
          <a:bodyPr>
            <a:normAutofit fontScale="92500" lnSpcReduction="10000"/>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a:t>
            </a:r>
            <a:r>
              <a:rPr lang="en-US" sz="2000" dirty="0" smtClean="0">
                <a:latin typeface="Times New Roman" panose="02020603050405020304" pitchFamily="18" charset="0"/>
                <a:cs typeface="Times New Roman" panose="02020603050405020304" pitchFamily="18" charset="0"/>
              </a:rPr>
              <a:t>10.</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Software used   : </a:t>
            </a:r>
            <a:r>
              <a:rPr lang="en-US" sz="2000" dirty="0">
                <a:latin typeface="Times New Roman" panose="02020603050405020304" pitchFamily="18" charset="0"/>
                <a:cs typeface="Times New Roman" panose="02020603050405020304" pitchFamily="18" charset="0"/>
              </a:rPr>
              <a:t>Anaconda Navigator – </a:t>
            </a:r>
            <a:r>
              <a:rPr lang="en-US" sz="2000" dirty="0" smtClean="0">
                <a:latin typeface="Times New Roman" panose="02020603050405020304" pitchFamily="18" charset="0"/>
                <a:cs typeface="Times New Roman" panose="02020603050405020304" pitchFamily="18" charset="0"/>
              </a:rPr>
              <a:t>Spyder</a:t>
            </a:r>
          </a:p>
          <a:p>
            <a:pPr algn="just">
              <a:lnSpc>
                <a:spcPct val="150000"/>
              </a:lnSpc>
            </a:pPr>
            <a:r>
              <a:rPr lang="en-US" sz="2000" dirty="0">
                <a:latin typeface="Times New Roman" panose="02020603050405020304" pitchFamily="18" charset="0"/>
                <a:cs typeface="Times New Roman" panose="02020603050405020304" pitchFamily="18" charset="0"/>
              </a:rPr>
              <a:t>Front End          : </a:t>
            </a:r>
            <a:r>
              <a:rPr lang="en-US" sz="2000" dirty="0" smtClean="0">
                <a:latin typeface="Times New Roman" panose="02020603050405020304" pitchFamily="18" charset="0"/>
                <a:cs typeface="Times New Roman" panose="02020603050405020304" pitchFamily="18" charset="0"/>
              </a:rPr>
              <a:t>HTML, CSS</a:t>
            </a:r>
          </a:p>
          <a:p>
            <a:pPr algn="just">
              <a:lnSpc>
                <a:spcPct val="150000"/>
              </a:lnSpc>
            </a:pPr>
            <a:r>
              <a:rPr lang="en-US" sz="2000" dirty="0" smtClean="0">
                <a:latin typeface="Times New Roman" panose="02020603050405020304" pitchFamily="18" charset="0"/>
                <a:cs typeface="Times New Roman" panose="02020603050405020304" pitchFamily="18" charset="0"/>
              </a:rPr>
              <a:t>Framework        :FLASK and Streamlit</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60322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092689664"/>
              </p:ext>
            </p:extLst>
          </p:nvPr>
        </p:nvGraphicFramePr>
        <p:xfrm>
          <a:off x="425001" y="307540"/>
          <a:ext cx="11294773" cy="6041744"/>
        </p:xfrm>
        <a:graphic>
          <a:graphicData uri="http://schemas.openxmlformats.org/drawingml/2006/table">
            <a:tbl>
              <a:tblPr firstRow="1" bandRow="1">
                <a:tableStyleId>{5C22544A-7EE6-4342-B048-85BDC9FD1C3A}</a:tableStyleId>
              </a:tblPr>
              <a:tblGrid>
                <a:gridCol w="2258955"/>
                <a:gridCol w="1356400"/>
                <a:gridCol w="1830752"/>
                <a:gridCol w="3589711"/>
                <a:gridCol w="2258955"/>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lang="en-IN" b="1" dirty="0" smtClean="0">
                          <a:solidFill>
                            <a:schemeClr val="tx1"/>
                          </a:solidFill>
                          <a:latin typeface="Times New Roman" panose="02020603050405020304" pitchFamily="18" charset="0"/>
                          <a:cs typeface="Times New Roman" panose="02020603050405020304" pitchFamily="18" charset="0"/>
                        </a:rPr>
                        <a:t>AI-Powered Legal </a:t>
                      </a:r>
                      <a:r>
                        <a:rPr lang="en-IN" b="1" dirty="0" err="1" smtClean="0">
                          <a:solidFill>
                            <a:schemeClr val="tx1"/>
                          </a:solidFill>
                          <a:latin typeface="Times New Roman" panose="02020603050405020304" pitchFamily="18" charset="0"/>
                          <a:cs typeface="Times New Roman" panose="02020603050405020304" pitchFamily="18" charset="0"/>
                        </a:rPr>
                        <a:t>Chatbot</a:t>
                      </a:r>
                      <a:r>
                        <a:rPr lang="en-IN" b="1" dirty="0" smtClean="0">
                          <a:solidFill>
                            <a:schemeClr val="tx1"/>
                          </a:solidFill>
                          <a:latin typeface="Times New Roman" panose="02020603050405020304" pitchFamily="18" charset="0"/>
                          <a:cs typeface="Times New Roman" panose="02020603050405020304" pitchFamily="18" charset="0"/>
                        </a:rPr>
                        <a:t> for Public Service Assistance</a:t>
                      </a:r>
                      <a:endParaRPr kumimoji="0" lang="en-IN" sz="1800" b="1" kern="1200" dirty="0">
                        <a:solidFill>
                          <a:schemeClr val="tx1"/>
                        </a:solidFill>
                        <a:effectLst/>
                        <a:latin typeface="Times New Roman" pitchFamily="18" charset="0"/>
                        <a:ea typeface="+mn-ea"/>
                        <a:cs typeface="Times New Roman" pitchFamily="18" charset="0"/>
                      </a:endParaRPr>
                    </a:p>
                  </a:txBody>
                  <a:tcPr/>
                </a:tc>
                <a:tc>
                  <a:txBody>
                    <a:bodyPr/>
                    <a:lstStyle/>
                    <a:p>
                      <a:pPr algn="just"/>
                      <a:r>
                        <a:rPr lang="en-US" b="0" dirty="0" smtClean="0">
                          <a:solidFill>
                            <a:schemeClr val="tx1"/>
                          </a:solidFill>
                          <a:latin typeface="Times New Roman" panose="02020603050405020304" pitchFamily="18" charset="0"/>
                          <a:cs typeface="Times New Roman" panose="02020603050405020304" pitchFamily="18" charset="0"/>
                        </a:rPr>
                        <a:t>2023</a:t>
                      </a:r>
                      <a:endParaRPr 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sv-SE" dirty="0" smtClean="0">
                          <a:solidFill>
                            <a:schemeClr val="tx1"/>
                          </a:solidFill>
                          <a:latin typeface="Times New Roman" panose="02020603050405020304" pitchFamily="18" charset="0"/>
                          <a:cs typeface="Times New Roman" panose="02020603050405020304" pitchFamily="18" charset="0"/>
                        </a:rPr>
                        <a:t>K. Sharma, M. Gupta</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dirty="0" smtClean="0">
                          <a:solidFill>
                            <a:schemeClr val="tx1"/>
                          </a:solidFill>
                          <a:latin typeface="Times New Roman" panose="02020603050405020304" pitchFamily="18" charset="0"/>
                          <a:cs typeface="Times New Roman" panose="02020603050405020304" pitchFamily="18" charset="0"/>
                        </a:rPr>
                        <a:t>The study utilizes NLP techniques and machine learning models, including Decision Trees, to design a </a:t>
                      </a:r>
                      <a:r>
                        <a:rPr lang="en-IN" dirty="0" err="1" smtClean="0">
                          <a:solidFill>
                            <a:schemeClr val="tx1"/>
                          </a:solidFill>
                          <a:latin typeface="Times New Roman" panose="02020603050405020304" pitchFamily="18" charset="0"/>
                          <a:cs typeface="Times New Roman" panose="02020603050405020304" pitchFamily="18" charset="0"/>
                        </a:rPr>
                        <a:t>chatbot</a:t>
                      </a:r>
                      <a:r>
                        <a:rPr lang="en-IN" dirty="0" smtClean="0">
                          <a:solidFill>
                            <a:schemeClr val="tx1"/>
                          </a:solidFill>
                          <a:latin typeface="Times New Roman" panose="02020603050405020304" pitchFamily="18" charset="0"/>
                          <a:cs typeface="Times New Roman" panose="02020603050405020304" pitchFamily="18" charset="0"/>
                        </a:rPr>
                        <a:t> that assists users with legal inquiries. The system classifies queries and provides appropriate responses.</a:t>
                      </a:r>
                      <a:endParaRPr lang="en-US" sz="18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b="0" dirty="0" smtClean="0">
                          <a:solidFill>
                            <a:schemeClr val="tx1"/>
                          </a:solidFill>
                          <a:latin typeface="Times New Roman" panose="02020603050405020304" pitchFamily="18" charset="0"/>
                          <a:cs typeface="Times New Roman" panose="02020603050405020304" pitchFamily="18" charset="0"/>
                        </a:rPr>
                        <a:t>The system is limited by the accuracy of the training data and may struggle with complex, ambiguous legal questions.</a:t>
                      </a:r>
                      <a:endParaRPr lang="en-US" b="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7301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9246" y="1339403"/>
            <a:ext cx="11324286" cy="5212240"/>
          </a:xfrm>
        </p:spPr>
        <p:txBody>
          <a:bodyPr>
            <a:normAutofit/>
          </a:bodyPr>
          <a:lstStyle/>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The system aims to develop an AI-based interactive </a:t>
            </a:r>
            <a:r>
              <a:rPr lang="en-IN" sz="2000" dirty="0" err="1">
                <a:latin typeface="Times New Roman" panose="02020603050405020304" pitchFamily="18" charset="0"/>
                <a:ea typeface="Tahoma" panose="020B0604030504040204" pitchFamily="34" charset="0"/>
                <a:cs typeface="Times New Roman" panose="02020603050405020304" pitchFamily="18" charset="0"/>
              </a:rPr>
              <a:t>chatbot</a:t>
            </a:r>
            <a:r>
              <a:rPr lang="en-IN" sz="2000" dirty="0">
                <a:latin typeface="Times New Roman" panose="02020603050405020304" pitchFamily="18" charset="0"/>
                <a:ea typeface="Tahoma" panose="020B0604030504040204" pitchFamily="34" charset="0"/>
                <a:cs typeface="Times New Roman" panose="02020603050405020304" pitchFamily="18" charset="0"/>
              </a:rPr>
              <a:t> or virtual assistant for the Department of Justice website to assist users by answering legal-related queries efficiently using Natural Language Processing (NLP) techniques and machine learning algorithms</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t>
            </a:r>
          </a:p>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The system collects and processes a Justice dataset in formats like .</a:t>
            </a:r>
            <a:r>
              <a:rPr lang="en-IN" sz="2000" dirty="0" err="1">
                <a:latin typeface="Times New Roman" panose="02020603050405020304" pitchFamily="18" charset="0"/>
                <a:ea typeface="Tahoma" panose="020B0604030504040204" pitchFamily="34" charset="0"/>
                <a:cs typeface="Times New Roman" panose="02020603050405020304" pitchFamily="18" charset="0"/>
              </a:rPr>
              <a:t>csv</a:t>
            </a:r>
            <a:r>
              <a:rPr lang="en-IN" sz="2000" dirty="0">
                <a:latin typeface="Times New Roman" panose="02020603050405020304" pitchFamily="18" charset="0"/>
                <a:ea typeface="Tahoma" panose="020B0604030504040204" pitchFamily="34" charset="0"/>
                <a:cs typeface="Times New Roman" panose="02020603050405020304" pitchFamily="18" charset="0"/>
              </a:rPr>
              <a:t> or .</a:t>
            </a:r>
            <a:r>
              <a:rPr lang="en-IN" sz="2000" dirty="0" err="1">
                <a:latin typeface="Times New Roman" panose="02020603050405020304" pitchFamily="18" charset="0"/>
                <a:ea typeface="Tahoma" panose="020B0604030504040204" pitchFamily="34" charset="0"/>
                <a:cs typeface="Times New Roman" panose="02020603050405020304" pitchFamily="18" charset="0"/>
              </a:rPr>
              <a:t>xlsx</a:t>
            </a:r>
            <a:r>
              <a:rPr lang="en-IN" sz="2000" dirty="0">
                <a:latin typeface="Times New Roman" panose="02020603050405020304" pitchFamily="18" charset="0"/>
                <a:ea typeface="Tahoma" panose="020B0604030504040204" pitchFamily="34" charset="0"/>
                <a:cs typeface="Times New Roman" panose="02020603050405020304" pitchFamily="18" charset="0"/>
              </a:rPr>
              <a:t>, applying various preprocessing techniques such as handling missing data, label encoding, and text cleaning using NLP methods to prepare the data for model training</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t>
            </a:r>
          </a:p>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The </a:t>
            </a:r>
            <a:r>
              <a:rPr lang="en-IN" sz="2000" dirty="0" err="1">
                <a:latin typeface="Times New Roman" panose="02020603050405020304" pitchFamily="18" charset="0"/>
                <a:ea typeface="Tahoma" panose="020B0604030504040204" pitchFamily="34" charset="0"/>
                <a:cs typeface="Times New Roman" panose="02020603050405020304" pitchFamily="18" charset="0"/>
              </a:rPr>
              <a:t>chatbot</a:t>
            </a:r>
            <a:r>
              <a:rPr lang="en-IN" sz="2000" dirty="0">
                <a:latin typeface="Times New Roman" panose="02020603050405020304" pitchFamily="18" charset="0"/>
                <a:ea typeface="Tahoma" panose="020B0604030504040204" pitchFamily="34" charset="0"/>
                <a:cs typeface="Times New Roman" panose="02020603050405020304" pitchFamily="18" charset="0"/>
              </a:rPr>
              <a:t> utilizes classification algorithms such as Decision Tree (DT) and a Hybrid Decision Tree + Passive Classifier to train a model on the </a:t>
            </a:r>
            <a:r>
              <a:rPr lang="en-IN" sz="2000" dirty="0" err="1">
                <a:latin typeface="Times New Roman" panose="02020603050405020304" pitchFamily="18" charset="0"/>
                <a:ea typeface="Tahoma" panose="020B0604030504040204" pitchFamily="34" charset="0"/>
                <a:cs typeface="Times New Roman" panose="02020603050405020304" pitchFamily="18" charset="0"/>
              </a:rPr>
              <a:t>preprocessed</a:t>
            </a:r>
            <a:r>
              <a:rPr lang="en-IN" sz="2000" dirty="0">
                <a:latin typeface="Times New Roman" panose="02020603050405020304" pitchFamily="18" charset="0"/>
                <a:ea typeface="Tahoma" panose="020B0604030504040204" pitchFamily="34" charset="0"/>
                <a:cs typeface="Times New Roman" panose="02020603050405020304" pitchFamily="18" charset="0"/>
              </a:rPr>
              <a:t> data, which will be used for accurate predictions and responses to user queries.</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79164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780790320"/>
              </p:ext>
            </p:extLst>
          </p:nvPr>
        </p:nvGraphicFramePr>
        <p:xfrm>
          <a:off x="476517" y="423450"/>
          <a:ext cx="10972800" cy="6041744"/>
        </p:xfrm>
        <a:graphic>
          <a:graphicData uri="http://schemas.openxmlformats.org/drawingml/2006/table">
            <a:tbl>
              <a:tblPr firstRow="1" bandRow="1">
                <a:tableStyleId>{5C22544A-7EE6-4342-B048-85BDC9FD1C3A}</a:tableStyleId>
              </a:tblPr>
              <a:tblGrid>
                <a:gridCol w="2194560"/>
                <a:gridCol w="1317734"/>
                <a:gridCol w="1778564"/>
                <a:gridCol w="3487382"/>
                <a:gridCol w="2194560"/>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kumimoji="0" lang="en-IN" sz="1800" b="1" kern="1200" dirty="0" smtClean="0">
                          <a:solidFill>
                            <a:schemeClr val="dk1"/>
                          </a:solidFill>
                          <a:effectLst/>
                          <a:latin typeface="Times New Roman" pitchFamily="18" charset="0"/>
                          <a:ea typeface="+mn-ea"/>
                          <a:cs typeface="Times New Roman" pitchFamily="18" charset="0"/>
                        </a:rPr>
                        <a:t>Natural Language Processing for Legal Assistance </a:t>
                      </a:r>
                      <a:r>
                        <a:rPr kumimoji="0" lang="en-IN" sz="1800" b="1" kern="1200" dirty="0" err="1" smtClean="0">
                          <a:solidFill>
                            <a:schemeClr val="dk1"/>
                          </a:solidFill>
                          <a:effectLst/>
                          <a:latin typeface="Times New Roman" pitchFamily="18" charset="0"/>
                          <a:ea typeface="+mn-ea"/>
                          <a:cs typeface="Times New Roman" pitchFamily="18" charset="0"/>
                        </a:rPr>
                        <a:t>Chatbots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2022</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b="0" kern="1200" dirty="0" smtClean="0">
                          <a:solidFill>
                            <a:schemeClr val="dk1"/>
                          </a:solidFill>
                          <a:effectLst/>
                          <a:latin typeface="Times New Roman" pitchFamily="18" charset="0"/>
                          <a:ea typeface="+mn-ea"/>
                          <a:cs typeface="Times New Roman" pitchFamily="18" charset="0"/>
                        </a:rPr>
                        <a:t>R. Patel, S. Nair</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The paper explores the integration of NLP techniques and Naive Bayes for legal query classification, focusing on training a </a:t>
                      </a:r>
                      <a:r>
                        <a:rPr kumimoji="0" lang="en-IN" sz="1800" kern="1200" dirty="0" err="1" smtClean="0">
                          <a:solidFill>
                            <a:schemeClr val="dk1"/>
                          </a:solidFill>
                          <a:effectLst/>
                          <a:latin typeface="Times New Roman" pitchFamily="18" charset="0"/>
                          <a:ea typeface="+mn-ea"/>
                          <a:cs typeface="Times New Roman" pitchFamily="18" charset="0"/>
                        </a:rPr>
                        <a:t>chatbot</a:t>
                      </a:r>
                      <a:r>
                        <a:rPr kumimoji="0" lang="en-IN" sz="1800" kern="1200" dirty="0" smtClean="0">
                          <a:solidFill>
                            <a:schemeClr val="dk1"/>
                          </a:solidFill>
                          <a:effectLst/>
                          <a:latin typeface="Times New Roman" pitchFamily="18" charset="0"/>
                          <a:ea typeface="+mn-ea"/>
                          <a:cs typeface="Times New Roman" pitchFamily="18" charset="0"/>
                        </a:rPr>
                        <a:t> with large datasets of legal documents to respond to user queries.</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kern="1200" dirty="0" smtClean="0">
                          <a:solidFill>
                            <a:schemeClr val="dk1"/>
                          </a:solidFill>
                          <a:effectLst/>
                          <a:latin typeface="Times New Roman" pitchFamily="18" charset="0"/>
                          <a:ea typeface="+mn-ea"/>
                          <a:cs typeface="Times New Roman" pitchFamily="18" charset="0"/>
                        </a:rPr>
                        <a:t>Naive Bayes' assumption of feature independence reduces the accuracy for legal data, which contains many dependencies between terms.</a:t>
                      </a: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4313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15045373"/>
              </p:ext>
            </p:extLst>
          </p:nvPr>
        </p:nvGraphicFramePr>
        <p:xfrm>
          <a:off x="425001" y="307540"/>
          <a:ext cx="11294773" cy="6041744"/>
        </p:xfrm>
        <a:graphic>
          <a:graphicData uri="http://schemas.openxmlformats.org/drawingml/2006/table">
            <a:tbl>
              <a:tblPr firstRow="1" bandRow="1">
                <a:tableStyleId>{5C22544A-7EE6-4342-B048-85BDC9FD1C3A}</a:tableStyleId>
              </a:tblPr>
              <a:tblGrid>
                <a:gridCol w="2258955"/>
                <a:gridCol w="1356400"/>
                <a:gridCol w="1830752"/>
                <a:gridCol w="3589711"/>
                <a:gridCol w="2258955"/>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kumimoji="0" lang="en-IN" sz="1800" b="1" kern="1200" dirty="0" err="1" smtClean="0">
                          <a:solidFill>
                            <a:schemeClr val="dk1"/>
                          </a:solidFill>
                          <a:effectLst/>
                          <a:latin typeface="Times New Roman" pitchFamily="18" charset="0"/>
                          <a:ea typeface="+mn-ea"/>
                          <a:cs typeface="Times New Roman" pitchFamily="18" charset="0"/>
                        </a:rPr>
                        <a:t>Chatbots</a:t>
                      </a:r>
                      <a:r>
                        <a:rPr kumimoji="0" lang="en-IN" sz="1800" b="1" kern="1200" dirty="0" smtClean="0">
                          <a:solidFill>
                            <a:schemeClr val="dk1"/>
                          </a:solidFill>
                          <a:effectLst/>
                          <a:latin typeface="Times New Roman" pitchFamily="18" charset="0"/>
                          <a:ea typeface="+mn-ea"/>
                          <a:cs typeface="Times New Roman" pitchFamily="18" charset="0"/>
                        </a:rPr>
                        <a:t> in Public Service: A Machine Learning Approach</a:t>
                      </a:r>
                      <a:endParaRPr kumimoji="0" lang="en-IN" sz="1800" b="1" kern="1200" dirty="0">
                        <a:solidFill>
                          <a:schemeClr val="dk1"/>
                        </a:solidFill>
                        <a:effectLst/>
                        <a:latin typeface="Times New Roman" pitchFamily="18" charset="0"/>
                        <a:ea typeface="+mn-ea"/>
                        <a:cs typeface="Times New Roman"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2022</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kumimoji="0" lang="en-IN" sz="1800" b="0" kern="1200" dirty="0" smtClean="0">
                          <a:solidFill>
                            <a:schemeClr val="dk1"/>
                          </a:solidFill>
                          <a:effectLst/>
                          <a:latin typeface="Times New Roman" pitchFamily="18" charset="0"/>
                          <a:ea typeface="+mn-ea"/>
                          <a:cs typeface="Times New Roman" pitchFamily="18" charset="0"/>
                        </a:rPr>
                        <a:t>T. Rao, P. Mehta</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b="0" kern="1200" dirty="0" smtClean="0">
                          <a:solidFill>
                            <a:schemeClr val="dk1"/>
                          </a:solidFill>
                          <a:effectLst/>
                          <a:latin typeface="Times New Roman" pitchFamily="18" charset="0"/>
                          <a:ea typeface="+mn-ea"/>
                          <a:cs typeface="Times New Roman" pitchFamily="18" charset="0"/>
                        </a:rPr>
                        <a:t>The paper presents a hybrid machine learning approach combining Decision Trees with Naive Bayes to enhance </a:t>
                      </a:r>
                      <a:r>
                        <a:rPr kumimoji="0" lang="en-IN" sz="1800" b="0" kern="1200" dirty="0" err="1" smtClean="0">
                          <a:solidFill>
                            <a:schemeClr val="dk1"/>
                          </a:solidFill>
                          <a:effectLst/>
                          <a:latin typeface="Times New Roman" pitchFamily="18" charset="0"/>
                          <a:ea typeface="+mn-ea"/>
                          <a:cs typeface="Times New Roman" pitchFamily="18" charset="0"/>
                        </a:rPr>
                        <a:t>chatbot</a:t>
                      </a:r>
                      <a:r>
                        <a:rPr kumimoji="0" lang="en-IN" sz="1800" b="0" kern="1200" dirty="0" smtClean="0">
                          <a:solidFill>
                            <a:schemeClr val="dk1"/>
                          </a:solidFill>
                          <a:effectLst/>
                          <a:latin typeface="Times New Roman" pitchFamily="18" charset="0"/>
                          <a:ea typeface="+mn-ea"/>
                          <a:cs typeface="Times New Roman" pitchFamily="18" charset="0"/>
                        </a:rPr>
                        <a:t> decision-making processes for providing legal assistance.</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kumimoji="0" lang="en-IN" sz="1800" b="0" kern="1200" dirty="0" smtClean="0">
                          <a:solidFill>
                            <a:schemeClr val="dk1"/>
                          </a:solidFill>
                          <a:effectLst/>
                          <a:latin typeface="Times New Roman" pitchFamily="18" charset="0"/>
                          <a:ea typeface="+mn-ea"/>
                          <a:cs typeface="Times New Roman" pitchFamily="18" charset="0"/>
                        </a:rPr>
                        <a:t>The hybrid approach still struggles with unstructured data and complex legal terminology that requires more sophisticated models.</a:t>
                      </a: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31828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617945821"/>
              </p:ext>
            </p:extLst>
          </p:nvPr>
        </p:nvGraphicFramePr>
        <p:xfrm>
          <a:off x="476516" y="423450"/>
          <a:ext cx="11346289" cy="6041744"/>
        </p:xfrm>
        <a:graphic>
          <a:graphicData uri="http://schemas.openxmlformats.org/drawingml/2006/table">
            <a:tbl>
              <a:tblPr firstRow="1" bandRow="1">
                <a:tableStyleId>{5C22544A-7EE6-4342-B048-85BDC9FD1C3A}</a:tableStyleId>
              </a:tblPr>
              <a:tblGrid>
                <a:gridCol w="2269258"/>
                <a:gridCol w="1362587"/>
                <a:gridCol w="1839102"/>
                <a:gridCol w="3606084"/>
                <a:gridCol w="226925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kumimoji="0" lang="en-IN" sz="1800" b="1" kern="1200" dirty="0" smtClean="0">
                          <a:solidFill>
                            <a:schemeClr val="dk1"/>
                          </a:solidFill>
                          <a:effectLst/>
                          <a:latin typeface="Times New Roman" pitchFamily="18" charset="0"/>
                          <a:ea typeface="+mn-ea"/>
                          <a:cs typeface="Times New Roman" pitchFamily="18" charset="0"/>
                        </a:rPr>
                        <a:t>Improving Legal </a:t>
                      </a:r>
                      <a:r>
                        <a:rPr kumimoji="0" lang="en-IN" sz="1800" b="1" kern="1200" dirty="0" err="1" smtClean="0">
                          <a:solidFill>
                            <a:schemeClr val="dk1"/>
                          </a:solidFill>
                          <a:effectLst/>
                          <a:latin typeface="Times New Roman" pitchFamily="18" charset="0"/>
                          <a:ea typeface="+mn-ea"/>
                          <a:cs typeface="Times New Roman" pitchFamily="18" charset="0"/>
                        </a:rPr>
                        <a:t>Chatbot</a:t>
                      </a:r>
                      <a:r>
                        <a:rPr kumimoji="0" lang="en-IN" sz="1800" b="1" kern="1200" dirty="0" smtClean="0">
                          <a:solidFill>
                            <a:schemeClr val="dk1"/>
                          </a:solidFill>
                          <a:effectLst/>
                          <a:latin typeface="Times New Roman" pitchFamily="18" charset="0"/>
                          <a:ea typeface="+mn-ea"/>
                          <a:cs typeface="Times New Roman" pitchFamily="18" charset="0"/>
                        </a:rPr>
                        <a:t> Responses Using Deep Learning</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2023</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J. Singh, R. Kapoor</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kern="1200" dirty="0" smtClean="0">
                          <a:solidFill>
                            <a:schemeClr val="dk1"/>
                          </a:solidFill>
                          <a:effectLst/>
                          <a:latin typeface="Times New Roman" pitchFamily="18" charset="0"/>
                          <a:ea typeface="+mn-ea"/>
                          <a:cs typeface="Times New Roman" pitchFamily="18" charset="0"/>
                        </a:rPr>
                        <a:t>The study employs deep learning models, specifically LSTM (Long Short-Term Memory) networks, to improve the legal query classification and response generation in </a:t>
                      </a:r>
                      <a:r>
                        <a:rPr kumimoji="0" lang="en-IN" sz="1800" kern="1200" dirty="0" err="1" smtClean="0">
                          <a:solidFill>
                            <a:schemeClr val="dk1"/>
                          </a:solidFill>
                          <a:effectLst/>
                          <a:latin typeface="Times New Roman" pitchFamily="18" charset="0"/>
                          <a:ea typeface="+mn-ea"/>
                          <a:cs typeface="Times New Roman" pitchFamily="18" charset="0"/>
                        </a:rPr>
                        <a:t>chatbots</a:t>
                      </a:r>
                      <a:r>
                        <a:rPr kumimoji="0" lang="en-IN" sz="1800" kern="1200" dirty="0" smtClean="0">
                          <a:solidFill>
                            <a:schemeClr val="dk1"/>
                          </a:solidFill>
                          <a:effectLst/>
                          <a:latin typeface="Times New Roman" pitchFamily="18" charset="0"/>
                          <a:ea typeface="+mn-ea"/>
                          <a:cs typeface="Times New Roman"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kern="1200" dirty="0" smtClean="0">
                          <a:solidFill>
                            <a:schemeClr val="dk1"/>
                          </a:solidFill>
                          <a:effectLst/>
                          <a:latin typeface="Times New Roman" pitchFamily="18" charset="0"/>
                          <a:ea typeface="+mn-ea"/>
                          <a:cs typeface="Times New Roman" pitchFamily="18" charset="0"/>
                        </a:rPr>
                        <a:t>Requires extensive computational resources and data to train effectively, making it difficult to implement for small-scale systems.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51889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961597419"/>
              </p:ext>
            </p:extLst>
          </p:nvPr>
        </p:nvGraphicFramePr>
        <p:xfrm>
          <a:off x="425001" y="307540"/>
          <a:ext cx="11217499" cy="6041744"/>
        </p:xfrm>
        <a:graphic>
          <a:graphicData uri="http://schemas.openxmlformats.org/drawingml/2006/table">
            <a:tbl>
              <a:tblPr firstRow="1" bandRow="1">
                <a:tableStyleId>{5C22544A-7EE6-4342-B048-85BDC9FD1C3A}</a:tableStyleId>
              </a:tblPr>
              <a:tblGrid>
                <a:gridCol w="2243500"/>
                <a:gridCol w="1347120"/>
                <a:gridCol w="1818227"/>
                <a:gridCol w="3565152"/>
                <a:gridCol w="2243500"/>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lang="en-IN" b="1" dirty="0" smtClean="0">
                          <a:solidFill>
                            <a:schemeClr val="tx1"/>
                          </a:solidFill>
                          <a:latin typeface="Times New Roman" panose="02020603050405020304" pitchFamily="18" charset="0"/>
                          <a:cs typeface="Times New Roman" panose="02020603050405020304" pitchFamily="18" charset="0"/>
                        </a:rPr>
                        <a:t>AI-Based Legal Help Systems for Public Access</a:t>
                      </a:r>
                      <a:endParaRPr kumimoji="0" lang="en-IN" sz="1800" b="1" kern="1200" dirty="0">
                        <a:solidFill>
                          <a:schemeClr val="tx1"/>
                        </a:solidFill>
                        <a:effectLst/>
                        <a:latin typeface="Times New Roman" pitchFamily="18" charset="0"/>
                        <a:ea typeface="+mn-ea"/>
                        <a:cs typeface="Times New Roman" pitchFamily="18" charset="0"/>
                      </a:endParaRPr>
                    </a:p>
                  </a:txBody>
                  <a:tcPr/>
                </a:tc>
                <a:tc>
                  <a:txBody>
                    <a:bodyPr/>
                    <a:lstStyle/>
                    <a:p>
                      <a:pPr algn="just"/>
                      <a:r>
                        <a:rPr lang="en-US" b="0" dirty="0" smtClean="0">
                          <a:solidFill>
                            <a:schemeClr val="tx1"/>
                          </a:solidFill>
                          <a:latin typeface="Times New Roman" panose="02020603050405020304" pitchFamily="18" charset="0"/>
                          <a:cs typeface="Times New Roman" panose="02020603050405020304" pitchFamily="18" charset="0"/>
                        </a:rPr>
                        <a:t>2022</a:t>
                      </a:r>
                      <a:endParaRPr 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Times New Roman" panose="02020603050405020304" pitchFamily="18" charset="0"/>
                          <a:cs typeface="Times New Roman" panose="02020603050405020304" pitchFamily="18" charset="0"/>
                        </a:rPr>
                        <a:t>A. Reddy, S. Kumar</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dirty="0" smtClean="0">
                          <a:solidFill>
                            <a:schemeClr val="tx1"/>
                          </a:solidFill>
                          <a:latin typeface="Times New Roman" panose="02020603050405020304" pitchFamily="18" charset="0"/>
                          <a:cs typeface="Times New Roman" panose="02020603050405020304" pitchFamily="18" charset="0"/>
                        </a:rPr>
                        <a:t>The research develops an AI-based legal help system utilizing classification algorithms like Support Vector Machines (SVM) and Decision Trees to answer legal queries.</a:t>
                      </a:r>
                      <a:endParaRPr lang="en-US" sz="18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dirty="0" smtClean="0">
                          <a:solidFill>
                            <a:schemeClr val="tx1"/>
                          </a:solidFill>
                          <a:latin typeface="Times New Roman" panose="02020603050405020304" pitchFamily="18" charset="0"/>
                          <a:cs typeface="Times New Roman" panose="02020603050405020304" pitchFamily="18" charset="0"/>
                        </a:rPr>
                        <a:t>Struggles with handling nuanced legal queries and often requires fine-tuning for different legal jurisdictions.</a:t>
                      </a:r>
                      <a:endParaRPr lang="en-US" b="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951362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276" y="1697037"/>
            <a:ext cx="11024316" cy="4626489"/>
          </a:xfrm>
        </p:spPr>
        <p:txBody>
          <a:bodyPr>
            <a:no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AI-powered </a:t>
            </a:r>
            <a:r>
              <a:rPr lang="en-IN" sz="2000" dirty="0" err="1">
                <a:latin typeface="Times New Roman" panose="02020603050405020304" pitchFamily="18" charset="0"/>
                <a:cs typeface="Times New Roman" panose="02020603050405020304" pitchFamily="18" charset="0"/>
              </a:rPr>
              <a:t>chatbot</a:t>
            </a:r>
            <a:r>
              <a:rPr lang="en-IN" sz="2000" dirty="0">
                <a:latin typeface="Times New Roman" panose="02020603050405020304" pitchFamily="18" charset="0"/>
                <a:cs typeface="Times New Roman" panose="02020603050405020304" pitchFamily="18" charset="0"/>
              </a:rPr>
              <a:t> improves access to legal information, allowing users to easily get answers to legal queries without needing direct human intervention</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By </a:t>
            </a:r>
            <a:r>
              <a:rPr lang="en-IN" sz="2000" dirty="0">
                <a:latin typeface="Times New Roman" panose="02020603050405020304" pitchFamily="18" charset="0"/>
                <a:cs typeface="Times New Roman" panose="02020603050405020304" pitchFamily="18" charset="0"/>
              </a:rPr>
              <a:t>utilizing machine learning models and NLP techniques, the system provides efficient processing and accurate classification of legal queries, ensuring prompt and relevant responses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Scalable </a:t>
            </a:r>
            <a:r>
              <a:rPr lang="en-IN" sz="2000" dirty="0">
                <a:latin typeface="Times New Roman" panose="02020603050405020304" pitchFamily="18" charset="0"/>
                <a:cs typeface="Times New Roman" panose="02020603050405020304" pitchFamily="18" charset="0"/>
              </a:rPr>
              <a:t>and Adaptive System: The system is scalable and adaptable, capable of handling an increasing volume of queries and continuously improving through user feedback and additional training.</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732964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487" y="1326525"/>
            <a:ext cx="11556576" cy="5164428"/>
          </a:xfrm>
        </p:spPr>
        <p:txBody>
          <a:bodyPr>
            <a:noAutofit/>
          </a:bodyPr>
          <a:lstStyle/>
          <a:p>
            <a:pPr marL="457200" lvl="0" indent="-457200" algn="just">
              <a:lnSpc>
                <a:spcPct val="150000"/>
              </a:lnSpc>
              <a:buAutoNum type="arabicPeriod"/>
            </a:pPr>
            <a:r>
              <a:rPr lang="en-IN" sz="2000" dirty="0">
                <a:latin typeface="Times New Roman" panose="02020603050405020304" pitchFamily="18" charset="0"/>
                <a:cs typeface="Times New Roman" panose="02020603050405020304" pitchFamily="18" charset="0"/>
              </a:rPr>
              <a:t>Sharma, K., &amp; Gupta, M. (2023). AI-Powered Legal </a:t>
            </a:r>
            <a:r>
              <a:rPr lang="en-IN" sz="2000" dirty="0" err="1">
                <a:latin typeface="Times New Roman" panose="02020603050405020304" pitchFamily="18" charset="0"/>
                <a:cs typeface="Times New Roman" panose="02020603050405020304" pitchFamily="18" charset="0"/>
              </a:rPr>
              <a:t>Chatbot</a:t>
            </a:r>
            <a:r>
              <a:rPr lang="en-IN" sz="2000" dirty="0">
                <a:latin typeface="Times New Roman" panose="02020603050405020304" pitchFamily="18" charset="0"/>
                <a:cs typeface="Times New Roman" panose="02020603050405020304" pitchFamily="18" charset="0"/>
              </a:rPr>
              <a:t> for Public Service Assistance. Journal of AI in Public Sector Services, 15(2), 112-127</a:t>
            </a:r>
            <a:r>
              <a:rPr lang="en-IN" sz="2000" dirty="0" smtClean="0">
                <a:latin typeface="Times New Roman" panose="02020603050405020304" pitchFamily="18" charset="0"/>
                <a:cs typeface="Times New Roman" panose="02020603050405020304" pitchFamily="18" charset="0"/>
              </a:rPr>
              <a:t>.</a:t>
            </a:r>
          </a:p>
          <a:p>
            <a:pPr marL="457200" lvl="0" indent="-457200" algn="just">
              <a:lnSpc>
                <a:spcPct val="150000"/>
              </a:lnSpc>
              <a:buAutoNum type="arabicPeriod"/>
            </a:pPr>
            <a:r>
              <a:rPr lang="en-IN" sz="2000" dirty="0" smtClean="0">
                <a:latin typeface="Times New Roman" panose="02020603050405020304" pitchFamily="18" charset="0"/>
                <a:cs typeface="Times New Roman" panose="02020603050405020304" pitchFamily="18" charset="0"/>
              </a:rPr>
              <a:t>Patel</a:t>
            </a:r>
            <a:r>
              <a:rPr lang="en-IN" sz="2000" dirty="0">
                <a:latin typeface="Times New Roman" panose="02020603050405020304" pitchFamily="18" charset="0"/>
                <a:cs typeface="Times New Roman" panose="02020603050405020304" pitchFamily="18" charset="0"/>
              </a:rPr>
              <a:t>, R., &amp; Nair, S. (2022). Natural Language Processing for Legal Assistance </a:t>
            </a:r>
            <a:r>
              <a:rPr lang="en-IN" sz="2000" dirty="0" err="1">
                <a:latin typeface="Times New Roman" panose="02020603050405020304" pitchFamily="18" charset="0"/>
                <a:cs typeface="Times New Roman" panose="02020603050405020304" pitchFamily="18" charset="0"/>
              </a:rPr>
              <a:t>Chatbots</a:t>
            </a:r>
            <a:r>
              <a:rPr lang="en-IN" sz="2000" dirty="0">
                <a:latin typeface="Times New Roman" panose="02020603050405020304" pitchFamily="18" charset="0"/>
                <a:cs typeface="Times New Roman" panose="02020603050405020304" pitchFamily="18" charset="0"/>
              </a:rPr>
              <a:t>. International Journal of Legal Technology, 8(3), 34-47</a:t>
            </a:r>
            <a:r>
              <a:rPr lang="en-IN" sz="2000" dirty="0" smtClean="0">
                <a:latin typeface="Times New Roman" panose="02020603050405020304" pitchFamily="18" charset="0"/>
                <a:cs typeface="Times New Roman" panose="02020603050405020304" pitchFamily="18" charset="0"/>
              </a:rPr>
              <a:t>.</a:t>
            </a:r>
          </a:p>
          <a:p>
            <a:pPr marL="457200" lvl="0" indent="-457200" algn="just">
              <a:lnSpc>
                <a:spcPct val="150000"/>
              </a:lnSpc>
              <a:buAutoNum type="arabicPeriod"/>
            </a:pPr>
            <a:r>
              <a:rPr lang="en-IN" sz="2000" dirty="0" smtClean="0">
                <a:latin typeface="Times New Roman" panose="02020603050405020304" pitchFamily="18" charset="0"/>
                <a:cs typeface="Times New Roman" panose="02020603050405020304" pitchFamily="18" charset="0"/>
              </a:rPr>
              <a:t>Rao</a:t>
            </a:r>
            <a:r>
              <a:rPr lang="en-IN" sz="2000" dirty="0">
                <a:latin typeface="Times New Roman" panose="02020603050405020304" pitchFamily="18" charset="0"/>
                <a:cs typeface="Times New Roman" panose="02020603050405020304" pitchFamily="18" charset="0"/>
              </a:rPr>
              <a:t>, T., &amp; Mehta, P. (2024). </a:t>
            </a:r>
            <a:r>
              <a:rPr lang="en-IN" sz="2000" dirty="0" err="1">
                <a:latin typeface="Times New Roman" panose="02020603050405020304" pitchFamily="18" charset="0"/>
                <a:cs typeface="Times New Roman" panose="02020603050405020304" pitchFamily="18" charset="0"/>
              </a:rPr>
              <a:t>Chatbots</a:t>
            </a:r>
            <a:r>
              <a:rPr lang="en-IN" sz="2000" dirty="0">
                <a:latin typeface="Times New Roman" panose="02020603050405020304" pitchFamily="18" charset="0"/>
                <a:cs typeface="Times New Roman" panose="02020603050405020304" pitchFamily="18" charset="0"/>
              </a:rPr>
              <a:t> in Public Service: A Machine Learning Approach. Journal of AI and Society, 19(1), 54-65</a:t>
            </a:r>
            <a:r>
              <a:rPr lang="en-IN" sz="2000" dirty="0" smtClean="0">
                <a:latin typeface="Times New Roman" panose="02020603050405020304" pitchFamily="18" charset="0"/>
                <a:cs typeface="Times New Roman" panose="02020603050405020304" pitchFamily="18" charset="0"/>
              </a:rPr>
              <a:t>.</a:t>
            </a:r>
          </a:p>
          <a:p>
            <a:pPr marL="457200" lvl="0" indent="-457200" algn="just">
              <a:lnSpc>
                <a:spcPct val="150000"/>
              </a:lnSpc>
              <a:buAutoNum type="arabicPeriod"/>
            </a:pPr>
            <a:r>
              <a:rPr lang="en-IN" sz="2000" dirty="0" smtClean="0">
                <a:latin typeface="Times New Roman" panose="02020603050405020304" pitchFamily="18" charset="0"/>
                <a:cs typeface="Times New Roman" panose="02020603050405020304" pitchFamily="18" charset="0"/>
              </a:rPr>
              <a:t>Singh</a:t>
            </a:r>
            <a:r>
              <a:rPr lang="en-IN" sz="2000" dirty="0">
                <a:latin typeface="Times New Roman" panose="02020603050405020304" pitchFamily="18" charset="0"/>
                <a:cs typeface="Times New Roman" panose="02020603050405020304" pitchFamily="18" charset="0"/>
              </a:rPr>
              <a:t>, J., &amp; Kapoor, R. (2023). Improving Legal </a:t>
            </a:r>
            <a:r>
              <a:rPr lang="en-IN" sz="2000" dirty="0" err="1">
                <a:latin typeface="Times New Roman" panose="02020603050405020304" pitchFamily="18" charset="0"/>
                <a:cs typeface="Times New Roman" panose="02020603050405020304" pitchFamily="18" charset="0"/>
              </a:rPr>
              <a:t>Chatbot</a:t>
            </a:r>
            <a:r>
              <a:rPr lang="en-IN" sz="2000" dirty="0">
                <a:latin typeface="Times New Roman" panose="02020603050405020304" pitchFamily="18" charset="0"/>
                <a:cs typeface="Times New Roman" panose="02020603050405020304" pitchFamily="18" charset="0"/>
              </a:rPr>
              <a:t> Responses Using Deep Learning. AI and Law Journal, 10(4), 89-104</a:t>
            </a:r>
            <a:r>
              <a:rPr lang="en-IN" sz="2000" dirty="0" smtClean="0">
                <a:latin typeface="Times New Roman" panose="02020603050405020304" pitchFamily="18" charset="0"/>
                <a:cs typeface="Times New Roman" panose="02020603050405020304" pitchFamily="18" charset="0"/>
              </a:rPr>
              <a:t>.</a:t>
            </a:r>
          </a:p>
          <a:p>
            <a:pPr marL="457200" lvl="0" indent="-457200" algn="just">
              <a:lnSpc>
                <a:spcPct val="150000"/>
              </a:lnSpc>
              <a:buAutoNum type="arabicPeriod"/>
            </a:pPr>
            <a:r>
              <a:rPr lang="en-IN" sz="2000" dirty="0" smtClean="0">
                <a:latin typeface="Times New Roman" panose="02020603050405020304" pitchFamily="18" charset="0"/>
                <a:cs typeface="Times New Roman" panose="02020603050405020304" pitchFamily="18" charset="0"/>
              </a:rPr>
              <a:t>Reddy</a:t>
            </a:r>
            <a:r>
              <a:rPr lang="en-IN" sz="2000" dirty="0">
                <a:latin typeface="Times New Roman" panose="02020603050405020304" pitchFamily="18" charset="0"/>
                <a:cs typeface="Times New Roman" panose="02020603050405020304" pitchFamily="18" charset="0"/>
              </a:rPr>
              <a:t>, A., &amp; Kumar, S. (2022). AI-Based Legal Help Systems for Public Access. Journal of AI and Legal Technologies, 14(2), 101-116.</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96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Abstract 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9246" y="1339403"/>
            <a:ext cx="11324286" cy="5212240"/>
          </a:xfrm>
        </p:spPr>
        <p:txBody>
          <a:bodyPr>
            <a:normAutofit/>
          </a:bodyPr>
          <a:lstStyle/>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Users can interact with the </a:t>
            </a:r>
            <a:r>
              <a:rPr lang="en-IN" sz="2000" dirty="0" err="1">
                <a:latin typeface="Times New Roman" panose="02020603050405020304" pitchFamily="18" charset="0"/>
                <a:ea typeface="Tahoma" panose="020B0604030504040204" pitchFamily="34" charset="0"/>
                <a:cs typeface="Times New Roman" panose="02020603050405020304" pitchFamily="18" charset="0"/>
              </a:rPr>
              <a:t>chatbot</a:t>
            </a:r>
            <a:r>
              <a:rPr lang="en-IN" sz="2000" dirty="0">
                <a:latin typeface="Times New Roman" panose="02020603050405020304" pitchFamily="18" charset="0"/>
                <a:ea typeface="Tahoma" panose="020B0604030504040204" pitchFamily="34" charset="0"/>
                <a:cs typeface="Times New Roman" panose="02020603050405020304" pitchFamily="18" charset="0"/>
              </a:rPr>
              <a:t> by asking legal questions, and the system will provide appropriate responses based on the trained model. The </a:t>
            </a:r>
            <a:r>
              <a:rPr lang="en-IN" sz="2000" dirty="0" err="1">
                <a:latin typeface="Times New Roman" panose="02020603050405020304" pitchFamily="18" charset="0"/>
                <a:ea typeface="Tahoma" panose="020B0604030504040204" pitchFamily="34" charset="0"/>
                <a:cs typeface="Times New Roman" panose="02020603050405020304" pitchFamily="18" charset="0"/>
              </a:rPr>
              <a:t>chatbot</a:t>
            </a:r>
            <a:r>
              <a:rPr lang="en-IN" sz="2000" dirty="0">
                <a:latin typeface="Times New Roman" panose="02020603050405020304" pitchFamily="18" charset="0"/>
                <a:ea typeface="Tahoma" panose="020B0604030504040204" pitchFamily="34" charset="0"/>
                <a:cs typeface="Times New Roman" panose="02020603050405020304" pitchFamily="18" charset="0"/>
              </a:rPr>
              <a:t> continues to engage with users until their queries are resolved, offering a seamless and intelligent interaction.</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69656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3" y="1690688"/>
            <a:ext cx="11191741" cy="4658597"/>
          </a:xfrm>
        </p:spPr>
        <p:txBody>
          <a:bodyPr>
            <a:normAutofit/>
          </a:bodyPr>
          <a:lstStyle/>
          <a:p>
            <a:pPr marL="0" indent="0" algn="just">
              <a:lnSpc>
                <a:spcPct val="150000"/>
              </a:lnSpc>
              <a:buClr>
                <a:schemeClr val="tx1"/>
              </a:buClr>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The main objective of our process is, </a:t>
            </a: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To provide </a:t>
            </a:r>
            <a:r>
              <a:rPr lang="en-IN" sz="2000" dirty="0">
                <a:latin typeface="Times New Roman" panose="02020603050405020304" pitchFamily="18" charset="0"/>
                <a:ea typeface="Tahoma" panose="020B0604030504040204" pitchFamily="34" charset="0"/>
                <a:cs typeface="Times New Roman" panose="02020603050405020304" pitchFamily="18" charset="0"/>
              </a:rPr>
              <a:t>automated legal support on the Department of Justice website by enabling users to interact with an AI-powered </a:t>
            </a:r>
            <a:r>
              <a:rPr lang="en-IN" sz="2000" dirty="0" err="1">
                <a:latin typeface="Times New Roman" panose="02020603050405020304" pitchFamily="18" charset="0"/>
                <a:ea typeface="Tahoma" panose="020B0604030504040204" pitchFamily="34" charset="0"/>
                <a:cs typeface="Times New Roman" panose="02020603050405020304" pitchFamily="18" charset="0"/>
              </a:rPr>
              <a:t>chatbot</a:t>
            </a:r>
            <a:r>
              <a:rPr lang="en-IN" sz="2000" dirty="0">
                <a:latin typeface="Times New Roman" panose="02020603050405020304" pitchFamily="18" charset="0"/>
                <a:ea typeface="Tahoma" panose="020B0604030504040204" pitchFamily="34" charset="0"/>
                <a:cs typeface="Times New Roman" panose="02020603050405020304" pitchFamily="18" charset="0"/>
              </a:rPr>
              <a:t> that answers queries efficiently</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50000"/>
              </a:lnSpc>
              <a:buClr>
                <a:schemeClr val="tx1"/>
              </a:buClr>
            </a:pPr>
            <a:r>
              <a:rPr lang="en-IN" sz="2000" dirty="0">
                <a:latin typeface="Times New Roman" panose="02020603050405020304" pitchFamily="18" charset="0"/>
                <a:ea typeface="Tahoma" panose="020B0604030504040204" pitchFamily="34" charset="0"/>
                <a:cs typeface="Times New Roman" panose="02020603050405020304" pitchFamily="18" charset="0"/>
              </a:rPr>
              <a:t>By utilizing advanced preprocessing and Natural Language Processing (NLP) techniques, the system ensures accurate handling of the Justice dataset, transforming raw data into actionable insights</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50000"/>
              </a:lnSpc>
              <a:buClr>
                <a:schemeClr val="tx1"/>
              </a:buClr>
            </a:pPr>
            <a:r>
              <a:rPr lang="en-IN" sz="2000" dirty="0">
                <a:latin typeface="Times New Roman" panose="02020603050405020304" pitchFamily="18" charset="0"/>
                <a:ea typeface="Tahoma" panose="020B0604030504040204" pitchFamily="34" charset="0"/>
                <a:cs typeface="Times New Roman" panose="02020603050405020304" pitchFamily="18" charset="0"/>
              </a:rPr>
              <a:t>The AI </a:t>
            </a:r>
            <a:r>
              <a:rPr lang="en-IN" sz="2000" dirty="0" err="1">
                <a:latin typeface="Times New Roman" panose="02020603050405020304" pitchFamily="18" charset="0"/>
                <a:ea typeface="Tahoma" panose="020B0604030504040204" pitchFamily="34" charset="0"/>
                <a:cs typeface="Times New Roman" panose="02020603050405020304" pitchFamily="18" charset="0"/>
              </a:rPr>
              <a:t>chatbot</a:t>
            </a:r>
            <a:r>
              <a:rPr lang="en-IN" sz="2000" dirty="0">
                <a:latin typeface="Times New Roman" panose="02020603050405020304" pitchFamily="18" charset="0"/>
                <a:ea typeface="Tahoma" panose="020B0604030504040204" pitchFamily="34" charset="0"/>
                <a:cs typeface="Times New Roman" panose="02020603050405020304" pitchFamily="18" charset="0"/>
              </a:rPr>
              <a:t>, powered by machine learning classification models, delivers relevant and timely answers, providing a seamless and user-friendly experience for individuals seeking legal information.</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857" y="1416675"/>
            <a:ext cx="11324286" cy="4971245"/>
          </a:xfrm>
        </p:spPr>
        <p:txBody>
          <a:bodyPr>
            <a:normAutofit/>
          </a:bodyPr>
          <a:lstStyle/>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Utilizing a </a:t>
            </a:r>
            <a:r>
              <a:rPr lang="en-IN" sz="2000" dirty="0" err="1">
                <a:latin typeface="Times New Roman" panose="02020603050405020304" pitchFamily="18" charset="0"/>
                <a:ea typeface="Tahoma" panose="020B0604030504040204" pitchFamily="34" charset="0"/>
                <a:cs typeface="Times New Roman" panose="02020603050405020304" pitchFamily="18" charset="0"/>
              </a:rPr>
              <a:t>chatbot</a:t>
            </a:r>
            <a:r>
              <a:rPr lang="en-IN" sz="2000" dirty="0">
                <a:latin typeface="Times New Roman" panose="02020603050405020304" pitchFamily="18" charset="0"/>
                <a:ea typeface="Tahoma" panose="020B0604030504040204" pitchFamily="34" charset="0"/>
                <a:cs typeface="Times New Roman" panose="02020603050405020304" pitchFamily="18" charset="0"/>
              </a:rPr>
              <a:t> for legal awareness involves the development of an interactive platform designed to educate individuals about their rights, responsibilities, and pertinent legal information.</a:t>
            </a:r>
          </a:p>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 Through natural language processing and tailored responses, the </a:t>
            </a:r>
            <a:r>
              <a:rPr lang="en-IN" sz="2000" dirty="0" err="1">
                <a:latin typeface="Times New Roman" panose="02020603050405020304" pitchFamily="18" charset="0"/>
                <a:ea typeface="Tahoma" panose="020B0604030504040204" pitchFamily="34" charset="0"/>
                <a:cs typeface="Times New Roman" panose="02020603050405020304" pitchFamily="18" charset="0"/>
              </a:rPr>
              <a:t>chatbot</a:t>
            </a:r>
            <a:r>
              <a:rPr lang="en-IN" sz="2000" dirty="0">
                <a:latin typeface="Times New Roman" panose="02020603050405020304" pitchFamily="18" charset="0"/>
                <a:ea typeface="Tahoma" panose="020B0604030504040204" pitchFamily="34" charset="0"/>
                <a:cs typeface="Times New Roman" panose="02020603050405020304" pitchFamily="18" charset="0"/>
              </a:rPr>
              <a:t> engages users in conversations, providing accessible and comprehensive guidance on various legal matters, such as employment rights, consumer protections, and legal procedures. </a:t>
            </a:r>
          </a:p>
          <a:p>
            <a:pPr marL="342900" indent="-342900" algn="just">
              <a:lnSpc>
                <a:spcPct val="150000"/>
              </a:lnSpc>
            </a:pPr>
            <a:r>
              <a:rPr lang="en-IN" sz="2000">
                <a:latin typeface="Times New Roman" panose="02020603050405020304" pitchFamily="18" charset="0"/>
                <a:ea typeface="Tahoma" panose="020B0604030504040204" pitchFamily="34" charset="0"/>
                <a:cs typeface="Times New Roman" panose="02020603050405020304" pitchFamily="18" charset="0"/>
              </a:rPr>
              <a:t>By leveraging technology to disseminate legal knowledge in a user-friendly format, this innovative approach aims to empower individuals to make informed decisions, navigate legal challenges effectively, and ultimately enhance access to justice in society.</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58487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523" y="1503025"/>
            <a:ext cx="11283887" cy="4794744"/>
          </a:xfrm>
        </p:spPr>
        <p:txBody>
          <a:bodyPr>
            <a:normAutofit/>
          </a:bodyPr>
          <a:lstStyle/>
          <a:p>
            <a:pPr algn="just">
              <a:lnSpc>
                <a:spcPct val="150000"/>
              </a:lnSpc>
              <a:buClr>
                <a:schemeClr val="tx1"/>
              </a:buClr>
            </a:pPr>
            <a:r>
              <a:rPr lang="en-IN" sz="2000" dirty="0">
                <a:latin typeface="Times New Roman" panose="02020603050405020304" pitchFamily="18" charset="0"/>
                <a:cs typeface="Times New Roman" panose="02020603050405020304" pitchFamily="18" charset="0"/>
              </a:rPr>
              <a:t>In existing AI-based </a:t>
            </a:r>
            <a:r>
              <a:rPr lang="en-IN" sz="2000" dirty="0" err="1">
                <a:latin typeface="Times New Roman" panose="02020603050405020304" pitchFamily="18" charset="0"/>
                <a:cs typeface="Times New Roman" panose="02020603050405020304" pitchFamily="18" charset="0"/>
              </a:rPr>
              <a:t>chatbot</a:t>
            </a:r>
            <a:r>
              <a:rPr lang="en-IN" sz="2000" dirty="0">
                <a:latin typeface="Times New Roman" panose="02020603050405020304" pitchFamily="18" charset="0"/>
                <a:cs typeface="Times New Roman" panose="02020603050405020304" pitchFamily="18" charset="0"/>
              </a:rPr>
              <a:t> systems, the </a:t>
            </a:r>
            <a:r>
              <a:rPr lang="en-IN" sz="2000" b="1" dirty="0">
                <a:latin typeface="Times New Roman" panose="02020603050405020304" pitchFamily="18" charset="0"/>
                <a:cs typeface="Times New Roman" panose="02020603050405020304" pitchFamily="18" charset="0"/>
              </a:rPr>
              <a:t>Naive Bayes </a:t>
            </a:r>
            <a:r>
              <a:rPr lang="en-IN" sz="2000" dirty="0">
                <a:latin typeface="Times New Roman" panose="02020603050405020304" pitchFamily="18" charset="0"/>
                <a:cs typeface="Times New Roman" panose="02020603050405020304" pitchFamily="18" charset="0"/>
              </a:rPr>
              <a:t>algorithm is commonly used for classification tasks, such as answering user queries.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Naive </a:t>
            </a:r>
            <a:r>
              <a:rPr lang="en-IN" sz="2000" dirty="0">
                <a:latin typeface="Times New Roman" panose="02020603050405020304" pitchFamily="18" charset="0"/>
                <a:cs typeface="Times New Roman" panose="02020603050405020304" pitchFamily="18" charset="0"/>
              </a:rPr>
              <a:t>Bayes models are simple, probabilistic classifiers based on Bayes’ theorem and are often used in text classification problems, including spam filtering and sentiment analysis.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context of </a:t>
            </a:r>
            <a:r>
              <a:rPr lang="en-IN" sz="2000" dirty="0" err="1">
                <a:latin typeface="Times New Roman" panose="02020603050405020304" pitchFamily="18" charset="0"/>
                <a:cs typeface="Times New Roman" panose="02020603050405020304" pitchFamily="18" charset="0"/>
              </a:rPr>
              <a:t>chatbots</a:t>
            </a:r>
            <a:r>
              <a:rPr lang="en-IN" sz="2000" dirty="0">
                <a:latin typeface="Times New Roman" panose="02020603050405020304" pitchFamily="18" charset="0"/>
                <a:cs typeface="Times New Roman" panose="02020603050405020304" pitchFamily="18" charset="0"/>
              </a:rPr>
              <a:t>, Naive Bayes is used to classify user queries and predict appropriate responses.</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Drawbacks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523" y="1503025"/>
            <a:ext cx="11283887" cy="4794744"/>
          </a:xfrm>
        </p:spPr>
        <p:txBody>
          <a:bodyPr>
            <a:normAutofit/>
          </a:bodyPr>
          <a:lstStyle/>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Naive </a:t>
            </a:r>
            <a:r>
              <a:rPr lang="en-IN" sz="2000" dirty="0">
                <a:latin typeface="Times New Roman" panose="02020603050405020304" pitchFamily="18" charset="0"/>
                <a:cs typeface="Times New Roman" panose="02020603050405020304" pitchFamily="18" charset="0"/>
              </a:rPr>
              <a:t>Bayes assumes that features (words, in the case of text data) are independent of each other, which is often not true in real-world data. This limitation can reduce the model's performance when dependencies between features exist</a:t>
            </a:r>
            <a:r>
              <a:rPr lang="en-IN" sz="2000" dirty="0" smtClean="0">
                <a:latin typeface="Times New Roman" panose="02020603050405020304" pitchFamily="18" charset="0"/>
                <a:cs typeface="Times New Roman" panose="02020603050405020304" pitchFamily="18" charset="0"/>
              </a:rPr>
              <a:t>.</a:t>
            </a: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Naive Bayes model performs poorly when the data is highly complex or when there is a significant amount of overlap in the classes. This leads to inaccurate classifications in cases where more complex relationships exist between features</a:t>
            </a:r>
            <a:r>
              <a:rPr lang="en-IN" sz="2000" dirty="0" smtClean="0">
                <a:latin typeface="Times New Roman" panose="02020603050405020304" pitchFamily="18" charset="0"/>
                <a:cs typeface="Times New Roman" panose="02020603050405020304" pitchFamily="18" charset="0"/>
              </a:rPr>
              <a:t>.</a:t>
            </a: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Naive </a:t>
            </a:r>
            <a:r>
              <a:rPr lang="en-IN" sz="2000" dirty="0">
                <a:latin typeface="Times New Roman" panose="02020603050405020304" pitchFamily="18" charset="0"/>
                <a:cs typeface="Times New Roman" panose="02020603050405020304" pitchFamily="18" charset="0"/>
              </a:rPr>
              <a:t>Bayes is typically designed for discrete features. While it can handle continuous data with some transformations, it is not inherently well-suited for datasets that contain many continuous features, making it less effective for such applications.</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61492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2" y="1262130"/>
            <a:ext cx="11410683" cy="5267459"/>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proposed system involves developing an AI-powered interactive </a:t>
            </a:r>
            <a:r>
              <a:rPr lang="en-IN" sz="2000" dirty="0" err="1">
                <a:latin typeface="Times New Roman" panose="02020603050405020304" pitchFamily="18" charset="0"/>
                <a:cs typeface="Times New Roman" panose="02020603050405020304" pitchFamily="18" charset="0"/>
              </a:rPr>
              <a:t>chatbot</a:t>
            </a:r>
            <a:r>
              <a:rPr lang="en-IN" sz="2000" dirty="0">
                <a:latin typeface="Times New Roman" panose="02020603050405020304" pitchFamily="18" charset="0"/>
                <a:cs typeface="Times New Roman" panose="02020603050405020304" pitchFamily="18" charset="0"/>
              </a:rPr>
              <a:t> for the Department of Justice website, designed to efficiently handle legal queries from users.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system integrates machine learning models, such as Decision Tree (DT) and Hybrid Decision Tree + Passive Classifier, to classify user questions and provide appropriate responses. The process begins with data collection from the Justice Dataset, typically available in formats like .</a:t>
            </a:r>
            <a:r>
              <a:rPr lang="en-IN" sz="2000" dirty="0" err="1">
                <a:latin typeface="Times New Roman" panose="02020603050405020304" pitchFamily="18" charset="0"/>
                <a:cs typeface="Times New Roman" panose="02020603050405020304" pitchFamily="18" charset="0"/>
              </a:rPr>
              <a:t>csv</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xlsx</a:t>
            </a:r>
            <a:r>
              <a:rPr lang="en-IN" sz="2000" dirty="0">
                <a:latin typeface="Times New Roman" panose="02020603050405020304" pitchFamily="18" charset="0"/>
                <a:cs typeface="Times New Roman" panose="02020603050405020304" pitchFamily="18" charset="0"/>
              </a:rPr>
              <a:t>, followed by data preprocessing steps like handling missing values, label encoding, and text cleaning</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Text preprocessing is a key component, applying Natural Language Processing (NLP) techniques such as removing stop words, punctuation, and special characters, along with stemming and converting the text to lowercase to enhance text uniformity.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2182</TotalTime>
  <Words>2719</Words>
  <Application>Microsoft Office PowerPoint</Application>
  <PresentationFormat>Widescreen</PresentationFormat>
  <Paragraphs>201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Tahoma</vt:lpstr>
      <vt:lpstr>Times New Roman</vt:lpstr>
      <vt:lpstr>Office Theme</vt:lpstr>
      <vt:lpstr>Developing an AI based interactive chatbot or virtual assistant on department of justice website</vt:lpstr>
      <vt:lpstr>Domain Introduction</vt:lpstr>
      <vt:lpstr>Abstract</vt:lpstr>
      <vt:lpstr>Abstract contd..</vt:lpstr>
      <vt:lpstr>Objectives</vt:lpstr>
      <vt:lpstr>Introduction</vt:lpstr>
      <vt:lpstr>Existing system</vt:lpstr>
      <vt:lpstr>Drawbacks</vt:lpstr>
      <vt:lpstr>Proposed system</vt:lpstr>
      <vt:lpstr>Proposed system</vt:lpstr>
      <vt:lpstr>Advantages</vt:lpstr>
      <vt:lpstr>Flow diagram</vt:lpstr>
      <vt:lpstr>Architecture diagram</vt:lpstr>
      <vt:lpstr>Modules</vt:lpstr>
      <vt:lpstr>Modules description</vt:lpstr>
      <vt:lpstr>User Authentication</vt:lpstr>
      <vt:lpstr>Data Selection</vt:lpstr>
      <vt:lpstr>Data Pre-Processing</vt:lpstr>
      <vt:lpstr>Text Preprocessing</vt:lpstr>
      <vt:lpstr>Text Preprocessing</vt:lpstr>
      <vt:lpstr>Vectorization</vt:lpstr>
      <vt:lpstr>Data Splitting</vt:lpstr>
      <vt:lpstr>Classification</vt:lpstr>
      <vt:lpstr>Estimate Performance</vt:lpstr>
      <vt:lpstr>Estimate Performance</vt:lpstr>
      <vt:lpstr>Chatbot</vt:lpstr>
      <vt:lpstr>System requirements</vt:lpstr>
      <vt:lpstr>Literature survey</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IT</cp:lastModifiedBy>
  <cp:revision>821</cp:revision>
  <dcterms:created xsi:type="dcterms:W3CDTF">2021-12-17T07:36:29Z</dcterms:created>
  <dcterms:modified xsi:type="dcterms:W3CDTF">2025-03-15T04:18:05Z</dcterms:modified>
</cp:coreProperties>
</file>