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59" r:id="rId4"/>
    <p:sldId id="261" r:id="rId5"/>
    <p:sldId id="278" r:id="rId6"/>
    <p:sldId id="285" r:id="rId7"/>
    <p:sldId id="260" r:id="rId8"/>
    <p:sldId id="273" r:id="rId9"/>
    <p:sldId id="281" r:id="rId10"/>
    <p:sldId id="263" r:id="rId11"/>
    <p:sldId id="289" r:id="rId12"/>
    <p:sldId id="279" r:id="rId13"/>
    <p:sldId id="293" r:id="rId14"/>
    <p:sldId id="277" r:id="rId15"/>
    <p:sldId id="280" r:id="rId16"/>
    <p:sldId id="292" r:id="rId17"/>
    <p:sldId id="257" r:id="rId18"/>
    <p:sldId id="276" r:id="rId19"/>
    <p:sldId id="291" r:id="rId20"/>
    <p:sldId id="283" r:id="rId21"/>
    <p:sldId id="299" r:id="rId22"/>
    <p:sldId id="265" r:id="rId23"/>
    <p:sldId id="266" r:id="rId24"/>
    <p:sldId id="30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FF"/>
    <a:srgbClr val="F5F5F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3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2EF69-4580-D948-9358-37D6C6E355D3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EC278-5BB2-7E49-BE38-1FF54E2178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99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F659B-3BFD-7C4F-8593-16CDDE7417A4}" type="datetimeFigureOut">
              <a:rPr lang="en-US" smtClean="0"/>
              <a:pPr/>
              <a:t>11/25/2018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82A43-FD40-714E-BD60-4E5210E14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95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7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7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89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5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3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7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1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2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4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4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lex-public-doc.s3.amazonaws.com/json_simple-1.1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0/getProjectName?id=1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0/howManyWorkPackages?id=1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8393EBCE-468E-4C0B-AAED-25A4E2305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/>
          <a:p>
            <a:r>
              <a:rPr lang="en-US" dirty="0"/>
              <a:t>JSON &amp; Spring</a:t>
            </a:r>
            <a:br>
              <a:rPr lang="en-US" dirty="0"/>
            </a:b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6A587C2-DF50-4D75-969B-A7C02DD2F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/>
          <a:p>
            <a:endParaRPr lang="en-US" sz="2400"/>
          </a:p>
          <a:p>
            <a:r>
              <a:rPr lang="en-US" sz="2400"/>
              <a:t>Dr Simon Lock</a:t>
            </a:r>
          </a:p>
          <a:p>
            <a:r>
              <a:rPr lang="en-US" sz="2400"/>
              <a:t>simon.lock@bristol.ac.uk</a:t>
            </a:r>
            <a:endParaRPr lang="en-US" sz="24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1EB572-5107-4925-999C-4A587588F47F}"/>
              </a:ext>
            </a:extLst>
          </p:cNvPr>
          <p:cNvSpPr txBox="1">
            <a:spLocks/>
          </p:cNvSpPr>
          <p:nvPr/>
        </p:nvSpPr>
        <p:spPr>
          <a:xfrm>
            <a:off x="0" y="29448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/>
          </a:p>
          <a:p>
            <a:r>
              <a:rPr lang="en-US" sz="3600" dirty="0">
                <a:solidFill>
                  <a:srgbClr val="FF0000"/>
                </a:solidFill>
              </a:rPr>
              <a:t>Run Spring Server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A329-9DD3-4D3D-BA45-7D8110F8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JSON-Simple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C570-3946-4B19-82BA-7F51D94FC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Simple, lightweight and fast parser</a:t>
            </a:r>
          </a:p>
          <a:p>
            <a:r>
              <a:rPr lang="en-GB" dirty="0"/>
              <a:t>Provides basic features for reading/writing JSON</a:t>
            </a:r>
          </a:p>
          <a:p>
            <a:endParaRPr lang="en-GB" dirty="0"/>
          </a:p>
          <a:p>
            <a:r>
              <a:rPr lang="en-GB" dirty="0"/>
              <a:t>Add a dependency to your maven pom.xml file: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8F624-D1D1-4E4A-AEF5-F35EDE63A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88" y="3860450"/>
            <a:ext cx="6762064" cy="1366308"/>
          </a:xfrm>
          <a:prstGeom prst="rect">
            <a:avLst/>
          </a:prstGeom>
          <a:ln w="152400">
            <a:solidFill>
              <a:srgbClr val="F8F8F8"/>
            </a:solidFill>
          </a:ln>
        </p:spPr>
      </p:pic>
    </p:spTree>
    <p:extLst>
      <p:ext uri="{BB962C8B-B14F-4D97-AF65-F5344CB8AC3E}">
        <p14:creationId xmlns:p14="http://schemas.microsoft.com/office/powerpoint/2010/main" val="7467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1D6AA-99B2-4715-AC86-C1A70728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JSON-Simple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68E47-3C02-4853-9E32-F27D1E461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Based around </a:t>
            </a:r>
            <a:r>
              <a:rPr lang="en-GB" dirty="0" err="1"/>
              <a:t>JSONObject</a:t>
            </a:r>
            <a:r>
              <a:rPr lang="en-GB" dirty="0"/>
              <a:t> and </a:t>
            </a:r>
            <a:r>
              <a:rPr lang="en-GB" dirty="0" err="1"/>
              <a:t>JSONArray</a:t>
            </a:r>
            <a:endParaRPr lang="en-GB" dirty="0"/>
          </a:p>
          <a:p>
            <a:r>
              <a:rPr lang="en-GB" dirty="0"/>
              <a:t>To provide individual and collection structures</a:t>
            </a:r>
          </a:p>
          <a:p>
            <a:pPr marL="0" indent="0">
              <a:buNone/>
            </a:pPr>
            <a:r>
              <a:rPr lang="en-GB" dirty="0"/>
              <a:t>  (Basically extensions of HashMap and </a:t>
            </a:r>
            <a:r>
              <a:rPr lang="en-GB" dirty="0" err="1"/>
              <a:t>ArrayList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Documentation can (currently) be found here:</a:t>
            </a:r>
          </a:p>
          <a:p>
            <a:pPr marL="0" indent="0" algn="ctr">
              <a:buNone/>
            </a:pPr>
            <a:r>
              <a:rPr lang="en-GB" dirty="0">
                <a:hlinkClick r:id="rId2"/>
              </a:rPr>
              <a:t>http://alex-public-doc.s3.amazonaws.com/</a:t>
            </a:r>
          </a:p>
          <a:p>
            <a:pPr marL="0" indent="0" algn="ctr">
              <a:buNone/>
            </a:pPr>
            <a:r>
              <a:rPr lang="en-GB" dirty="0">
                <a:hlinkClick r:id="rId2"/>
              </a:rPr>
              <a:t>json_simple-1.1/index.html</a:t>
            </a:r>
            <a:endParaRPr lang="en-GB" dirty="0"/>
          </a:p>
          <a:p>
            <a:endParaRPr lang="en-GB" dirty="0"/>
          </a:p>
          <a:p>
            <a:r>
              <a:rPr lang="en-GB" dirty="0"/>
              <a:t>To pull out entities, we use the “get” methods…</a:t>
            </a:r>
          </a:p>
        </p:txBody>
      </p:sp>
    </p:spTree>
    <p:extLst>
      <p:ext uri="{BB962C8B-B14F-4D97-AF65-F5344CB8AC3E}">
        <p14:creationId xmlns:p14="http://schemas.microsoft.com/office/powerpoint/2010/main" val="45115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DDB84A-FA57-45C9-97B8-7F3E8E84260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82E7D6-013E-47B7-A99B-A7926E1BE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42" y="369426"/>
            <a:ext cx="7591425" cy="2314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4DCBDD-45DD-4CF8-A1AA-2A7F0D718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42" y="3004473"/>
            <a:ext cx="6172200" cy="1314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8B6EC6-6122-4C44-9FD0-6201DFA71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42" y="4688349"/>
            <a:ext cx="7096125" cy="18002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6E2094-9E27-42EA-820E-E5DB32E3D94B}"/>
              </a:ext>
            </a:extLst>
          </p:cNvPr>
          <p:cNvSpPr/>
          <p:nvPr/>
        </p:nvSpPr>
        <p:spPr>
          <a:xfrm>
            <a:off x="22576" y="1526713"/>
            <a:ext cx="9144000" cy="16662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33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386ACF-9111-45EF-8839-E4B109851B68}"/>
              </a:ext>
            </a:extLst>
          </p:cNvPr>
          <p:cNvSpPr/>
          <p:nvPr/>
        </p:nvSpPr>
        <p:spPr>
          <a:xfrm>
            <a:off x="297039" y="2111022"/>
            <a:ext cx="8218311" cy="1106311"/>
          </a:xfrm>
          <a:prstGeom prst="rect">
            <a:avLst/>
          </a:prstGeom>
          <a:solidFill>
            <a:srgbClr val="F8F8F8"/>
          </a:solidFill>
          <a:ln w="127000" cap="rnd">
            <a:solidFill>
              <a:srgbClr val="F8F8F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11097-147E-44B3-81FD-9CF2CEF7A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Application.properties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C7FC1-88FC-43A8-A2CB-34266A318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chemeClr val="tx1"/>
                </a:solidFill>
              </a:rPr>
              <a:t>openproject.apikey</a:t>
            </a:r>
            <a:r>
              <a:rPr lang="en-GB">
                <a:solidFill>
                  <a:schemeClr val="tx1"/>
                </a:solidFill>
              </a:rPr>
              <a:t>: 5c1a6a8d4d22056269a67cb7</a:t>
            </a: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chemeClr val="tx1"/>
                </a:solidFill>
              </a:rPr>
              <a:t>openproject.server</a:t>
            </a:r>
            <a:r>
              <a:rPr lang="en-GB" dirty="0">
                <a:solidFill>
                  <a:schemeClr val="tx1"/>
                </a:solidFill>
              </a:rPr>
              <a:t>: https://op.spe-hub.net/api/v3</a:t>
            </a:r>
          </a:p>
        </p:txBody>
      </p:sp>
    </p:spTree>
    <p:extLst>
      <p:ext uri="{BB962C8B-B14F-4D97-AF65-F5344CB8AC3E}">
        <p14:creationId xmlns:p14="http://schemas.microsoft.com/office/powerpoint/2010/main" val="123378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Requesting a project name (by ID)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77A8CA-D785-49E0-9144-5B66A8730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2995"/>
            <a:ext cx="9144001" cy="227908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8AF3DB0-F41F-4838-B145-0396AEFBBD34}"/>
              </a:ext>
            </a:extLst>
          </p:cNvPr>
          <p:cNvSpPr/>
          <p:nvPr/>
        </p:nvSpPr>
        <p:spPr>
          <a:xfrm>
            <a:off x="1" y="3750204"/>
            <a:ext cx="9144000" cy="41539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A50461-8B55-4776-BB68-AE218E024678}"/>
              </a:ext>
            </a:extLst>
          </p:cNvPr>
          <p:cNvSpPr/>
          <p:nvPr/>
        </p:nvSpPr>
        <p:spPr>
          <a:xfrm>
            <a:off x="-1" y="4184280"/>
            <a:ext cx="9144000" cy="41539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58845D-F5CE-43B9-9639-C630807E9BEB}"/>
              </a:ext>
            </a:extLst>
          </p:cNvPr>
          <p:cNvSpPr/>
          <p:nvPr/>
        </p:nvSpPr>
        <p:spPr>
          <a:xfrm>
            <a:off x="-1" y="4580661"/>
            <a:ext cx="9144000" cy="46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7578FF-2ECD-4816-9CA7-D5E86E81359F}"/>
              </a:ext>
            </a:extLst>
          </p:cNvPr>
          <p:cNvSpPr/>
          <p:nvPr/>
        </p:nvSpPr>
        <p:spPr>
          <a:xfrm>
            <a:off x="1" y="5042169"/>
            <a:ext cx="9144000" cy="41539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5BFB13-E7C7-4197-A1A6-812D1EDA7701}"/>
              </a:ext>
            </a:extLst>
          </p:cNvPr>
          <p:cNvSpPr txBox="1"/>
          <p:nvPr/>
        </p:nvSpPr>
        <p:spPr>
          <a:xfrm>
            <a:off x="1796239" y="2380948"/>
            <a:ext cx="5551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hlinkClick r:id="rId3"/>
              </a:rPr>
              <a:t>http://127.0.0.1:8080/getProjectName?id=1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6030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F17E97-AB92-456A-BBA5-08D5132C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156580"/>
            <a:ext cx="7886700" cy="2852737"/>
          </a:xfrm>
        </p:spPr>
        <p:txBody>
          <a:bodyPr/>
          <a:lstStyle/>
          <a:p>
            <a:r>
              <a:rPr lang="en-GB" dirty="0"/>
              <a:t>A more complex example?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50A7E8-0CBA-41B2-8702-93673F999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36305"/>
            <a:ext cx="7886700" cy="1500187"/>
          </a:xfrm>
        </p:spPr>
        <p:txBody>
          <a:bodyPr>
            <a:norm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Tally up the different types of work package in a project</a:t>
            </a:r>
          </a:p>
          <a:p>
            <a:r>
              <a:rPr lang="en-GB" sz="2200" dirty="0">
                <a:solidFill>
                  <a:schemeClr val="bg1"/>
                </a:solidFill>
              </a:rPr>
              <a:t>For example: 3 phases, 5 tasks, 4 milestones</a:t>
            </a:r>
          </a:p>
        </p:txBody>
      </p:sp>
    </p:spTree>
    <p:extLst>
      <p:ext uri="{BB962C8B-B14F-4D97-AF65-F5344CB8AC3E}">
        <p14:creationId xmlns:p14="http://schemas.microsoft.com/office/powerpoint/2010/main" val="1770058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A326-705F-4FBC-885D-29F0F279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04949-C3E0-46EF-BC0D-843ACF973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method is called, a project ID is passed in</a:t>
            </a:r>
          </a:p>
          <a:p>
            <a:r>
              <a:rPr lang="en-GB" dirty="0"/>
              <a:t>We must query Open Project about that project</a:t>
            </a:r>
          </a:p>
          <a:p>
            <a:r>
              <a:rPr lang="en-GB" dirty="0"/>
              <a:t>Then loop through all the work packages returned</a:t>
            </a:r>
          </a:p>
          <a:p>
            <a:r>
              <a:rPr lang="en-GB" dirty="0"/>
              <a:t>They might be a “phase”, “task” or “milestone”</a:t>
            </a:r>
          </a:p>
          <a:p>
            <a:r>
              <a:rPr lang="en-GB" dirty="0"/>
              <a:t>We need a running count (tally) of each WP type</a:t>
            </a:r>
          </a:p>
          <a:p>
            <a:r>
              <a:rPr lang="en-GB" dirty="0"/>
              <a:t>Once tallied up, the number of each type should be returned to the browser for display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575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B5EE20-78DC-48B3-84D6-D7390A58206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A7F807-2ABD-4D22-90BB-D0B32C71ED1A}"/>
              </a:ext>
            </a:extLst>
          </p:cNvPr>
          <p:cNvGrpSpPr/>
          <p:nvPr/>
        </p:nvGrpSpPr>
        <p:grpSpPr>
          <a:xfrm>
            <a:off x="982135" y="435327"/>
            <a:ext cx="8034119" cy="5987346"/>
            <a:chOff x="982135" y="435327"/>
            <a:chExt cx="8034119" cy="598734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3DFDB9-57FE-4020-B779-06B20F0674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892"/>
            <a:stretch/>
          </p:blipFill>
          <p:spPr>
            <a:xfrm>
              <a:off x="982135" y="435327"/>
              <a:ext cx="8034119" cy="400877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51BB3B-F3CF-476C-80AF-29C3736F75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473"/>
            <a:stretch/>
          </p:blipFill>
          <p:spPr>
            <a:xfrm>
              <a:off x="1787655" y="4438746"/>
              <a:ext cx="6938657" cy="114669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DE54DF9-640F-4673-B05E-F85FF6D37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81750" y="5583628"/>
              <a:ext cx="4536719" cy="83904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7421B0-0976-46A7-9B0A-AEDFA6BB6F7B}"/>
                </a:ext>
              </a:extLst>
            </p:cNvPr>
            <p:cNvSpPr/>
            <p:nvPr/>
          </p:nvSpPr>
          <p:spPr>
            <a:xfrm>
              <a:off x="2099733" y="555805"/>
              <a:ext cx="316089" cy="2344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D68634-C62E-4BFC-86F9-7383779FFB15}"/>
              </a:ext>
            </a:extLst>
          </p:cNvPr>
          <p:cNvGrpSpPr/>
          <p:nvPr/>
        </p:nvGrpSpPr>
        <p:grpSpPr>
          <a:xfrm>
            <a:off x="195482" y="654756"/>
            <a:ext cx="369332" cy="5904088"/>
            <a:chOff x="765235" y="555805"/>
            <a:chExt cx="369332" cy="6003039"/>
          </a:xfrm>
          <a:solidFill>
            <a:srgbClr val="F8F8F8">
              <a:alpha val="40000"/>
            </a:srgbClr>
          </a:solidFill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93AB2AD-480E-41D7-BBA9-1CD8D4162A1F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4B7C9D-4B2B-416D-B36B-0179F0697D1E}"/>
                </a:ext>
              </a:extLst>
            </p:cNvPr>
            <p:cNvSpPr txBox="1"/>
            <p:nvPr/>
          </p:nvSpPr>
          <p:spPr>
            <a:xfrm rot="16200000">
              <a:off x="252969" y="3300779"/>
              <a:ext cx="139386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document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AE0068-F851-4E8B-A51D-832D714B48F0}"/>
              </a:ext>
            </a:extLst>
          </p:cNvPr>
          <p:cNvGrpSpPr/>
          <p:nvPr/>
        </p:nvGrpSpPr>
        <p:grpSpPr>
          <a:xfrm>
            <a:off x="532550" y="1998133"/>
            <a:ext cx="369332" cy="4560711"/>
            <a:chOff x="765237" y="555805"/>
            <a:chExt cx="369332" cy="6003039"/>
          </a:xfrm>
          <a:solidFill>
            <a:srgbClr val="F8F8F8">
              <a:alpha val="67059"/>
            </a:srgbClr>
          </a:solidFill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B371A9B-ECED-4E78-80E4-F284E21A17E4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69B7FD-3A79-4663-ACF2-6CCE7A42B06F}"/>
                </a:ext>
              </a:extLst>
            </p:cNvPr>
            <p:cNvSpPr txBox="1"/>
            <p:nvPr/>
          </p:nvSpPr>
          <p:spPr>
            <a:xfrm rot="16200000">
              <a:off x="-58460" y="2984273"/>
              <a:ext cx="201672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embedded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A646D0-DDB5-4D2C-849E-D311C9BB9568}"/>
              </a:ext>
            </a:extLst>
          </p:cNvPr>
          <p:cNvGrpSpPr/>
          <p:nvPr/>
        </p:nvGrpSpPr>
        <p:grpSpPr>
          <a:xfrm>
            <a:off x="869615" y="2302933"/>
            <a:ext cx="369332" cy="4255911"/>
            <a:chOff x="765237" y="555805"/>
            <a:chExt cx="369332" cy="6003039"/>
          </a:xfrm>
          <a:solidFill>
            <a:srgbClr val="F8F8F8">
              <a:alpha val="67059"/>
            </a:srgbClr>
          </a:solidFill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6BD00CC-6CC7-46C9-BE9C-25B61634D103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9360040-5937-4391-BC01-7C7F27E4A709}"/>
                </a:ext>
              </a:extLst>
            </p:cNvPr>
            <p:cNvSpPr txBox="1"/>
            <p:nvPr/>
          </p:nvSpPr>
          <p:spPr>
            <a:xfrm rot="16200000">
              <a:off x="97255" y="3300779"/>
              <a:ext cx="170529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elements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6B18F0-1E02-45D2-BF50-273BF4A1444B}"/>
              </a:ext>
            </a:extLst>
          </p:cNvPr>
          <p:cNvGrpSpPr/>
          <p:nvPr/>
        </p:nvGrpSpPr>
        <p:grpSpPr>
          <a:xfrm>
            <a:off x="1219293" y="3104444"/>
            <a:ext cx="338554" cy="3454399"/>
            <a:chOff x="780627" y="555805"/>
            <a:chExt cx="338554" cy="6003039"/>
          </a:xfrm>
          <a:solidFill>
            <a:srgbClr val="F8F8F8">
              <a:alpha val="67059"/>
            </a:srgbClr>
          </a:solidFill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7AED18-1EDD-4C89-ABC5-B0B285B83659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6B89D70-18AB-4864-A869-3B0A3501C2D0}"/>
                </a:ext>
              </a:extLst>
            </p:cNvPr>
            <p:cNvSpPr txBox="1"/>
            <p:nvPr/>
          </p:nvSpPr>
          <p:spPr>
            <a:xfrm rot="16200000">
              <a:off x="-771933" y="3316168"/>
              <a:ext cx="3443673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  <a:r>
                <a:rPr lang="en-GB" sz="1600" baseline="30000" dirty="0"/>
                <a:t>nd</a:t>
              </a:r>
              <a:r>
                <a:rPr lang="en-GB" sz="1600" dirty="0"/>
                <a:t> work package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6E23447-B9CC-4032-BF71-AA4851A4B78A}"/>
              </a:ext>
            </a:extLst>
          </p:cNvPr>
          <p:cNvGrpSpPr/>
          <p:nvPr/>
        </p:nvGrpSpPr>
        <p:grpSpPr>
          <a:xfrm>
            <a:off x="1551980" y="5170310"/>
            <a:ext cx="338554" cy="1388533"/>
            <a:chOff x="780626" y="555805"/>
            <a:chExt cx="338554" cy="6003039"/>
          </a:xfrm>
          <a:solidFill>
            <a:srgbClr val="F8F8F8">
              <a:alpha val="67059"/>
            </a:srgbClr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982BDB3-F507-466D-ABDF-87578470E729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FAB588-A09C-4A86-9E1F-E1D9B11D5C46}"/>
                </a:ext>
              </a:extLst>
            </p:cNvPr>
            <p:cNvSpPr txBox="1"/>
            <p:nvPr/>
          </p:nvSpPr>
          <p:spPr>
            <a:xfrm rot="16200000">
              <a:off x="-294772" y="3316166"/>
              <a:ext cx="2489349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links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3A03CBF-6A80-4EFB-9BB2-87849F6DB53D}"/>
              </a:ext>
            </a:extLst>
          </p:cNvPr>
          <p:cNvGrpSpPr/>
          <p:nvPr/>
        </p:nvGrpSpPr>
        <p:grpSpPr>
          <a:xfrm>
            <a:off x="1839164" y="5719798"/>
            <a:ext cx="338554" cy="839044"/>
            <a:chOff x="789049" y="555805"/>
            <a:chExt cx="338554" cy="6003039"/>
          </a:xfrm>
          <a:solidFill>
            <a:srgbClr val="F8F8F8">
              <a:alpha val="67059"/>
            </a:srgbClr>
          </a:solidFill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72974A6-5C84-4CE2-9B5C-29FEBA269861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71DC797-AE12-4215-BC75-1BBD519D3C48}"/>
                </a:ext>
              </a:extLst>
            </p:cNvPr>
            <p:cNvSpPr txBox="1"/>
            <p:nvPr/>
          </p:nvSpPr>
          <p:spPr>
            <a:xfrm rot="16200000">
              <a:off x="-1330633" y="3530188"/>
              <a:ext cx="457791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type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07A4E31-277B-47D5-A3D6-195BBCDB20F4}"/>
              </a:ext>
            </a:extLst>
          </p:cNvPr>
          <p:cNvCxnSpPr>
            <a:cxnSpLocks/>
          </p:cNvCxnSpPr>
          <p:nvPr/>
        </p:nvCxnSpPr>
        <p:spPr>
          <a:xfrm>
            <a:off x="2323878" y="6135850"/>
            <a:ext cx="0" cy="437186"/>
          </a:xfrm>
          <a:prstGeom prst="line">
            <a:avLst/>
          </a:prstGeom>
          <a:solidFill>
            <a:srgbClr val="F8F8F8">
              <a:alpha val="67059"/>
            </a:srgbClr>
          </a:solidFill>
          <a:ln w="63500" cap="rnd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828B04-AA00-4EA2-B8DF-460885936D93}"/>
              </a:ext>
            </a:extLst>
          </p:cNvPr>
          <p:cNvSpPr txBox="1"/>
          <p:nvPr/>
        </p:nvSpPr>
        <p:spPr>
          <a:xfrm>
            <a:off x="2626553" y="84909"/>
            <a:ext cx="64299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https://opserver/projects/{id}/work_packages</a:t>
            </a:r>
          </a:p>
        </p:txBody>
      </p:sp>
    </p:spTree>
    <p:extLst>
      <p:ext uri="{BB962C8B-B14F-4D97-AF65-F5344CB8AC3E}">
        <p14:creationId xmlns:p14="http://schemas.microsoft.com/office/powerpoint/2010/main" val="1892876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of work package types (by ID)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FACB7D-99E4-4127-B2C0-4CAAE7334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" y="2515353"/>
            <a:ext cx="9017356" cy="354055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3B14ACF-706F-4E7F-960D-70A5F5A8F20F}"/>
              </a:ext>
            </a:extLst>
          </p:cNvPr>
          <p:cNvSpPr/>
          <p:nvPr/>
        </p:nvSpPr>
        <p:spPr>
          <a:xfrm>
            <a:off x="1" y="3050289"/>
            <a:ext cx="9144000" cy="41539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F1DC2D-16F6-444F-93BB-282475E371F5}"/>
              </a:ext>
            </a:extLst>
          </p:cNvPr>
          <p:cNvSpPr/>
          <p:nvPr/>
        </p:nvSpPr>
        <p:spPr>
          <a:xfrm>
            <a:off x="-1" y="3461784"/>
            <a:ext cx="9144000" cy="61350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F132B-BAB7-4D7D-B03C-B5D2484146B3}"/>
              </a:ext>
            </a:extLst>
          </p:cNvPr>
          <p:cNvSpPr/>
          <p:nvPr/>
        </p:nvSpPr>
        <p:spPr>
          <a:xfrm>
            <a:off x="-1" y="4078928"/>
            <a:ext cx="9144000" cy="92205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00B846-293B-48E7-A559-CD88514677CD}"/>
              </a:ext>
            </a:extLst>
          </p:cNvPr>
          <p:cNvSpPr/>
          <p:nvPr/>
        </p:nvSpPr>
        <p:spPr>
          <a:xfrm>
            <a:off x="-2" y="4937211"/>
            <a:ext cx="9144000" cy="41539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07AF39-B5EC-4930-A3B7-5FA5DC2F2A8C}"/>
              </a:ext>
            </a:extLst>
          </p:cNvPr>
          <p:cNvSpPr txBox="1"/>
          <p:nvPr/>
        </p:nvSpPr>
        <p:spPr>
          <a:xfrm>
            <a:off x="1280072" y="1980962"/>
            <a:ext cx="6583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hlinkClick r:id="rId3"/>
              </a:rPr>
              <a:t>http://127.0.0.1:8080/howManyWorkPackages?id=1</a:t>
            </a:r>
            <a:endParaRPr lang="en-GB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C69ECD-934B-409F-AF61-EFE74465BE9B}"/>
              </a:ext>
            </a:extLst>
          </p:cNvPr>
          <p:cNvSpPr/>
          <p:nvPr/>
        </p:nvSpPr>
        <p:spPr>
          <a:xfrm>
            <a:off x="-2" y="5365092"/>
            <a:ext cx="9144000" cy="70210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97CCEF0-593A-449B-8984-093D3CF06729}"/>
              </a:ext>
            </a:extLst>
          </p:cNvPr>
          <p:cNvSpPr/>
          <p:nvPr/>
        </p:nvSpPr>
        <p:spPr>
          <a:xfrm flipH="1">
            <a:off x="6203244" y="4623953"/>
            <a:ext cx="801512" cy="4153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63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8BBE-DB32-4380-9CB9-0B06535E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we all know about </a:t>
            </a:r>
            <a:r>
              <a:rPr lang="en-GB" dirty="0" err="1"/>
              <a:t>HashMaps</a:t>
            </a:r>
            <a:r>
              <a:rPr lang="en-GB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7FC1B-9191-401E-B312-A5B26961E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Provides a fast access  </a:t>
            </a:r>
            <a:r>
              <a:rPr lang="en-GB" i="1" dirty="0" err="1"/>
              <a:t>key:value</a:t>
            </a:r>
            <a:r>
              <a:rPr lang="en-GB" i="1" dirty="0"/>
              <a:t>  </a:t>
            </a:r>
            <a:r>
              <a:rPr lang="en-GB" dirty="0"/>
              <a:t>pair store</a:t>
            </a:r>
          </a:p>
          <a:p>
            <a:r>
              <a:rPr lang="en-GB" dirty="0"/>
              <a:t>A bit like a dictionary in Python</a:t>
            </a:r>
          </a:p>
          <a:p>
            <a:r>
              <a:rPr lang="en-GB" dirty="0"/>
              <a:t>Uses a fancy indexing mechanism for efficiency</a:t>
            </a:r>
          </a:p>
          <a:p>
            <a:r>
              <a:rPr lang="en-GB" dirty="0"/>
              <a:t>How it is implemented isn’t important right now</a:t>
            </a:r>
          </a:p>
          <a:p>
            <a:r>
              <a:rPr lang="en-GB" dirty="0"/>
              <a:t>All we need to know is that it looks like this: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68A839-CF69-4500-9986-72AB4B6D1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702582"/>
              </p:ext>
            </p:extLst>
          </p:nvPr>
        </p:nvGraphicFramePr>
        <p:xfrm>
          <a:off x="2065868" y="4309534"/>
          <a:ext cx="4572000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06345781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617088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ysClr val="windowText" lastClr="000000"/>
                          </a:solidFill>
                        </a:rPr>
                        <a:t>Key &lt;String&gt;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ysClr val="windowText" lastClr="000000"/>
                          </a:solidFill>
                        </a:rPr>
                        <a:t>Value &lt;Integer&gt;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75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“phase”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35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“task”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55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“milestone”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268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91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EC85-B5BD-494C-A543-941ABA86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of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12CB1-E48E-4FDE-A018-BF78B07C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Introduce the concept of JSON</a:t>
            </a:r>
          </a:p>
          <a:p>
            <a:r>
              <a:rPr lang="en-GB" dirty="0"/>
              <a:t>Explore uses of JSON in development</a:t>
            </a:r>
          </a:p>
          <a:p>
            <a:r>
              <a:rPr lang="en-GB" dirty="0"/>
              <a:t>Look at some basic parsing &amp; interrogation</a:t>
            </a:r>
          </a:p>
          <a:p>
            <a:r>
              <a:rPr lang="en-GB" dirty="0"/>
              <a:t>Consider more sophisticated parsing tools</a:t>
            </a:r>
          </a:p>
          <a:p>
            <a:endParaRPr lang="en-GB" dirty="0"/>
          </a:p>
          <a:p>
            <a:r>
              <a:rPr lang="en-GB" dirty="0"/>
              <a:t>What you will see today are MINIMAL examples</a:t>
            </a:r>
          </a:p>
          <a:p>
            <a:r>
              <a:rPr lang="en-GB" dirty="0"/>
              <a:t>Just enough to get something up and running</a:t>
            </a:r>
          </a:p>
          <a:p>
            <a:r>
              <a:rPr lang="en-GB" dirty="0"/>
              <a:t>You’ll probably want to extend &amp; improve them !</a:t>
            </a:r>
          </a:p>
        </p:txBody>
      </p:sp>
    </p:spTree>
    <p:extLst>
      <p:ext uri="{BB962C8B-B14F-4D97-AF65-F5344CB8AC3E}">
        <p14:creationId xmlns:p14="http://schemas.microsoft.com/office/powerpoint/2010/main" val="2424281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63DEB-80F9-479E-A928-0F26DF988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34" y="1701978"/>
            <a:ext cx="8518454" cy="5174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Interrogate the JSON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B14ACF-706F-4E7F-960D-70A5F5A8F20F}"/>
              </a:ext>
            </a:extLst>
          </p:cNvPr>
          <p:cNvSpPr/>
          <p:nvPr/>
        </p:nvSpPr>
        <p:spPr>
          <a:xfrm>
            <a:off x="0" y="3397255"/>
            <a:ext cx="9144000" cy="645483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F1DC2D-16F6-444F-93BB-282475E371F5}"/>
              </a:ext>
            </a:extLst>
          </p:cNvPr>
          <p:cNvSpPr/>
          <p:nvPr/>
        </p:nvSpPr>
        <p:spPr>
          <a:xfrm>
            <a:off x="0" y="4068099"/>
            <a:ext cx="9144000" cy="100061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F132B-BAB7-4D7D-B03C-B5D2484146B3}"/>
              </a:ext>
            </a:extLst>
          </p:cNvPr>
          <p:cNvSpPr/>
          <p:nvPr/>
        </p:nvSpPr>
        <p:spPr>
          <a:xfrm>
            <a:off x="0" y="4975907"/>
            <a:ext cx="9144000" cy="61350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00B846-293B-48E7-A559-CD88514677CD}"/>
              </a:ext>
            </a:extLst>
          </p:cNvPr>
          <p:cNvSpPr/>
          <p:nvPr/>
        </p:nvSpPr>
        <p:spPr>
          <a:xfrm>
            <a:off x="0" y="5440755"/>
            <a:ext cx="9144000" cy="41539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C69ECD-934B-409F-AF61-EFE74465BE9B}"/>
              </a:ext>
            </a:extLst>
          </p:cNvPr>
          <p:cNvSpPr/>
          <p:nvPr/>
        </p:nvSpPr>
        <p:spPr>
          <a:xfrm>
            <a:off x="0" y="5892800"/>
            <a:ext cx="9144000" cy="93983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23FCFC-78A5-4157-B2AF-A81E89DD1F77}"/>
              </a:ext>
            </a:extLst>
          </p:cNvPr>
          <p:cNvSpPr/>
          <p:nvPr/>
        </p:nvSpPr>
        <p:spPr>
          <a:xfrm>
            <a:off x="0" y="2935111"/>
            <a:ext cx="9144000" cy="46640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19F08D-0849-4C2D-B91C-BC716ACA8F32}"/>
              </a:ext>
            </a:extLst>
          </p:cNvPr>
          <p:cNvSpPr/>
          <p:nvPr/>
        </p:nvSpPr>
        <p:spPr>
          <a:xfrm>
            <a:off x="0" y="2489152"/>
            <a:ext cx="9144000" cy="46640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55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Simon’s magic utility method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FACB7D-99E4-4127-B2C0-4CAAE7334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" y="2515353"/>
            <a:ext cx="9017356" cy="3540557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797CCEF0-593A-449B-8984-093D3CF06729}"/>
              </a:ext>
            </a:extLst>
          </p:cNvPr>
          <p:cNvSpPr/>
          <p:nvPr/>
        </p:nvSpPr>
        <p:spPr>
          <a:xfrm flipH="1">
            <a:off x="8046860" y="3554810"/>
            <a:ext cx="801512" cy="4153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262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HTTP Requests in Spring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E0EA5-BEC2-4053-A70F-7529D9895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4798"/>
            <a:ext cx="9170552" cy="38202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BCF36A-D5A6-4D9E-8752-58C533D46FED}"/>
              </a:ext>
            </a:extLst>
          </p:cNvPr>
          <p:cNvSpPr/>
          <p:nvPr/>
        </p:nvSpPr>
        <p:spPr>
          <a:xfrm>
            <a:off x="26552" y="2987412"/>
            <a:ext cx="9144000" cy="47827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56D4BA-97D7-47B0-910D-83D920009EE8}"/>
              </a:ext>
            </a:extLst>
          </p:cNvPr>
          <p:cNvSpPr/>
          <p:nvPr/>
        </p:nvSpPr>
        <p:spPr>
          <a:xfrm>
            <a:off x="26552" y="4181961"/>
            <a:ext cx="9144000" cy="2094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2A4E67-FD98-4E28-9949-E7166704987C}"/>
              </a:ext>
            </a:extLst>
          </p:cNvPr>
          <p:cNvSpPr/>
          <p:nvPr/>
        </p:nvSpPr>
        <p:spPr>
          <a:xfrm>
            <a:off x="0" y="5316495"/>
            <a:ext cx="9144000" cy="2094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143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“Basic” Authorization (with API Key)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A574C8-8B1C-4399-8E97-C88DABFB15B7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07B1F0-912C-437F-AB57-174183E5B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4798"/>
            <a:ext cx="9170552" cy="38202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198CC1-EF48-419D-AA79-2D02F508DA85}"/>
              </a:ext>
            </a:extLst>
          </p:cNvPr>
          <p:cNvSpPr/>
          <p:nvPr/>
        </p:nvSpPr>
        <p:spPr>
          <a:xfrm>
            <a:off x="26552" y="2509134"/>
            <a:ext cx="9144000" cy="478278"/>
          </a:xfrm>
          <a:prstGeom prst="rect">
            <a:avLst/>
          </a:prstGeom>
          <a:solidFill>
            <a:srgbClr val="F8F8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85B067-0545-446D-AAE2-6C769E05087E}"/>
              </a:ext>
            </a:extLst>
          </p:cNvPr>
          <p:cNvSpPr/>
          <p:nvPr/>
        </p:nvSpPr>
        <p:spPr>
          <a:xfrm>
            <a:off x="26552" y="3462196"/>
            <a:ext cx="9144000" cy="699495"/>
          </a:xfrm>
          <a:prstGeom prst="rect">
            <a:avLst/>
          </a:prstGeom>
          <a:solidFill>
            <a:srgbClr val="F8F8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AD780D-F516-46FC-AC56-FCBE060459B1}"/>
              </a:ext>
            </a:extLst>
          </p:cNvPr>
          <p:cNvSpPr/>
          <p:nvPr/>
        </p:nvSpPr>
        <p:spPr>
          <a:xfrm>
            <a:off x="13276" y="4353997"/>
            <a:ext cx="9144000" cy="944833"/>
          </a:xfrm>
          <a:prstGeom prst="rect">
            <a:avLst/>
          </a:prstGeom>
          <a:solidFill>
            <a:srgbClr val="F8F8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1F967A-696F-4577-AD54-DDC4C942DD06}"/>
              </a:ext>
            </a:extLst>
          </p:cNvPr>
          <p:cNvSpPr/>
          <p:nvPr/>
        </p:nvSpPr>
        <p:spPr>
          <a:xfrm>
            <a:off x="26552" y="5536056"/>
            <a:ext cx="9144000" cy="478278"/>
          </a:xfrm>
          <a:prstGeom prst="rect">
            <a:avLst/>
          </a:prstGeom>
          <a:solidFill>
            <a:srgbClr val="F8F8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5456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X-</a:t>
            </a:r>
            <a:r>
              <a:rPr lang="en-GB" dirty="0" err="1"/>
              <a:t>Api</a:t>
            </a:r>
            <a:r>
              <a:rPr lang="en-GB" dirty="0"/>
              <a:t>-Key Header Authentication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BCF36A-D5A6-4D9E-8752-58C533D46FED}"/>
              </a:ext>
            </a:extLst>
          </p:cNvPr>
          <p:cNvSpPr/>
          <p:nvPr/>
        </p:nvSpPr>
        <p:spPr>
          <a:xfrm>
            <a:off x="26552" y="2987412"/>
            <a:ext cx="9144000" cy="47827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56D4BA-97D7-47B0-910D-83D920009EE8}"/>
              </a:ext>
            </a:extLst>
          </p:cNvPr>
          <p:cNvSpPr/>
          <p:nvPr/>
        </p:nvSpPr>
        <p:spPr>
          <a:xfrm>
            <a:off x="26552" y="4181961"/>
            <a:ext cx="9144000" cy="2094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2A4E67-FD98-4E28-9949-E7166704987C}"/>
              </a:ext>
            </a:extLst>
          </p:cNvPr>
          <p:cNvSpPr/>
          <p:nvPr/>
        </p:nvSpPr>
        <p:spPr>
          <a:xfrm>
            <a:off x="0" y="5316495"/>
            <a:ext cx="9144000" cy="209418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478631-63AF-43EE-8546-7EB1631BE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5" t="15039" r="2951" b="3745"/>
          <a:stretch/>
        </p:blipFill>
        <p:spPr>
          <a:xfrm>
            <a:off x="128153" y="2447734"/>
            <a:ext cx="8866182" cy="363893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37F2334-0A9F-4749-8254-B860438999E5}"/>
              </a:ext>
            </a:extLst>
          </p:cNvPr>
          <p:cNvSpPr/>
          <p:nvPr/>
        </p:nvSpPr>
        <p:spPr>
          <a:xfrm>
            <a:off x="-10756" y="2302934"/>
            <a:ext cx="9144000" cy="1825562"/>
          </a:xfrm>
          <a:prstGeom prst="rect">
            <a:avLst/>
          </a:prstGeom>
          <a:solidFill>
            <a:srgbClr val="F8F8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9CF49B-5386-4234-8B03-A14459705D98}"/>
              </a:ext>
            </a:extLst>
          </p:cNvPr>
          <p:cNvSpPr/>
          <p:nvPr/>
        </p:nvSpPr>
        <p:spPr>
          <a:xfrm>
            <a:off x="0" y="4385734"/>
            <a:ext cx="9144000" cy="1825562"/>
          </a:xfrm>
          <a:prstGeom prst="rect">
            <a:avLst/>
          </a:prstGeom>
          <a:solidFill>
            <a:srgbClr val="F8F8F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228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AEFE-036F-42A9-B969-EA66F3D0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JSON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16321-CAC6-4D7A-9240-BFEFABE3F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Soz</a:t>
            </a:r>
            <a:r>
              <a:rPr lang="en-GB" dirty="0"/>
              <a:t> if you know this all already…</a:t>
            </a:r>
          </a:p>
          <a:p>
            <a:r>
              <a:rPr lang="en-GB" dirty="0"/>
              <a:t>Didn’t want to take anything for granted</a:t>
            </a:r>
          </a:p>
          <a:p>
            <a:endParaRPr lang="en-GB" dirty="0"/>
          </a:p>
          <a:p>
            <a:r>
              <a:rPr lang="en-GB" dirty="0"/>
              <a:t>JSON - JavaScript Object Notation</a:t>
            </a:r>
          </a:p>
          <a:p>
            <a:r>
              <a:rPr lang="en-GB" dirty="0"/>
              <a:t>Originally designed for transfer of JS “objects”</a:t>
            </a:r>
          </a:p>
          <a:p>
            <a:r>
              <a:rPr lang="en-GB" dirty="0"/>
              <a:t>But adopted by many other prog. languages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Allow us to “Flat-pack” objects into textual format</a:t>
            </a:r>
          </a:p>
          <a:p>
            <a:r>
              <a:rPr lang="en-GB" dirty="0"/>
              <a:t>For storage on a filesystem…</a:t>
            </a:r>
          </a:p>
          <a:p>
            <a:r>
              <a:rPr lang="en-GB" dirty="0"/>
              <a:t>Or transfer across a network</a:t>
            </a:r>
          </a:p>
        </p:txBody>
      </p:sp>
    </p:spTree>
    <p:extLst>
      <p:ext uri="{BB962C8B-B14F-4D97-AF65-F5344CB8AC3E}">
        <p14:creationId xmlns:p14="http://schemas.microsoft.com/office/powerpoint/2010/main" val="210253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ACD3-55D4-4DE8-9C92-ED15FECF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JSON document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738758-C155-44E0-AA2E-1038BA5F5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JSON looks a bit like a programming language</a:t>
            </a:r>
          </a:p>
          <a:p>
            <a:pPr marL="0" indent="0">
              <a:buNone/>
            </a:pPr>
            <a:r>
              <a:rPr lang="en-GB" dirty="0"/>
              <a:t>  (it is the data struct definition part of JS after all)</a:t>
            </a:r>
          </a:p>
          <a:p>
            <a:r>
              <a:rPr lang="en-GB" dirty="0"/>
              <a:t>However there is NO behavioural aspect</a:t>
            </a:r>
          </a:p>
          <a:p>
            <a:r>
              <a:rPr lang="en-GB" dirty="0"/>
              <a:t>It just consists of  </a:t>
            </a:r>
            <a:r>
              <a:rPr lang="en-GB" i="1" dirty="0" err="1"/>
              <a:t>name:value</a:t>
            </a:r>
            <a:r>
              <a:rPr lang="en-GB" dirty="0"/>
              <a:t>  pairs</a:t>
            </a:r>
          </a:p>
          <a:p>
            <a:r>
              <a:rPr lang="en-GB" dirty="0"/>
              <a:t>Where values can be:</a:t>
            </a:r>
          </a:p>
          <a:p>
            <a:endParaRPr lang="en-GB" sz="200" dirty="0"/>
          </a:p>
          <a:p>
            <a:pPr lvl="1"/>
            <a:r>
              <a:rPr lang="en-GB" sz="2200" dirty="0"/>
              <a:t>Atomic (e.g. an int)</a:t>
            </a:r>
          </a:p>
          <a:p>
            <a:pPr lvl="1"/>
            <a:r>
              <a:rPr lang="en-GB" sz="2200" dirty="0"/>
              <a:t>Complex (an object)</a:t>
            </a:r>
          </a:p>
          <a:p>
            <a:pPr lvl="1"/>
            <a:r>
              <a:rPr lang="en-GB" sz="2200" dirty="0"/>
              <a:t>An array (of things)</a:t>
            </a:r>
          </a:p>
        </p:txBody>
      </p:sp>
      <p:pic>
        <p:nvPicPr>
          <p:cNvPr id="1026" name="Picture 2" descr="https://res.infoq.com/articles/data-model-mongodb/en/resources/3fig1.jpg">
            <a:extLst>
              <a:ext uri="{FF2B5EF4-FFF2-40B4-BE49-F238E27FC236}">
                <a16:creationId xmlns:a16="http://schemas.microsoft.com/office/drawing/2014/main" id="{D514F8DB-86E2-4B7B-BC64-2FCDDAF1DA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" t="3086" r="10605" b="5661"/>
          <a:stretch/>
        </p:blipFill>
        <p:spPr bwMode="auto">
          <a:xfrm>
            <a:off x="4413956" y="4001294"/>
            <a:ext cx="4605866" cy="275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379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6791-5713-4868-AC07-D983C9E7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should we care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E3110-61AB-4827-8319-45620E4A4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/>
              <a:t>JSON is used everywhere - in particular when transferring data between web services !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Some JSON web services your might know of:</a:t>
            </a:r>
          </a:p>
          <a:p>
            <a:r>
              <a:rPr lang="en-GB" dirty="0"/>
              <a:t>The Facebook “Graph”</a:t>
            </a:r>
          </a:p>
          <a:p>
            <a:r>
              <a:rPr lang="en-GB" dirty="0"/>
              <a:t>National Rail enquiries (the “Huxley” proxy)</a:t>
            </a:r>
          </a:p>
          <a:p>
            <a:r>
              <a:rPr lang="en-GB" dirty="0"/>
              <a:t>Met Office weather</a:t>
            </a:r>
          </a:p>
          <a:p>
            <a:r>
              <a:rPr lang="en-GB" dirty="0"/>
              <a:t>Magic Seaweed live surf feed</a:t>
            </a:r>
          </a:p>
          <a:p>
            <a:r>
              <a:rPr lang="en-GB" dirty="0"/>
              <a:t>Open Project !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28940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F23B-CF76-4EFA-BF21-C3EA89C9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Freedom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59BF6-C0FD-4FA9-8864-151DAE205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of the nice things about JSON is the freedom</a:t>
            </a:r>
          </a:p>
          <a:p>
            <a:r>
              <a:rPr lang="en-GB" dirty="0"/>
              <a:t>Developers are free to define their own structure</a:t>
            </a:r>
          </a:p>
          <a:p>
            <a:r>
              <a:rPr lang="en-GB" dirty="0"/>
              <a:t>You can put what you want, where you want it :o)</a:t>
            </a:r>
          </a:p>
          <a:p>
            <a:r>
              <a:rPr lang="en-GB" dirty="0"/>
              <a:t>As a result many JSON documents are very ugly !</a:t>
            </a:r>
          </a:p>
          <a:p>
            <a:r>
              <a:rPr lang="en-GB" dirty="0"/>
              <a:t>As we shall see later on !!!</a:t>
            </a:r>
          </a:p>
        </p:txBody>
      </p:sp>
    </p:spTree>
    <p:extLst>
      <p:ext uri="{BB962C8B-B14F-4D97-AF65-F5344CB8AC3E}">
        <p14:creationId xmlns:p14="http://schemas.microsoft.com/office/powerpoint/2010/main" val="119359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8520-E8E6-451E-8A40-ECB4428C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Parsing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803C8-3B58-44A1-8F32-843A449AA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Parsing involves reading in the JSON text</a:t>
            </a:r>
          </a:p>
          <a:p>
            <a:r>
              <a:rPr lang="en-GB" dirty="0"/>
              <a:t>And reconstructing it as a set of “live” objects</a:t>
            </a:r>
          </a:p>
          <a:p>
            <a:r>
              <a:rPr lang="en-GB" dirty="0"/>
              <a:t>We don’t need to do this ourselves !</a:t>
            </a:r>
          </a:p>
          <a:p>
            <a:r>
              <a:rPr lang="en-GB" dirty="0"/>
              <a:t>Various parsers are already available</a:t>
            </a:r>
          </a:p>
          <a:p>
            <a:r>
              <a:rPr lang="en-GB" dirty="0"/>
              <a:t>We will take a look at a couple of them</a:t>
            </a:r>
          </a:p>
          <a:p>
            <a:endParaRPr lang="en-GB" dirty="0"/>
          </a:p>
          <a:p>
            <a:r>
              <a:rPr lang="en-GB" dirty="0"/>
              <a:t>Parsing is not the end of the story though</a:t>
            </a:r>
          </a:p>
          <a:p>
            <a:r>
              <a:rPr lang="en-GB" dirty="0"/>
              <a:t>We then have to interrogate the created objects to extract data that we need for our application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16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3C1B-138C-4F23-8BAA-C5B4D3A39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04D2E-6607-41C1-B7E0-BE42771F7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illustrate JSON in Spring, we need an app !</a:t>
            </a:r>
          </a:p>
          <a:p>
            <a:r>
              <a:rPr lang="en-GB" dirty="0"/>
              <a:t>Let’s make an app to interrogate OP !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84B70-2A66-431B-B52B-E6EFB2C1900A}"/>
              </a:ext>
            </a:extLst>
          </p:cNvPr>
          <p:cNvSpPr/>
          <p:nvPr/>
        </p:nvSpPr>
        <p:spPr>
          <a:xfrm>
            <a:off x="949678" y="3205508"/>
            <a:ext cx="1719439" cy="1241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Web 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70E81-D2ED-4899-9EDD-E566C1A9FC88}"/>
              </a:ext>
            </a:extLst>
          </p:cNvPr>
          <p:cNvSpPr/>
          <p:nvPr/>
        </p:nvSpPr>
        <p:spPr>
          <a:xfrm>
            <a:off x="3552472" y="3205510"/>
            <a:ext cx="1719439" cy="1241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Spring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F3A4B7-2D86-4094-A51F-7962E4C2A986}"/>
              </a:ext>
            </a:extLst>
          </p:cNvPr>
          <p:cNvSpPr/>
          <p:nvPr/>
        </p:nvSpPr>
        <p:spPr>
          <a:xfrm>
            <a:off x="6155266" y="3205510"/>
            <a:ext cx="1719439" cy="1241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OP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137B6B-0DA6-43A8-B622-4440009620B9}"/>
              </a:ext>
            </a:extLst>
          </p:cNvPr>
          <p:cNvCxnSpPr>
            <a:stCxn id="4" idx="3"/>
          </p:cNvCxnSpPr>
          <p:nvPr/>
        </p:nvCxnSpPr>
        <p:spPr>
          <a:xfrm flipV="1">
            <a:off x="2669117" y="3826396"/>
            <a:ext cx="883355" cy="1"/>
          </a:xfrm>
          <a:prstGeom prst="straightConnector1">
            <a:avLst/>
          </a:prstGeom>
          <a:ln w="762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733D49-73ED-446D-B7AC-BBAF9AD97CC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71911" y="3826399"/>
            <a:ext cx="883355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26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35F2F0-274D-4398-BB0F-236DB6A6F2BF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5F5F5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A1775-C588-4E39-BA62-927BC96F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JSON for a project in 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0868B-EE0A-45D1-9505-3AEBA1055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260" y="1826157"/>
            <a:ext cx="4610100" cy="492442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2D663ED-1D7B-4A91-BEA1-19FE725421F7}"/>
              </a:ext>
            </a:extLst>
          </p:cNvPr>
          <p:cNvSpPr/>
          <p:nvPr/>
        </p:nvSpPr>
        <p:spPr>
          <a:xfrm>
            <a:off x="1603023" y="4990835"/>
            <a:ext cx="959556" cy="35295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D9D020E-83E4-4F03-811E-BB790B2BF6AF}"/>
              </a:ext>
            </a:extLst>
          </p:cNvPr>
          <p:cNvSpPr/>
          <p:nvPr/>
        </p:nvSpPr>
        <p:spPr>
          <a:xfrm>
            <a:off x="1603023" y="5467970"/>
            <a:ext cx="959556" cy="35295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00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Software Process</Template>
  <TotalTime>2612</TotalTime>
  <Words>763</Words>
  <Application>Microsoft Office PowerPoint</Application>
  <PresentationFormat>On-screen Show (4:3)</PresentationFormat>
  <Paragraphs>130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Century Gothic</vt:lpstr>
      <vt:lpstr>1_Office Theme</vt:lpstr>
      <vt:lpstr>JSON &amp; Spring </vt:lpstr>
      <vt:lpstr>Aim of this session</vt:lpstr>
      <vt:lpstr>What is JSON ?</vt:lpstr>
      <vt:lpstr>Example JSON document</vt:lpstr>
      <vt:lpstr>Why should we care ?</vt:lpstr>
      <vt:lpstr>Freedom !</vt:lpstr>
      <vt:lpstr>Parsing JSON</vt:lpstr>
      <vt:lpstr>Spring Application</vt:lpstr>
      <vt:lpstr>Example JSON for a project in OP</vt:lpstr>
      <vt:lpstr>JSON-Simple</vt:lpstr>
      <vt:lpstr>About JSON-Simple</vt:lpstr>
      <vt:lpstr>PowerPoint Presentation</vt:lpstr>
      <vt:lpstr>Application.properties</vt:lpstr>
      <vt:lpstr>Requesting a project name (by ID)</vt:lpstr>
      <vt:lpstr>A more complex example?  </vt:lpstr>
      <vt:lpstr>Design</vt:lpstr>
      <vt:lpstr>PowerPoint Presentation</vt:lpstr>
      <vt:lpstr>Count of work package types (by ID)</vt:lpstr>
      <vt:lpstr>Do we all know about HashMaps ?</vt:lpstr>
      <vt:lpstr>Interrogate the JSON</vt:lpstr>
      <vt:lpstr>Simon’s magic utility method</vt:lpstr>
      <vt:lpstr>Making HTTP Requests in Spring</vt:lpstr>
      <vt:lpstr>“Basic” Authorization (with API Key)</vt:lpstr>
      <vt:lpstr>X-Api-Key Header Authentication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8</dc:title>
  <dc:creator>Ian Sommerville</dc:creator>
  <cp:lastModifiedBy>Simon Lock</cp:lastModifiedBy>
  <cp:revision>349</cp:revision>
  <dcterms:created xsi:type="dcterms:W3CDTF">2010-01-14T08:17:23Z</dcterms:created>
  <dcterms:modified xsi:type="dcterms:W3CDTF">2018-11-25T16:49:15Z</dcterms:modified>
</cp:coreProperties>
</file>