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5" r:id="rId4"/>
    <p:sldId id="282" r:id="rId5"/>
    <p:sldId id="278" r:id="rId6"/>
    <p:sldId id="265" r:id="rId7"/>
    <p:sldId id="285" r:id="rId8"/>
    <p:sldId id="270" r:id="rId9"/>
    <p:sldId id="266" r:id="rId10"/>
    <p:sldId id="267" r:id="rId11"/>
    <p:sldId id="268" r:id="rId12"/>
    <p:sldId id="272" r:id="rId13"/>
    <p:sldId id="269" r:id="rId14"/>
    <p:sldId id="273" r:id="rId15"/>
    <p:sldId id="262" r:id="rId16"/>
    <p:sldId id="263" r:id="rId17"/>
    <p:sldId id="264" r:id="rId18"/>
    <p:sldId id="259" r:id="rId19"/>
    <p:sldId id="260" r:id="rId20"/>
    <p:sldId id="258" r:id="rId21"/>
    <p:sldId id="277" r:id="rId22"/>
    <p:sldId id="261" r:id="rId23"/>
    <p:sldId id="276" r:id="rId24"/>
    <p:sldId id="281" r:id="rId25"/>
    <p:sldId id="280" r:id="rId26"/>
    <p:sldId id="283" r:id="rId27"/>
    <p:sldId id="284" r:id="rId28"/>
    <p:sldId id="274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AllProjects?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addNewProject?name=Fish+Ap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80/getAllProjects?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renameProject?id=2&amp;name=ipo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deleteProject?id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80/getAllProjects?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Student?id=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Spring + Databases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Dr Simon Lock</a:t>
            </a:r>
          </a:p>
          <a:p>
            <a:r>
              <a:rPr lang="en-US" sz="2400" dirty="0"/>
              <a:t>simon.lock@bristol.ac.uk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E06B94-E2FF-4706-AD4F-647415A5B94C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Start MySQL &amp; 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C5319-3D78-4E00-8B96-45B7D0DD15EE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0A4A4-2EE4-4AF7-98E9-F1075F27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8" y="1769712"/>
            <a:ext cx="7282215" cy="5089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745EE-0BD7-4880-8E8D-AC0566B6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91FB0-3D5E-4337-9C40-CC64C4F057FA}"/>
              </a:ext>
            </a:extLst>
          </p:cNvPr>
          <p:cNvSpPr/>
          <p:nvPr/>
        </p:nvSpPr>
        <p:spPr>
          <a:xfrm>
            <a:off x="0" y="1712669"/>
            <a:ext cx="9144000" cy="3697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B44CA-C223-4F45-A5E9-1F77AE3ED40F}"/>
              </a:ext>
            </a:extLst>
          </p:cNvPr>
          <p:cNvSpPr/>
          <p:nvPr/>
        </p:nvSpPr>
        <p:spPr>
          <a:xfrm>
            <a:off x="0" y="2676065"/>
            <a:ext cx="9144000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E9AC4-AA9A-4DE8-9238-6A95B528ABAD}"/>
              </a:ext>
            </a:extLst>
          </p:cNvPr>
          <p:cNvSpPr/>
          <p:nvPr/>
        </p:nvSpPr>
        <p:spPr>
          <a:xfrm>
            <a:off x="5904088" y="3117780"/>
            <a:ext cx="3239911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BE1F33-A185-4275-A7BD-96BB2C5309BA}"/>
              </a:ext>
            </a:extLst>
          </p:cNvPr>
          <p:cNvSpPr/>
          <p:nvPr/>
        </p:nvSpPr>
        <p:spPr>
          <a:xfrm>
            <a:off x="3657600" y="3916331"/>
            <a:ext cx="5486399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841D9B-09D2-42A9-921C-8A9854F2BCFA}"/>
              </a:ext>
            </a:extLst>
          </p:cNvPr>
          <p:cNvSpPr/>
          <p:nvPr/>
        </p:nvSpPr>
        <p:spPr>
          <a:xfrm>
            <a:off x="1100667" y="3318933"/>
            <a:ext cx="2398890" cy="227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AF2CF-F473-4E6C-A742-EDB291A7F983}"/>
              </a:ext>
            </a:extLst>
          </p:cNvPr>
          <p:cNvSpPr/>
          <p:nvPr/>
        </p:nvSpPr>
        <p:spPr>
          <a:xfrm>
            <a:off x="3612444" y="3315088"/>
            <a:ext cx="2192866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BC6CB-5017-4765-BF4B-CFEB8FB4458D}"/>
              </a:ext>
            </a:extLst>
          </p:cNvPr>
          <p:cNvSpPr/>
          <p:nvPr/>
        </p:nvSpPr>
        <p:spPr>
          <a:xfrm>
            <a:off x="1100667" y="4072754"/>
            <a:ext cx="2511777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BA675-4190-4416-A6DD-B719B31AE506}"/>
              </a:ext>
            </a:extLst>
          </p:cNvPr>
          <p:cNvSpPr/>
          <p:nvPr/>
        </p:nvSpPr>
        <p:spPr>
          <a:xfrm>
            <a:off x="-1" y="2079652"/>
            <a:ext cx="9144000" cy="4899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D9F569-F7FC-40E7-9633-DFFAF6072FC9}"/>
              </a:ext>
            </a:extLst>
          </p:cNvPr>
          <p:cNvGrpSpPr/>
          <p:nvPr/>
        </p:nvGrpSpPr>
        <p:grpSpPr>
          <a:xfrm>
            <a:off x="5692421" y="3985806"/>
            <a:ext cx="3291958" cy="1565986"/>
            <a:chOff x="2921933" y="3730361"/>
            <a:chExt cx="5493455" cy="21900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421B75-E6FF-48FC-938B-94A275C59AA0}"/>
                </a:ext>
              </a:extLst>
            </p:cNvPr>
            <p:cNvSpPr/>
            <p:nvPr/>
          </p:nvSpPr>
          <p:spPr>
            <a:xfrm>
              <a:off x="2921933" y="3730361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7AD44D-1431-4129-85CA-85FC39202517}"/>
                </a:ext>
              </a:extLst>
            </p:cNvPr>
            <p:cNvSpPr/>
            <p:nvPr/>
          </p:nvSpPr>
          <p:spPr>
            <a:xfrm>
              <a:off x="3967566" y="3730361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name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7E1A19-D1F8-492F-90D3-E1C8B3FF8589}"/>
                </a:ext>
              </a:extLst>
            </p:cNvPr>
            <p:cNvSpPr/>
            <p:nvPr/>
          </p:nvSpPr>
          <p:spPr>
            <a:xfrm>
              <a:off x="2921933" y="4279753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42712-DE8C-46FC-A59C-AE9B02DE1F1B}"/>
                </a:ext>
              </a:extLst>
            </p:cNvPr>
            <p:cNvSpPr/>
            <p:nvPr/>
          </p:nvSpPr>
          <p:spPr>
            <a:xfrm>
              <a:off x="3967566" y="4279753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Final grade calculator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E53B49-75B9-4C69-903D-939197FF8608}"/>
                </a:ext>
              </a:extLst>
            </p:cNvPr>
            <p:cNvSpPr/>
            <p:nvPr/>
          </p:nvSpPr>
          <p:spPr>
            <a:xfrm>
              <a:off x="2921933" y="4829145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021138-16D1-4C05-91F7-C3A4623C492F}"/>
                </a:ext>
              </a:extLst>
            </p:cNvPr>
            <p:cNvSpPr/>
            <p:nvPr/>
          </p:nvSpPr>
          <p:spPr>
            <a:xfrm>
              <a:off x="3967566" y="4829145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Food miles app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3B3CF8-658B-4679-855A-8A0975ADAB59}"/>
                </a:ext>
              </a:extLst>
            </p:cNvPr>
            <p:cNvSpPr/>
            <p:nvPr/>
          </p:nvSpPr>
          <p:spPr>
            <a:xfrm>
              <a:off x="2921933" y="5378537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5875A5-A37A-40BB-8D86-8CD111F5D8C9}"/>
                </a:ext>
              </a:extLst>
            </p:cNvPr>
            <p:cNvSpPr/>
            <p:nvPr/>
          </p:nvSpPr>
          <p:spPr>
            <a:xfrm>
              <a:off x="3967566" y="5378537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Tinder for cats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9353AB6-3E04-4ABB-975C-45BAB532E629}"/>
              </a:ext>
            </a:extLst>
          </p:cNvPr>
          <p:cNvSpPr txBox="1"/>
          <p:nvPr/>
        </p:nvSpPr>
        <p:spPr>
          <a:xfrm rot="16200000">
            <a:off x="4573558" y="4636079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“projects” Table</a:t>
            </a:r>
          </a:p>
        </p:txBody>
      </p:sp>
    </p:spTree>
    <p:extLst>
      <p:ext uri="{BB962C8B-B14F-4D97-AF65-F5344CB8AC3E}">
        <p14:creationId xmlns:p14="http://schemas.microsoft.com/office/powerpoint/2010/main" val="220893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32CC-2774-4F3E-9591-DC49816D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annotations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CC6DE-1E95-4D18-A52C-EC29DE840965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B1334-83C5-4A5F-A9A0-DAEEF103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8" y="1769712"/>
            <a:ext cx="7282215" cy="50899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9A66DB-FD38-43D6-B562-1C41E6300BA1}"/>
              </a:ext>
            </a:extLst>
          </p:cNvPr>
          <p:cNvSpPr/>
          <p:nvPr/>
        </p:nvSpPr>
        <p:spPr>
          <a:xfrm>
            <a:off x="0" y="1712669"/>
            <a:ext cx="9144000" cy="3697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D1183-C60E-40A4-AC7D-0803BCB6C92D}"/>
              </a:ext>
            </a:extLst>
          </p:cNvPr>
          <p:cNvSpPr/>
          <p:nvPr/>
        </p:nvSpPr>
        <p:spPr>
          <a:xfrm>
            <a:off x="0" y="2676065"/>
            <a:ext cx="9144000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1E103-1DDE-42CE-BF28-AFD40DE92281}"/>
              </a:ext>
            </a:extLst>
          </p:cNvPr>
          <p:cNvSpPr/>
          <p:nvPr/>
        </p:nvSpPr>
        <p:spPr>
          <a:xfrm>
            <a:off x="5904088" y="3117780"/>
            <a:ext cx="3239911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F6D3-249C-4FB2-915A-DC789B77C12F}"/>
              </a:ext>
            </a:extLst>
          </p:cNvPr>
          <p:cNvSpPr/>
          <p:nvPr/>
        </p:nvSpPr>
        <p:spPr>
          <a:xfrm>
            <a:off x="3657600" y="3916331"/>
            <a:ext cx="5486399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CE0F0E-B7B0-4E24-B501-E5B7EA65C7D7}"/>
              </a:ext>
            </a:extLst>
          </p:cNvPr>
          <p:cNvSpPr/>
          <p:nvPr/>
        </p:nvSpPr>
        <p:spPr>
          <a:xfrm>
            <a:off x="1100667" y="3318933"/>
            <a:ext cx="2398890" cy="227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43B37-A3C9-4F62-A5CE-A18CC48DFE48}"/>
              </a:ext>
            </a:extLst>
          </p:cNvPr>
          <p:cNvSpPr/>
          <p:nvPr/>
        </p:nvSpPr>
        <p:spPr>
          <a:xfrm>
            <a:off x="3612444" y="3315088"/>
            <a:ext cx="2192866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F08F5-5F4E-41B0-BCB0-464ED223CBF4}"/>
              </a:ext>
            </a:extLst>
          </p:cNvPr>
          <p:cNvSpPr/>
          <p:nvPr/>
        </p:nvSpPr>
        <p:spPr>
          <a:xfrm>
            <a:off x="1100667" y="4072754"/>
            <a:ext cx="2511777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50A63-1C8D-40FC-990E-43ABEA5208E5}"/>
              </a:ext>
            </a:extLst>
          </p:cNvPr>
          <p:cNvSpPr/>
          <p:nvPr/>
        </p:nvSpPr>
        <p:spPr>
          <a:xfrm>
            <a:off x="-1" y="2079652"/>
            <a:ext cx="9144000" cy="4899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981EA-F5E7-4640-87C7-A6A70B9FC1A8}"/>
              </a:ext>
            </a:extLst>
          </p:cNvPr>
          <p:cNvGrpSpPr/>
          <p:nvPr/>
        </p:nvGrpSpPr>
        <p:grpSpPr>
          <a:xfrm>
            <a:off x="5692421" y="3985806"/>
            <a:ext cx="3291958" cy="1565986"/>
            <a:chOff x="2921933" y="3730361"/>
            <a:chExt cx="5493455" cy="21900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9EC94-7C7C-4FBA-875D-81F152939679}"/>
                </a:ext>
              </a:extLst>
            </p:cNvPr>
            <p:cNvSpPr/>
            <p:nvPr/>
          </p:nvSpPr>
          <p:spPr>
            <a:xfrm>
              <a:off x="2921933" y="3730361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CCE45-E1E2-4F8E-9329-098B384790A3}"/>
                </a:ext>
              </a:extLst>
            </p:cNvPr>
            <p:cNvSpPr/>
            <p:nvPr/>
          </p:nvSpPr>
          <p:spPr>
            <a:xfrm>
              <a:off x="3967566" y="3730361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name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E56601-67BD-41C5-B979-75E636B65FC4}"/>
                </a:ext>
              </a:extLst>
            </p:cNvPr>
            <p:cNvSpPr/>
            <p:nvPr/>
          </p:nvSpPr>
          <p:spPr>
            <a:xfrm>
              <a:off x="2921933" y="4279753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66BD6C-0991-4207-B796-923784E98702}"/>
                </a:ext>
              </a:extLst>
            </p:cNvPr>
            <p:cNvSpPr/>
            <p:nvPr/>
          </p:nvSpPr>
          <p:spPr>
            <a:xfrm>
              <a:off x="3967566" y="4279753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Final grade calculator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6C8436-D889-4464-B166-DA8E42BDE3BC}"/>
                </a:ext>
              </a:extLst>
            </p:cNvPr>
            <p:cNvSpPr/>
            <p:nvPr/>
          </p:nvSpPr>
          <p:spPr>
            <a:xfrm>
              <a:off x="2921933" y="4829145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43024-758E-421A-A3E8-8F8BC32EDB71}"/>
                </a:ext>
              </a:extLst>
            </p:cNvPr>
            <p:cNvSpPr/>
            <p:nvPr/>
          </p:nvSpPr>
          <p:spPr>
            <a:xfrm>
              <a:off x="3967566" y="4829145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Food miles app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BCB013-A2C3-48B1-B01B-514AFE92F33C}"/>
                </a:ext>
              </a:extLst>
            </p:cNvPr>
            <p:cNvSpPr/>
            <p:nvPr/>
          </p:nvSpPr>
          <p:spPr>
            <a:xfrm>
              <a:off x="2921933" y="5378537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72EDD2-40AF-42E4-8CA5-FCFFEFB00E16}"/>
                </a:ext>
              </a:extLst>
            </p:cNvPr>
            <p:cNvSpPr/>
            <p:nvPr/>
          </p:nvSpPr>
          <p:spPr>
            <a:xfrm>
              <a:off x="3967566" y="5378537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Tinder for cats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292109-2700-4202-BC47-0320B7A805D7}"/>
              </a:ext>
            </a:extLst>
          </p:cNvPr>
          <p:cNvSpPr txBox="1"/>
          <p:nvPr/>
        </p:nvSpPr>
        <p:spPr>
          <a:xfrm rot="16200000">
            <a:off x="4573558" y="4636079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“projects”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D1C24-7BB1-4CCD-9DE5-4D9ACB69356F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483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BD-D07A-46F5-9634-D0562CFB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some getters and setters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0AE63-6788-492D-8EF3-140B5DD46D8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49EC4-BD94-4D99-B090-DCF0228C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29" y="1810455"/>
            <a:ext cx="5403674" cy="49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0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85CB-B277-49EE-BE25-ECCEBDAA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need with Spring 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877B-AF20-4A36-B16E-CF568C199053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7798A-B6D4-403E-8E1B-AFB3E0CC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8" y="1769712"/>
            <a:ext cx="7282215" cy="50899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9CD794-2572-47E9-9512-58CBE933D0F3}"/>
              </a:ext>
            </a:extLst>
          </p:cNvPr>
          <p:cNvSpPr/>
          <p:nvPr/>
        </p:nvSpPr>
        <p:spPr>
          <a:xfrm>
            <a:off x="5904088" y="3117780"/>
            <a:ext cx="3239911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62387-C798-4361-BACA-5DB964F28003}"/>
              </a:ext>
            </a:extLst>
          </p:cNvPr>
          <p:cNvSpPr/>
          <p:nvPr/>
        </p:nvSpPr>
        <p:spPr>
          <a:xfrm>
            <a:off x="3657600" y="3916331"/>
            <a:ext cx="5486399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2F9DF-4A7C-467D-849F-1DB050E9D6DB}"/>
              </a:ext>
            </a:extLst>
          </p:cNvPr>
          <p:cNvSpPr/>
          <p:nvPr/>
        </p:nvSpPr>
        <p:spPr>
          <a:xfrm>
            <a:off x="-1" y="2079652"/>
            <a:ext cx="9144000" cy="4899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E33D8-0AEB-4D54-B24F-95533C2596C6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468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413-4D78-4BD4-8C2C-9CE3375B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CrudRepository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172C-56B2-4438-8668-B77C9C27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Spring provides the </a:t>
            </a:r>
            <a:r>
              <a:rPr lang="en-GB" dirty="0" err="1"/>
              <a:t>CrudRepository</a:t>
            </a:r>
            <a:r>
              <a:rPr lang="en-GB" dirty="0"/>
              <a:t> interface</a:t>
            </a:r>
          </a:p>
          <a:p>
            <a:r>
              <a:rPr lang="en-GB" dirty="0"/>
              <a:t>Reminder: CRUD is </a:t>
            </a:r>
            <a:r>
              <a:rPr lang="en-GB" u="sng" dirty="0"/>
              <a:t>C</a:t>
            </a:r>
            <a:r>
              <a:rPr lang="en-GB" dirty="0"/>
              <a:t>reate </a:t>
            </a:r>
            <a:r>
              <a:rPr lang="en-GB" u="sng" dirty="0"/>
              <a:t>R</a:t>
            </a:r>
            <a:r>
              <a:rPr lang="en-GB" dirty="0"/>
              <a:t>ead </a:t>
            </a:r>
            <a:r>
              <a:rPr lang="en-GB" u="sng" dirty="0"/>
              <a:t>U</a:t>
            </a:r>
            <a:r>
              <a:rPr lang="en-GB" dirty="0"/>
              <a:t>pdate </a:t>
            </a:r>
            <a:r>
              <a:rPr lang="en-GB" u="sng" dirty="0"/>
              <a:t>D</a:t>
            </a:r>
            <a:r>
              <a:rPr lang="en-GB" dirty="0"/>
              <a:t>elete</a:t>
            </a:r>
          </a:p>
          <a:p>
            <a:r>
              <a:rPr lang="en-GB" dirty="0"/>
              <a:t>The </a:t>
            </a:r>
            <a:r>
              <a:rPr lang="en-GB" dirty="0" err="1"/>
              <a:t>CrudRepository</a:t>
            </a:r>
            <a:r>
              <a:rPr lang="en-GB" dirty="0"/>
              <a:t> handles all access to the DB</a:t>
            </a:r>
          </a:p>
          <a:p>
            <a:r>
              <a:rPr lang="en-GB" dirty="0"/>
              <a:t>It provides us with various useful methods…</a:t>
            </a:r>
          </a:p>
          <a:p>
            <a:endParaRPr lang="en-GB" dirty="0"/>
          </a:p>
          <a:p>
            <a:r>
              <a:rPr lang="en-GB" dirty="0"/>
              <a:t>Checking: count, </a:t>
            </a:r>
            <a:r>
              <a:rPr lang="en-GB" dirty="0" err="1"/>
              <a:t>existsById</a:t>
            </a:r>
            <a:endParaRPr lang="en-GB" dirty="0"/>
          </a:p>
          <a:p>
            <a:r>
              <a:rPr lang="en-GB" dirty="0"/>
              <a:t>Searching: </a:t>
            </a:r>
            <a:r>
              <a:rPr lang="en-GB" dirty="0" err="1"/>
              <a:t>findById</a:t>
            </a:r>
            <a:r>
              <a:rPr lang="en-GB" dirty="0"/>
              <a:t>, </a:t>
            </a:r>
            <a:r>
              <a:rPr lang="en-GB" dirty="0" err="1"/>
              <a:t>findAll</a:t>
            </a:r>
            <a:endParaRPr lang="en-GB" dirty="0"/>
          </a:p>
          <a:p>
            <a:r>
              <a:rPr lang="en-GB" dirty="0"/>
              <a:t>Creating and updating: save, </a:t>
            </a:r>
            <a:r>
              <a:rPr lang="en-GB" dirty="0" err="1"/>
              <a:t>saveAll</a:t>
            </a:r>
            <a:endParaRPr lang="en-GB" dirty="0"/>
          </a:p>
          <a:p>
            <a:r>
              <a:rPr lang="en-GB" dirty="0"/>
              <a:t>Removal: delete, </a:t>
            </a:r>
            <a:r>
              <a:rPr lang="en-GB" dirty="0" err="1"/>
              <a:t>deleteById</a:t>
            </a:r>
            <a:r>
              <a:rPr lang="en-GB" dirty="0"/>
              <a:t>, </a:t>
            </a:r>
            <a:r>
              <a:rPr lang="en-GB" dirty="0" err="1"/>
              <a:t>deleteAll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C490-3FF1-45C4-8DB6-6ED1DA31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CrudRepository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843744-6CC5-4A6D-ACA2-924CEC91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the </a:t>
            </a:r>
            <a:r>
              <a:rPr lang="en-GB" dirty="0" err="1"/>
              <a:t>CrudRepository</a:t>
            </a:r>
            <a:r>
              <a:rPr lang="en-GB" dirty="0"/>
              <a:t>, we need to extend it</a:t>
            </a:r>
          </a:p>
          <a:p>
            <a:r>
              <a:rPr lang="en-GB" dirty="0"/>
              <a:t>This might seem a bit strange !</a:t>
            </a:r>
          </a:p>
          <a:p>
            <a:r>
              <a:rPr lang="en-GB" dirty="0"/>
              <a:t>But it’s part of the magic of Spring !!!</a:t>
            </a:r>
          </a:p>
          <a:p>
            <a:endParaRPr lang="en-GB" dirty="0"/>
          </a:p>
          <a:p>
            <a:r>
              <a:rPr lang="en-GB" dirty="0"/>
              <a:t>Extending allows us to specify types to operate on</a:t>
            </a:r>
          </a:p>
          <a:p>
            <a:r>
              <a:rPr lang="en-GB" dirty="0"/>
              <a:t>Also have option of adding custom methods 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8BA14-2A0D-4D99-96D2-B7F7680B7DED}"/>
              </a:ext>
            </a:extLst>
          </p:cNvPr>
          <p:cNvSpPr/>
          <p:nvPr/>
        </p:nvSpPr>
        <p:spPr>
          <a:xfrm>
            <a:off x="0" y="4775200"/>
            <a:ext cx="9144000" cy="209408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83369-D6DC-43F0-803A-920850AD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3" y="5081060"/>
            <a:ext cx="8992598" cy="16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3AE0-7239-4320-A4F5-60323F9B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class code skeleton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B67AF-7A16-47D6-9F0E-C18270DFC9E2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7EA42-ECAC-4563-8860-C85BCE89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4" y="1849437"/>
            <a:ext cx="8474075" cy="476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9F2626-8B53-4D19-A714-99298239B83C}"/>
              </a:ext>
            </a:extLst>
          </p:cNvPr>
          <p:cNvSpPr/>
          <p:nvPr/>
        </p:nvSpPr>
        <p:spPr>
          <a:xfrm>
            <a:off x="775547" y="4580754"/>
            <a:ext cx="1378373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9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5365-A3F1-4BEA-8B41-5078EAFD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Instantiate the </a:t>
            </a:r>
            <a:r>
              <a:rPr lang="en-GB" dirty="0" err="1"/>
              <a:t>CrudRepository</a:t>
            </a:r>
            <a:r>
              <a:rPr lang="en-GB" dirty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3EDDA-6D29-4271-A436-4792856F9FA3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59BD5-ACA5-4328-A5C4-A512717E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4" y="1849437"/>
            <a:ext cx="8474075" cy="476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3661CB-537E-40C5-91CA-9243E51704F5}"/>
              </a:ext>
            </a:extLst>
          </p:cNvPr>
          <p:cNvSpPr/>
          <p:nvPr/>
        </p:nvSpPr>
        <p:spPr>
          <a:xfrm>
            <a:off x="775547" y="4580754"/>
            <a:ext cx="1378373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5CF51-4D92-4821-833C-16C0419DDD65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46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F91-CD3C-4F00-A2D3-7CD9A508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all projects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08763-CB4E-49C1-B21F-1F984BF545D5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67ED-0A2E-42B0-9BAA-EF46CFFE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" y="2478422"/>
            <a:ext cx="9080659" cy="2475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DD013-FC78-49D0-9E69-3A9A9E2193DB}"/>
              </a:ext>
            </a:extLst>
          </p:cNvPr>
          <p:cNvSpPr txBox="1"/>
          <p:nvPr/>
        </p:nvSpPr>
        <p:spPr>
          <a:xfrm>
            <a:off x="1809864" y="6262041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http://127.0.0.1:8080/getAllProjects?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82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FB18-E6EC-4A92-B3D9-73257F9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project by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5A5E2-8D51-4059-9F9A-4379E573AB92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FFBBA-5C7D-4A2C-830D-05BA891E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8" y="2631121"/>
            <a:ext cx="8686324" cy="1741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8E1-1E47-4FB4-8F5F-7070678E1EEB}"/>
              </a:ext>
            </a:extLst>
          </p:cNvPr>
          <p:cNvSpPr txBox="1"/>
          <p:nvPr/>
        </p:nvSpPr>
        <p:spPr>
          <a:xfrm>
            <a:off x="1176679" y="6262041"/>
            <a:ext cx="679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http://127.0.0.1:8080/getProjectName?id=1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6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D3F0-7210-4BE6-BC9E-83CC2B3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9F04-8CB4-4120-AF71-EA9977F2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of this sessions is to look at DBs within Spring</a:t>
            </a:r>
          </a:p>
          <a:p>
            <a:r>
              <a:rPr lang="en-GB" dirty="0"/>
              <a:t>Most projects are going to require some kind of DB</a:t>
            </a:r>
          </a:p>
          <a:p>
            <a:r>
              <a:rPr lang="en-GB" dirty="0"/>
              <a:t>We are going to focus on relational DBs (MySQL)</a:t>
            </a:r>
          </a:p>
          <a:p>
            <a:r>
              <a:rPr lang="en-GB" dirty="0"/>
              <a:t>However the concepts should transfer to other DBs</a:t>
            </a:r>
          </a:p>
        </p:txBody>
      </p:sp>
    </p:spTree>
    <p:extLst>
      <p:ext uri="{BB962C8B-B14F-4D97-AF65-F5344CB8AC3E}">
        <p14:creationId xmlns:p14="http://schemas.microsoft.com/office/powerpoint/2010/main" val="43784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8E3E-CF09-424E-9E19-7AE3F57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new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25494-B4C6-4683-8A6D-D1D3C6A3443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E6EAB-1158-44C3-9216-19B88F72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" y="2689622"/>
            <a:ext cx="8872538" cy="1478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38D75-FBDB-4295-AF8F-9E06A5F3125A}"/>
              </a:ext>
            </a:extLst>
          </p:cNvPr>
          <p:cNvSpPr txBox="1"/>
          <p:nvPr/>
        </p:nvSpPr>
        <p:spPr>
          <a:xfrm>
            <a:off x="429680" y="5654794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http://127.0.0.1:8080/addNewProject?name=Fish+App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3A56-D2A3-4D30-88BF-04E38B1D6C7C}"/>
              </a:ext>
            </a:extLst>
          </p:cNvPr>
          <p:cNvSpPr txBox="1"/>
          <p:nvPr/>
        </p:nvSpPr>
        <p:spPr>
          <a:xfrm>
            <a:off x="1809864" y="6262041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4"/>
              </a:rPr>
              <a:t>http://127.0.0.1:8080/getAllProjects?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74774-B8B3-4171-8E1B-5510757AA148}"/>
              </a:ext>
            </a:extLst>
          </p:cNvPr>
          <p:cNvSpPr txBox="1"/>
          <p:nvPr/>
        </p:nvSpPr>
        <p:spPr>
          <a:xfrm rot="712462">
            <a:off x="6659118" y="4670076"/>
            <a:ext cx="217399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!!! WARNING !!!</a:t>
            </a:r>
          </a:p>
          <a:p>
            <a:pPr algn="ctr"/>
            <a:r>
              <a:rPr lang="en-GB" dirty="0" err="1"/>
              <a:t>Powerpoint</a:t>
            </a:r>
            <a:r>
              <a:rPr lang="en-GB" dirty="0"/>
              <a:t> will</a:t>
            </a:r>
          </a:p>
          <a:p>
            <a:pPr algn="ctr"/>
            <a:r>
              <a:rPr lang="en-GB" dirty="0"/>
              <a:t>open this 3 times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C09EC-245A-49EF-8721-6F99FDA3D116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441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60F8-C442-42E9-B866-D45E4A77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an Existing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D746A-9DE7-4C3A-AD57-5EE70D15B1F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7D1D3-E90B-41D4-A38F-05432F38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" y="2300993"/>
            <a:ext cx="9028334" cy="3478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D8855-0E97-4B17-ACD3-70221FFFEF13}"/>
              </a:ext>
            </a:extLst>
          </p:cNvPr>
          <p:cNvSpPr txBox="1"/>
          <p:nvPr/>
        </p:nvSpPr>
        <p:spPr>
          <a:xfrm>
            <a:off x="400239" y="6208762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http://127.0.0.1:8080/renameProject?id=2&amp;name=ipod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178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2BF-90FE-453A-A433-2E077083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 project by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2C4DD-7078-47E6-A64C-8A4BD6C5B788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DE519-D610-46A9-BEB4-1EEA0FA2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" y="2462212"/>
            <a:ext cx="8478203" cy="222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2DCD3-F689-49D9-8C32-5890D7FFF730}"/>
              </a:ext>
            </a:extLst>
          </p:cNvPr>
          <p:cNvSpPr txBox="1"/>
          <p:nvPr/>
        </p:nvSpPr>
        <p:spPr>
          <a:xfrm>
            <a:off x="1437775" y="5655116"/>
            <a:ext cx="633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http://127.0.0.1:8080/deleteProject?id=5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1EF8B-CEC7-4F10-9DF3-DB7CE0076584}"/>
              </a:ext>
            </a:extLst>
          </p:cNvPr>
          <p:cNvSpPr txBox="1"/>
          <p:nvPr/>
        </p:nvSpPr>
        <p:spPr>
          <a:xfrm>
            <a:off x="1809864" y="6262041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4"/>
              </a:rPr>
              <a:t>http://127.0.0.1:8080/getAllProjects?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7517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9F34-D49F-4ECB-A30B-CCE82F08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E061-E03F-41C7-AFED-6E7FDF0C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Again, Spring tries to make things easy for us</a:t>
            </a:r>
          </a:p>
          <a:p>
            <a:r>
              <a:rPr lang="en-GB" dirty="0"/>
              <a:t>We provide some hints in the form of annotations</a:t>
            </a:r>
          </a:p>
          <a:p>
            <a:r>
              <a:rPr lang="en-GB" dirty="0"/>
              <a:t>Spring does all of the low-level ugly stuff</a:t>
            </a:r>
          </a:p>
          <a:p>
            <a:endParaRPr lang="en-GB" dirty="0"/>
          </a:p>
          <a:p>
            <a:r>
              <a:rPr lang="en-GB" dirty="0"/>
              <a:t>We first need to specify the cardinality/multiplicity:</a:t>
            </a:r>
          </a:p>
          <a:p>
            <a:pPr marL="0" indent="0" algn="ctr">
              <a:buNone/>
            </a:pPr>
            <a:r>
              <a:rPr lang="en-GB" i="1" spc="-150" dirty="0" err="1"/>
              <a:t>OneToOne</a:t>
            </a:r>
            <a:r>
              <a:rPr lang="en-GB" i="1" spc="-150" dirty="0"/>
              <a:t>   </a:t>
            </a:r>
            <a:r>
              <a:rPr lang="en-GB" i="1" spc="-150" dirty="0" err="1"/>
              <a:t>ManyToOne</a:t>
            </a:r>
            <a:r>
              <a:rPr lang="en-GB" i="1" spc="-150" dirty="0"/>
              <a:t>   </a:t>
            </a:r>
            <a:r>
              <a:rPr lang="en-GB" i="1" spc="-150" dirty="0" err="1"/>
              <a:t>OneToMany</a:t>
            </a:r>
            <a:r>
              <a:rPr lang="en-GB" i="1" spc="-150" dirty="0"/>
              <a:t>   </a:t>
            </a:r>
            <a:r>
              <a:rPr lang="en-GB" i="1" spc="-150" dirty="0" err="1"/>
              <a:t>ManyToMany</a:t>
            </a:r>
            <a:endParaRPr lang="en-GB" i="1" spc="-15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Then we need to indicate the keys used in the DB</a:t>
            </a:r>
          </a:p>
          <a:p>
            <a:pPr marL="0" indent="0" algn="ctr">
              <a:buNone/>
            </a:pPr>
            <a:r>
              <a:rPr lang="en-GB" i="1" dirty="0" err="1"/>
              <a:t>JoinColumn</a:t>
            </a:r>
            <a:endParaRPr lang="en-GB" i="1" dirty="0"/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Let’s look at an example…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31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BB83-98DB-433E-8A2F-95DE4FAA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Students working on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6983-B431-404E-B327-E5F476DF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project is worked on by a team of students</a:t>
            </a:r>
          </a:p>
          <a:p>
            <a:r>
              <a:rPr lang="en-GB" dirty="0"/>
              <a:t>We first need a table to store Student information</a:t>
            </a:r>
          </a:p>
          <a:p>
            <a:r>
              <a:rPr lang="en-GB" dirty="0"/>
              <a:t>Each student has an ID, first name and last name: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Lets also store the ID of their allocated project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8F45E-6C5B-40FA-9B97-0A40F3E7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63" y="3387338"/>
            <a:ext cx="7291603" cy="15676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2D712-B0AF-4827-8FF2-F65A9800C3AA}"/>
              </a:ext>
            </a:extLst>
          </p:cNvPr>
          <p:cNvSpPr/>
          <p:nvPr/>
        </p:nvSpPr>
        <p:spPr>
          <a:xfrm>
            <a:off x="6254045" y="3172178"/>
            <a:ext cx="2393244" cy="1986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DECCC-050B-4EA6-88DF-299F8FCCEB6C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68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06EC-3858-460C-97A1-807F1DC2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74999-9438-47FE-9C69-95FD71E3758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A5083-4192-4A54-9127-82A96EFE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2253370"/>
            <a:ext cx="8920987" cy="4113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26200-3DC0-49B6-B874-A89DAE543233}"/>
              </a:ext>
            </a:extLst>
          </p:cNvPr>
          <p:cNvSpPr/>
          <p:nvPr/>
        </p:nvSpPr>
        <p:spPr>
          <a:xfrm>
            <a:off x="775547" y="5483865"/>
            <a:ext cx="1493520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2F8E0-E6DE-4C66-8CD7-CFD28E390BFD}"/>
              </a:ext>
            </a:extLst>
          </p:cNvPr>
          <p:cNvSpPr/>
          <p:nvPr/>
        </p:nvSpPr>
        <p:spPr>
          <a:xfrm>
            <a:off x="2269066" y="5373511"/>
            <a:ext cx="4289777" cy="31987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C3E0D-4697-40EF-A2D7-5EE4369C340F}"/>
              </a:ext>
            </a:extLst>
          </p:cNvPr>
          <p:cNvSpPr/>
          <p:nvPr/>
        </p:nvSpPr>
        <p:spPr>
          <a:xfrm>
            <a:off x="6719709" y="5428687"/>
            <a:ext cx="2263425" cy="31987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F5C94-598E-41D0-92D5-E2C8C32A3CF1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477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06EC-3858-460C-97A1-807F1DC2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Students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74999-9438-47FE-9C69-95FD71E3758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3886-700A-4E11-8AAF-C1BA6201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7" y="2194101"/>
            <a:ext cx="8884860" cy="3269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D83ED-C4A1-422F-8878-737EA4444C81}"/>
              </a:ext>
            </a:extLst>
          </p:cNvPr>
          <p:cNvSpPr txBox="1"/>
          <p:nvPr/>
        </p:nvSpPr>
        <p:spPr>
          <a:xfrm>
            <a:off x="1711485" y="6224882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http://127.0.0.1:8080/getStudent?id=2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451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80B2-B8F4-451B-85BC-135BE17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Relationship (Advanced 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9BE7-4B88-4E89-A143-587D2499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 fontScale="92500"/>
          </a:bodyPr>
          <a:lstStyle/>
          <a:p>
            <a:r>
              <a:rPr lang="en-GB" dirty="0"/>
              <a:t>We can ask Spring to create inverse relationships</a:t>
            </a:r>
          </a:p>
          <a:p>
            <a:r>
              <a:rPr lang="en-GB" dirty="0"/>
              <a:t>I.E. The Project object gets a link to all student members</a:t>
            </a:r>
          </a:p>
          <a:p>
            <a:endParaRPr lang="en-GB" sz="1500" dirty="0"/>
          </a:p>
          <a:p>
            <a:r>
              <a:rPr lang="en-GB" dirty="0"/>
              <a:t>This is again done by defining the cardinality:</a:t>
            </a:r>
          </a:p>
          <a:p>
            <a:pPr marL="0" indent="0" algn="ctr">
              <a:buNone/>
            </a:pPr>
            <a:r>
              <a:rPr lang="en-GB" i="1" spc="-150" dirty="0" err="1"/>
              <a:t>OneToOne</a:t>
            </a:r>
            <a:r>
              <a:rPr lang="en-GB" i="1" spc="-150" dirty="0"/>
              <a:t>   </a:t>
            </a:r>
            <a:r>
              <a:rPr lang="en-GB" i="1" spc="-150" dirty="0" err="1"/>
              <a:t>ManyToOne</a:t>
            </a:r>
            <a:r>
              <a:rPr lang="en-GB" i="1" spc="-150" dirty="0"/>
              <a:t>   </a:t>
            </a:r>
            <a:r>
              <a:rPr lang="en-GB" i="1" spc="-150" dirty="0" err="1"/>
              <a:t>OneToMany</a:t>
            </a:r>
            <a:r>
              <a:rPr lang="en-GB" i="1" spc="-150" dirty="0"/>
              <a:t>   </a:t>
            </a:r>
            <a:r>
              <a:rPr lang="en-GB" i="1" spc="-150" dirty="0" err="1"/>
              <a:t>ManyToMany</a:t>
            </a:r>
            <a:endParaRPr lang="en-GB" i="1" spc="-150" dirty="0"/>
          </a:p>
          <a:p>
            <a:endParaRPr lang="en-GB" sz="1500" dirty="0"/>
          </a:p>
          <a:p>
            <a:r>
              <a:rPr lang="en-GB" dirty="0"/>
              <a:t>But rather than specifying the MySQL table column</a:t>
            </a:r>
          </a:p>
          <a:p>
            <a:r>
              <a:rPr lang="en-GB" dirty="0"/>
              <a:t>We give it the variable name from the Student object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Spring links and populates the list automatically 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75944-B22E-414F-8142-6000D4CC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1" y="5055312"/>
            <a:ext cx="7065045" cy="785005"/>
          </a:xfrm>
          <a:prstGeom prst="rect">
            <a:avLst/>
          </a:prstGeom>
          <a:ln w="114300" cap="rnd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77122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E7E-7429-4335-87AB-1E4D75AD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DBMS are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CFCB-2153-4D7E-9F70-0F54DB9E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CRUD supports a wide variety of DBMS</a:t>
            </a:r>
          </a:p>
          <a:p>
            <a:r>
              <a:rPr lang="en-GB" dirty="0"/>
              <a:t>A wide range of SQL and NoSQL databases: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i="1" dirty="0"/>
              <a:t>LDAP, MongoDB, Redis, Cassandra, </a:t>
            </a:r>
            <a:r>
              <a:rPr lang="en-GB" i="1" dirty="0" err="1"/>
              <a:t>Solr</a:t>
            </a:r>
            <a:r>
              <a:rPr lang="en-GB" i="1" dirty="0"/>
              <a:t>,</a:t>
            </a:r>
          </a:p>
          <a:p>
            <a:pPr marL="0" indent="0" algn="ctr">
              <a:buNone/>
            </a:pPr>
            <a:r>
              <a:rPr lang="en-GB" i="1" dirty="0"/>
              <a:t>Pivotal </a:t>
            </a:r>
            <a:r>
              <a:rPr lang="en-GB" i="1" dirty="0" err="1"/>
              <a:t>GemFire</a:t>
            </a:r>
            <a:r>
              <a:rPr lang="en-GB" i="1" dirty="0"/>
              <a:t>, MySQL, Postgres, DB2,</a:t>
            </a:r>
          </a:p>
          <a:p>
            <a:pPr marL="0" indent="0" algn="ctr">
              <a:buNone/>
            </a:pPr>
            <a:r>
              <a:rPr lang="en-GB" i="1" dirty="0"/>
              <a:t>various other JDBC supported databases</a:t>
            </a:r>
          </a:p>
          <a:p>
            <a:endParaRPr lang="en-GB" dirty="0"/>
          </a:p>
          <a:p>
            <a:r>
              <a:rPr lang="en-GB" dirty="0"/>
              <a:t>All you need to do is add dependency to the pom</a:t>
            </a:r>
          </a:p>
          <a:p>
            <a:r>
              <a:rPr lang="en-GB" dirty="0"/>
              <a:t>Probably ;o)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BAB7D-E4A9-4ADD-BD0C-BD184F189601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010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8BF6-7DED-41CC-937F-021C5587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ABA-12F8-4214-92A4-53EBDB8C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has just been a (relatively) gentle introduction</a:t>
            </a:r>
          </a:p>
          <a:p>
            <a:r>
              <a:rPr lang="en-GB" dirty="0"/>
              <a:t>Just something to get you started</a:t>
            </a:r>
          </a:p>
          <a:p>
            <a:endParaRPr lang="en-GB" dirty="0"/>
          </a:p>
          <a:p>
            <a:r>
              <a:rPr lang="en-GB" dirty="0"/>
              <a:t>There is much, much more to Spring Data</a:t>
            </a:r>
          </a:p>
          <a:p>
            <a:r>
              <a:rPr lang="en-GB" dirty="0"/>
              <a:t>Further details can be found on the reference site: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https://docs.spring.io/spring-data/commons/docs/current/reference/html/</a:t>
            </a:r>
          </a:p>
        </p:txBody>
      </p:sp>
    </p:spTree>
    <p:extLst>
      <p:ext uri="{BB962C8B-B14F-4D97-AF65-F5344CB8AC3E}">
        <p14:creationId xmlns:p14="http://schemas.microsoft.com/office/powerpoint/2010/main" val="41397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D3F0-7210-4BE6-BC9E-83CC2B3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9F04-8CB4-4120-AF71-EA9977F2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have covered DB basics previously (?)</a:t>
            </a:r>
          </a:p>
          <a:p>
            <a:r>
              <a:rPr lang="en-GB" dirty="0"/>
              <a:t>We’ll now build on that knowledge with Spring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3994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086A-0458-408F-89F5-0396460D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of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64E9-51BB-4181-8794-22ECA9A4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Remember how you spent all that time on SQL ?</a:t>
            </a:r>
          </a:p>
          <a:p>
            <a:r>
              <a:rPr lang="en-GB" dirty="0"/>
              <a:t>Learning about tables, columns, keys and entries ?</a:t>
            </a:r>
          </a:p>
          <a:p>
            <a:r>
              <a:rPr lang="en-GB" dirty="0"/>
              <a:t>All of those query language keywords: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SELECT   UPDATE   DELETE   DROP  JOIN</a:t>
            </a:r>
          </a:p>
          <a:p>
            <a:endParaRPr lang="en-GB" dirty="0"/>
          </a:p>
          <a:p>
            <a:r>
              <a:rPr lang="en-GB" dirty="0"/>
              <a:t>Remember it was “fundamental knowledge” ?</a:t>
            </a:r>
          </a:p>
          <a:p>
            <a:r>
              <a:rPr lang="en-GB" dirty="0"/>
              <a:t>That was </a:t>
            </a:r>
            <a:r>
              <a:rPr lang="en-GB" i="1" dirty="0"/>
              <a:t>mostly</a:t>
            </a:r>
            <a:r>
              <a:rPr lang="en-GB" dirty="0"/>
              <a:t> true ;o)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0E418-862F-4822-A3F6-DBE5E2EFA6A1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848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66E2-E09B-45DB-8328-6F9D9A94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B6BE-F74E-4255-B471-96C3F029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aims to reduce programming effort</a:t>
            </a:r>
          </a:p>
          <a:p>
            <a:r>
              <a:rPr lang="en-GB" dirty="0"/>
              <a:t>Removing the need to write SQL</a:t>
            </a:r>
          </a:p>
          <a:p>
            <a:pPr marL="0" indent="0">
              <a:buNone/>
            </a:pPr>
            <a:r>
              <a:rPr lang="en-GB" dirty="0"/>
              <a:t>  (although it is still possible for custom queries !)</a:t>
            </a:r>
          </a:p>
          <a:p>
            <a:r>
              <a:rPr lang="en-GB" dirty="0"/>
              <a:t>Instead you provide some hints using annotations</a:t>
            </a:r>
          </a:p>
          <a:p>
            <a:r>
              <a:rPr lang="en-GB" dirty="0"/>
              <a:t>And Spring does all the low-level querying for you !</a:t>
            </a:r>
          </a:p>
        </p:txBody>
      </p:sp>
    </p:spTree>
    <p:extLst>
      <p:ext uri="{BB962C8B-B14F-4D97-AF65-F5344CB8AC3E}">
        <p14:creationId xmlns:p14="http://schemas.microsoft.com/office/powerpoint/2010/main" val="409807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4AB2-477B-4DE1-B12F-C088D1FC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7EE9-F1D4-45C1-ABC7-93D07A48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build a simple Project database</a:t>
            </a:r>
          </a:p>
          <a:p>
            <a:r>
              <a:rPr lang="en-GB" dirty="0"/>
              <a:t>To hold (very) basic information about SPE Projects: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database has already been created in MySQL</a:t>
            </a:r>
          </a:p>
          <a:p>
            <a:r>
              <a:rPr lang="en-GB" dirty="0"/>
              <a:t>We won’t be looking at this kind of DB admin here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B2129B-EF23-464A-B6EA-A36DECB811A4}"/>
              </a:ext>
            </a:extLst>
          </p:cNvPr>
          <p:cNvGrpSpPr/>
          <p:nvPr/>
        </p:nvGrpSpPr>
        <p:grpSpPr>
          <a:xfrm>
            <a:off x="1723672" y="2838540"/>
            <a:ext cx="5493455" cy="2190042"/>
            <a:chOff x="2921933" y="3730361"/>
            <a:chExt cx="5493455" cy="21900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C345EF-7C1C-443E-A470-C063CA816ADB}"/>
                </a:ext>
              </a:extLst>
            </p:cNvPr>
            <p:cNvSpPr/>
            <p:nvPr/>
          </p:nvSpPr>
          <p:spPr>
            <a:xfrm>
              <a:off x="2921933" y="3730361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D73E0F-CB20-4556-BE15-10D404DF9A16}"/>
                </a:ext>
              </a:extLst>
            </p:cNvPr>
            <p:cNvSpPr/>
            <p:nvPr/>
          </p:nvSpPr>
          <p:spPr>
            <a:xfrm>
              <a:off x="3967566" y="3730361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name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918123-88EB-4763-B3BB-59A2E5159344}"/>
                </a:ext>
              </a:extLst>
            </p:cNvPr>
            <p:cNvSpPr/>
            <p:nvPr/>
          </p:nvSpPr>
          <p:spPr>
            <a:xfrm>
              <a:off x="2921933" y="4279753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B02861-C6D7-41BE-8727-45D9E3F0A995}"/>
                </a:ext>
              </a:extLst>
            </p:cNvPr>
            <p:cNvSpPr/>
            <p:nvPr/>
          </p:nvSpPr>
          <p:spPr>
            <a:xfrm>
              <a:off x="3967566" y="4279753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Final grade calculator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5A1629-24D4-4BE0-A3B2-CE22F00E91EA}"/>
                </a:ext>
              </a:extLst>
            </p:cNvPr>
            <p:cNvSpPr/>
            <p:nvPr/>
          </p:nvSpPr>
          <p:spPr>
            <a:xfrm>
              <a:off x="2921933" y="4829145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1D8B13-3575-4517-848D-E67FED60F9C0}"/>
                </a:ext>
              </a:extLst>
            </p:cNvPr>
            <p:cNvSpPr/>
            <p:nvPr/>
          </p:nvSpPr>
          <p:spPr>
            <a:xfrm>
              <a:off x="3967566" y="4829145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Food miles app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40BC01-A530-4EB9-9DF8-07402FF540A0}"/>
                </a:ext>
              </a:extLst>
            </p:cNvPr>
            <p:cNvSpPr/>
            <p:nvPr/>
          </p:nvSpPr>
          <p:spPr>
            <a:xfrm>
              <a:off x="2921933" y="5378537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3E1C36-4CFB-4547-BF8A-EFC0794AC2F9}"/>
                </a:ext>
              </a:extLst>
            </p:cNvPr>
            <p:cNvSpPr/>
            <p:nvPr/>
          </p:nvSpPr>
          <p:spPr>
            <a:xfrm>
              <a:off x="3967566" y="5378537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Tinder for cats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10662C-491A-4E85-83F7-8AFD12EE87B9}"/>
              </a:ext>
            </a:extLst>
          </p:cNvPr>
          <p:cNvSpPr txBox="1"/>
          <p:nvPr/>
        </p:nvSpPr>
        <p:spPr>
          <a:xfrm rot="16200000">
            <a:off x="384611" y="3714355"/>
            <a:ext cx="2071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Projects Table</a:t>
            </a:r>
          </a:p>
        </p:txBody>
      </p:sp>
    </p:spTree>
    <p:extLst>
      <p:ext uri="{BB962C8B-B14F-4D97-AF65-F5344CB8AC3E}">
        <p14:creationId xmlns:p14="http://schemas.microsoft.com/office/powerpoint/2010/main" val="8471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72A6E7-889D-470A-909A-072B6FD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Workbench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9A234-1751-4D1F-8003-1C31D8B2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140"/>
            <a:ext cx="9144000" cy="51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8FD376-4BE2-4AF6-8374-4A465874D72D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705D2-6FEA-47F6-AA6B-C91A4B6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credentials in properties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74D62-4F54-4DB7-97E0-4FA972B3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" y="2484437"/>
            <a:ext cx="9096466" cy="1365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A615E-FBB3-4AF7-8E8F-F0E221393DF4}"/>
              </a:ext>
            </a:extLst>
          </p:cNvPr>
          <p:cNvSpPr txBox="1"/>
          <p:nvPr/>
        </p:nvSpPr>
        <p:spPr>
          <a:xfrm>
            <a:off x="932221" y="4897903"/>
            <a:ext cx="7279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Why in a properties file ?</a:t>
            </a:r>
          </a:p>
          <a:p>
            <a:pPr algn="ctr"/>
            <a:r>
              <a:rPr lang="en-GB" sz="2400" dirty="0"/>
              <a:t>Well, you probably don’t want this made public</a:t>
            </a:r>
          </a:p>
          <a:p>
            <a:pPr algn="ctr"/>
            <a:r>
              <a:rPr lang="en-GB" sz="2400" dirty="0"/>
              <a:t>On a GIT repository for example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F864B-F2B4-4821-883E-4FBA3279D256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26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EBAF5-3285-4A86-A7EE-580160845AEB}"/>
              </a:ext>
            </a:extLst>
          </p:cNvPr>
          <p:cNvSpPr/>
          <p:nvPr/>
        </p:nvSpPr>
        <p:spPr>
          <a:xfrm>
            <a:off x="0" y="1772356"/>
            <a:ext cx="9144000" cy="5085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352EE-5CF6-4A8A-B26B-DB5C0960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2139598"/>
            <a:ext cx="8531082" cy="28271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4D6B66-4017-443A-BF26-64ED7A71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dependencies to your POM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31A15-20D2-47D5-8B8C-F42B6BEB7A04}"/>
              </a:ext>
            </a:extLst>
          </p:cNvPr>
          <p:cNvSpPr txBox="1"/>
          <p:nvPr/>
        </p:nvSpPr>
        <p:spPr>
          <a:xfrm>
            <a:off x="2677891" y="5250125"/>
            <a:ext cx="3788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Initializr</a:t>
            </a:r>
            <a:r>
              <a:rPr lang="en-GB" sz="2400" dirty="0"/>
              <a:t> will do it for you !</a:t>
            </a:r>
          </a:p>
          <a:p>
            <a:pPr algn="ctr"/>
            <a:r>
              <a:rPr lang="en-GB" sz="2400" dirty="0"/>
              <a:t>https://start.spring.io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6E5A2-9093-447B-8865-D319FA8FFA48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865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1777</TotalTime>
  <Words>874</Words>
  <Application>Microsoft Office PowerPoint</Application>
  <PresentationFormat>On-screen Show (4:3)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1_Office Theme</vt:lpstr>
      <vt:lpstr>Spring + Databases </vt:lpstr>
      <vt:lpstr>Overview</vt:lpstr>
      <vt:lpstr>Knowledge</vt:lpstr>
      <vt:lpstr>Word of warning</vt:lpstr>
      <vt:lpstr>General approach</vt:lpstr>
      <vt:lpstr>Project Database</vt:lpstr>
      <vt:lpstr>MySQL Workbench</vt:lpstr>
      <vt:lpstr>Database credentials in properties file</vt:lpstr>
      <vt:lpstr>Adding dependencies to your POM</vt:lpstr>
      <vt:lpstr>The Project Class</vt:lpstr>
      <vt:lpstr>Database annotations</vt:lpstr>
      <vt:lpstr>Write some getters and setters ?</vt:lpstr>
      <vt:lpstr>No need with Spring !!!</vt:lpstr>
      <vt:lpstr>CrudRepository</vt:lpstr>
      <vt:lpstr>Using the CrudRepository</vt:lpstr>
      <vt:lpstr>Main class code skeleton</vt:lpstr>
      <vt:lpstr>Instantiate the CrudRepository ?</vt:lpstr>
      <vt:lpstr>Getting all projects</vt:lpstr>
      <vt:lpstr>Getting a project by ID</vt:lpstr>
      <vt:lpstr>Adding a new project</vt:lpstr>
      <vt:lpstr>Updating an Existing Project</vt:lpstr>
      <vt:lpstr>Deleting a project by ID</vt:lpstr>
      <vt:lpstr>Relationships between Objects</vt:lpstr>
      <vt:lpstr>Students working on Projects</vt:lpstr>
      <vt:lpstr>Object Relationship</vt:lpstr>
      <vt:lpstr>Querying Students</vt:lpstr>
      <vt:lpstr>Inverse Relationship (Advanced !)</vt:lpstr>
      <vt:lpstr>Other DBMS are available</vt:lpstr>
      <vt:lpstr>More Information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191</cp:revision>
  <dcterms:created xsi:type="dcterms:W3CDTF">2010-01-14T08:17:23Z</dcterms:created>
  <dcterms:modified xsi:type="dcterms:W3CDTF">2018-11-12T09:58:42Z</dcterms:modified>
</cp:coreProperties>
</file>