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283" r:id="rId5"/>
    <p:sldId id="311" r:id="rId6"/>
    <p:sldId id="264" r:id="rId7"/>
    <p:sldId id="284" r:id="rId8"/>
    <p:sldId id="267" r:id="rId9"/>
    <p:sldId id="286" r:id="rId10"/>
    <p:sldId id="290" r:id="rId11"/>
    <p:sldId id="304" r:id="rId12"/>
    <p:sldId id="298" r:id="rId13"/>
    <p:sldId id="302" r:id="rId14"/>
    <p:sldId id="308" r:id="rId15"/>
    <p:sldId id="306" r:id="rId16"/>
    <p:sldId id="300" r:id="rId17"/>
    <p:sldId id="301" r:id="rId18"/>
    <p:sldId id="299" r:id="rId19"/>
    <p:sldId id="307" r:id="rId20"/>
    <p:sldId id="309" r:id="rId21"/>
    <p:sldId id="310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Advanced Data Handling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198AB0-89EC-43F3-BB0C-F4C962CB8C2B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AB7EF-9327-4CA9-9084-D69066EC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Tally to JSON </a:t>
            </a:r>
            <a:r>
              <a:rPr lang="en-GB" sz="2000" dirty="0"/>
              <a:t> (with </a:t>
            </a:r>
            <a:r>
              <a:rPr lang="en-GB" sz="2000" i="1" u="sng" dirty="0"/>
              <a:t>extreme</a:t>
            </a:r>
            <a:r>
              <a:rPr lang="en-GB" sz="2000" dirty="0"/>
              <a:t> animation)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D3D8A-569A-4C56-89B7-4B4EE70D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" y="1913551"/>
            <a:ext cx="9034271" cy="4179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2476E9-7DB2-40DF-BACF-BBB3D2961C6B}"/>
              </a:ext>
            </a:extLst>
          </p:cNvPr>
          <p:cNvSpPr/>
          <p:nvPr/>
        </p:nvSpPr>
        <p:spPr>
          <a:xfrm>
            <a:off x="0" y="2472263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47FD9-527A-4DE2-BFC9-1DF89EEF9FF8}"/>
              </a:ext>
            </a:extLst>
          </p:cNvPr>
          <p:cNvSpPr/>
          <p:nvPr/>
        </p:nvSpPr>
        <p:spPr>
          <a:xfrm>
            <a:off x="5643" y="2714975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849561-0760-4ECD-9B71-EB31E4CA717A}"/>
              </a:ext>
            </a:extLst>
          </p:cNvPr>
          <p:cNvSpPr/>
          <p:nvPr/>
        </p:nvSpPr>
        <p:spPr>
          <a:xfrm>
            <a:off x="-5643" y="2935112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F8595C-1933-40C6-A8DD-8D8BD957E272}"/>
              </a:ext>
            </a:extLst>
          </p:cNvPr>
          <p:cNvSpPr/>
          <p:nvPr/>
        </p:nvSpPr>
        <p:spPr>
          <a:xfrm>
            <a:off x="8128" y="5202486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9CF-388C-4DC6-B83C-1A029FC27D5E}"/>
              </a:ext>
            </a:extLst>
          </p:cNvPr>
          <p:cNvSpPr/>
          <p:nvPr/>
        </p:nvSpPr>
        <p:spPr>
          <a:xfrm>
            <a:off x="3161" y="5446895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3C2B7-03A0-4491-ACD1-2D1195A2420E}"/>
              </a:ext>
            </a:extLst>
          </p:cNvPr>
          <p:cNvSpPr/>
          <p:nvPr/>
        </p:nvSpPr>
        <p:spPr>
          <a:xfrm>
            <a:off x="0" y="4946506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B015D-FA95-4E53-8188-E99C261C8887}"/>
              </a:ext>
            </a:extLst>
          </p:cNvPr>
          <p:cNvSpPr/>
          <p:nvPr/>
        </p:nvSpPr>
        <p:spPr>
          <a:xfrm>
            <a:off x="3595" y="3225024"/>
            <a:ext cx="9144000" cy="46831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A30E60-3EE7-47B0-910B-BA7CD2534F28}"/>
              </a:ext>
            </a:extLst>
          </p:cNvPr>
          <p:cNvSpPr/>
          <p:nvPr/>
        </p:nvSpPr>
        <p:spPr>
          <a:xfrm>
            <a:off x="3161" y="3701728"/>
            <a:ext cx="9144000" cy="2603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FD4C1-CFC8-419F-B4C8-27D0BA6E4037}"/>
              </a:ext>
            </a:extLst>
          </p:cNvPr>
          <p:cNvSpPr/>
          <p:nvPr/>
        </p:nvSpPr>
        <p:spPr>
          <a:xfrm>
            <a:off x="3161" y="4219034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49193-1BDD-490A-8949-81CC534EE040}"/>
              </a:ext>
            </a:extLst>
          </p:cNvPr>
          <p:cNvSpPr/>
          <p:nvPr/>
        </p:nvSpPr>
        <p:spPr>
          <a:xfrm>
            <a:off x="-2485" y="4461746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C8EC6-FD57-483A-B6E7-51D3239B9A03}"/>
              </a:ext>
            </a:extLst>
          </p:cNvPr>
          <p:cNvSpPr/>
          <p:nvPr/>
        </p:nvSpPr>
        <p:spPr>
          <a:xfrm>
            <a:off x="8128" y="4724397"/>
            <a:ext cx="9144000" cy="2483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67EC3-2054-4D54-B939-E5627037B0F5}"/>
              </a:ext>
            </a:extLst>
          </p:cNvPr>
          <p:cNvSpPr/>
          <p:nvPr/>
        </p:nvSpPr>
        <p:spPr>
          <a:xfrm>
            <a:off x="5068711" y="4371451"/>
            <a:ext cx="4018844" cy="243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Eventual JSON: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 {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totalCount</a:t>
            </a:r>
            <a:r>
              <a:rPr lang="en-GB" dirty="0">
                <a:solidFill>
                  <a:schemeClr val="tx1"/>
                </a:solidFill>
              </a:rPr>
              <a:t>“ : 4 ,</a:t>
            </a:r>
          </a:p>
          <a:p>
            <a:r>
              <a:rPr lang="en-GB" dirty="0">
                <a:solidFill>
                  <a:schemeClr val="tx1"/>
                </a:solidFill>
              </a:rPr>
              <a:t>    "</a:t>
            </a:r>
            <a:r>
              <a:rPr lang="en-GB" dirty="0" err="1">
                <a:solidFill>
                  <a:schemeClr val="tx1"/>
                </a:solidFill>
              </a:rPr>
              <a:t>typeCounts</a:t>
            </a:r>
            <a:r>
              <a:rPr lang="en-GB" dirty="0">
                <a:solidFill>
                  <a:schemeClr val="tx1"/>
                </a:solidFill>
              </a:rPr>
              <a:t>":</a:t>
            </a:r>
          </a:p>
          <a:p>
            <a:r>
              <a:rPr lang="en-GB" dirty="0">
                <a:solidFill>
                  <a:schemeClr val="tx1"/>
                </a:solidFill>
              </a:rPr>
              <a:t>         [ { "Phase“ : 2 } , { “Task“ : 2 } ]</a:t>
            </a:r>
          </a:p>
          <a:p>
            <a:r>
              <a:rPr lang="en-GB" dirty="0">
                <a:solidFill>
                  <a:schemeClr val="tx1"/>
                </a:solidFill>
              </a:rPr>
              <a:t> }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AB5D2-7CA8-4721-9B3E-1E9BA4E2B102}"/>
              </a:ext>
            </a:extLst>
          </p:cNvPr>
          <p:cNvSpPr/>
          <p:nvPr/>
        </p:nvSpPr>
        <p:spPr>
          <a:xfrm>
            <a:off x="5181600" y="4995513"/>
            <a:ext cx="180622" cy="1594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4796BE-E8FD-4592-8BB5-E0E2DE18EB18}"/>
              </a:ext>
            </a:extLst>
          </p:cNvPr>
          <p:cNvSpPr/>
          <p:nvPr/>
        </p:nvSpPr>
        <p:spPr>
          <a:xfrm>
            <a:off x="5799328" y="5868705"/>
            <a:ext cx="180623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F94767-B5F9-4F89-B9B5-32FA86BAC39A}"/>
              </a:ext>
            </a:extLst>
          </p:cNvPr>
          <p:cNvSpPr/>
          <p:nvPr/>
        </p:nvSpPr>
        <p:spPr>
          <a:xfrm>
            <a:off x="7203214" y="5860239"/>
            <a:ext cx="180623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E5F693-993A-41FC-BD40-507229404CCC}"/>
              </a:ext>
            </a:extLst>
          </p:cNvPr>
          <p:cNvSpPr/>
          <p:nvPr/>
        </p:nvSpPr>
        <p:spPr>
          <a:xfrm>
            <a:off x="6011783" y="5863679"/>
            <a:ext cx="1183303" cy="271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251B09-997F-449C-B134-C7D3B39370C8}"/>
              </a:ext>
            </a:extLst>
          </p:cNvPr>
          <p:cNvSpPr/>
          <p:nvPr/>
        </p:nvSpPr>
        <p:spPr>
          <a:xfrm>
            <a:off x="7383837" y="5867972"/>
            <a:ext cx="1432558" cy="3071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5F2808-0842-491B-BED2-86DCE1D73916}"/>
              </a:ext>
            </a:extLst>
          </p:cNvPr>
          <p:cNvSpPr/>
          <p:nvPr/>
        </p:nvSpPr>
        <p:spPr>
          <a:xfrm>
            <a:off x="5362222" y="5635854"/>
            <a:ext cx="1568025" cy="24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4339B9-5917-4908-B716-DE68FCC7DF78}"/>
              </a:ext>
            </a:extLst>
          </p:cNvPr>
          <p:cNvSpPr/>
          <p:nvPr/>
        </p:nvSpPr>
        <p:spPr>
          <a:xfrm>
            <a:off x="5318197" y="5362019"/>
            <a:ext cx="1985714" cy="24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6BD55-A514-4856-9E64-B5C9B69C3217}"/>
              </a:ext>
            </a:extLst>
          </p:cNvPr>
          <p:cNvSpPr/>
          <p:nvPr/>
        </p:nvSpPr>
        <p:spPr>
          <a:xfrm>
            <a:off x="5549620" y="5885254"/>
            <a:ext cx="272286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1EA79E-345F-4D46-B260-FB017C0F85C6}"/>
              </a:ext>
            </a:extLst>
          </p:cNvPr>
          <p:cNvSpPr/>
          <p:nvPr/>
        </p:nvSpPr>
        <p:spPr>
          <a:xfrm>
            <a:off x="8854438" y="5899766"/>
            <a:ext cx="180623" cy="3148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4F7FBA-5EA4-49BE-B99D-46012D34FB26}"/>
              </a:ext>
            </a:extLst>
          </p:cNvPr>
          <p:cNvSpPr/>
          <p:nvPr/>
        </p:nvSpPr>
        <p:spPr>
          <a:xfrm>
            <a:off x="-2485" y="3945370"/>
            <a:ext cx="9144000" cy="26030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6478E1-F9E7-46CA-B70D-777166C2E1BF}"/>
              </a:ext>
            </a:extLst>
          </p:cNvPr>
          <p:cNvSpPr txBox="1"/>
          <p:nvPr/>
        </p:nvSpPr>
        <p:spPr>
          <a:xfrm>
            <a:off x="1652087" y="6127001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DONE !!!</a:t>
            </a:r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2870257B-9D2A-40AF-980D-02F1F9AFEEC0}"/>
              </a:ext>
            </a:extLst>
          </p:cNvPr>
          <p:cNvSpPr/>
          <p:nvPr/>
        </p:nvSpPr>
        <p:spPr>
          <a:xfrm rot="16200000">
            <a:off x="228363" y="3370035"/>
            <a:ext cx="1245296" cy="1409371"/>
          </a:xfrm>
          <a:prstGeom prst="circularArrow">
            <a:avLst>
              <a:gd name="adj1" fmla="val 5573"/>
              <a:gd name="adj2" fmla="val 952120"/>
              <a:gd name="adj3" fmla="val 19311152"/>
              <a:gd name="adj4" fmla="val 10235040"/>
              <a:gd name="adj5" fmla="val 9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EE2A-5C8C-424B-854B-97A59716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Reflecting 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5C91-B189-40F8-AEBA-CA4C1D26A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Whenever I run the Open Project Analytics script</a:t>
            </a:r>
          </a:p>
          <a:p>
            <a:r>
              <a:rPr lang="en-GB" dirty="0"/>
              <a:t>It takes about 20 minutes to generate the report</a:t>
            </a:r>
          </a:p>
          <a:p>
            <a:endParaRPr lang="en-GB" dirty="0"/>
          </a:p>
          <a:p>
            <a:r>
              <a:rPr lang="en-GB" dirty="0"/>
              <a:t>Any idea why that might be ?</a:t>
            </a:r>
          </a:p>
          <a:p>
            <a:endParaRPr lang="en-GB" dirty="0"/>
          </a:p>
          <a:p>
            <a:r>
              <a:rPr lang="en-GB" dirty="0"/>
              <a:t>Any thoughts about a solution to the problem ?</a:t>
            </a:r>
          </a:p>
        </p:txBody>
      </p:sp>
    </p:spTree>
    <p:extLst>
      <p:ext uri="{BB962C8B-B14F-4D97-AF65-F5344CB8AC3E}">
        <p14:creationId xmlns:p14="http://schemas.microsoft.com/office/powerpoint/2010/main" val="374319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C3C4-8616-46B1-A07E-B82A5B0D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Transfer Objects (DTO)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6876-E1AC-425E-9782-38B7F050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useful “design pattern” for data comms</a:t>
            </a:r>
          </a:p>
          <a:p>
            <a:r>
              <a:rPr lang="en-GB" dirty="0"/>
              <a:t>DTO is an object to carry data between processes</a:t>
            </a:r>
          </a:p>
          <a:p>
            <a:r>
              <a:rPr lang="en-GB" dirty="0"/>
              <a:t>For example a web service and a browser !</a:t>
            </a:r>
          </a:p>
          <a:p>
            <a:endParaRPr lang="en-GB" sz="1600" dirty="0"/>
          </a:p>
          <a:p>
            <a:r>
              <a:rPr lang="en-GB" dirty="0"/>
              <a:t>Each remote API call is very time-consuming</a:t>
            </a:r>
          </a:p>
          <a:p>
            <a:pPr marL="0" indent="0">
              <a:buNone/>
            </a:pPr>
            <a:r>
              <a:rPr lang="en-GB" dirty="0"/>
              <a:t>  (mainly due to comms overhead)</a:t>
            </a:r>
          </a:p>
          <a:p>
            <a:r>
              <a:rPr lang="en-GB" dirty="0"/>
              <a:t>It makes sense to batch data up into a bundle…</a:t>
            </a:r>
          </a:p>
          <a:p>
            <a:r>
              <a:rPr lang="en-GB" dirty="0"/>
              <a:t>A “Data Transfer Object”</a:t>
            </a:r>
          </a:p>
          <a:p>
            <a:endParaRPr lang="en-GB" sz="1400" dirty="0"/>
          </a:p>
          <a:p>
            <a:r>
              <a:rPr lang="en-GB" dirty="0"/>
              <a:t>Courser grained than needed for a simple API call</a:t>
            </a:r>
          </a:p>
          <a:p>
            <a:r>
              <a:rPr lang="en-GB" dirty="0"/>
              <a:t>But more efficient in the long run !</a:t>
            </a:r>
          </a:p>
        </p:txBody>
      </p:sp>
    </p:spTree>
    <p:extLst>
      <p:ext uri="{BB962C8B-B14F-4D97-AF65-F5344CB8AC3E}">
        <p14:creationId xmlns:p14="http://schemas.microsoft.com/office/powerpoint/2010/main" val="380272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0980-E22F-431C-A704-A127335D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C14C-7D4A-4785-96EE-9CC7BC49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Rather than asking Open Project individually for:</a:t>
            </a:r>
          </a:p>
          <a:p>
            <a:pPr lvl="1"/>
            <a:r>
              <a:rPr lang="en-GB" sz="2200" dirty="0"/>
              <a:t>Project Name</a:t>
            </a:r>
          </a:p>
          <a:p>
            <a:pPr lvl="1"/>
            <a:r>
              <a:rPr lang="en-GB" sz="2200" dirty="0"/>
              <a:t>Team members</a:t>
            </a:r>
          </a:p>
          <a:p>
            <a:pPr lvl="1"/>
            <a:r>
              <a:rPr lang="en-GB" sz="2200" dirty="0"/>
              <a:t>Each team member’s name</a:t>
            </a:r>
          </a:p>
          <a:p>
            <a:pPr lvl="1"/>
            <a:r>
              <a:rPr lang="en-GB" sz="2200" dirty="0"/>
              <a:t>Each team member’s pay rate</a:t>
            </a:r>
          </a:p>
          <a:p>
            <a:pPr lvl="1"/>
            <a:r>
              <a:rPr lang="en-GB" sz="2200" dirty="0"/>
              <a:t>Etc</a:t>
            </a:r>
          </a:p>
          <a:p>
            <a:pPr marL="342900" lvl="1" indent="0">
              <a:buNone/>
            </a:pPr>
            <a:endParaRPr lang="en-GB" sz="2200" dirty="0"/>
          </a:p>
          <a:p>
            <a:r>
              <a:rPr lang="en-GB" dirty="0"/>
              <a:t>It is much more efficient to get a single big object</a:t>
            </a:r>
          </a:p>
          <a:p>
            <a:r>
              <a:rPr lang="en-GB" dirty="0"/>
              <a:t>One that contains all data values from all objects</a:t>
            </a:r>
          </a:p>
          <a:p>
            <a:r>
              <a:rPr lang="en-GB" dirty="0"/>
              <a:t>Flat-packed into one single chunk</a:t>
            </a:r>
          </a:p>
        </p:txBody>
      </p:sp>
    </p:spTree>
    <p:extLst>
      <p:ext uri="{BB962C8B-B14F-4D97-AF65-F5344CB8AC3E}">
        <p14:creationId xmlns:p14="http://schemas.microsoft.com/office/powerpoint/2010/main" val="265836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628-6606-4734-B629-EDBD380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Project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4CEC0-7C6B-4139-8B1D-CDBF6E4FB961}"/>
              </a:ext>
            </a:extLst>
          </p:cNvPr>
          <p:cNvSpPr/>
          <p:nvPr/>
        </p:nvSpPr>
        <p:spPr>
          <a:xfrm>
            <a:off x="5868106" y="561244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20499-B42F-49A9-87DF-EC8B154FC5CE}"/>
              </a:ext>
            </a:extLst>
          </p:cNvPr>
          <p:cNvSpPr/>
          <p:nvPr/>
        </p:nvSpPr>
        <p:spPr>
          <a:xfrm>
            <a:off x="5868106" y="1125689"/>
            <a:ext cx="2647244" cy="761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Team: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C9C17-CE1A-437C-9E83-2B2D70C1682B}"/>
              </a:ext>
            </a:extLst>
          </p:cNvPr>
          <p:cNvSpPr/>
          <p:nvPr/>
        </p:nvSpPr>
        <p:spPr>
          <a:xfrm>
            <a:off x="5868106" y="1882738"/>
            <a:ext cx="2647244" cy="79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getTeam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D175A-44B7-4576-B0DF-57EAEB93E555}"/>
              </a:ext>
            </a:extLst>
          </p:cNvPr>
          <p:cNvSpPr/>
          <p:nvPr/>
        </p:nvSpPr>
        <p:spPr>
          <a:xfrm>
            <a:off x="5868105" y="3429000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C636F-E44A-44AE-A3D6-14E939E87390}"/>
              </a:ext>
            </a:extLst>
          </p:cNvPr>
          <p:cNvSpPr/>
          <p:nvPr/>
        </p:nvSpPr>
        <p:spPr>
          <a:xfrm>
            <a:off x="5868106" y="4015466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leader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designer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coder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D114-ED1B-46F5-9524-88BFD1A14237}"/>
              </a:ext>
            </a:extLst>
          </p:cNvPr>
          <p:cNvSpPr/>
          <p:nvPr/>
        </p:nvSpPr>
        <p:spPr>
          <a:xfrm>
            <a:off x="5868106" y="5065447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getLeader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getDesigner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getDeveloper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5D24CC-563D-4BBE-B791-E7ED3F886566}"/>
              </a:ext>
            </a:extLst>
          </p:cNvPr>
          <p:cNvSpPr/>
          <p:nvPr/>
        </p:nvSpPr>
        <p:spPr>
          <a:xfrm>
            <a:off x="372533" y="3428999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B2037-3D88-4C20-B83B-5C0CF665FF65}"/>
              </a:ext>
            </a:extLst>
          </p:cNvPr>
          <p:cNvSpPr/>
          <p:nvPr/>
        </p:nvSpPr>
        <p:spPr>
          <a:xfrm>
            <a:off x="372533" y="4016021"/>
            <a:ext cx="2647244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pay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 </a:t>
            </a:r>
            <a:r>
              <a:rPr lang="en-GB" dirty="0" err="1">
                <a:solidFill>
                  <a:schemeClr val="tx1"/>
                </a:solidFill>
              </a:rPr>
              <a:t>ucardNumber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8127D-00E7-446C-B939-D7388C2AD883}"/>
              </a:ext>
            </a:extLst>
          </p:cNvPr>
          <p:cNvSpPr/>
          <p:nvPr/>
        </p:nvSpPr>
        <p:spPr>
          <a:xfrm>
            <a:off x="369932" y="5065447"/>
            <a:ext cx="2647244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getPay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getUcardNumber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66C7F-3AB1-4C5F-8028-DE658718DC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191727" y="2679170"/>
            <a:ext cx="1" cy="749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2D2D6E-ADF6-4F04-B34D-A68432E92E61}"/>
              </a:ext>
            </a:extLst>
          </p:cNvPr>
          <p:cNvCxnSpPr>
            <a:cxnSpLocks/>
            <a:stCxn id="8" idx="1"/>
            <a:endCxn id="18" idx="3"/>
          </p:cNvCxnSpPr>
          <p:nvPr/>
        </p:nvCxnSpPr>
        <p:spPr>
          <a:xfrm flipH="1" flipV="1">
            <a:off x="3649294" y="4536846"/>
            <a:ext cx="2218812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D6BB9E0-C8B5-4D1E-B82C-DEDAD209541D}"/>
              </a:ext>
            </a:extLst>
          </p:cNvPr>
          <p:cNvSpPr/>
          <p:nvPr/>
        </p:nvSpPr>
        <p:spPr>
          <a:xfrm>
            <a:off x="2964662" y="4397235"/>
            <a:ext cx="684632" cy="27922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B1FC5F-5953-4F14-AEC7-F9A629D24C79}"/>
              </a:ext>
            </a:extLst>
          </p:cNvPr>
          <p:cNvSpPr txBox="1"/>
          <p:nvPr/>
        </p:nvSpPr>
        <p:spPr>
          <a:xfrm>
            <a:off x="5508978" y="4197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02DD3E-42CD-426C-B4BC-96B482560ADC}"/>
              </a:ext>
            </a:extLst>
          </p:cNvPr>
          <p:cNvSpPr txBox="1"/>
          <p:nvPr/>
        </p:nvSpPr>
        <p:spPr>
          <a:xfrm>
            <a:off x="3594178" y="421541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7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628-6606-4734-B629-EDBD380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DTO “uber”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4CEC0-7C6B-4139-8B1D-CDBF6E4FB961}"/>
              </a:ext>
            </a:extLst>
          </p:cNvPr>
          <p:cNvSpPr/>
          <p:nvPr/>
        </p:nvSpPr>
        <p:spPr>
          <a:xfrm>
            <a:off x="5117394" y="1114956"/>
            <a:ext cx="3397956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OPDTO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20499-B42F-49A9-87DF-EC8B154FC5CE}"/>
              </a:ext>
            </a:extLst>
          </p:cNvPr>
          <p:cNvSpPr/>
          <p:nvPr/>
        </p:nvSpPr>
        <p:spPr>
          <a:xfrm>
            <a:off x="5117394" y="1679401"/>
            <a:ext cx="3397956" cy="254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projectName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teamLeaderName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</a:t>
            </a:r>
            <a:r>
              <a:rPr lang="en-GB" dirty="0" err="1">
                <a:solidFill>
                  <a:schemeClr val="tx1"/>
                </a:solidFill>
              </a:rPr>
              <a:t>teamLeaderPay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teamDesignerName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</a:t>
            </a:r>
            <a:r>
              <a:rPr lang="en-GB" dirty="0" err="1">
                <a:solidFill>
                  <a:schemeClr val="tx1"/>
                </a:solidFill>
              </a:rPr>
              <a:t>teamDesignerPay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String: </a:t>
            </a:r>
            <a:r>
              <a:rPr lang="en-GB" dirty="0" err="1">
                <a:solidFill>
                  <a:schemeClr val="tx1"/>
                </a:solidFill>
              </a:rPr>
              <a:t>teamCoderName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</a:t>
            </a:r>
            <a:r>
              <a:rPr lang="en-GB" dirty="0" err="1">
                <a:solidFill>
                  <a:schemeClr val="tx1"/>
                </a:solidFill>
              </a:rPr>
              <a:t>teamCoderPay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5151D4-3BE3-411D-B588-318811FB93BF}"/>
              </a:ext>
            </a:extLst>
          </p:cNvPr>
          <p:cNvSpPr/>
          <p:nvPr/>
        </p:nvSpPr>
        <p:spPr>
          <a:xfrm>
            <a:off x="5117394" y="4222045"/>
            <a:ext cx="3397956" cy="1552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getter()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setter()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for each property</a:t>
            </a:r>
          </a:p>
        </p:txBody>
      </p:sp>
    </p:spTree>
    <p:extLst>
      <p:ext uri="{BB962C8B-B14F-4D97-AF65-F5344CB8AC3E}">
        <p14:creationId xmlns:p14="http://schemas.microsoft.com/office/powerpoint/2010/main" val="77214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D84-661C-464A-AE04-5E44CF7C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Limited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1992-20E5-47D3-BAA7-40776FEC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DTOs are not encapsulated with any behaviour</a:t>
            </a:r>
          </a:p>
          <a:p>
            <a:pPr marL="0" indent="0">
              <a:buNone/>
            </a:pPr>
            <a:r>
              <a:rPr lang="en-GB" dirty="0"/>
              <a:t>  (Except for the setters and getters)</a:t>
            </a:r>
          </a:p>
          <a:p>
            <a:pPr marL="0" indent="0">
              <a:buNone/>
            </a:pPr>
            <a:r>
              <a:rPr lang="en-GB" dirty="0"/>
              <a:t>  (Oh and maybe storage / retrieval / transmission)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makes them as light-weight as possible</a:t>
            </a:r>
          </a:p>
          <a:p>
            <a:pPr marL="0" indent="0">
              <a:buNone/>
            </a:pPr>
            <a:r>
              <a:rPr lang="en-GB" dirty="0"/>
              <a:t>  (again, for faster communication)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6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9F33-8BA3-4266-9D34-5AA635C9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DTO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C31A-947C-4579-B503-FF425808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big problem with DTOs is one of translation</a:t>
            </a:r>
          </a:p>
          <a:p>
            <a:r>
              <a:rPr lang="en-GB" dirty="0"/>
              <a:t>Convert a bunch of fully-fledged Java Objects…</a:t>
            </a:r>
          </a:p>
          <a:p>
            <a:r>
              <a:rPr lang="en-GB" dirty="0"/>
              <a:t>Into a single just-data DTO</a:t>
            </a:r>
          </a:p>
          <a:p>
            <a:endParaRPr lang="en-GB" dirty="0"/>
          </a:p>
          <a:p>
            <a:r>
              <a:rPr lang="en-GB" dirty="0"/>
              <a:t>Copying across data values</a:t>
            </a:r>
          </a:p>
          <a:p>
            <a:r>
              <a:rPr lang="en-GB" dirty="0"/>
              <a:t>Collating values from various different objects</a:t>
            </a:r>
          </a:p>
          <a:p>
            <a:endParaRPr lang="en-GB" dirty="0"/>
          </a:p>
          <a:p>
            <a:r>
              <a:rPr lang="en-GB" dirty="0"/>
              <a:t>Such code can be very tedious to write :o(</a:t>
            </a:r>
          </a:p>
        </p:txBody>
      </p:sp>
    </p:spTree>
    <p:extLst>
      <p:ext uri="{BB962C8B-B14F-4D97-AF65-F5344CB8AC3E}">
        <p14:creationId xmlns:p14="http://schemas.microsoft.com/office/powerpoint/2010/main" val="25570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E4C9-ED35-42E9-B949-321377FA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6C16-7076-4196-BCD5-2FA5AFB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Mappers are a solution to the conversion problem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just declare a set of DTO variables</a:t>
            </a:r>
          </a:p>
          <a:p>
            <a:pPr marL="0" indent="0">
              <a:buNone/>
            </a:pPr>
            <a:r>
              <a:rPr lang="en-GB" dirty="0"/>
              <a:t>(Using a set of rules to choose the name)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a Mapper populates them magically for you</a:t>
            </a:r>
          </a:p>
          <a:p>
            <a:pPr marL="0" indent="0">
              <a:buNone/>
            </a:pPr>
            <a:r>
              <a:rPr lang="en-GB" dirty="0"/>
              <a:t>(Provided that you’ve properly obeyed the rules !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WARNING: Can feel a bit wrong (a bit hacky) !!!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8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5A67-84BF-4D1D-A3BD-03A939F6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022F-C568-4234-872B-9197B3D1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DTO variable names consist of a number of tokens</a:t>
            </a:r>
          </a:p>
          <a:p>
            <a:r>
              <a:rPr lang="en-GB" dirty="0"/>
              <a:t>For example: “name” “team” “coder” “pay” etc.</a:t>
            </a:r>
          </a:p>
          <a:p>
            <a:r>
              <a:rPr lang="en-GB" dirty="0"/>
              <a:t>Tokens come from both Object &amp; Primitive names</a:t>
            </a:r>
          </a:p>
          <a:p>
            <a:r>
              <a:rPr lang="en-GB" dirty="0"/>
              <a:t>CamelCase is important to help identify tokens</a:t>
            </a:r>
          </a:p>
          <a:p>
            <a:endParaRPr lang="en-GB" dirty="0"/>
          </a:p>
          <a:p>
            <a:r>
              <a:rPr lang="en-GB" i="1" dirty="0"/>
              <a:t>ALL</a:t>
            </a:r>
            <a:r>
              <a:rPr lang="en-GB" dirty="0"/>
              <a:t> tokens in DTO names must come from originals</a:t>
            </a:r>
          </a:p>
          <a:p>
            <a:r>
              <a:rPr lang="en-GB" i="1" dirty="0"/>
              <a:t>AT LEAST 1</a:t>
            </a:r>
            <a:r>
              <a:rPr lang="en-GB" dirty="0"/>
              <a:t> token must be used from each original</a:t>
            </a:r>
          </a:p>
          <a:p>
            <a:r>
              <a:rPr lang="en-GB" dirty="0"/>
              <a:t>i.e. </a:t>
            </a:r>
            <a:r>
              <a:rPr lang="en-GB" i="1" dirty="0"/>
              <a:t>NOT ALL</a:t>
            </a:r>
            <a:r>
              <a:rPr lang="en-GB" dirty="0"/>
              <a:t> tokens from originals need to be used </a:t>
            </a:r>
          </a:p>
          <a:p>
            <a:r>
              <a:rPr lang="en-GB" dirty="0"/>
              <a:t>DTO tokens can appear in any order</a:t>
            </a:r>
          </a:p>
        </p:txBody>
      </p:sp>
    </p:spTree>
    <p:extLst>
      <p:ext uri="{BB962C8B-B14F-4D97-AF65-F5344CB8AC3E}">
        <p14:creationId xmlns:p14="http://schemas.microsoft.com/office/powerpoint/2010/main" val="30263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EC85-B5BD-494C-A543-941ABA8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2CB1-E48E-4FDE-A018-BF78B07C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previous lecture we looked at Spring &amp; JSON</a:t>
            </a:r>
          </a:p>
          <a:p>
            <a:r>
              <a:rPr lang="en-GB" dirty="0"/>
              <a:t>We introduced the basics of dealing with JSON</a:t>
            </a:r>
          </a:p>
          <a:p>
            <a:endParaRPr lang="en-GB" dirty="0"/>
          </a:p>
          <a:p>
            <a:r>
              <a:rPr lang="en-GB" dirty="0"/>
              <a:t>In this lecture we look at some advanced features</a:t>
            </a:r>
          </a:p>
          <a:p>
            <a:r>
              <a:rPr lang="en-GB" dirty="0"/>
              <a:t>“Better” ways to parse JSON</a:t>
            </a:r>
          </a:p>
          <a:p>
            <a:r>
              <a:rPr lang="en-GB" dirty="0"/>
              <a:t>More efficient ways to package and transfer data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from last time…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28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A628-6606-4734-B629-EDBD3807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 DTO var names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7C09-B85A-4170-90ED-27E0FBBCEED5}"/>
              </a:ext>
            </a:extLst>
          </p:cNvPr>
          <p:cNvSpPr txBox="1"/>
          <p:nvPr/>
        </p:nvSpPr>
        <p:spPr>
          <a:xfrm>
            <a:off x="1952272" y="1395475"/>
            <a:ext cx="31390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err="1">
                <a:solidFill>
                  <a:schemeClr val="bg1"/>
                </a:solidFill>
              </a:rPr>
              <a:t>teamDesignerPay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designerName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leaderOfTeamName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coderTeamPay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 err="1">
                <a:solidFill>
                  <a:schemeClr val="bg1"/>
                </a:solidFill>
              </a:rPr>
              <a:t>leaderNumberTeam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AFB8CE-80EC-40DF-A286-1AC839A2D716}"/>
              </a:ext>
            </a:extLst>
          </p:cNvPr>
          <p:cNvSpPr/>
          <p:nvPr/>
        </p:nvSpPr>
        <p:spPr>
          <a:xfrm>
            <a:off x="5868106" y="561244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42F504-4BF4-4CCD-85CB-30EFF08A5FEE}"/>
              </a:ext>
            </a:extLst>
          </p:cNvPr>
          <p:cNvSpPr/>
          <p:nvPr/>
        </p:nvSpPr>
        <p:spPr>
          <a:xfrm>
            <a:off x="5868106" y="1125689"/>
            <a:ext cx="2647244" cy="761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Team: team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467AE-6E4D-4078-9DDC-BB1E22D5270D}"/>
              </a:ext>
            </a:extLst>
          </p:cNvPr>
          <p:cNvSpPr/>
          <p:nvPr/>
        </p:nvSpPr>
        <p:spPr>
          <a:xfrm>
            <a:off x="5868106" y="1882738"/>
            <a:ext cx="2647244" cy="796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getTeam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7EF1B5-700D-43AB-A9AF-607F836E8D29}"/>
              </a:ext>
            </a:extLst>
          </p:cNvPr>
          <p:cNvSpPr/>
          <p:nvPr/>
        </p:nvSpPr>
        <p:spPr>
          <a:xfrm>
            <a:off x="5868105" y="3429000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4DAE3-FB78-4B94-91C0-455271CB74A3}"/>
              </a:ext>
            </a:extLst>
          </p:cNvPr>
          <p:cNvSpPr/>
          <p:nvPr/>
        </p:nvSpPr>
        <p:spPr>
          <a:xfrm>
            <a:off x="5868106" y="4015466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leader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designer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Student: coder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5CB0D3-CD9F-4326-8450-4CB431170665}"/>
              </a:ext>
            </a:extLst>
          </p:cNvPr>
          <p:cNvSpPr/>
          <p:nvPr/>
        </p:nvSpPr>
        <p:spPr>
          <a:xfrm>
            <a:off x="5868106" y="5065447"/>
            <a:ext cx="2647244" cy="1042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getLeader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getDesigner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getDeveloper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26E00-CCC1-4576-8FFC-228972DF6B49}"/>
              </a:ext>
            </a:extLst>
          </p:cNvPr>
          <p:cNvSpPr/>
          <p:nvPr/>
        </p:nvSpPr>
        <p:spPr>
          <a:xfrm>
            <a:off x="372533" y="3428999"/>
            <a:ext cx="2647244" cy="575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5FD9D5-4961-4339-9A26-05B6636AAD82}"/>
              </a:ext>
            </a:extLst>
          </p:cNvPr>
          <p:cNvSpPr/>
          <p:nvPr/>
        </p:nvSpPr>
        <p:spPr>
          <a:xfrm>
            <a:off x="372533" y="4016021"/>
            <a:ext cx="2647244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String: name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int: pay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 </a:t>
            </a:r>
            <a:r>
              <a:rPr lang="en-GB" dirty="0" err="1">
                <a:solidFill>
                  <a:schemeClr val="tx1"/>
                </a:solidFill>
              </a:rPr>
              <a:t>ucardNumber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24C481-EB3F-4D74-AC8F-1D3CAD29C1DA}"/>
              </a:ext>
            </a:extLst>
          </p:cNvPr>
          <p:cNvSpPr/>
          <p:nvPr/>
        </p:nvSpPr>
        <p:spPr>
          <a:xfrm>
            <a:off x="369932" y="5065447"/>
            <a:ext cx="2647244" cy="1042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getName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getPay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set/</a:t>
            </a:r>
            <a:r>
              <a:rPr lang="en-GB" dirty="0" err="1">
                <a:solidFill>
                  <a:schemeClr val="tx1"/>
                </a:solidFill>
              </a:rPr>
              <a:t>getUcardNumber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F1045C-3365-44C6-BEAB-F09BC8EBEDC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191727" y="2679170"/>
            <a:ext cx="1" cy="74983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391984-3CCB-4904-90F9-128050246E14}"/>
              </a:ext>
            </a:extLst>
          </p:cNvPr>
          <p:cNvCxnSpPr>
            <a:cxnSpLocks/>
            <a:stCxn id="23" idx="1"/>
            <a:endCxn id="32" idx="3"/>
          </p:cNvCxnSpPr>
          <p:nvPr/>
        </p:nvCxnSpPr>
        <p:spPr>
          <a:xfrm flipH="1" flipV="1">
            <a:off x="3649294" y="4536846"/>
            <a:ext cx="2218812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2A2E46B9-0E92-45B5-9833-BEC2BEF8579D}"/>
              </a:ext>
            </a:extLst>
          </p:cNvPr>
          <p:cNvSpPr/>
          <p:nvPr/>
        </p:nvSpPr>
        <p:spPr>
          <a:xfrm>
            <a:off x="2964662" y="4397235"/>
            <a:ext cx="684632" cy="27922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621FEB-73D4-4551-B9E3-A65E23AE3917}"/>
              </a:ext>
            </a:extLst>
          </p:cNvPr>
          <p:cNvSpPr txBox="1"/>
          <p:nvPr/>
        </p:nvSpPr>
        <p:spPr>
          <a:xfrm>
            <a:off x="5508978" y="41978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BB0EF1-339E-46DE-B28C-A179A04F791F}"/>
              </a:ext>
            </a:extLst>
          </p:cNvPr>
          <p:cNvSpPr txBox="1"/>
          <p:nvPr/>
        </p:nvSpPr>
        <p:spPr>
          <a:xfrm>
            <a:off x="3594178" y="4215418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*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13F977A6-7C8A-4FF4-9E8D-B480A9F6875B}"/>
              </a:ext>
            </a:extLst>
          </p:cNvPr>
          <p:cNvSpPr/>
          <p:nvPr/>
        </p:nvSpPr>
        <p:spPr>
          <a:xfrm rot="18964082">
            <a:off x="1987207" y="1472537"/>
            <a:ext cx="518164" cy="188074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L-Shape 35">
            <a:extLst>
              <a:ext uri="{FF2B5EF4-FFF2-40B4-BE49-F238E27FC236}">
                <a16:creationId xmlns:a16="http://schemas.microsoft.com/office/drawing/2014/main" id="{383A0835-C39A-4C43-9029-4C4D4B433EBA}"/>
              </a:ext>
            </a:extLst>
          </p:cNvPr>
          <p:cNvSpPr/>
          <p:nvPr/>
        </p:nvSpPr>
        <p:spPr>
          <a:xfrm rot="18964082">
            <a:off x="1987207" y="2847787"/>
            <a:ext cx="518164" cy="188074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8548BDCE-3869-4F51-A314-6BE85343062F}"/>
              </a:ext>
            </a:extLst>
          </p:cNvPr>
          <p:cNvSpPr/>
          <p:nvPr/>
        </p:nvSpPr>
        <p:spPr>
          <a:xfrm rot="18964082">
            <a:off x="1987207" y="2503976"/>
            <a:ext cx="518164" cy="188074"/>
          </a:xfrm>
          <a:prstGeom prst="corne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04692BD-2179-4302-8D1A-F4662D27FC27}"/>
              </a:ext>
            </a:extLst>
          </p:cNvPr>
          <p:cNvSpPr/>
          <p:nvPr/>
        </p:nvSpPr>
        <p:spPr>
          <a:xfrm>
            <a:off x="1898932" y="2077933"/>
            <a:ext cx="545842" cy="494950"/>
          </a:xfrm>
          <a:prstGeom prst="mathMultiply">
            <a:avLst>
              <a:gd name="adj1" fmla="val 22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9E85A785-ACC2-48B5-9768-28D45927F291}"/>
              </a:ext>
            </a:extLst>
          </p:cNvPr>
          <p:cNvSpPr/>
          <p:nvPr/>
        </p:nvSpPr>
        <p:spPr>
          <a:xfrm>
            <a:off x="1898932" y="1734049"/>
            <a:ext cx="545842" cy="494950"/>
          </a:xfrm>
          <a:prstGeom prst="mathMultiply">
            <a:avLst>
              <a:gd name="adj1" fmla="val 22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  <p:bldP spid="37" grpId="0" animBg="1"/>
      <p:bldP spid="16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5A67-84BF-4D1D-A3BD-03A939F6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note: Setters and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022F-C568-4234-872B-9197B3D1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Objects must have setter and getters</a:t>
            </a:r>
          </a:p>
          <a:p>
            <a:r>
              <a:rPr lang="en-GB" dirty="0"/>
              <a:t>Without them Mapper can’t copy across values !</a:t>
            </a:r>
          </a:p>
        </p:txBody>
      </p:sp>
    </p:spTree>
    <p:extLst>
      <p:ext uri="{BB962C8B-B14F-4D97-AF65-F5344CB8AC3E}">
        <p14:creationId xmlns:p14="http://schemas.microsoft.com/office/powerpoint/2010/main" val="20004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06B0-7B4B-44E5-9423-F71F5B13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Matching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FCFF-2839-4AE3-842D-3242042B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We’ve already seen “standard” matching</a:t>
            </a:r>
          </a:p>
          <a:p>
            <a:r>
              <a:rPr lang="en-GB" dirty="0"/>
              <a:t>There are a couple of alternative policies:</a:t>
            </a:r>
          </a:p>
          <a:p>
            <a:endParaRPr lang="en-GB" sz="1000" dirty="0"/>
          </a:p>
          <a:p>
            <a:pPr marL="0" indent="0">
              <a:buNone/>
            </a:pPr>
            <a:r>
              <a:rPr lang="en-GB" dirty="0"/>
              <a:t>			“Loose”		“Strict”</a:t>
            </a:r>
          </a:p>
          <a:p>
            <a:endParaRPr lang="en-GB" sz="1000" dirty="0"/>
          </a:p>
          <a:p>
            <a:r>
              <a:rPr lang="en-GB" dirty="0"/>
              <a:t>These allow fuzzier or more-specific matching</a:t>
            </a:r>
          </a:p>
          <a:p>
            <a:r>
              <a:rPr lang="en-GB" dirty="0"/>
              <a:t>We won’t consider either in detail here</a:t>
            </a:r>
          </a:p>
          <a:p>
            <a:r>
              <a:rPr lang="en-GB" dirty="0"/>
              <a:t>It would just confuse things !</a:t>
            </a:r>
          </a:p>
          <a:p>
            <a:endParaRPr lang="en-GB" dirty="0"/>
          </a:p>
          <a:p>
            <a:r>
              <a:rPr lang="en-GB" dirty="0"/>
              <a:t>If standard matching doesn’t suit your project</a:t>
            </a:r>
          </a:p>
          <a:p>
            <a:r>
              <a:rPr lang="en-GB" dirty="0"/>
              <a:t>Then it’s time to explore the other policies</a:t>
            </a:r>
          </a:p>
        </p:txBody>
      </p:sp>
    </p:spTree>
    <p:extLst>
      <p:ext uri="{BB962C8B-B14F-4D97-AF65-F5344CB8AC3E}">
        <p14:creationId xmlns:p14="http://schemas.microsoft.com/office/powerpoint/2010/main" val="410732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B5EE20-78DC-48B3-84D6-D7390A58206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A7F807-2ABD-4D22-90BB-D0B32C71ED1A}"/>
              </a:ext>
            </a:extLst>
          </p:cNvPr>
          <p:cNvGrpSpPr/>
          <p:nvPr/>
        </p:nvGrpSpPr>
        <p:grpSpPr>
          <a:xfrm>
            <a:off x="982135" y="435327"/>
            <a:ext cx="8034119" cy="5987346"/>
            <a:chOff x="982135" y="435327"/>
            <a:chExt cx="8034119" cy="59873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DFDB9-57FE-4020-B779-06B20F067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892"/>
            <a:stretch/>
          </p:blipFill>
          <p:spPr>
            <a:xfrm>
              <a:off x="982135" y="435327"/>
              <a:ext cx="8034119" cy="40087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51BB3B-F3CF-476C-80AF-29C3736F7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473"/>
            <a:stretch/>
          </p:blipFill>
          <p:spPr>
            <a:xfrm>
              <a:off x="1787655" y="4438746"/>
              <a:ext cx="6938657" cy="11466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E54DF9-640F-4673-B05E-F85FF6D37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1750" y="5583628"/>
              <a:ext cx="4536719" cy="83904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421B0-0976-46A7-9B0A-AEDFA6BB6F7B}"/>
                </a:ext>
              </a:extLst>
            </p:cNvPr>
            <p:cNvSpPr/>
            <p:nvPr/>
          </p:nvSpPr>
          <p:spPr>
            <a:xfrm>
              <a:off x="2099733" y="555805"/>
              <a:ext cx="316089" cy="2344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68634-C62E-4BFC-86F9-7383779FFB15}"/>
              </a:ext>
            </a:extLst>
          </p:cNvPr>
          <p:cNvGrpSpPr/>
          <p:nvPr/>
        </p:nvGrpSpPr>
        <p:grpSpPr>
          <a:xfrm>
            <a:off x="195482" y="654756"/>
            <a:ext cx="369332" cy="5904088"/>
            <a:chOff x="765235" y="555805"/>
            <a:chExt cx="369332" cy="6003039"/>
          </a:xfrm>
          <a:solidFill>
            <a:srgbClr val="F8F8F8">
              <a:alpha val="40000"/>
            </a:srgbClr>
          </a:solidFill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3AB2AD-480E-41D7-BBA9-1CD8D4162A1F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4B7C9D-4B2B-416D-B36B-0179F0697D1E}"/>
                </a:ext>
              </a:extLst>
            </p:cNvPr>
            <p:cNvSpPr txBox="1"/>
            <p:nvPr/>
          </p:nvSpPr>
          <p:spPr>
            <a:xfrm rot="16200000">
              <a:off x="252969" y="3300779"/>
              <a:ext cx="13938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document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E0068-F851-4E8B-A51D-832D714B48F0}"/>
              </a:ext>
            </a:extLst>
          </p:cNvPr>
          <p:cNvGrpSpPr/>
          <p:nvPr/>
        </p:nvGrpSpPr>
        <p:grpSpPr>
          <a:xfrm>
            <a:off x="532550" y="1998133"/>
            <a:ext cx="369332" cy="45607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371A9B-ECED-4E78-80E4-F284E21A17E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9B7FD-3A79-4663-ACF2-6CCE7A42B06F}"/>
                </a:ext>
              </a:extLst>
            </p:cNvPr>
            <p:cNvSpPr txBox="1"/>
            <p:nvPr/>
          </p:nvSpPr>
          <p:spPr>
            <a:xfrm rot="16200000">
              <a:off x="-58460" y="2984273"/>
              <a:ext cx="201672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embedded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A646D0-DDB5-4D2C-849E-D311C9BB9568}"/>
              </a:ext>
            </a:extLst>
          </p:cNvPr>
          <p:cNvGrpSpPr/>
          <p:nvPr/>
        </p:nvGrpSpPr>
        <p:grpSpPr>
          <a:xfrm>
            <a:off x="869615" y="2302933"/>
            <a:ext cx="369332" cy="4255911"/>
            <a:chOff x="765237" y="555805"/>
            <a:chExt cx="369332" cy="6003039"/>
          </a:xfrm>
          <a:solidFill>
            <a:srgbClr val="F8F8F8">
              <a:alpha val="67059"/>
            </a:srgb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BD00CC-6CC7-46C9-BE9C-25B61634D103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360040-5937-4391-BC01-7C7F27E4A709}"/>
                </a:ext>
              </a:extLst>
            </p:cNvPr>
            <p:cNvSpPr txBox="1"/>
            <p:nvPr/>
          </p:nvSpPr>
          <p:spPr>
            <a:xfrm rot="16200000">
              <a:off x="97255" y="3300779"/>
              <a:ext cx="17052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elements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6B18F0-1E02-45D2-BF50-273BF4A1444B}"/>
              </a:ext>
            </a:extLst>
          </p:cNvPr>
          <p:cNvGrpSpPr/>
          <p:nvPr/>
        </p:nvGrpSpPr>
        <p:grpSpPr>
          <a:xfrm>
            <a:off x="1219293" y="3104444"/>
            <a:ext cx="338554" cy="3454399"/>
            <a:chOff x="780627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AED18-1EDD-4C89-ABC5-B0B285B8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B89D70-18AB-4864-A869-3B0A3501C2D0}"/>
                </a:ext>
              </a:extLst>
            </p:cNvPr>
            <p:cNvSpPr txBox="1"/>
            <p:nvPr/>
          </p:nvSpPr>
          <p:spPr>
            <a:xfrm rot="16200000">
              <a:off x="-771933" y="3316168"/>
              <a:ext cx="34436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2</a:t>
              </a:r>
              <a:r>
                <a:rPr lang="en-GB" sz="1600" baseline="30000" dirty="0"/>
                <a:t>nd</a:t>
              </a:r>
              <a:r>
                <a:rPr lang="en-GB" sz="1600" dirty="0"/>
                <a:t> work package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E23447-B9CC-4032-BF71-AA4851A4B78A}"/>
              </a:ext>
            </a:extLst>
          </p:cNvPr>
          <p:cNvGrpSpPr/>
          <p:nvPr/>
        </p:nvGrpSpPr>
        <p:grpSpPr>
          <a:xfrm>
            <a:off x="1551980" y="5170310"/>
            <a:ext cx="338554" cy="1388533"/>
            <a:chOff x="780626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82BDB3-F507-466D-ABDF-87578470E7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FAB588-A09C-4A86-9E1F-E1D9B11D5C46}"/>
                </a:ext>
              </a:extLst>
            </p:cNvPr>
            <p:cNvSpPr txBox="1"/>
            <p:nvPr/>
          </p:nvSpPr>
          <p:spPr>
            <a:xfrm rot="16200000">
              <a:off x="-294772" y="3316166"/>
              <a:ext cx="2489349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links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A03CBF-6A80-4EFB-9BB2-87849F6DB53D}"/>
              </a:ext>
            </a:extLst>
          </p:cNvPr>
          <p:cNvGrpSpPr/>
          <p:nvPr/>
        </p:nvGrpSpPr>
        <p:grpSpPr>
          <a:xfrm>
            <a:off x="1839164" y="5719798"/>
            <a:ext cx="338554" cy="839044"/>
            <a:chOff x="789049" y="555805"/>
            <a:chExt cx="338554" cy="6003039"/>
          </a:xfrm>
          <a:solidFill>
            <a:srgbClr val="F8F8F8">
              <a:alpha val="67059"/>
            </a:srgb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2974A6-5C84-4CE2-9B5C-29FEBA269861}"/>
                </a:ext>
              </a:extLst>
            </p:cNvPr>
            <p:cNvCxnSpPr>
              <a:cxnSpLocks/>
            </p:cNvCxnSpPr>
            <p:nvPr/>
          </p:nvCxnSpPr>
          <p:spPr>
            <a:xfrm>
              <a:off x="970846" y="555805"/>
              <a:ext cx="11289" cy="6003039"/>
            </a:xfrm>
            <a:prstGeom prst="line">
              <a:avLst/>
            </a:prstGeom>
            <a:grpFill/>
            <a:ln w="63500" cap="rnd">
              <a:solidFill>
                <a:srgbClr val="00B05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1DC797-AE12-4215-BC75-1BBD519D3C48}"/>
                </a:ext>
              </a:extLst>
            </p:cNvPr>
            <p:cNvSpPr txBox="1"/>
            <p:nvPr/>
          </p:nvSpPr>
          <p:spPr>
            <a:xfrm rot="16200000">
              <a:off x="-1330633" y="3530188"/>
              <a:ext cx="457791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type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A4E31-277B-47D5-A3D6-195BBCDB20F4}"/>
              </a:ext>
            </a:extLst>
          </p:cNvPr>
          <p:cNvCxnSpPr>
            <a:cxnSpLocks/>
          </p:cNvCxnSpPr>
          <p:nvPr/>
        </p:nvCxnSpPr>
        <p:spPr>
          <a:xfrm>
            <a:off x="2323878" y="6135850"/>
            <a:ext cx="0" cy="437186"/>
          </a:xfrm>
          <a:prstGeom prst="line">
            <a:avLst/>
          </a:prstGeom>
          <a:solidFill>
            <a:srgbClr val="F8F8F8">
              <a:alpha val="67059"/>
            </a:srgbClr>
          </a:solidFill>
          <a:ln w="63500" cap="rnd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828B04-AA00-4EA2-B8DF-460885936D93}"/>
              </a:ext>
            </a:extLst>
          </p:cNvPr>
          <p:cNvSpPr txBox="1"/>
          <p:nvPr/>
        </p:nvSpPr>
        <p:spPr>
          <a:xfrm>
            <a:off x="2626553" y="84909"/>
            <a:ext cx="6429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https://opserver/projects/{id}/work_packages</a:t>
            </a:r>
          </a:p>
        </p:txBody>
      </p:sp>
    </p:spTree>
    <p:extLst>
      <p:ext uri="{BB962C8B-B14F-4D97-AF65-F5344CB8AC3E}">
        <p14:creationId xmlns:p14="http://schemas.microsoft.com/office/powerpoint/2010/main" val="18928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request handler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AB150-94A8-4883-BCB1-F1DA8AF2A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0"/>
          <a:stretch/>
        </p:blipFill>
        <p:spPr>
          <a:xfrm>
            <a:off x="0" y="2394082"/>
            <a:ext cx="8992938" cy="373239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CF7477-D1D8-47D4-A2B9-61CB5BA7ED79}"/>
              </a:ext>
            </a:extLst>
          </p:cNvPr>
          <p:cNvSpPr/>
          <p:nvPr/>
        </p:nvSpPr>
        <p:spPr>
          <a:xfrm>
            <a:off x="5394960" y="3714750"/>
            <a:ext cx="1508760" cy="2971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5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3DEB-80F9-479E-A928-0F26DF98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4" y="1701978"/>
            <a:ext cx="8518454" cy="517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Interrogating with JSON-Simple</a:t>
            </a:r>
          </a:p>
        </p:txBody>
      </p:sp>
      <p:sp>
        <p:nvSpPr>
          <p:cNvPr id="3" name="Action Button: Go to End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10329E7-D691-4728-A516-AC651496D043}"/>
              </a:ext>
            </a:extLst>
          </p:cNvPr>
          <p:cNvSpPr/>
          <p:nvPr/>
        </p:nvSpPr>
        <p:spPr>
          <a:xfrm>
            <a:off x="8774430" y="6504447"/>
            <a:ext cx="252000" cy="2520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9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7E10-C1DF-49F5-B591-0BCAE578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JsonPath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47C3-361C-47CD-83F0-B5F3334E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Pulling out all the entities with “get” is a pain</a:t>
            </a:r>
          </a:p>
          <a:p>
            <a:r>
              <a:rPr lang="en-GB" dirty="0"/>
              <a:t>Luckily there is a faster way !</a:t>
            </a:r>
          </a:p>
          <a:p>
            <a:r>
              <a:rPr lang="en-GB" dirty="0"/>
              <a:t>A more sophisticated parser called </a:t>
            </a:r>
            <a:r>
              <a:rPr lang="en-GB" dirty="0" err="1"/>
              <a:t>JsonPath</a:t>
            </a:r>
            <a:endParaRPr lang="en-GB" dirty="0"/>
          </a:p>
          <a:p>
            <a:r>
              <a:rPr lang="en-GB" dirty="0"/>
              <a:t>It uses a “domain specific language” for querying</a:t>
            </a:r>
          </a:p>
          <a:p>
            <a:r>
              <a:rPr lang="en-GB" dirty="0"/>
              <a:t>Add it to your dependencies with…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3EE69-4081-4726-BEAA-91A544DE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46" y="4508676"/>
            <a:ext cx="6555307" cy="1530880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83073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808FB8-7548-498A-AB52-A40E6034D3C1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3DF31-EAD6-4794-8A08-EF6FE923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7364"/>
            <a:ext cx="9157878" cy="258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CD52E-353C-452D-ACE1-BB98759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Interrogate the JSON – Improved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14ACF-706F-4E7F-960D-70A5F5A8F20F}"/>
              </a:ext>
            </a:extLst>
          </p:cNvPr>
          <p:cNvSpPr/>
          <p:nvPr/>
        </p:nvSpPr>
        <p:spPr>
          <a:xfrm>
            <a:off x="13878" y="3640580"/>
            <a:ext cx="9144000" cy="4153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F1DC2D-16F6-444F-93BB-282475E371F5}"/>
              </a:ext>
            </a:extLst>
          </p:cNvPr>
          <p:cNvSpPr/>
          <p:nvPr/>
        </p:nvSpPr>
        <p:spPr>
          <a:xfrm>
            <a:off x="16467" y="4055976"/>
            <a:ext cx="9144000" cy="149816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64A3D-8F95-4874-86DE-46487460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6" y="2390867"/>
            <a:ext cx="3923355" cy="231329"/>
          </a:xfrm>
          <a:prstGeom prst="rect">
            <a:avLst/>
          </a:prstGeom>
        </p:spPr>
      </p:pic>
      <p:sp>
        <p:nvSpPr>
          <p:cNvPr id="4" name="Action Button: Go to Beginning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24E112E-4B94-4BEC-9823-55EEF7B9C5E4}"/>
              </a:ext>
            </a:extLst>
          </p:cNvPr>
          <p:cNvSpPr/>
          <p:nvPr/>
        </p:nvSpPr>
        <p:spPr>
          <a:xfrm>
            <a:off x="8775276" y="6502541"/>
            <a:ext cx="252000" cy="2520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F06A-0117-4891-BB40-3FBC9C9D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Jackson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D97C-04D5-4B4D-BA63-B40B709A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Jackson takes JSON parsing one step further</a:t>
            </a:r>
          </a:p>
          <a:p>
            <a:r>
              <a:rPr lang="en-GB" dirty="0"/>
              <a:t>Direct reconstruction of Java Objects from JSON</a:t>
            </a:r>
          </a:p>
          <a:p>
            <a:r>
              <a:rPr lang="en-GB" dirty="0"/>
              <a:t>And the deconstruction of Objects to JSON text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14254-CD5B-4AD4-A1B2-61DE4EE1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5" y="3553178"/>
            <a:ext cx="8689690" cy="3063874"/>
          </a:xfrm>
          <a:prstGeom prst="rect">
            <a:avLst/>
          </a:prstGeom>
          <a:ln w="152400">
            <a:solidFill>
              <a:srgbClr val="F8F8F8"/>
            </a:solidFill>
          </a:ln>
        </p:spPr>
      </p:pic>
    </p:spTree>
    <p:extLst>
      <p:ext uri="{BB962C8B-B14F-4D97-AF65-F5344CB8AC3E}">
        <p14:creationId xmlns:p14="http://schemas.microsoft.com/office/powerpoint/2010/main" val="22303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2158-DDA1-4EF2-8578-A270AE0E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JSON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023C-4623-4C63-B2B5-DC0B8BCE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Interpreting existing JSON docs is one thing</a:t>
            </a:r>
          </a:p>
          <a:p>
            <a:r>
              <a:rPr lang="en-GB" dirty="0"/>
              <a:t>Sometimes we need to create JSON ourselves</a:t>
            </a:r>
          </a:p>
          <a:p>
            <a:r>
              <a:rPr lang="en-GB" dirty="0"/>
              <a:t>Files that we can use to store data</a:t>
            </a:r>
          </a:p>
          <a:p>
            <a:r>
              <a:rPr lang="en-GB" dirty="0"/>
              <a:t>Or JSON documents to send back to clients</a:t>
            </a:r>
          </a:p>
          <a:p>
            <a:endParaRPr lang="en-GB" dirty="0"/>
          </a:p>
          <a:p>
            <a:r>
              <a:rPr lang="en-GB" dirty="0"/>
              <a:t>Let’s update our server so it doesn’t just return text </a:t>
            </a:r>
          </a:p>
          <a:p>
            <a:r>
              <a:rPr lang="en-GB" dirty="0"/>
              <a:t>Instead, it should send back well-formatted JSON !</a:t>
            </a:r>
          </a:p>
          <a:p>
            <a:r>
              <a:rPr lang="en-GB" dirty="0"/>
              <a:t>Just like proper servers do (such as </a:t>
            </a:r>
            <a:r>
              <a:rPr lang="en-GB" dirty="0" err="1"/>
              <a:t>OpenProject</a:t>
            </a:r>
            <a:r>
              <a:rPr lang="en-GB" dirty="0"/>
              <a:t>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Note: The following makes use of JSON-Simple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5290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2535</TotalTime>
  <Words>882</Words>
  <Application>Microsoft Office PowerPoint</Application>
  <PresentationFormat>On-screen Show (4:3)</PresentationFormat>
  <Paragraphs>197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1_Office Theme</vt:lpstr>
      <vt:lpstr>Advanced Data Handling </vt:lpstr>
      <vt:lpstr>Aim of this session</vt:lpstr>
      <vt:lpstr>PowerPoint Presentation</vt:lpstr>
      <vt:lpstr>Updated request handler</vt:lpstr>
      <vt:lpstr>Interrogating with JSON-Simple</vt:lpstr>
      <vt:lpstr>JsonPath</vt:lpstr>
      <vt:lpstr>Interrogate the JSON – Improved !</vt:lpstr>
      <vt:lpstr>Jackson</vt:lpstr>
      <vt:lpstr>Constructing JSON objects</vt:lpstr>
      <vt:lpstr>Convert Tally to JSON  (with extreme animation)</vt:lpstr>
      <vt:lpstr>Reflecting on Efficiency</vt:lpstr>
      <vt:lpstr>Data Transfer Objects (DTO)</vt:lpstr>
      <vt:lpstr>DTO Example</vt:lpstr>
      <vt:lpstr>Open Project Classes</vt:lpstr>
      <vt:lpstr>DTO “uber” object</vt:lpstr>
      <vt:lpstr>Limited Behaviour</vt:lpstr>
      <vt:lpstr>DTO Problem</vt:lpstr>
      <vt:lpstr>Model Mappers</vt:lpstr>
      <vt:lpstr>Mapping Rules</vt:lpstr>
      <vt:lpstr>Valid DTO var names ?</vt:lpstr>
      <vt:lpstr>Important note: Setters and Getters</vt:lpstr>
      <vt:lpstr>Alternative Matching Policies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378</cp:revision>
  <dcterms:created xsi:type="dcterms:W3CDTF">2010-01-14T08:17:23Z</dcterms:created>
  <dcterms:modified xsi:type="dcterms:W3CDTF">2018-12-02T16:21:35Z</dcterms:modified>
</cp:coreProperties>
</file>