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328" r:id="rId2"/>
    <p:sldId id="295" r:id="rId3"/>
    <p:sldId id="313" r:id="rId4"/>
    <p:sldId id="316" r:id="rId5"/>
    <p:sldId id="318" r:id="rId6"/>
    <p:sldId id="326" r:id="rId7"/>
    <p:sldId id="323" r:id="rId8"/>
    <p:sldId id="314" r:id="rId9"/>
    <p:sldId id="322" r:id="rId10"/>
    <p:sldId id="329" r:id="rId11"/>
    <p:sldId id="321" r:id="rId12"/>
    <p:sldId id="315" r:id="rId13"/>
    <p:sldId id="330" r:id="rId14"/>
    <p:sldId id="305" r:id="rId15"/>
    <p:sldId id="324" r:id="rId16"/>
    <p:sldId id="32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6" r:id="rId27"/>
    <p:sldId id="307" r:id="rId28"/>
    <p:sldId id="308" r:id="rId29"/>
    <p:sldId id="309" r:id="rId30"/>
    <p:sldId id="327" r:id="rId31"/>
    <p:sldId id="311" r:id="rId32"/>
    <p:sldId id="310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tamaran" panose="020B0604020202020204" charset="0"/>
      <p:regular r:id="rId39"/>
      <p:bold r:id="rId40"/>
    </p:embeddedFont>
    <p:embeddedFont>
      <p:font typeface="Catamaran Thin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0FA32902-CD2A-49A0-8C1E-D6D55D7080EE}">
          <p14:sldIdLst>
            <p14:sldId id="328"/>
            <p14:sldId id="295"/>
            <p14:sldId id="313"/>
            <p14:sldId id="316"/>
            <p14:sldId id="318"/>
            <p14:sldId id="326"/>
            <p14:sldId id="323"/>
            <p14:sldId id="314"/>
            <p14:sldId id="322"/>
            <p14:sldId id="329"/>
            <p14:sldId id="321"/>
            <p14:sldId id="315"/>
            <p14:sldId id="330"/>
            <p14:sldId id="305"/>
            <p14:sldId id="324"/>
            <p14:sldId id="32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27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B1F5EB"/>
    <a:srgbClr val="6DDD3B"/>
    <a:srgbClr val="FF3300"/>
    <a:srgbClr val="FF0000"/>
    <a:srgbClr val="125DC0"/>
    <a:srgbClr val="1051A8"/>
    <a:srgbClr val="FFC229"/>
    <a:srgbClr val="43FF98"/>
    <a:srgbClr val="80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DDD3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6E-457A-8956-DE9B8B5AECE4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6E-457A-8956-DE9B8B5AECE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6E-457A-8956-DE9B8B5AECE4}"/>
              </c:ext>
            </c:extLst>
          </c:dPt>
          <c:cat>
            <c:strRef>
              <c:f>Foglio1!$A$2:$A$4</c:f>
              <c:strCache>
                <c:ptCount val="3"/>
                <c:pt idx="0">
                  <c:v>Valutazioni ed utilizzo</c:v>
                </c:pt>
                <c:pt idx="1">
                  <c:v>Info content-based</c:v>
                </c:pt>
                <c:pt idx="2">
                  <c:v>Segnali audio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8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E-457A-8956-DE9B8B5AE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109839"/>
        <c:axId val="60110255"/>
      </c:barChart>
      <c:catAx>
        <c:axId val="6010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10255"/>
        <c:crosses val="autoZero"/>
        <c:auto val="1"/>
        <c:lblAlgn val="ctr"/>
        <c:lblOffset val="100"/>
        <c:noMultiLvlLbl val="0"/>
      </c:catAx>
      <c:valAx>
        <c:axId val="60110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109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649606299212588E-2"/>
          <c:y val="0.13779699803149603"/>
          <c:w val="0.90743372703412073"/>
          <c:h val="0.661922244094488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Emozioni Feature Utente</c:v>
                </c:pt>
              </c:strCache>
            </c:strRef>
          </c:tx>
          <c:spPr>
            <a:solidFill>
              <a:srgbClr val="8050B0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FBS</c:v>
                </c:pt>
                <c:pt idx="1">
                  <c:v>GSR &amp; PPG</c:v>
                </c:pt>
                <c:pt idx="2">
                  <c:v>Empatica E4</c:v>
                </c:pt>
                <c:pt idx="3">
                  <c:v>Facial Recognition</c:v>
                </c:pt>
                <c:pt idx="4">
                  <c:v>Ontology</c:v>
                </c:pt>
              </c:strCache>
            </c:strRef>
          </c:cat>
          <c:val>
            <c:numRef>
              <c:f>Foglio1!$B$2:$B$6</c:f>
              <c:numCache>
                <c:formatCode>0.00%</c:formatCode>
                <c:ptCount val="5"/>
                <c:pt idx="0">
                  <c:v>0.87560000000000004</c:v>
                </c:pt>
                <c:pt idx="1">
                  <c:v>0.71499999999999997</c:v>
                </c:pt>
                <c:pt idx="2" formatCode="0%">
                  <c:v>0.6</c:v>
                </c:pt>
                <c:pt idx="3">
                  <c:v>0.90229999999999999</c:v>
                </c:pt>
                <c:pt idx="4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F-418C-83A9-80605A44E6C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Emozioni Feature Canzone</c:v>
                </c:pt>
              </c:strCache>
            </c:strRef>
          </c:tx>
          <c:spPr>
            <a:solidFill>
              <a:srgbClr val="FF5452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FBS</c:v>
                </c:pt>
                <c:pt idx="1">
                  <c:v>GSR &amp; PPG</c:v>
                </c:pt>
                <c:pt idx="2">
                  <c:v>Empatica E4</c:v>
                </c:pt>
                <c:pt idx="3">
                  <c:v>Facial Recognition</c:v>
                </c:pt>
                <c:pt idx="4">
                  <c:v>Ontology</c:v>
                </c:pt>
              </c:strCache>
            </c:strRef>
          </c:cat>
          <c:val>
            <c:numRef>
              <c:f>Foglio1!$C$2:$C$6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0.97699999999999998</c:v>
                </c:pt>
                <c:pt idx="4" formatCode="0.00%">
                  <c:v>0.6754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F-418C-83A9-80605A44E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82928"/>
        <c:axId val="73699152"/>
      </c:barChart>
      <c:catAx>
        <c:axId val="7368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3699152"/>
        <c:crosses val="autoZero"/>
        <c:auto val="1"/>
        <c:lblAlgn val="ctr"/>
        <c:lblOffset val="100"/>
        <c:noMultiLvlLbl val="0"/>
      </c:catAx>
      <c:valAx>
        <c:axId val="73699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368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1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60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9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4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9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45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Galvanic</a:t>
            </a:r>
            <a:r>
              <a:rPr lang="it-IT" dirty="0"/>
              <a:t> </a:t>
            </a:r>
            <a:r>
              <a:rPr lang="it-IT" dirty="0" err="1"/>
              <a:t>Skin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– Photo </a:t>
            </a:r>
            <a:r>
              <a:rPr lang="it-IT" dirty="0" err="1"/>
              <a:t>plethysmography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245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95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Galvanic</a:t>
            </a:r>
            <a:r>
              <a:rPr lang="it-IT" dirty="0"/>
              <a:t> </a:t>
            </a:r>
            <a:r>
              <a:rPr lang="it-IT" dirty="0" err="1"/>
              <a:t>Skin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– Photo </a:t>
            </a:r>
            <a:r>
              <a:rPr lang="it-IT" dirty="0" err="1"/>
              <a:t>plethysmography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03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14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Galvanic</a:t>
            </a:r>
            <a:r>
              <a:rPr lang="it-IT" dirty="0"/>
              <a:t> </a:t>
            </a:r>
            <a:r>
              <a:rPr lang="it-IT" dirty="0" err="1"/>
              <a:t>Skin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– Photo </a:t>
            </a:r>
            <a:r>
              <a:rPr lang="it-IT" dirty="0" err="1"/>
              <a:t>plethysmography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93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8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91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dirty="0">
                <a:effectLst/>
                <a:latin typeface="Arial" panose="020B0604020202020204" pitchFamily="34" charset="0"/>
              </a:rPr>
              <a:t>questo lavoro permette all’utente di cambiare, in base alle proprie sensazioni, la classe emozionale a cui `e stata </a:t>
            </a:r>
            <a:r>
              <a:rPr lang="it-IT" b="0" i="0">
                <a:effectLst/>
                <a:latin typeface="Arial" panose="020B0604020202020204" pitchFamily="34" charset="0"/>
              </a:rPr>
              <a:t>assegnata ogni canzone </a:t>
            </a:r>
            <a:r>
              <a:rPr lang="it-IT" b="0" i="0" dirty="0">
                <a:effectLst/>
                <a:latin typeface="Arial" panose="020B0604020202020204" pitchFamily="34" charset="0"/>
              </a:rPr>
              <a:t>attraverso il classificatore appositamente addestrato.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403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1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75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01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18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87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8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0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5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49" r:id="rId3"/>
    <p:sldLayoutId id="2147483651" r:id="rId4"/>
    <p:sldLayoutId id="2147483652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D8C297-1471-418C-BFA3-5F4368FE7F14}"/>
              </a:ext>
            </a:extLst>
          </p:cNvPr>
          <p:cNvSpPr txBox="1"/>
          <p:nvPr/>
        </p:nvSpPr>
        <p:spPr>
          <a:xfrm>
            <a:off x="2067484" y="-155702"/>
            <a:ext cx="50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it-IT" sz="1800" b="1" i="0" u="none" strike="noStrike" baseline="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Università degli Studi di Milano - Bicocca</a:t>
            </a:r>
            <a:endParaRPr lang="it-IT" b="1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6B4385-658E-B791-08A1-91C4329FF498}"/>
              </a:ext>
            </a:extLst>
          </p:cNvPr>
          <p:cNvSpPr txBox="1"/>
          <p:nvPr/>
        </p:nvSpPr>
        <p:spPr>
          <a:xfrm>
            <a:off x="1693487" y="490629"/>
            <a:ext cx="5757023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4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Dipartimento di Informatica, Sistemistica e Comunicazione</a:t>
            </a:r>
            <a:endParaRPr lang="it-IT" sz="1200" dirty="0">
              <a:solidFill>
                <a:schemeClr val="tx1">
                  <a:lumMod val="85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it-IT" sz="14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Corso di Laurea Magistrale in Informatica</a:t>
            </a:r>
            <a:endParaRPr lang="it-IT" sz="1200" dirty="0">
              <a:solidFill>
                <a:schemeClr val="tx1">
                  <a:lumMod val="85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153699-654B-8E1B-DFF2-C956CE41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" y="60348"/>
            <a:ext cx="1420526" cy="142052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39E852-457A-6029-BF11-B0EED62562D3}"/>
              </a:ext>
            </a:extLst>
          </p:cNvPr>
          <p:cNvSpPr txBox="1"/>
          <p:nvPr/>
        </p:nvSpPr>
        <p:spPr>
          <a:xfrm>
            <a:off x="642659" y="1713590"/>
            <a:ext cx="875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Fine-</a:t>
            </a:r>
            <a:r>
              <a:rPr lang="it-IT" sz="20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Tuned</a:t>
            </a:r>
            <a:r>
              <a:rPr lang="it-IT" sz="20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Playlist </a:t>
            </a:r>
            <a:r>
              <a:rPr lang="it-IT" sz="20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it-IT" sz="20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it-IT" sz="20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it-IT" sz="20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20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  <a:endParaRPr lang="it-IT" sz="2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5A1E02-C323-0381-CC97-38AC2CD7D01F}"/>
              </a:ext>
            </a:extLst>
          </p:cNvPr>
          <p:cNvSpPr txBox="1"/>
          <p:nvPr/>
        </p:nvSpPr>
        <p:spPr>
          <a:xfrm>
            <a:off x="642659" y="2637944"/>
            <a:ext cx="34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  <a:r>
              <a:rPr lang="it-IT" sz="13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3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Prof.ssa Francesca Gasparini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7025F3-5FF8-0226-D7A5-683E9614F54B}"/>
              </a:ext>
            </a:extLst>
          </p:cNvPr>
          <p:cNvSpPr txBox="1"/>
          <p:nvPr/>
        </p:nvSpPr>
        <p:spPr>
          <a:xfrm>
            <a:off x="5484537" y="2637944"/>
            <a:ext cx="31839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Tesi di Laurea Magistrale di:</a:t>
            </a:r>
          </a:p>
          <a:p>
            <a:pPr algn="r"/>
            <a:r>
              <a:rPr lang="it-IT" sz="13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Mattia Marchi</a:t>
            </a:r>
          </a:p>
          <a:p>
            <a:pPr algn="r"/>
            <a:r>
              <a:rPr lang="it-IT" sz="13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Matricola 817587</a:t>
            </a:r>
          </a:p>
        </p:txBody>
      </p:sp>
    </p:spTree>
    <p:extLst>
      <p:ext uri="{BB962C8B-B14F-4D97-AF65-F5344CB8AC3E}">
        <p14:creationId xmlns:p14="http://schemas.microsoft.com/office/powerpoint/2010/main" val="87241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231E5-315B-5430-42C7-24ADFA439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494FB6-C19A-B303-645E-870A81F3E294}"/>
              </a:ext>
            </a:extLst>
          </p:cNvPr>
          <p:cNvSpPr txBox="1"/>
          <p:nvPr/>
        </p:nvSpPr>
        <p:spPr>
          <a:xfrm>
            <a:off x="1498600" y="0"/>
            <a:ext cx="614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Tipologie Sistemi di Raccomandazione Musicali che Utilizzano le Emozioni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62D3D2-1926-1F09-D5EC-B328CC8B8DFD}"/>
              </a:ext>
            </a:extLst>
          </p:cNvPr>
          <p:cNvSpPr txBox="1"/>
          <p:nvPr/>
        </p:nvSpPr>
        <p:spPr>
          <a:xfrm>
            <a:off x="393700" y="1193800"/>
            <a:ext cx="2603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Contextual</a:t>
            </a:r>
            <a:r>
              <a:rPr lang="it-IT" b="1" dirty="0">
                <a:solidFill>
                  <a:schemeClr val="tx1"/>
                </a:solidFill>
              </a:rPr>
              <a:t> Text Information</a:t>
            </a:r>
            <a:br>
              <a:rPr lang="it-IT" b="1" dirty="0">
                <a:solidFill>
                  <a:schemeClr val="tx1"/>
                </a:solidFill>
              </a:rPr>
            </a:br>
            <a:br>
              <a:rPr lang="it-IT" b="1" dirty="0">
                <a:solidFill>
                  <a:schemeClr val="tx1"/>
                </a:solidFill>
              </a:rPr>
            </a:br>
            <a:endParaRPr lang="it-IT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Information </a:t>
            </a:r>
            <a:r>
              <a:rPr lang="it-IT" dirty="0" err="1">
                <a:solidFill>
                  <a:schemeClr val="tx1"/>
                </a:solidFill>
              </a:rPr>
              <a:t>Retrieval</a:t>
            </a:r>
            <a:r>
              <a:rPr lang="it-IT" dirty="0">
                <a:solidFill>
                  <a:schemeClr val="tx1"/>
                </a:solidFill>
              </a:rPr>
              <a:t> (IR)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Natural Language Processing (NLP)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Riconoscimento emozionale del testo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Documenti WEB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773633-F283-85DD-2856-A89A82C72047}"/>
              </a:ext>
            </a:extLst>
          </p:cNvPr>
          <p:cNvSpPr txBox="1"/>
          <p:nvPr/>
        </p:nvSpPr>
        <p:spPr>
          <a:xfrm>
            <a:off x="2997200" y="1187450"/>
            <a:ext cx="260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Content-</a:t>
            </a:r>
            <a:r>
              <a:rPr lang="it-IT" b="1" dirty="0" err="1">
                <a:solidFill>
                  <a:schemeClr val="tx1"/>
                </a:solidFill>
              </a:rPr>
              <a:t>Based</a:t>
            </a:r>
            <a:r>
              <a:rPr lang="it-IT" b="1" dirty="0">
                <a:solidFill>
                  <a:schemeClr val="tx1"/>
                </a:solidFill>
              </a:rPr>
              <a:t> Audio Analysis</a:t>
            </a:r>
            <a:br>
              <a:rPr lang="it-IT" b="1" dirty="0">
                <a:solidFill>
                  <a:schemeClr val="tx1"/>
                </a:solidFill>
              </a:rPr>
            </a:br>
            <a:br>
              <a:rPr lang="it-IT" b="1" dirty="0">
                <a:solidFill>
                  <a:schemeClr val="tx1"/>
                </a:solidFill>
              </a:rPr>
            </a:br>
            <a:endParaRPr lang="it-IT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Machine e Deep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Utilizzo di feature audio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Utilizzo di CNN applicate a spettrogrammi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145C19-4C5A-7187-D248-4A25C67F6EDB}"/>
              </a:ext>
            </a:extLst>
          </p:cNvPr>
          <p:cNvSpPr txBox="1"/>
          <p:nvPr/>
        </p:nvSpPr>
        <p:spPr>
          <a:xfrm>
            <a:off x="5600700" y="1193800"/>
            <a:ext cx="2603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Sistemi Ibridi</a:t>
            </a:r>
            <a:br>
              <a:rPr lang="it-IT" b="1" dirty="0">
                <a:solidFill>
                  <a:schemeClr val="tx1"/>
                </a:solidFill>
              </a:rPr>
            </a:br>
            <a:br>
              <a:rPr lang="it-IT" b="1" dirty="0">
                <a:solidFill>
                  <a:schemeClr val="tx1"/>
                </a:solidFill>
              </a:rPr>
            </a:br>
            <a:br>
              <a:rPr lang="it-IT" b="1" dirty="0">
                <a:solidFill>
                  <a:schemeClr val="tx1"/>
                </a:solidFill>
              </a:rPr>
            </a:br>
            <a:endParaRPr lang="it-IT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Utilizzo di informazioni sia testuali che </a:t>
            </a:r>
            <a:r>
              <a:rPr lang="it-IT" dirty="0" err="1">
                <a:solidFill>
                  <a:schemeClr val="tx1"/>
                </a:solidFill>
              </a:rPr>
              <a:t>content-based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Necessità di avere accesso a diverse tipologie di feature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E645CCB-AF7D-B080-E0F4-D80112DCC448}"/>
              </a:ext>
            </a:extLst>
          </p:cNvPr>
          <p:cNvCxnSpPr>
            <a:cxnSpLocks/>
          </p:cNvCxnSpPr>
          <p:nvPr/>
        </p:nvCxnSpPr>
        <p:spPr>
          <a:xfrm>
            <a:off x="2997200" y="1073150"/>
            <a:ext cx="0" cy="342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77AA773-5584-3985-1D77-F2E0F5A9E2C6}"/>
              </a:ext>
            </a:extLst>
          </p:cNvPr>
          <p:cNvCxnSpPr>
            <a:cxnSpLocks/>
          </p:cNvCxnSpPr>
          <p:nvPr/>
        </p:nvCxnSpPr>
        <p:spPr>
          <a:xfrm>
            <a:off x="5537200" y="1073150"/>
            <a:ext cx="0" cy="342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0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739" name="Google Shape;739;p17"/>
          <p:cNvSpPr txBox="1">
            <a:spLocks noGrp="1"/>
          </p:cNvSpPr>
          <p:nvPr>
            <p:ph type="title" idx="4294967295"/>
          </p:nvPr>
        </p:nvSpPr>
        <p:spPr>
          <a:xfrm>
            <a:off x="1515775" y="0"/>
            <a:ext cx="6661150" cy="396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Difficoltà legate ai sistemi di raccomandazione</a:t>
            </a:r>
            <a:endParaRPr dirty="0">
              <a:latin typeface="+mj-lt"/>
            </a:endParaRPr>
          </a:p>
        </p:txBody>
      </p:sp>
      <p:sp>
        <p:nvSpPr>
          <p:cNvPr id="740" name="Google Shape;740;p17"/>
          <p:cNvSpPr txBox="1">
            <a:spLocks noGrp="1"/>
          </p:cNvSpPr>
          <p:nvPr>
            <p:ph type="body" idx="4294967295"/>
          </p:nvPr>
        </p:nvSpPr>
        <p:spPr>
          <a:xfrm>
            <a:off x="169333" y="1441999"/>
            <a:ext cx="3925888" cy="29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b="1" dirty="0"/>
              <a:t>Sparsity problem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b="1" dirty="0"/>
              <a:t>Cold Start</a:t>
            </a:r>
          </a:p>
          <a:p>
            <a:pPr lvl="1">
              <a:spcBef>
                <a:spcPts val="0"/>
              </a:spcBef>
              <a:buChar char="▹"/>
            </a:pPr>
            <a:r>
              <a:rPr lang="en" dirty="0"/>
              <a:t>New User Problem </a:t>
            </a:r>
          </a:p>
          <a:p>
            <a:pPr lvl="1">
              <a:spcBef>
                <a:spcPts val="0"/>
              </a:spcBef>
              <a:buChar char="▹"/>
            </a:pPr>
            <a:r>
              <a:rPr lang="it-IT" dirty="0"/>
              <a:t>N</a:t>
            </a:r>
            <a:r>
              <a:rPr lang="en" dirty="0"/>
              <a:t>ew Item Problem</a:t>
            </a:r>
          </a:p>
        </p:txBody>
      </p:sp>
      <p:graphicFrame>
        <p:nvGraphicFramePr>
          <p:cNvPr id="10" name="Google Shape;822;p24">
            <a:extLst>
              <a:ext uri="{FF2B5EF4-FFF2-40B4-BE49-F238E27FC236}">
                <a16:creationId xmlns:a16="http://schemas.microsoft.com/office/drawing/2014/main" id="{2CB3B702-CCC4-448D-9448-962CD0FBD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044688"/>
              </p:ext>
            </p:extLst>
          </p:nvPr>
        </p:nvGraphicFramePr>
        <p:xfrm>
          <a:off x="5201971" y="951574"/>
          <a:ext cx="3772696" cy="3396688"/>
        </p:xfrm>
        <a:graphic>
          <a:graphicData uri="http://schemas.openxmlformats.org/drawingml/2006/table">
            <a:tbl>
              <a:tblPr>
                <a:noFill/>
                <a:tableStyleId>{31778BD7-CB1E-45C7-9444-F9178D188997}</a:tableStyleId>
              </a:tblPr>
              <a:tblGrid>
                <a:gridCol w="94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5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Item A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Item B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New Item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User 1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 b="1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User 2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1800" b="1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User 3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1800" b="1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User 4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1800" b="1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86915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User 5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227051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User 6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1800" b="1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29094"/>
                  </a:ext>
                </a:extLst>
              </a:tr>
              <a:tr h="424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>
                          <a:solidFill>
                            <a:schemeClr val="dk2"/>
                          </a:solidFill>
                          <a:latin typeface="Catamaran Thin"/>
                          <a:ea typeface="Catamaran Thin"/>
                          <a:cs typeface="Catamaran Thin"/>
                          <a:sym typeface="Catamaran Thin"/>
                        </a:rPr>
                        <a:t>New User</a:t>
                      </a:r>
                      <a:endParaRPr sz="1300" b="1" dirty="0">
                        <a:solidFill>
                          <a:schemeClr val="dk2"/>
                        </a:solidFill>
                        <a:latin typeface="Catamaran Thin"/>
                        <a:ea typeface="Catamaran Thin"/>
                        <a:cs typeface="Catamaran Thin"/>
                        <a:sym typeface="Catamaran Thi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NaN</a:t>
                      </a:r>
                      <a:endParaRPr sz="1400" b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77FF">
                        <a:alpha val="206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8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5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775855"/>
            <a:ext cx="7433400" cy="16065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C229"/>
                </a:solidFill>
              </a:rPr>
              <a:t>3.</a:t>
            </a:r>
            <a:endParaRPr dirty="0">
              <a:solidFill>
                <a:srgbClr val="FFC22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dei Modelli 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1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9173376-74CF-100A-DD93-994EF522B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cxnSp>
        <p:nvCxnSpPr>
          <p:cNvPr id="3" name="Google Shape;1200;p38">
            <a:extLst>
              <a:ext uri="{FF2B5EF4-FFF2-40B4-BE49-F238E27FC236}">
                <a16:creationId xmlns:a16="http://schemas.microsoft.com/office/drawing/2014/main" id="{749867BB-CC2F-96D5-5AEF-7208544104DF}"/>
              </a:ext>
            </a:extLst>
          </p:cNvPr>
          <p:cNvCxnSpPr/>
          <p:nvPr/>
        </p:nvCxnSpPr>
        <p:spPr>
          <a:xfrm rot="10800000">
            <a:off x="7382903" y="156852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" name="Google Shape;1200;p38">
            <a:extLst>
              <a:ext uri="{FF2B5EF4-FFF2-40B4-BE49-F238E27FC236}">
                <a16:creationId xmlns:a16="http://schemas.microsoft.com/office/drawing/2014/main" id="{A9AC5B94-41CC-591F-442B-A16807E65534}"/>
              </a:ext>
            </a:extLst>
          </p:cNvPr>
          <p:cNvCxnSpPr/>
          <p:nvPr/>
        </p:nvCxnSpPr>
        <p:spPr>
          <a:xfrm rot="10800000">
            <a:off x="5733596" y="2407347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1200;p38">
            <a:extLst>
              <a:ext uri="{FF2B5EF4-FFF2-40B4-BE49-F238E27FC236}">
                <a16:creationId xmlns:a16="http://schemas.microsoft.com/office/drawing/2014/main" id="{FF8190B4-89A8-F66A-22D3-101EB2589DB9}"/>
              </a:ext>
            </a:extLst>
          </p:cNvPr>
          <p:cNvCxnSpPr>
            <a:cxnSpLocks/>
          </p:cNvCxnSpPr>
          <p:nvPr/>
        </p:nvCxnSpPr>
        <p:spPr>
          <a:xfrm flipV="1">
            <a:off x="4231323" y="1817820"/>
            <a:ext cx="0" cy="249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" name="Google Shape;1200;p38">
            <a:extLst>
              <a:ext uri="{FF2B5EF4-FFF2-40B4-BE49-F238E27FC236}">
                <a16:creationId xmlns:a16="http://schemas.microsoft.com/office/drawing/2014/main" id="{E7682289-55DD-5B9F-6621-EFFCA2FA7E80}"/>
              </a:ext>
            </a:extLst>
          </p:cNvPr>
          <p:cNvCxnSpPr/>
          <p:nvPr/>
        </p:nvCxnSpPr>
        <p:spPr>
          <a:xfrm rot="10800000">
            <a:off x="2724257" y="240734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187;p38">
            <a:extLst>
              <a:ext uri="{FF2B5EF4-FFF2-40B4-BE49-F238E27FC236}">
                <a16:creationId xmlns:a16="http://schemas.microsoft.com/office/drawing/2014/main" id="{909BA224-4542-1255-CE3A-C881AD53E3BA}"/>
              </a:ext>
            </a:extLst>
          </p:cNvPr>
          <p:cNvSpPr/>
          <p:nvPr/>
        </p:nvSpPr>
        <p:spPr>
          <a:xfrm>
            <a:off x="6600352" y="2029427"/>
            <a:ext cx="1989697" cy="428257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	5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90;p38">
            <a:extLst>
              <a:ext uri="{FF2B5EF4-FFF2-40B4-BE49-F238E27FC236}">
                <a16:creationId xmlns:a16="http://schemas.microsoft.com/office/drawing/2014/main" id="{153E425E-69F8-DB0F-AA7C-6D5C8BF1659B}"/>
              </a:ext>
            </a:extLst>
          </p:cNvPr>
          <p:cNvSpPr/>
          <p:nvPr/>
        </p:nvSpPr>
        <p:spPr>
          <a:xfrm>
            <a:off x="5013875" y="2030646"/>
            <a:ext cx="2097922" cy="428113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	4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3;p38">
            <a:extLst>
              <a:ext uri="{FF2B5EF4-FFF2-40B4-BE49-F238E27FC236}">
                <a16:creationId xmlns:a16="http://schemas.microsoft.com/office/drawing/2014/main" id="{DB3D66B5-AD1F-AAA0-AEEA-44694846A55D}"/>
              </a:ext>
            </a:extLst>
          </p:cNvPr>
          <p:cNvSpPr txBox="1">
            <a:spLocks/>
          </p:cNvSpPr>
          <p:nvPr/>
        </p:nvSpPr>
        <p:spPr>
          <a:xfrm>
            <a:off x="1241850" y="-87088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000" b="1" dirty="0">
                <a:solidFill>
                  <a:schemeClr val="tx1"/>
                </a:solidFill>
                <a:latin typeface="+mj-lt"/>
              </a:rPr>
              <a:t>Pipeline di Lavoro</a:t>
            </a:r>
          </a:p>
        </p:txBody>
      </p:sp>
      <p:sp>
        <p:nvSpPr>
          <p:cNvPr id="12" name="Google Shape;1184;p38">
            <a:extLst>
              <a:ext uri="{FF2B5EF4-FFF2-40B4-BE49-F238E27FC236}">
                <a16:creationId xmlns:a16="http://schemas.microsoft.com/office/drawing/2014/main" id="{1FE81E81-FDBD-3EB4-BDEF-56BD9F99C5D8}"/>
              </a:ext>
            </a:extLst>
          </p:cNvPr>
          <p:cNvSpPr txBox="1">
            <a:spLocks/>
          </p:cNvSpPr>
          <p:nvPr/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cxnSp>
        <p:nvCxnSpPr>
          <p:cNvPr id="14" name="Google Shape;1198;p38">
            <a:extLst>
              <a:ext uri="{FF2B5EF4-FFF2-40B4-BE49-F238E27FC236}">
                <a16:creationId xmlns:a16="http://schemas.microsoft.com/office/drawing/2014/main" id="{9F3475F5-18B9-F17B-90FF-CBF8B6516252}"/>
              </a:ext>
            </a:extLst>
          </p:cNvPr>
          <p:cNvCxnSpPr/>
          <p:nvPr/>
        </p:nvCxnSpPr>
        <p:spPr>
          <a:xfrm rot="10800000">
            <a:off x="750947" y="161943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42B7D1-67ED-B1CB-2853-3E091D708093}"/>
              </a:ext>
            </a:extLst>
          </p:cNvPr>
          <p:cNvSpPr txBox="1"/>
          <p:nvPr/>
        </p:nvSpPr>
        <p:spPr>
          <a:xfrm>
            <a:off x="365274" y="649102"/>
            <a:ext cx="1891681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+mn-lt"/>
              </a:rPr>
              <a:t>Ricerca dei Dataset: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 err="1">
                <a:solidFill>
                  <a:schemeClr val="tx1"/>
                </a:solidFill>
                <a:latin typeface="+mn-lt"/>
                <a:cs typeface="Catamaran Thin"/>
              </a:rPr>
              <a:t>PMEmo</a:t>
            </a:r>
            <a:endParaRPr lang="it-IT" sz="1300" dirty="0">
              <a:solidFill>
                <a:schemeClr val="tx1"/>
              </a:solidFill>
              <a:latin typeface="+mn-lt"/>
              <a:cs typeface="Catamaran Thin"/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4Q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 err="1">
                <a:solidFill>
                  <a:schemeClr val="tx1"/>
                </a:solidFill>
                <a:latin typeface="+mn-lt"/>
                <a:cs typeface="Catamaran Thin"/>
              </a:rPr>
              <a:t>Emotify</a:t>
            </a:r>
            <a:endParaRPr lang="it-IT" sz="1300" dirty="0">
              <a:solidFill>
                <a:schemeClr val="tx1"/>
              </a:solidFill>
              <a:latin typeface="+mn-lt"/>
              <a:cs typeface="Catamaran Thi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B0C668-16BB-52D7-6880-9C98E726E22C}"/>
              </a:ext>
            </a:extLst>
          </p:cNvPr>
          <p:cNvSpPr txBox="1"/>
          <p:nvPr/>
        </p:nvSpPr>
        <p:spPr>
          <a:xfrm>
            <a:off x="2463573" y="2976519"/>
            <a:ext cx="2382777" cy="1492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chemeClr val="tx1"/>
                </a:solidFill>
                <a:latin typeface="+mn-lt"/>
                <a:cs typeface="Catamaran Thin"/>
              </a:rPr>
              <a:t>Data </a:t>
            </a:r>
            <a:r>
              <a:rPr lang="it-IT" sz="1300" b="1" dirty="0" err="1">
                <a:solidFill>
                  <a:schemeClr val="tx1"/>
                </a:solidFill>
                <a:latin typeface="+mn-lt"/>
                <a:cs typeface="Catamaran Thin"/>
              </a:rPr>
              <a:t>Preprocessing</a:t>
            </a:r>
            <a:r>
              <a:rPr lang="it-IT" sz="1300" b="1" dirty="0">
                <a:solidFill>
                  <a:schemeClr val="tx1"/>
                </a:solidFill>
                <a:latin typeface="+mn-lt"/>
                <a:cs typeface="Catamaran Thin"/>
              </a:rPr>
              <a:t>:</a:t>
            </a:r>
          </a:p>
          <a:p>
            <a:endParaRPr lang="it-IT" sz="1300" b="1" dirty="0">
              <a:solidFill>
                <a:schemeClr val="tx1"/>
              </a:solidFill>
              <a:latin typeface="+mn-lt"/>
              <a:cs typeface="Catamaran Thin"/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Allineamento Etichette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Bilanciamento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Generazione Spettrogrammi di Mel</a:t>
            </a:r>
            <a:endParaRPr lang="it-IT" sz="1300" dirty="0">
              <a:solidFill>
                <a:schemeClr val="tx1"/>
              </a:solidFill>
              <a:latin typeface="Catamaran Thin"/>
              <a:cs typeface="Catamaran Thin"/>
            </a:endParaRPr>
          </a:p>
          <a:p>
            <a:endParaRPr lang="it-IT" sz="1300" b="1" dirty="0">
              <a:solidFill>
                <a:schemeClr val="tx1"/>
              </a:solidFill>
              <a:latin typeface="Catamaran Thin"/>
              <a:cs typeface="Catamaran Thin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18399C-1E3C-118C-1559-2E2BEAA6CCF4}"/>
              </a:ext>
            </a:extLst>
          </p:cNvPr>
          <p:cNvSpPr txBox="1"/>
          <p:nvPr/>
        </p:nvSpPr>
        <p:spPr>
          <a:xfrm>
            <a:off x="3225322" y="622964"/>
            <a:ext cx="2795286" cy="10926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 err="1">
                <a:solidFill>
                  <a:schemeClr val="tx1"/>
                </a:solidFill>
                <a:cs typeface="Catamaran Thin"/>
              </a:rPr>
              <a:t>Convolutional</a:t>
            </a:r>
            <a:r>
              <a:rPr lang="it-IT" sz="1300" b="1" dirty="0">
                <a:solidFill>
                  <a:schemeClr val="tx1"/>
                </a:solidFill>
                <a:cs typeface="Catamaran Thin"/>
              </a:rPr>
              <a:t> Neural Network</a:t>
            </a:r>
          </a:p>
          <a:p>
            <a:endParaRPr lang="it-IT" sz="1300" b="1" dirty="0">
              <a:solidFill>
                <a:schemeClr val="tx1"/>
              </a:solidFill>
              <a:cs typeface="Catamaran Thin"/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Scelta architettura rete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Addestramento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Valutazione Risultati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3EC93-58CF-93AD-5C41-18F13CDFCF5A}"/>
              </a:ext>
            </a:extLst>
          </p:cNvPr>
          <p:cNvSpPr txBox="1"/>
          <p:nvPr/>
        </p:nvSpPr>
        <p:spPr>
          <a:xfrm>
            <a:off x="5370595" y="2988318"/>
            <a:ext cx="2656580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chemeClr val="tx1"/>
                </a:solidFill>
                <a:cs typeface="Catamaran Thin"/>
              </a:rPr>
              <a:t>Long Short-</a:t>
            </a:r>
            <a:r>
              <a:rPr lang="it-IT" sz="1300" b="1" dirty="0" err="1">
                <a:solidFill>
                  <a:schemeClr val="tx1"/>
                </a:solidFill>
                <a:cs typeface="Catamaran Thin"/>
              </a:rPr>
              <a:t>Term</a:t>
            </a:r>
            <a:r>
              <a:rPr lang="it-IT" sz="1300" b="1" dirty="0">
                <a:solidFill>
                  <a:schemeClr val="tx1"/>
                </a:solidFill>
                <a:cs typeface="Catamaran Thin"/>
              </a:rPr>
              <a:t> Memory</a:t>
            </a:r>
          </a:p>
          <a:p>
            <a:endParaRPr lang="it-IT" sz="1300" b="1" dirty="0">
              <a:solidFill>
                <a:schemeClr val="tx1"/>
              </a:solidFill>
              <a:cs typeface="Catamaran Thin"/>
            </a:endParaRP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Addestramento</a:t>
            </a:r>
          </a:p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+mn-lt"/>
                <a:cs typeface="Catamaran Thin"/>
              </a:rPr>
              <a:t>Valutazione</a:t>
            </a:r>
            <a:r>
              <a:rPr lang="it-IT" sz="1300" dirty="0">
                <a:solidFill>
                  <a:schemeClr val="tx1"/>
                </a:solidFill>
                <a:latin typeface="Catamaran Thin"/>
                <a:cs typeface="Catamaran Thin"/>
              </a:rPr>
              <a:t> Risultati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3B1D537-1050-ED16-E1FB-BA16EBE1B9BF}"/>
              </a:ext>
            </a:extLst>
          </p:cNvPr>
          <p:cNvSpPr txBox="1"/>
          <p:nvPr/>
        </p:nvSpPr>
        <p:spPr>
          <a:xfrm>
            <a:off x="6988976" y="1249430"/>
            <a:ext cx="1163842" cy="2923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chemeClr val="tx1"/>
                </a:solidFill>
                <a:latin typeface="+mn-lt"/>
                <a:cs typeface="Catamaran Thin"/>
              </a:rPr>
              <a:t>User-Tuning</a:t>
            </a:r>
          </a:p>
        </p:txBody>
      </p:sp>
      <p:sp>
        <p:nvSpPr>
          <p:cNvPr id="9" name="Google Shape;1193;p38">
            <a:extLst>
              <a:ext uri="{FF2B5EF4-FFF2-40B4-BE49-F238E27FC236}">
                <a16:creationId xmlns:a16="http://schemas.microsoft.com/office/drawing/2014/main" id="{CD2A4432-9563-86FA-F1DC-FF626EA96A36}"/>
              </a:ext>
            </a:extLst>
          </p:cNvPr>
          <p:cNvSpPr/>
          <p:nvPr/>
        </p:nvSpPr>
        <p:spPr>
          <a:xfrm>
            <a:off x="3499304" y="2029323"/>
            <a:ext cx="1989700" cy="430655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	3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96;p38">
            <a:extLst>
              <a:ext uri="{FF2B5EF4-FFF2-40B4-BE49-F238E27FC236}">
                <a16:creationId xmlns:a16="http://schemas.microsoft.com/office/drawing/2014/main" id="{590BA6C7-5563-595C-91CB-DE3F74A43E17}"/>
              </a:ext>
            </a:extLst>
          </p:cNvPr>
          <p:cNvSpPr/>
          <p:nvPr/>
        </p:nvSpPr>
        <p:spPr>
          <a:xfrm>
            <a:off x="1995913" y="2031864"/>
            <a:ext cx="1906613" cy="428113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	2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" name="Google Shape;1197;p38">
            <a:extLst>
              <a:ext uri="{FF2B5EF4-FFF2-40B4-BE49-F238E27FC236}">
                <a16:creationId xmlns:a16="http://schemas.microsoft.com/office/drawing/2014/main" id="{24622D18-39CD-FB18-A36E-E33536E47769}"/>
              </a:ext>
            </a:extLst>
          </p:cNvPr>
          <p:cNvSpPr/>
          <p:nvPr/>
        </p:nvSpPr>
        <p:spPr>
          <a:xfrm>
            <a:off x="492533" y="2031863"/>
            <a:ext cx="1764422" cy="430408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dk1"/>
                </a:solidFill>
              </a:rPr>
              <a:t>1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9" grpId="0" animBg="1"/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775855"/>
            <a:ext cx="7433400" cy="16065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5452"/>
                </a:solidFill>
              </a:rPr>
              <a:t>4.</a:t>
            </a:r>
            <a:endParaRPr dirty="0">
              <a:solidFill>
                <a:srgbClr val="FF545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 in Letteratura</a:t>
            </a:r>
            <a:br>
              <a:rPr lang="en" dirty="0"/>
            </a:br>
            <a:r>
              <a:rPr lang="en" dirty="0"/>
              <a:t> nel Dettaglio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 idx="4294967295"/>
          </p:nvPr>
        </p:nvSpPr>
        <p:spPr>
          <a:xfrm>
            <a:off x="1436486" y="81348"/>
            <a:ext cx="6661150" cy="603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and Context based music recommendation</a:t>
            </a:r>
            <a:br>
              <a:rPr lang="en" dirty="0"/>
            </a:br>
            <a:r>
              <a:rPr lang="en" sz="1600" dirty="0"/>
              <a:t>Summary</a:t>
            </a:r>
            <a:endParaRPr sz="16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67061" y="1404120"/>
            <a:ext cx="4283075" cy="2674938"/>
          </a:xfrm>
        </p:spPr>
        <p:txBody>
          <a:bodyPr/>
          <a:lstStyle/>
          <a:p>
            <a:r>
              <a:rPr lang="it-IT" sz="1600" dirty="0"/>
              <a:t>3 Componenti:</a:t>
            </a:r>
          </a:p>
          <a:p>
            <a:pPr lvl="1"/>
            <a:r>
              <a:rPr lang="it-IT" sz="1600" dirty="0"/>
              <a:t>ESTM</a:t>
            </a:r>
          </a:p>
          <a:p>
            <a:pPr lvl="1"/>
            <a:r>
              <a:rPr lang="it-IT" sz="1600" dirty="0"/>
              <a:t>Comus </a:t>
            </a:r>
            <a:r>
              <a:rPr lang="it-IT" sz="1600" dirty="0" err="1"/>
              <a:t>Ontology</a:t>
            </a:r>
            <a:endParaRPr lang="it-IT" sz="1600" dirty="0"/>
          </a:p>
          <a:p>
            <a:pPr lvl="1"/>
            <a:r>
              <a:rPr lang="it-IT" sz="1600" dirty="0"/>
              <a:t>Low </a:t>
            </a:r>
            <a:r>
              <a:rPr lang="it-IT" sz="1600" dirty="0" err="1"/>
              <a:t>level</a:t>
            </a:r>
            <a:r>
              <a:rPr lang="it-IT" sz="1600" dirty="0"/>
              <a:t> music feature mapping (SVM </a:t>
            </a:r>
            <a:r>
              <a:rPr lang="it-IT" sz="1600" dirty="0" err="1"/>
              <a:t>classifier</a:t>
            </a:r>
            <a:r>
              <a:rPr lang="it-IT" sz="1600" dirty="0"/>
              <a:t>)</a:t>
            </a:r>
          </a:p>
          <a:p>
            <a:endParaRPr lang="it-IT" sz="1600" dirty="0"/>
          </a:p>
          <a:p>
            <a:r>
              <a:rPr lang="it-IT" sz="1600" dirty="0"/>
              <a:t>Emozioni rappresentate come combinazione di aggettivi pesati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C86ECF-31F8-419C-AAFC-E05067D8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864" y="1161211"/>
            <a:ext cx="4352425" cy="3160757"/>
          </a:xfrm>
          <a:prstGeom prst="rect">
            <a:avLst/>
          </a:prstGeom>
          <a:ln w="254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6AD523-155C-4D31-8A72-9FEDE293EB0D}"/>
              </a:ext>
            </a:extLst>
          </p:cNvPr>
          <p:cNvSpPr txBox="1"/>
          <p:nvPr/>
        </p:nvSpPr>
        <p:spPr>
          <a:xfrm>
            <a:off x="6908598" y="507406"/>
            <a:ext cx="209896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B.-j. Han, S. Rho,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Sanghoon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E. Hwang, B.-J. Han, and S. Jun, “Music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emotion classification and context-based music recommendation” 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2010</a:t>
            </a:r>
            <a:endParaRPr lang="it-IT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059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1108" y="1791493"/>
            <a:ext cx="3541713" cy="156051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01600" indent="0" algn="ctr">
              <a:buNone/>
            </a:pPr>
            <a:r>
              <a:rPr lang="it-IT" sz="1600" b="1" dirty="0">
                <a:solidFill>
                  <a:schemeClr val="accent3"/>
                </a:solidFill>
              </a:rPr>
              <a:t>Classificazione mood canzone</a:t>
            </a:r>
          </a:p>
          <a:p>
            <a:pPr marL="101600" indent="0">
              <a:buNone/>
            </a:pPr>
            <a:endParaRPr lang="it-IT" sz="1600" b="1" dirty="0">
              <a:solidFill>
                <a:srgbClr val="FFC000"/>
              </a:solidFill>
            </a:endParaRPr>
          </a:p>
          <a:p>
            <a:pPr marL="101600" indent="0">
              <a:buNone/>
            </a:pPr>
            <a:r>
              <a:rPr lang="it-IT" sz="1600" b="1" dirty="0">
                <a:solidFill>
                  <a:srgbClr val="FFC000"/>
                </a:solidFill>
              </a:rPr>
              <a:t>Classificatori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u="sng" dirty="0"/>
              <a:t>SVM</a:t>
            </a:r>
            <a:r>
              <a:rPr lang="it-IT" sz="1600" dirty="0"/>
              <a:t>, One-class SVM</a:t>
            </a:r>
            <a:endParaRPr lang="it-IT" sz="1600" u="sng" dirty="0"/>
          </a:p>
          <a:p>
            <a:pPr marL="101600" indent="0">
              <a:buNone/>
            </a:pPr>
            <a:endParaRPr lang="it-IT" sz="1600" dirty="0"/>
          </a:p>
          <a:p>
            <a:pPr marL="101600" indent="0">
              <a:buNone/>
            </a:pPr>
            <a:r>
              <a:rPr lang="it-IT" sz="1600" b="1" dirty="0">
                <a:solidFill>
                  <a:srgbClr val="FFC000"/>
                </a:solidFill>
              </a:rPr>
              <a:t>Overall Accuracy: </a:t>
            </a:r>
            <a:r>
              <a:rPr lang="it-IT" sz="1600" dirty="0"/>
              <a:t>67.84%</a:t>
            </a:r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 idx="4294967295"/>
          </p:nvPr>
        </p:nvSpPr>
        <p:spPr>
          <a:xfrm>
            <a:off x="1241425" y="99428"/>
            <a:ext cx="6661150" cy="6334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Emotion and Context based music recommendation</a:t>
            </a:r>
            <a:br>
              <a:rPr lang="en" dirty="0"/>
            </a:br>
            <a:r>
              <a:rPr lang="en" sz="1600" dirty="0"/>
              <a:t>Risultati</a:t>
            </a:r>
            <a:endParaRPr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3B7239-10E0-462D-B36D-028E0E799C99}"/>
              </a:ext>
            </a:extLst>
          </p:cNvPr>
          <p:cNvSpPr/>
          <p:nvPr/>
        </p:nvSpPr>
        <p:spPr>
          <a:xfrm>
            <a:off x="4297650" y="1264719"/>
            <a:ext cx="4704110" cy="31989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FC581-4A2B-4A55-9B58-1E3F02E4641D}"/>
              </a:ext>
            </a:extLst>
          </p:cNvPr>
          <p:cNvSpPr txBox="1"/>
          <p:nvPr/>
        </p:nvSpPr>
        <p:spPr>
          <a:xfrm>
            <a:off x="5072471" y="1340290"/>
            <a:ext cx="59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B0D7EC-9DB5-47BE-88CB-474A958244D6}"/>
              </a:ext>
            </a:extLst>
          </p:cNvPr>
          <p:cNvSpPr txBox="1"/>
          <p:nvPr/>
        </p:nvSpPr>
        <p:spPr>
          <a:xfrm>
            <a:off x="7493971" y="1340290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CONS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2CF44FC-1D37-40AB-83C2-D85F23D3D7F8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6649705" y="1264719"/>
            <a:ext cx="0" cy="319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7CF31-EA51-4B3A-8BDB-36D13E84EEF9}"/>
              </a:ext>
            </a:extLst>
          </p:cNvPr>
          <p:cNvSpPr txBox="1"/>
          <p:nvPr/>
        </p:nvSpPr>
        <p:spPr>
          <a:xfrm>
            <a:off x="4307594" y="1723638"/>
            <a:ext cx="23599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Si assume che le persone possano provare più emozioni nello stesso momento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Canzoni classificate in 11 categorie emozionali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Utilizzabile in contesti quotidiani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Inferenza logica tramite ontologia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 err="1">
                <a:solidFill>
                  <a:schemeClr val="tx1"/>
                </a:solidFill>
              </a:rPr>
              <a:t>Context</a:t>
            </a:r>
            <a:r>
              <a:rPr lang="it-IT" sz="11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awareness</a:t>
            </a: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BFCAD2-5CB2-488F-B396-ED1A5023FD59}"/>
              </a:ext>
            </a:extLst>
          </p:cNvPr>
          <p:cNvSpPr txBox="1"/>
          <p:nvPr/>
        </p:nvSpPr>
        <p:spPr>
          <a:xfrm>
            <a:off x="6783947" y="1892915"/>
            <a:ext cx="2119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Risultati inferiori rispetto allo stato dell’arte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Valutazione approssimativa dello stato emozionale corrente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Metodologia valutazione accuratezza RS migliorabile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37242"/>
            <a:ext cx="6660300" cy="603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Forehead Biosignals</a:t>
            </a:r>
            <a:br>
              <a:rPr lang="en" dirty="0"/>
            </a:br>
            <a:r>
              <a:rPr lang="en" sz="1600" dirty="0"/>
              <a:t>Summary</a:t>
            </a:r>
            <a:endParaRPr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97650" y="1199309"/>
            <a:ext cx="4678262" cy="2231372"/>
          </a:xfrm>
        </p:spPr>
        <p:txBody>
          <a:bodyPr/>
          <a:lstStyle/>
          <a:p>
            <a:r>
              <a:rPr lang="it-IT" sz="1400" dirty="0"/>
              <a:t>25 soggetti esaminati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dirty="0"/>
              <a:t>4 diversi stati emozionali basati su </a:t>
            </a:r>
            <a:br>
              <a:rPr lang="it-IT" sz="1400" dirty="0"/>
            </a:br>
            <a:r>
              <a:rPr lang="it-IT" sz="1400" dirty="0" err="1"/>
              <a:t>arousal</a:t>
            </a:r>
            <a:r>
              <a:rPr lang="it-IT" sz="1400" dirty="0"/>
              <a:t> – </a:t>
            </a:r>
            <a:r>
              <a:rPr lang="it-IT" sz="1400" dirty="0" err="1"/>
              <a:t>valence</a:t>
            </a:r>
            <a:endParaRPr lang="it-IT" sz="1400" dirty="0"/>
          </a:p>
          <a:p>
            <a:endParaRPr lang="it-IT" sz="1400" dirty="0"/>
          </a:p>
          <a:p>
            <a:r>
              <a:rPr lang="it-IT" sz="1400" b="1" dirty="0">
                <a:solidFill>
                  <a:srgbClr val="FFFF00"/>
                </a:solidFill>
              </a:rPr>
              <a:t>Segnali Fisiologici</a:t>
            </a:r>
            <a:r>
              <a:rPr lang="it-IT" sz="1400" dirty="0"/>
              <a:t>: FBS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b="1" dirty="0">
                <a:solidFill>
                  <a:srgbClr val="FF0000"/>
                </a:solidFill>
              </a:rPr>
              <a:t>Feature: </a:t>
            </a:r>
            <a:r>
              <a:rPr lang="it-IT" sz="1400" dirty="0"/>
              <a:t>relative power, </a:t>
            </a:r>
            <a:r>
              <a:rPr lang="it-IT" sz="1400" dirty="0" err="1"/>
              <a:t>spectral</a:t>
            </a:r>
            <a:r>
              <a:rPr lang="it-IT" sz="1400" dirty="0"/>
              <a:t> </a:t>
            </a:r>
            <a:r>
              <a:rPr lang="it-IT" sz="1400" dirty="0" err="1"/>
              <a:t>entropy</a:t>
            </a:r>
            <a:r>
              <a:rPr lang="it-IT" sz="1400" dirty="0"/>
              <a:t>, </a:t>
            </a:r>
            <a:r>
              <a:rPr lang="it-IT" sz="1400" dirty="0" err="1"/>
              <a:t>mean</a:t>
            </a:r>
            <a:r>
              <a:rPr lang="it-IT" sz="1400" dirty="0"/>
              <a:t> frequency,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nonlinear</a:t>
            </a:r>
            <a:r>
              <a:rPr lang="it-IT" sz="1400" dirty="0"/>
              <a:t> energy, </a:t>
            </a:r>
            <a:r>
              <a:rPr lang="it-IT" sz="1400" dirty="0" err="1"/>
              <a:t>higher</a:t>
            </a:r>
            <a:r>
              <a:rPr lang="it-IT" sz="1400" dirty="0"/>
              <a:t>-order crossing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C86ECF-31F8-419C-AAFC-E05067D8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9" y="1199309"/>
            <a:ext cx="2528888" cy="2231372"/>
          </a:xfrm>
          <a:prstGeom prst="rect">
            <a:avLst/>
          </a:prstGeom>
          <a:ln w="254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6AD523-155C-4D31-8A72-9FEDE293EB0D}"/>
              </a:ext>
            </a:extLst>
          </p:cNvPr>
          <p:cNvSpPr txBox="1"/>
          <p:nvPr/>
        </p:nvSpPr>
        <p:spPr>
          <a:xfrm>
            <a:off x="6989618" y="37242"/>
            <a:ext cx="209896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M.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Naji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M.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Firoozabadi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and P.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Azadfallah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“Emotion classification during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music listening from forehead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biosignals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” </a:t>
            </a:r>
          </a:p>
          <a:p>
            <a:pPr algn="ctr"/>
            <a:r>
              <a:rPr lang="nl-NL" sz="800" b="0" i="0" u="none" strike="noStrike" baseline="0" dirty="0">
                <a:solidFill>
                  <a:schemeClr val="tx1"/>
                </a:solidFill>
                <a:latin typeface="+mn-lt"/>
              </a:rPr>
              <a:t>2013</a:t>
            </a:r>
            <a:endParaRPr lang="it-IT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9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6979" y="1325002"/>
            <a:ext cx="3541986" cy="1031219"/>
          </a:xfrm>
        </p:spPr>
        <p:txBody>
          <a:bodyPr/>
          <a:lstStyle/>
          <a:p>
            <a:r>
              <a:rPr lang="it-IT" sz="1600" b="1" dirty="0">
                <a:solidFill>
                  <a:srgbClr val="FFC000"/>
                </a:solidFill>
              </a:rPr>
              <a:t>Classificatori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/>
              <a:t>SVM, K-NN, </a:t>
            </a:r>
            <a:r>
              <a:rPr lang="it-IT" sz="1600" u="sng" dirty="0"/>
              <a:t>CFNN</a:t>
            </a:r>
          </a:p>
          <a:p>
            <a:pPr marL="101600" indent="0">
              <a:buNone/>
            </a:pPr>
            <a:endParaRPr lang="it-IT" sz="1600" dirty="0"/>
          </a:p>
          <a:p>
            <a:r>
              <a:rPr lang="it-IT" sz="1600" b="1" dirty="0">
                <a:solidFill>
                  <a:srgbClr val="FFC000"/>
                </a:solidFill>
              </a:rPr>
              <a:t>Accuracy: </a:t>
            </a:r>
            <a:r>
              <a:rPr lang="it-IT" sz="1600" dirty="0"/>
              <a:t>87.56% ± 5.96</a:t>
            </a:r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-38717"/>
            <a:ext cx="6660300" cy="6331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Forehead Biosignals</a:t>
            </a:r>
            <a:br>
              <a:rPr lang="en" dirty="0"/>
            </a:br>
            <a:r>
              <a:rPr lang="en" sz="1600" dirty="0"/>
              <a:t>Risultati</a:t>
            </a:r>
            <a:endParaRPr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3B7239-10E0-462D-B36D-028E0E799C99}"/>
              </a:ext>
            </a:extLst>
          </p:cNvPr>
          <p:cNvSpPr/>
          <p:nvPr/>
        </p:nvSpPr>
        <p:spPr>
          <a:xfrm>
            <a:off x="5325035" y="1540531"/>
            <a:ext cx="3541984" cy="19288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FC581-4A2B-4A55-9B58-1E3F02E4641D}"/>
              </a:ext>
            </a:extLst>
          </p:cNvPr>
          <p:cNvSpPr txBox="1"/>
          <p:nvPr/>
        </p:nvSpPr>
        <p:spPr>
          <a:xfrm>
            <a:off x="5914696" y="1540531"/>
            <a:ext cx="59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B0D7EC-9DB5-47BE-88CB-474A958244D6}"/>
              </a:ext>
            </a:extLst>
          </p:cNvPr>
          <p:cNvSpPr txBox="1"/>
          <p:nvPr/>
        </p:nvSpPr>
        <p:spPr>
          <a:xfrm>
            <a:off x="7631900" y="1540531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CONS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2CF44FC-1D37-40AB-83C2-D85F23D3D7F8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96027" y="1540531"/>
            <a:ext cx="0" cy="192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7CF31-EA51-4B3A-8BDB-36D13E84EEF9}"/>
              </a:ext>
            </a:extLst>
          </p:cNvPr>
          <p:cNvSpPr txBox="1"/>
          <p:nvPr/>
        </p:nvSpPr>
        <p:spPr>
          <a:xfrm>
            <a:off x="5385548" y="2056140"/>
            <a:ext cx="16445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Ottiene ottimi risultati nel classificare l’emozione dell’utente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BFCAD2-5CB2-488F-B396-ED1A5023FD59}"/>
              </a:ext>
            </a:extLst>
          </p:cNvPr>
          <p:cNvSpPr txBox="1"/>
          <p:nvPr/>
        </p:nvSpPr>
        <p:spPr>
          <a:xfrm>
            <a:off x="7130302" y="2056139"/>
            <a:ext cx="1636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implementa RS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è usabile in un contesto reale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AEA40-E4FC-4C24-B9BA-5BC8E036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3" y="2571750"/>
            <a:ext cx="3927146" cy="79490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92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37242"/>
            <a:ext cx="6660300" cy="603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GSR &amp; PPG</a:t>
            </a:r>
            <a:br>
              <a:rPr lang="en" dirty="0"/>
            </a:br>
            <a:r>
              <a:rPr lang="en" sz="1600" dirty="0"/>
              <a:t>Summary</a:t>
            </a:r>
            <a:endParaRPr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16968" y="1174097"/>
            <a:ext cx="4799285" cy="2530567"/>
          </a:xfrm>
        </p:spPr>
        <p:txBody>
          <a:bodyPr/>
          <a:lstStyle/>
          <a:p>
            <a:r>
              <a:rPr lang="it-IT" sz="1400" dirty="0"/>
              <a:t>32 soggetti esaminati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dirty="0" err="1"/>
              <a:t>Arousal</a:t>
            </a:r>
            <a:r>
              <a:rPr lang="it-IT" sz="1400" dirty="0"/>
              <a:t> – Valence</a:t>
            </a:r>
          </a:p>
          <a:p>
            <a:endParaRPr lang="it-IT" sz="1400" dirty="0"/>
          </a:p>
          <a:p>
            <a:r>
              <a:rPr lang="it-IT" sz="1400" b="1" dirty="0">
                <a:solidFill>
                  <a:srgbClr val="FFFF00"/>
                </a:solidFill>
              </a:rPr>
              <a:t>Segnali Fisiologici</a:t>
            </a:r>
            <a:r>
              <a:rPr lang="it-IT" sz="1400" dirty="0"/>
              <a:t>: </a:t>
            </a:r>
            <a:r>
              <a:rPr lang="it-IT" sz="1400" dirty="0" err="1"/>
              <a:t>Galvanic</a:t>
            </a:r>
            <a:r>
              <a:rPr lang="it-IT" sz="1400" dirty="0"/>
              <a:t> </a:t>
            </a:r>
            <a:r>
              <a:rPr lang="it-IT" sz="1400" dirty="0" err="1"/>
              <a:t>Skin</a:t>
            </a:r>
            <a:r>
              <a:rPr lang="it-IT" sz="1400" dirty="0"/>
              <a:t> </a:t>
            </a:r>
            <a:r>
              <a:rPr lang="it-IT" sz="1400" dirty="0" err="1"/>
              <a:t>Response</a:t>
            </a:r>
            <a:r>
              <a:rPr lang="it-IT" sz="1400" dirty="0"/>
              <a:t>, Photo </a:t>
            </a:r>
            <a:r>
              <a:rPr lang="it-IT" sz="1400" dirty="0" err="1"/>
              <a:t>Plethysmography</a:t>
            </a:r>
            <a:endParaRPr lang="it-IT" sz="1400" dirty="0"/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b="1" dirty="0">
                <a:solidFill>
                  <a:srgbClr val="FF0000"/>
                </a:solidFill>
              </a:rPr>
              <a:t>Feature: </a:t>
            </a:r>
            <a:r>
              <a:rPr lang="it-IT" sz="1400" dirty="0"/>
              <a:t>Min, Max, Media, Mediana, SD, Varianza, Asimmetria, Curtosi, Zero-Crossing, Energia Media, Momento,</a:t>
            </a:r>
            <a:br>
              <a:rPr lang="it-IT" sz="1400" dirty="0"/>
            </a:br>
            <a:r>
              <a:rPr lang="it-IT" sz="1400" dirty="0"/>
              <a:t> 1° - 2° Degree </a:t>
            </a:r>
            <a:r>
              <a:rPr lang="it-IT" sz="1400" dirty="0" err="1"/>
              <a:t>Difference</a:t>
            </a:r>
            <a:endParaRPr lang="it-IT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C86ECF-31F8-419C-AAFC-E05067D8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127" y="264563"/>
            <a:ext cx="2923309" cy="3351258"/>
          </a:xfrm>
          <a:prstGeom prst="rect">
            <a:avLst/>
          </a:prstGeom>
          <a:ln w="254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6AD523-155C-4D31-8A72-9FEDE293EB0D}"/>
              </a:ext>
            </a:extLst>
          </p:cNvPr>
          <p:cNvSpPr txBox="1"/>
          <p:nvPr/>
        </p:nvSpPr>
        <p:spPr>
          <a:xfrm>
            <a:off x="7148945" y="37242"/>
            <a:ext cx="193963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0" i="0" u="none" strike="noStrike" baseline="0" dirty="0">
                <a:solidFill>
                  <a:schemeClr val="tx1"/>
                </a:solidFill>
                <a:latin typeface="+mn-lt"/>
              </a:rPr>
              <a:t>D. </a:t>
            </a:r>
            <a:r>
              <a:rPr lang="it-IT" sz="800" b="0" i="0" u="none" strike="noStrike" baseline="0" dirty="0" err="1">
                <a:solidFill>
                  <a:schemeClr val="tx1"/>
                </a:solidFill>
                <a:latin typeface="+mn-lt"/>
              </a:rPr>
              <a:t>Ayata</a:t>
            </a:r>
            <a:r>
              <a:rPr lang="it-IT" sz="800" b="0" i="0" u="none" strike="noStrike" baseline="0" dirty="0">
                <a:solidFill>
                  <a:schemeClr val="tx1"/>
                </a:solidFill>
                <a:latin typeface="+mn-lt"/>
              </a:rPr>
              <a:t> , Y . </a:t>
            </a:r>
            <a:r>
              <a:rPr lang="it-IT" sz="800" b="0" i="0" u="none" strike="noStrike" baseline="0" dirty="0" err="1">
                <a:solidFill>
                  <a:schemeClr val="tx1"/>
                </a:solidFill>
                <a:latin typeface="+mn-lt"/>
              </a:rPr>
              <a:t>Yaslan</a:t>
            </a:r>
            <a:r>
              <a:rPr lang="it-IT" sz="800" b="0" i="0" u="none" strike="noStrike" baseline="0" dirty="0">
                <a:solidFill>
                  <a:schemeClr val="tx1"/>
                </a:solidFill>
                <a:latin typeface="+mn-lt"/>
              </a:rPr>
              <a:t>, M. E. </a:t>
            </a:r>
            <a:r>
              <a:rPr lang="it-IT" sz="800" b="0" i="0" u="none" strike="noStrike" baseline="0" dirty="0" err="1">
                <a:solidFill>
                  <a:schemeClr val="tx1"/>
                </a:solidFill>
                <a:latin typeface="+mn-lt"/>
              </a:rPr>
              <a:t>Kamasak</a:t>
            </a:r>
            <a:endParaRPr lang="it-IT" sz="800" b="0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“Emotion based music recommendation system using wearable physiological </a:t>
            </a:r>
            <a:r>
              <a:rPr lang="it-IT" sz="800" b="0" i="0" u="none" strike="noStrike" baseline="0" dirty="0" err="1">
                <a:solidFill>
                  <a:schemeClr val="tx1"/>
                </a:solidFill>
                <a:latin typeface="+mn-lt"/>
              </a:rPr>
              <a:t>Sensors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algn="ctr"/>
            <a:r>
              <a:rPr lang="it-IT" sz="800" b="0" i="0" u="none" strike="noStrike" baseline="0" dirty="0">
                <a:solidFill>
                  <a:schemeClr val="tx1"/>
                </a:solidFill>
                <a:latin typeface="+mn-lt"/>
              </a:rPr>
              <a:t>2018</a:t>
            </a:r>
            <a:endParaRPr lang="it-IT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9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1241850" y="168372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ROADMAP</a:t>
            </a:r>
            <a:endParaRPr dirty="0">
              <a:latin typeface="+mj-lt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28" name="Google Shape;1228;p39"/>
          <p:cNvSpPr/>
          <p:nvPr/>
        </p:nvSpPr>
        <p:spPr>
          <a:xfrm>
            <a:off x="0" y="1913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9"/>
          <p:cNvSpPr/>
          <p:nvPr/>
        </p:nvSpPr>
        <p:spPr>
          <a:xfrm>
            <a:off x="0" y="1913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0" name="Google Shape;1230;p39"/>
          <p:cNvGrpSpPr/>
          <p:nvPr/>
        </p:nvGrpSpPr>
        <p:grpSpPr>
          <a:xfrm>
            <a:off x="1786339" y="1246201"/>
            <a:ext cx="473400" cy="473400"/>
            <a:chOff x="1786339" y="1703401"/>
            <a:chExt cx="473400" cy="473400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97FF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8097FF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rgbClr val="8097FF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3" name="Google Shape;1233;p39"/>
          <p:cNvGrpSpPr/>
          <p:nvPr/>
        </p:nvGrpSpPr>
        <p:grpSpPr>
          <a:xfrm>
            <a:off x="3814414" y="1246201"/>
            <a:ext cx="473400" cy="473400"/>
            <a:chOff x="3814414" y="1703401"/>
            <a:chExt cx="473400" cy="473400"/>
          </a:xfrm>
        </p:grpSpPr>
        <p:sp>
          <p:nvSpPr>
            <p:cNvPr id="1234" name="Google Shape;123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229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C229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rgbClr val="FFC229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39"/>
          <p:cNvGrpSpPr/>
          <p:nvPr/>
        </p:nvGrpSpPr>
        <p:grpSpPr>
          <a:xfrm>
            <a:off x="5842489" y="1246201"/>
            <a:ext cx="473400" cy="473400"/>
            <a:chOff x="5842489" y="1703401"/>
            <a:chExt cx="473400" cy="473400"/>
          </a:xfrm>
        </p:grpSpPr>
        <p:sp>
          <p:nvSpPr>
            <p:cNvPr id="1237" name="Google Shape;123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880814" y="3119100"/>
            <a:ext cx="473400" cy="473400"/>
            <a:chOff x="6880814" y="3576300"/>
            <a:chExt cx="473400" cy="473400"/>
          </a:xfrm>
        </p:grpSpPr>
        <p:sp>
          <p:nvSpPr>
            <p:cNvPr id="1240" name="Google Shape;124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39"/>
          <p:cNvGrpSpPr/>
          <p:nvPr/>
        </p:nvGrpSpPr>
        <p:grpSpPr>
          <a:xfrm>
            <a:off x="4852739" y="3119100"/>
            <a:ext cx="473400" cy="473400"/>
            <a:chOff x="4852739" y="3576300"/>
            <a:chExt cx="473400" cy="473400"/>
          </a:xfrm>
        </p:grpSpPr>
        <p:sp>
          <p:nvSpPr>
            <p:cNvPr id="1243" name="Google Shape;124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5" name="Google Shape;1245;p39"/>
          <p:cNvGrpSpPr/>
          <p:nvPr/>
        </p:nvGrpSpPr>
        <p:grpSpPr>
          <a:xfrm>
            <a:off x="2824664" y="3119100"/>
            <a:ext cx="473400" cy="473400"/>
            <a:chOff x="2824664" y="3576300"/>
            <a:chExt cx="473400" cy="473400"/>
          </a:xfrm>
        </p:grpSpPr>
        <p:sp>
          <p:nvSpPr>
            <p:cNvPr id="1246" name="Google Shape;124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E5CC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3BE5CC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rgbClr val="3BE5CC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1249" name="Google Shape;1249;p39"/>
          <p:cNvSpPr txBox="1"/>
          <p:nvPr/>
        </p:nvSpPr>
        <p:spPr>
          <a:xfrm>
            <a:off x="3377205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Descrizioni Modelli</a:t>
            </a:r>
          </a:p>
          <a:p>
            <a:pPr algn="ctr"/>
            <a:r>
              <a:rPr lang="it-IT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MER</a:t>
            </a:r>
          </a:p>
        </p:txBody>
      </p:sp>
      <p:sp>
        <p:nvSpPr>
          <p:cNvPr id="1250" name="Google Shape;1250;p39"/>
          <p:cNvSpPr txBox="1"/>
          <p:nvPr/>
        </p:nvSpPr>
        <p:spPr>
          <a:xfrm>
            <a:off x="5436010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Generazione di Playlist Personalizzata</a:t>
            </a:r>
            <a:endParaRPr sz="9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211369" y="3601016"/>
            <a:ext cx="169998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it-IT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Stato dell’Arte</a:t>
            </a:r>
          </a:p>
        </p:txBody>
      </p:sp>
      <p:sp>
        <p:nvSpPr>
          <p:cNvPr id="1252" name="Google Shape;1252;p39"/>
          <p:cNvSpPr txBox="1"/>
          <p:nvPr/>
        </p:nvSpPr>
        <p:spPr>
          <a:xfrm>
            <a:off x="4424082" y="3606400"/>
            <a:ext cx="130857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User-Tuning</a:t>
            </a:r>
          </a:p>
        </p:txBody>
      </p:sp>
      <p:sp>
        <p:nvSpPr>
          <p:cNvPr id="1253" name="Google Shape;1253;p39"/>
          <p:cNvSpPr txBox="1"/>
          <p:nvPr/>
        </p:nvSpPr>
        <p:spPr>
          <a:xfrm>
            <a:off x="6329026" y="3579068"/>
            <a:ext cx="15820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Conclusioni &amp; Sviluppi Futuri</a:t>
            </a:r>
            <a:endParaRPr sz="9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" name="Google Shape;1248;p39">
            <a:extLst>
              <a:ext uri="{FF2B5EF4-FFF2-40B4-BE49-F238E27FC236}">
                <a16:creationId xmlns:a16="http://schemas.microsoft.com/office/drawing/2014/main" id="{AA6891D7-47B9-4576-A862-B5DAD6422CBD}"/>
              </a:ext>
            </a:extLst>
          </p:cNvPr>
          <p:cNvSpPr txBox="1"/>
          <p:nvPr/>
        </p:nvSpPr>
        <p:spPr>
          <a:xfrm>
            <a:off x="1379839" y="70741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Introduzione: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  <a:latin typeface="Catamaran"/>
                <a:ea typeface="Catamaran"/>
                <a:cs typeface="Catamaran"/>
                <a:sym typeface="Catamaran"/>
              </a:rPr>
              <a:t>Motivazioni e rilevanza del problema</a:t>
            </a:r>
            <a:endParaRPr sz="900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3370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9" grpId="0"/>
      <p:bldP spid="1250" grpId="0"/>
      <p:bldP spid="1251" grpId="0"/>
      <p:bldP spid="1252" grpId="0"/>
      <p:bldP spid="1253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 idx="4294967295"/>
          </p:nvPr>
        </p:nvSpPr>
        <p:spPr>
          <a:xfrm>
            <a:off x="1241425" y="31914"/>
            <a:ext cx="6661150" cy="6334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GSR &amp; PPG</a:t>
            </a:r>
            <a:br>
              <a:rPr lang="en" dirty="0"/>
            </a:br>
            <a:r>
              <a:rPr lang="en" sz="1600" dirty="0"/>
              <a:t>Risultati</a:t>
            </a:r>
            <a:endParaRPr sz="16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461" y="576875"/>
            <a:ext cx="3543300" cy="1928810"/>
          </a:xfrm>
        </p:spPr>
        <p:txBody>
          <a:bodyPr/>
          <a:lstStyle/>
          <a:p>
            <a:r>
              <a:rPr lang="it-IT" sz="1600" b="1" dirty="0">
                <a:solidFill>
                  <a:srgbClr val="FFC000"/>
                </a:solidFill>
              </a:rPr>
              <a:t>Classificatori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/>
              <a:t>SVM, </a:t>
            </a:r>
            <a:r>
              <a:rPr lang="it-IT" sz="1600" u="sng" dirty="0"/>
              <a:t>Random </a:t>
            </a:r>
            <a:r>
              <a:rPr lang="it-IT" sz="1600" u="sng" dirty="0" err="1"/>
              <a:t>Forest</a:t>
            </a:r>
            <a:r>
              <a:rPr lang="it-IT" sz="1600" dirty="0"/>
              <a:t>, </a:t>
            </a:r>
            <a:br>
              <a:rPr lang="it-IT" sz="1600" dirty="0"/>
            </a:br>
            <a:r>
              <a:rPr lang="it-IT" sz="1600" dirty="0"/>
              <a:t>K-NN, </a:t>
            </a:r>
            <a:r>
              <a:rPr lang="it-IT" sz="1600" dirty="0" err="1"/>
              <a:t>Decision</a:t>
            </a:r>
            <a:r>
              <a:rPr lang="it-IT" sz="1600" dirty="0"/>
              <a:t> </a:t>
            </a:r>
            <a:r>
              <a:rPr lang="it-IT" sz="1600" dirty="0" err="1"/>
              <a:t>Tree</a:t>
            </a:r>
            <a:endParaRPr lang="it-IT" sz="1600" dirty="0"/>
          </a:p>
          <a:p>
            <a:pPr marL="101600" indent="0">
              <a:buNone/>
            </a:pPr>
            <a:endParaRPr lang="it-IT" sz="1600" dirty="0"/>
          </a:p>
          <a:p>
            <a:r>
              <a:rPr lang="it-IT" sz="1600" b="1" dirty="0">
                <a:solidFill>
                  <a:srgbClr val="FFC000"/>
                </a:solidFill>
              </a:rPr>
              <a:t>Accuracy</a:t>
            </a:r>
            <a:r>
              <a:rPr lang="it-IT" sz="1600" dirty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it-IT" sz="1600" dirty="0" err="1"/>
              <a:t>Arousal</a:t>
            </a:r>
            <a:r>
              <a:rPr lang="it-IT" sz="1600" dirty="0"/>
              <a:t>: 72.06%</a:t>
            </a:r>
          </a:p>
          <a:p>
            <a:pPr lvl="1"/>
            <a:r>
              <a:rPr lang="it-IT" sz="1600" dirty="0"/>
              <a:t>Valence: 71.05%</a:t>
            </a:r>
          </a:p>
          <a:p>
            <a:endParaRPr lang="it-IT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3B7239-10E0-462D-B36D-028E0E799C99}"/>
              </a:ext>
            </a:extLst>
          </p:cNvPr>
          <p:cNvSpPr/>
          <p:nvPr/>
        </p:nvSpPr>
        <p:spPr>
          <a:xfrm>
            <a:off x="5325035" y="1003208"/>
            <a:ext cx="3541984" cy="30445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FC581-4A2B-4A55-9B58-1E3F02E4641D}"/>
              </a:ext>
            </a:extLst>
          </p:cNvPr>
          <p:cNvSpPr txBox="1"/>
          <p:nvPr/>
        </p:nvSpPr>
        <p:spPr>
          <a:xfrm>
            <a:off x="5914696" y="1037904"/>
            <a:ext cx="59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B0D7EC-9DB5-47BE-88CB-474A958244D6}"/>
              </a:ext>
            </a:extLst>
          </p:cNvPr>
          <p:cNvSpPr txBox="1"/>
          <p:nvPr/>
        </p:nvSpPr>
        <p:spPr>
          <a:xfrm>
            <a:off x="7631900" y="103790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CONS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2CF44FC-1D37-40AB-83C2-D85F23D3D7F8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96027" y="1003208"/>
            <a:ext cx="0" cy="304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7CF31-EA51-4B3A-8BDB-36D13E84EEF9}"/>
              </a:ext>
            </a:extLst>
          </p:cNvPr>
          <p:cNvSpPr txBox="1"/>
          <p:nvPr/>
        </p:nvSpPr>
        <p:spPr>
          <a:xfrm>
            <a:off x="5385548" y="2056140"/>
            <a:ext cx="161028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Estende un sistema di raccomandazione già esistente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Utilizza sensori indossabili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BFCAD2-5CB2-488F-B396-ED1A5023FD59}"/>
              </a:ext>
            </a:extLst>
          </p:cNvPr>
          <p:cNvSpPr txBox="1"/>
          <p:nvPr/>
        </p:nvSpPr>
        <p:spPr>
          <a:xfrm>
            <a:off x="7163266" y="1533296"/>
            <a:ext cx="16365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I risultati risultano peggiori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Difficilmente usabile in un contesto reale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consente di selezionare stato emotivo desiderato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utilizza feature canzoni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AEA40-E4FC-4C24-B9BA-5BC8E036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8746" y="2656303"/>
            <a:ext cx="4383252" cy="1928810"/>
          </a:xfrm>
          <a:prstGeom prst="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12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37242"/>
            <a:ext cx="6660300" cy="603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Empatica E4</a:t>
            </a:r>
            <a:br>
              <a:rPr lang="en" dirty="0"/>
            </a:br>
            <a:r>
              <a:rPr lang="en" sz="1600" dirty="0"/>
              <a:t>Summary</a:t>
            </a:r>
            <a:endParaRPr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97650" y="1308569"/>
            <a:ext cx="4429491" cy="2231372"/>
          </a:xfrm>
        </p:spPr>
        <p:txBody>
          <a:bodyPr/>
          <a:lstStyle/>
          <a:p>
            <a:r>
              <a:rPr lang="it-IT" sz="1400" dirty="0"/>
              <a:t>23 soggetti esaminati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dirty="0" err="1"/>
              <a:t>Arousal</a:t>
            </a:r>
            <a:r>
              <a:rPr lang="it-IT" sz="1400" dirty="0"/>
              <a:t> – Mood</a:t>
            </a:r>
          </a:p>
          <a:p>
            <a:endParaRPr lang="it-IT" sz="1400" dirty="0"/>
          </a:p>
          <a:p>
            <a:r>
              <a:rPr lang="it-IT" sz="1400" b="1" dirty="0">
                <a:solidFill>
                  <a:srgbClr val="FFFF00"/>
                </a:solidFill>
              </a:rPr>
              <a:t>Segnali Fisiologici</a:t>
            </a:r>
            <a:r>
              <a:rPr lang="it-IT" sz="1400" dirty="0"/>
              <a:t>: EDA, BVP, IBI, HR, temperatura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b="1" dirty="0">
                <a:solidFill>
                  <a:srgbClr val="FF0000"/>
                </a:solidFill>
              </a:rPr>
              <a:t>Feature: </a:t>
            </a:r>
            <a:r>
              <a:rPr lang="it-IT" sz="1400" dirty="0"/>
              <a:t>Statistiche Descrittive, Time Series feature,</a:t>
            </a:r>
            <a:br>
              <a:rPr lang="it-IT" sz="1400" dirty="0"/>
            </a:br>
            <a:r>
              <a:rPr lang="it-IT" sz="1400" dirty="0"/>
              <a:t>Frequency Domain Feature, SCR, HRV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C86ECF-31F8-419C-AAFC-E05067D8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607" y="1308569"/>
            <a:ext cx="3306754" cy="1860049"/>
          </a:xfrm>
          <a:prstGeom prst="rect">
            <a:avLst/>
          </a:prstGeom>
          <a:ln w="254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6AD523-155C-4D31-8A72-9FEDE293EB0D}"/>
              </a:ext>
            </a:extLst>
          </p:cNvPr>
          <p:cNvSpPr txBox="1"/>
          <p:nvPr/>
        </p:nvSpPr>
        <p:spPr>
          <a:xfrm>
            <a:off x="7148945" y="37242"/>
            <a:ext cx="193963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X. Hu, F. Li, and T.-D. J. Ng, 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“On the relationships between music induced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emotion and physiological signals.” 2018</a:t>
            </a:r>
            <a:endParaRPr lang="it-IT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63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50429"/>
            <a:ext cx="6660300" cy="6495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Empatica E4</a:t>
            </a:r>
            <a:br>
              <a:rPr lang="en" dirty="0"/>
            </a:br>
            <a:r>
              <a:rPr lang="en" sz="1600" dirty="0"/>
              <a:t>Risultati</a:t>
            </a:r>
            <a:endParaRPr sz="16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27" y="1133496"/>
            <a:ext cx="3437026" cy="2060180"/>
          </a:xfrm>
        </p:spPr>
        <p:txBody>
          <a:bodyPr/>
          <a:lstStyle/>
          <a:p>
            <a:r>
              <a:rPr lang="it-IT" sz="1600" b="1" dirty="0">
                <a:solidFill>
                  <a:srgbClr val="FFC000"/>
                </a:solidFill>
              </a:rPr>
              <a:t>Classificatori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/>
              <a:t>SVM, naïve </a:t>
            </a:r>
            <a:r>
              <a:rPr lang="it-IT" sz="1600" dirty="0" err="1"/>
              <a:t>Bayes</a:t>
            </a:r>
            <a:r>
              <a:rPr lang="it-IT" sz="1600" dirty="0"/>
              <a:t>, </a:t>
            </a:r>
            <a:br>
              <a:rPr lang="it-IT" sz="1600" dirty="0"/>
            </a:br>
            <a:r>
              <a:rPr lang="it-IT" sz="1600" u="sng" dirty="0"/>
              <a:t>K-NN</a:t>
            </a:r>
            <a:r>
              <a:rPr lang="it-IT" sz="1600" dirty="0"/>
              <a:t>, </a:t>
            </a:r>
            <a:r>
              <a:rPr lang="it-IT" sz="1600" dirty="0" err="1"/>
              <a:t>Decision</a:t>
            </a:r>
            <a:r>
              <a:rPr lang="it-IT" sz="1600" dirty="0"/>
              <a:t> </a:t>
            </a:r>
            <a:r>
              <a:rPr lang="it-IT" sz="1600" dirty="0" err="1"/>
              <a:t>Tree</a:t>
            </a:r>
            <a:endParaRPr lang="it-IT" sz="1600" dirty="0"/>
          </a:p>
          <a:p>
            <a:pPr marL="101600" indent="0">
              <a:buNone/>
            </a:pPr>
            <a:endParaRPr lang="it-IT" sz="1600" dirty="0"/>
          </a:p>
          <a:p>
            <a:r>
              <a:rPr lang="it-IT" sz="1600" b="1" dirty="0">
                <a:solidFill>
                  <a:srgbClr val="FFC000"/>
                </a:solidFill>
              </a:rPr>
              <a:t>Accuracy</a:t>
            </a:r>
            <a:r>
              <a:rPr lang="it-IT" sz="1600" dirty="0">
                <a:solidFill>
                  <a:srgbClr val="FFC000"/>
                </a:solidFill>
              </a:rPr>
              <a:t>:</a:t>
            </a:r>
          </a:p>
          <a:p>
            <a:pPr lvl="1"/>
            <a:r>
              <a:rPr lang="it-IT" sz="1600" dirty="0" err="1"/>
              <a:t>Arousal</a:t>
            </a:r>
            <a:r>
              <a:rPr lang="it-IT" sz="1600" dirty="0"/>
              <a:t>: 59.97%</a:t>
            </a:r>
          </a:p>
          <a:p>
            <a:pPr lvl="1"/>
            <a:r>
              <a:rPr lang="it-IT" sz="1600" dirty="0"/>
              <a:t>Mood: 60.78%</a:t>
            </a:r>
          </a:p>
          <a:p>
            <a:endParaRPr lang="it-IT"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3B7239-10E0-462D-B36D-028E0E799C99}"/>
              </a:ext>
            </a:extLst>
          </p:cNvPr>
          <p:cNvSpPr/>
          <p:nvPr/>
        </p:nvSpPr>
        <p:spPr>
          <a:xfrm>
            <a:off x="5325035" y="1003208"/>
            <a:ext cx="3541984" cy="2439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FC581-4A2B-4A55-9B58-1E3F02E4641D}"/>
              </a:ext>
            </a:extLst>
          </p:cNvPr>
          <p:cNvSpPr txBox="1"/>
          <p:nvPr/>
        </p:nvSpPr>
        <p:spPr>
          <a:xfrm>
            <a:off x="5914696" y="1037904"/>
            <a:ext cx="59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B0D7EC-9DB5-47BE-88CB-474A958244D6}"/>
              </a:ext>
            </a:extLst>
          </p:cNvPr>
          <p:cNvSpPr txBox="1"/>
          <p:nvPr/>
        </p:nvSpPr>
        <p:spPr>
          <a:xfrm>
            <a:off x="7631900" y="103790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CONS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2CF44FC-1D37-40AB-83C2-D85F23D3D7F8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96027" y="1003208"/>
            <a:ext cx="0" cy="243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7CF31-EA51-4B3A-8BDB-36D13E84EEF9}"/>
              </a:ext>
            </a:extLst>
          </p:cNvPr>
          <p:cNvSpPr txBox="1"/>
          <p:nvPr/>
        </p:nvSpPr>
        <p:spPr>
          <a:xfrm>
            <a:off x="5405390" y="1683562"/>
            <a:ext cx="161028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Utilizza sensori indossabili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Usabile in un contesto reale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BFCAD2-5CB2-488F-B396-ED1A5023FD59}"/>
              </a:ext>
            </a:extLst>
          </p:cNvPr>
          <p:cNvSpPr txBox="1"/>
          <p:nvPr/>
        </p:nvSpPr>
        <p:spPr>
          <a:xfrm>
            <a:off x="7176382" y="1852838"/>
            <a:ext cx="16365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I risultati sono i peggiori degli studi esaminati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implementa RS</a:t>
            </a:r>
          </a:p>
        </p:txBody>
      </p:sp>
    </p:spTree>
    <p:extLst>
      <p:ext uri="{BB962C8B-B14F-4D97-AF65-F5344CB8AC3E}">
        <p14:creationId xmlns:p14="http://schemas.microsoft.com/office/powerpoint/2010/main" val="156964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37242"/>
            <a:ext cx="6660300" cy="603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Emotion Recognition</a:t>
            </a:r>
            <a:br>
              <a:rPr lang="en" dirty="0"/>
            </a:br>
            <a:r>
              <a:rPr lang="en" sz="1600" dirty="0"/>
              <a:t>Summary</a:t>
            </a:r>
            <a:endParaRPr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97650" y="1308569"/>
            <a:ext cx="4429491" cy="2231372"/>
          </a:xfrm>
        </p:spPr>
        <p:txBody>
          <a:bodyPr/>
          <a:lstStyle/>
          <a:p>
            <a:r>
              <a:rPr lang="it-IT" sz="1400" dirty="0"/>
              <a:t>26217 immagini corrispondenti ad emozioni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dirty="0"/>
              <a:t>Felice, Triste, Arrabbiato, Neutrale</a:t>
            </a:r>
          </a:p>
          <a:p>
            <a:endParaRPr lang="it-IT" sz="1400" dirty="0"/>
          </a:p>
          <a:p>
            <a:r>
              <a:rPr lang="it-IT" sz="1400" dirty="0">
                <a:solidFill>
                  <a:schemeClr val="tx1"/>
                </a:solidFill>
              </a:rPr>
              <a:t>Tre differenti moduli: </a:t>
            </a:r>
            <a:r>
              <a:rPr lang="it-IT" sz="1400" dirty="0" err="1">
                <a:solidFill>
                  <a:schemeClr val="tx1"/>
                </a:solidFill>
              </a:rPr>
              <a:t>Emotion</a:t>
            </a:r>
            <a:r>
              <a:rPr lang="it-IT" sz="1400" dirty="0">
                <a:solidFill>
                  <a:schemeClr val="tx1"/>
                </a:solidFill>
              </a:rPr>
              <a:t> Module, Music </a:t>
            </a:r>
            <a:r>
              <a:rPr lang="it-IT" sz="1400" dirty="0" err="1">
                <a:solidFill>
                  <a:schemeClr val="tx1"/>
                </a:solidFill>
              </a:rPr>
              <a:t>Classification</a:t>
            </a:r>
            <a:r>
              <a:rPr lang="it-IT" sz="1400" dirty="0">
                <a:solidFill>
                  <a:schemeClr val="tx1"/>
                </a:solidFill>
              </a:rPr>
              <a:t> Module, </a:t>
            </a:r>
            <a:r>
              <a:rPr lang="it-IT" sz="1400" dirty="0" err="1">
                <a:solidFill>
                  <a:schemeClr val="tx1"/>
                </a:solidFill>
              </a:rPr>
              <a:t>Recommendation</a:t>
            </a:r>
            <a:r>
              <a:rPr lang="it-IT" sz="1400" dirty="0">
                <a:solidFill>
                  <a:schemeClr val="tx1"/>
                </a:solidFill>
              </a:rPr>
              <a:t> Module</a:t>
            </a:r>
          </a:p>
          <a:p>
            <a:pPr marL="101600" indent="0">
              <a:buNone/>
            </a:pPr>
            <a:endParaRPr lang="it-IT" sz="1400" dirty="0"/>
          </a:p>
          <a:p>
            <a:r>
              <a:rPr lang="it-IT" sz="1400" b="1" dirty="0">
                <a:solidFill>
                  <a:srgbClr val="FF0000"/>
                </a:solidFill>
              </a:rPr>
              <a:t>Feature: </a:t>
            </a:r>
            <a:r>
              <a:rPr lang="it-IT" sz="1400" dirty="0"/>
              <a:t>256 feature </a:t>
            </a:r>
            <a:r>
              <a:rPr lang="it-IT" sz="1400" dirty="0" err="1"/>
              <a:t>map</a:t>
            </a:r>
            <a:r>
              <a:rPr lang="it-IT" sz="1400" dirty="0"/>
              <a:t> per ogni </a:t>
            </a:r>
            <a:r>
              <a:rPr lang="it-IT" sz="1400" dirty="0" err="1"/>
              <a:t>convolutional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endParaRPr lang="it-IT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C86ECF-31F8-419C-AAFC-E05067D8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8549" y="1308569"/>
            <a:ext cx="3118870" cy="1860049"/>
          </a:xfrm>
          <a:prstGeom prst="rect">
            <a:avLst/>
          </a:prstGeom>
          <a:ln w="254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6AD523-155C-4D31-8A72-9FEDE293EB0D}"/>
              </a:ext>
            </a:extLst>
          </p:cNvPr>
          <p:cNvSpPr txBox="1"/>
          <p:nvPr/>
        </p:nvSpPr>
        <p:spPr>
          <a:xfrm>
            <a:off x="7148945" y="37242"/>
            <a:ext cx="193963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S. Gilda, H. Zafar, C.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Soni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and K.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Waghurdekar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“Smart music player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integrating facial emotion recognition and music mood recommendation”</a:t>
            </a:r>
          </a:p>
          <a:p>
            <a:pPr algn="ctr"/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2017</a:t>
            </a:r>
            <a:endParaRPr lang="it-IT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82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50429"/>
            <a:ext cx="6660300" cy="6495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Emotion Recognition</a:t>
            </a:r>
            <a:br>
              <a:rPr lang="en" dirty="0"/>
            </a:br>
            <a:r>
              <a:rPr lang="en" sz="1600" dirty="0"/>
              <a:t>Risultati: Emotion Module</a:t>
            </a:r>
            <a:endParaRPr sz="16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3487" y="1218658"/>
            <a:ext cx="3437026" cy="917180"/>
          </a:xfrm>
        </p:spPr>
        <p:txBody>
          <a:bodyPr/>
          <a:lstStyle/>
          <a:p>
            <a:r>
              <a:rPr lang="it-IT" sz="1600" b="1" dirty="0">
                <a:solidFill>
                  <a:srgbClr val="FFC000"/>
                </a:solidFill>
              </a:rPr>
              <a:t>Classificatore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CNN + FCNN</a:t>
            </a:r>
            <a:br>
              <a:rPr lang="it-IT" sz="1600" dirty="0">
                <a:solidFill>
                  <a:schemeClr val="tx1"/>
                </a:solidFill>
              </a:rPr>
            </a:br>
            <a:endParaRPr lang="it-IT" sz="1600" dirty="0"/>
          </a:p>
          <a:p>
            <a:r>
              <a:rPr lang="it-IT" sz="1600" b="1" dirty="0">
                <a:solidFill>
                  <a:srgbClr val="FFC000"/>
                </a:solidFill>
              </a:rPr>
              <a:t>Accuracy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90.23%</a:t>
            </a:r>
            <a:endParaRPr lang="it-IT" sz="16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E58C2F5-40F9-4817-9A66-086831E3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36" y="2287701"/>
            <a:ext cx="4672285" cy="138056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558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25523"/>
            <a:ext cx="6660300" cy="6495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Emotion Recognition</a:t>
            </a:r>
            <a:br>
              <a:rPr lang="en" dirty="0"/>
            </a:br>
            <a:r>
              <a:rPr lang="en" sz="1600" dirty="0"/>
              <a:t>Risultati: Music Classification Module</a:t>
            </a:r>
            <a:endParaRPr sz="16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48A878-7968-4E51-AF6D-3F029F3C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055" y="1320682"/>
            <a:ext cx="3437026" cy="2060180"/>
          </a:xfrm>
        </p:spPr>
        <p:txBody>
          <a:bodyPr/>
          <a:lstStyle/>
          <a:p>
            <a:r>
              <a:rPr lang="it-IT" sz="1600" b="1" dirty="0">
                <a:solidFill>
                  <a:srgbClr val="FFC000"/>
                </a:solidFill>
              </a:rPr>
              <a:t>Classificatore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FCNN</a:t>
            </a:r>
            <a:br>
              <a:rPr lang="it-IT" sz="1600" dirty="0">
                <a:solidFill>
                  <a:schemeClr val="tx1"/>
                </a:solidFill>
              </a:rPr>
            </a:b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b="1" dirty="0">
                <a:solidFill>
                  <a:srgbClr val="FFC000"/>
                </a:solidFill>
              </a:rPr>
              <a:t>Classi</a:t>
            </a:r>
            <a:r>
              <a:rPr lang="it-IT" sz="1600" dirty="0">
                <a:solidFill>
                  <a:schemeClr val="tx1"/>
                </a:solidFill>
              </a:rPr>
              <a:t>: Energetico, Felice, Triste e Malinconico, Calmo e Rilassato</a:t>
            </a:r>
            <a:br>
              <a:rPr lang="it-IT" sz="1600" dirty="0">
                <a:solidFill>
                  <a:schemeClr val="tx1"/>
                </a:solidFill>
              </a:rPr>
            </a:br>
            <a:endParaRPr lang="it-IT" sz="1600" dirty="0"/>
          </a:p>
          <a:p>
            <a:r>
              <a:rPr lang="it-IT" sz="1600" b="1" dirty="0">
                <a:solidFill>
                  <a:srgbClr val="FFC000"/>
                </a:solidFill>
              </a:rPr>
              <a:t>Accuracy</a:t>
            </a:r>
            <a:r>
              <a:rPr lang="it-IT" sz="1600" dirty="0">
                <a:solidFill>
                  <a:srgbClr val="FFC000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97.96%</a:t>
            </a:r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13B7239-10E0-462D-B36D-028E0E799C99}"/>
              </a:ext>
            </a:extLst>
          </p:cNvPr>
          <p:cNvSpPr/>
          <p:nvPr/>
        </p:nvSpPr>
        <p:spPr>
          <a:xfrm>
            <a:off x="5325035" y="966951"/>
            <a:ext cx="3541984" cy="26337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FC581-4A2B-4A55-9B58-1E3F02E4641D}"/>
              </a:ext>
            </a:extLst>
          </p:cNvPr>
          <p:cNvSpPr txBox="1"/>
          <p:nvPr/>
        </p:nvSpPr>
        <p:spPr>
          <a:xfrm>
            <a:off x="5914696" y="966950"/>
            <a:ext cx="59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B0D7EC-9DB5-47BE-88CB-474A958244D6}"/>
              </a:ext>
            </a:extLst>
          </p:cNvPr>
          <p:cNvSpPr txBox="1"/>
          <p:nvPr/>
        </p:nvSpPr>
        <p:spPr>
          <a:xfrm>
            <a:off x="7631900" y="959332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CONS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2CF44FC-1D37-40AB-83C2-D85F23D3D7F8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96027" y="966951"/>
            <a:ext cx="0" cy="263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7CF31-EA51-4B3A-8BDB-36D13E84EEF9}"/>
              </a:ext>
            </a:extLst>
          </p:cNvPr>
          <p:cNvSpPr txBox="1"/>
          <p:nvPr/>
        </p:nvSpPr>
        <p:spPr>
          <a:xfrm>
            <a:off x="5405390" y="1138512"/>
            <a:ext cx="16102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Utilizza feature canzone</a:t>
            </a:r>
            <a:br>
              <a:rPr lang="it-IT" sz="1100" dirty="0">
                <a:solidFill>
                  <a:schemeClr val="tx1"/>
                </a:solidFill>
              </a:rPr>
            </a:b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Raggiunge risultati ottimi in entrambi i classificatori</a:t>
            </a:r>
            <a:br>
              <a:rPr lang="it-IT" sz="1100" dirty="0">
                <a:solidFill>
                  <a:schemeClr val="tx1"/>
                </a:solidFill>
              </a:rPr>
            </a:b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Implementa RS adattivo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Sistema di raccomandazione reattivo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BFCAD2-5CB2-488F-B396-ED1A5023FD59}"/>
              </a:ext>
            </a:extLst>
          </p:cNvPr>
          <p:cNvSpPr txBox="1"/>
          <p:nvPr/>
        </p:nvSpPr>
        <p:spPr>
          <a:xfrm>
            <a:off x="7230504" y="1320682"/>
            <a:ext cx="163651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consente di selezionare stato emotivo desiderato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Non è adattabile ad un contesto reale</a:t>
            </a:r>
          </a:p>
          <a:p>
            <a:pPr>
              <a:buClr>
                <a:schemeClr val="tx1"/>
              </a:buClr>
            </a:pPr>
            <a:endParaRPr lang="it-IT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</a:rPr>
              <a:t>Considera solo sottoinsieme di classi del dataset</a:t>
            </a:r>
          </a:p>
        </p:txBody>
      </p:sp>
    </p:spTree>
    <p:extLst>
      <p:ext uri="{BB962C8B-B14F-4D97-AF65-F5344CB8AC3E}">
        <p14:creationId xmlns:p14="http://schemas.microsoft.com/office/powerpoint/2010/main" val="405632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36357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8050B0"/>
                </a:solidFill>
              </a:rPr>
              <a:t>5.</a:t>
            </a:r>
            <a:endParaRPr dirty="0">
              <a:solidFill>
                <a:srgbClr val="8050B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Comparazione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1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69D1C3E-F856-4A3F-822C-169ED84BB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4C93B-F955-4C34-872B-50DC578C70DF}"/>
              </a:ext>
            </a:extLst>
          </p:cNvPr>
          <p:cNvSpPr txBox="1"/>
          <p:nvPr/>
        </p:nvSpPr>
        <p:spPr>
          <a:xfrm>
            <a:off x="2286000" y="11732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Comparazione Risultati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Accuratezza dei diversi classificatori nello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stimare le emozioni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BFF7E94-A3E4-4851-89B1-C7BA572AA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80740"/>
              </p:ext>
            </p:extLst>
          </p:nvPr>
        </p:nvGraphicFramePr>
        <p:xfrm>
          <a:off x="1905000" y="1217179"/>
          <a:ext cx="5334000" cy="3451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49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308D38-A3FE-4B20-8943-BEC052C66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98C1B4-4294-416F-A6DB-521290B47324}"/>
              </a:ext>
            </a:extLst>
          </p:cNvPr>
          <p:cNvSpPr txBox="1"/>
          <p:nvPr/>
        </p:nvSpPr>
        <p:spPr>
          <a:xfrm>
            <a:off x="2123209" y="0"/>
            <a:ext cx="4897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Comparazione 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Sistemi di Raccomandazione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174F0C8-D3DE-4543-9C4E-CD431246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51773"/>
              </p:ext>
            </p:extLst>
          </p:nvPr>
        </p:nvGraphicFramePr>
        <p:xfrm>
          <a:off x="1312718" y="1073727"/>
          <a:ext cx="6518564" cy="3478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783">
                  <a:extLst>
                    <a:ext uri="{9D8B030D-6E8A-4147-A177-3AD203B41FA5}">
                      <a16:colId xmlns:a16="http://schemas.microsoft.com/office/drawing/2014/main" val="3789125998"/>
                    </a:ext>
                  </a:extLst>
                </a:gridCol>
                <a:gridCol w="2481499">
                  <a:extLst>
                    <a:ext uri="{9D8B030D-6E8A-4147-A177-3AD203B41FA5}">
                      <a16:colId xmlns:a16="http://schemas.microsoft.com/office/drawing/2014/main" val="3096227606"/>
                    </a:ext>
                  </a:extLst>
                </a:gridCol>
                <a:gridCol w="1629641">
                  <a:extLst>
                    <a:ext uri="{9D8B030D-6E8A-4147-A177-3AD203B41FA5}">
                      <a16:colId xmlns:a16="http://schemas.microsoft.com/office/drawing/2014/main" val="2566236550"/>
                    </a:ext>
                  </a:extLst>
                </a:gridCol>
                <a:gridCol w="1629641">
                  <a:extLst>
                    <a:ext uri="{9D8B030D-6E8A-4147-A177-3AD203B41FA5}">
                      <a16:colId xmlns:a16="http://schemas.microsoft.com/office/drawing/2014/main" val="1761989807"/>
                    </a:ext>
                  </a:extLst>
                </a:gridCol>
              </a:tblGrid>
              <a:tr h="613212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Ontologie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GSR &amp; PPG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Facial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Recognition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01273"/>
                  </a:ext>
                </a:extLst>
              </a:tr>
              <a:tr h="158392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43FF98"/>
                          </a:solidFill>
                        </a:rPr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Utilizza ontologie per raccogliere le informazioni degli utenti. </a:t>
                      </a:r>
                      <a:br>
                        <a:rPr lang="it-IT" sz="1100" dirty="0">
                          <a:solidFill>
                            <a:schemeClr val="bg1"/>
                          </a:solidFill>
                        </a:rPr>
                      </a:br>
                      <a:endParaRPr lang="it-IT" sz="11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Consente di effettuare le raccomandazioni sulla base dello stato desiderato.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Sfrutta le emozioni dell’utente per integrare un RS classico.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it-IT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Utilizza algoritmo </a:t>
                      </a:r>
                      <a:r>
                        <a:rPr lang="it-IT" sz="1100" b="1" dirty="0">
                          <a:solidFill>
                            <a:schemeClr val="bg1"/>
                          </a:solidFill>
                        </a:rPr>
                        <a:t>SGD </a:t>
                      </a:r>
                      <a:r>
                        <a:rPr lang="it-IT" sz="1100" b="0" dirty="0">
                          <a:solidFill>
                            <a:schemeClr val="bg1"/>
                          </a:solidFill>
                        </a:rPr>
                        <a:t>per creare un music player adattivo.</a:t>
                      </a:r>
                      <a:br>
                        <a:rPr lang="it-IT" sz="1100" b="0" dirty="0">
                          <a:solidFill>
                            <a:schemeClr val="bg1"/>
                          </a:solidFill>
                        </a:rPr>
                      </a:br>
                      <a:endParaRPr lang="it-IT" sz="1100" b="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dirty="0">
                          <a:solidFill>
                            <a:schemeClr val="bg1"/>
                          </a:solidFill>
                        </a:rPr>
                        <a:t>Sfrutta le emozioni dell’utente e le feature della canzone.</a:t>
                      </a:r>
                      <a:endParaRPr lang="it-IT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860727"/>
                  </a:ext>
                </a:extLst>
              </a:tr>
              <a:tr h="121077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Non utilizza sistemi di riconoscimento automatico delle emozioni.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Non consente di effettuare raccomandazioni sulla base di uno stato desiderato.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1100" dirty="0">
                        <a:solidFill>
                          <a:schemeClr val="bg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100" dirty="0">
                          <a:solidFill>
                            <a:schemeClr val="bg1"/>
                          </a:solidFill>
                        </a:rPr>
                        <a:t>Non consente di effettuare raccomandazioni sulla base di uno stato desiderato.</a:t>
                      </a:r>
                    </a:p>
                    <a:p>
                      <a:endParaRPr lang="it-IT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53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57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36357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00286"/>
                </a:solidFill>
              </a:rPr>
              <a:t>6.</a:t>
            </a:r>
            <a:endParaRPr dirty="0">
              <a:solidFill>
                <a:srgbClr val="F002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 &amp; Sviluppi Futuri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4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775855"/>
            <a:ext cx="7433400" cy="16065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8097FF"/>
                </a:solidFill>
              </a:rPr>
              <a:t>1.</a:t>
            </a:r>
            <a:endParaRPr dirty="0">
              <a:solidFill>
                <a:srgbClr val="8097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1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74;p20">
            <a:extLst>
              <a:ext uri="{FF2B5EF4-FFF2-40B4-BE49-F238E27FC236}">
                <a16:creationId xmlns:a16="http://schemas.microsoft.com/office/drawing/2014/main" id="{E7AAF41E-155C-49AE-A86D-9E5DB6C69719}"/>
              </a:ext>
            </a:extLst>
          </p:cNvPr>
          <p:cNvSpPr txBox="1">
            <a:spLocks/>
          </p:cNvSpPr>
          <p:nvPr/>
        </p:nvSpPr>
        <p:spPr>
          <a:xfrm>
            <a:off x="831558" y="665771"/>
            <a:ext cx="2402178" cy="3589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20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Tendenze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Sistemi raccomandazione ibridi (utente + canzone)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Classificazione mood utente e canzone 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Analisi segnali fisiologici (PSR, PPG, FBS, EDA)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800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Riconoscimento facciale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Ontologie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800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Google Shape;774;p20">
            <a:extLst>
              <a:ext uri="{FF2B5EF4-FFF2-40B4-BE49-F238E27FC236}">
                <a16:creationId xmlns:a16="http://schemas.microsoft.com/office/drawing/2014/main" id="{1E5BC564-B973-4FD4-A95C-9B9380FC4930}"/>
              </a:ext>
            </a:extLst>
          </p:cNvPr>
          <p:cNvSpPr txBox="1">
            <a:spLocks/>
          </p:cNvSpPr>
          <p:nvPr/>
        </p:nvSpPr>
        <p:spPr>
          <a:xfrm>
            <a:off x="5884909" y="665771"/>
            <a:ext cx="2402178" cy="3685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20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Open Issues</a:t>
            </a:r>
          </a:p>
          <a:p>
            <a:endParaRPr lang="it-IT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Usabilità in contesto quotidiano limitata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SzPts val="1800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Privacy ed etica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chemeClr val="dk1"/>
                </a:solidFill>
                <a:latin typeface="Catamaran Thin"/>
                <a:cs typeface="Catamaran Thin"/>
                <a:sym typeface="Catamaran Thin"/>
              </a:rPr>
              <a:t>Generalizzazione massiccia degli utenti 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SzPts val="1800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endParaRPr lang="it-IT" sz="1500" dirty="0">
              <a:solidFill>
                <a:schemeClr val="dk1"/>
              </a:solidFill>
              <a:latin typeface="Catamaran Thin"/>
              <a:cs typeface="Catamaran Thin"/>
              <a:sym typeface="Catamaran Thin"/>
            </a:endParaRPr>
          </a:p>
          <a:p>
            <a:pPr marL="285750" indent="-285750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96CED9-53AB-43D5-908B-758C0ECF0BB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572000" y="507206"/>
            <a:ext cx="0" cy="390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70756AD0-3596-41FA-B713-1F78D3E8B577}"/>
              </a:ext>
            </a:extLst>
          </p:cNvPr>
          <p:cNvSpPr txBox="1">
            <a:spLocks/>
          </p:cNvSpPr>
          <p:nvPr/>
        </p:nvSpPr>
        <p:spPr>
          <a:xfrm>
            <a:off x="1241875" y="121700"/>
            <a:ext cx="6660300" cy="3855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0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Conclusioni</a:t>
            </a:r>
            <a:br>
              <a:rPr lang="it-IT" dirty="0"/>
            </a:br>
            <a:endParaRPr lang="it-IT" dirty="0"/>
          </a:p>
        </p:txBody>
      </p:sp>
      <p:sp>
        <p:nvSpPr>
          <p:cNvPr id="16" name="Google Shape;741;p17">
            <a:extLst>
              <a:ext uri="{FF2B5EF4-FFF2-40B4-BE49-F238E27FC236}">
                <a16:creationId xmlns:a16="http://schemas.microsoft.com/office/drawing/2014/main" id="{6E965534-7D5A-4027-B2B5-B4E0A468CF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413900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62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erson user woman young icon - User Pictures">
            <a:extLst>
              <a:ext uri="{FF2B5EF4-FFF2-40B4-BE49-F238E27FC236}">
                <a16:creationId xmlns:a16="http://schemas.microsoft.com/office/drawing/2014/main" id="{3924F7DD-3C09-464C-A7D0-CA34B7DE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3" y="954749"/>
            <a:ext cx="2202873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te D&amp;#39;Ingrandimento Vetro Della - Grafica vettoriale gratuita su Pixabay">
            <a:extLst>
              <a:ext uri="{FF2B5EF4-FFF2-40B4-BE49-F238E27FC236}">
                <a16:creationId xmlns:a16="http://schemas.microsoft.com/office/drawing/2014/main" id="{D8DFC507-0034-4159-B2D2-2CC9D25A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34" y="851300"/>
            <a:ext cx="3691514" cy="36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60600AF-AC11-42EC-8E46-28A13BAC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5" y="121700"/>
            <a:ext cx="6660300" cy="729600"/>
          </a:xfrm>
        </p:spPr>
        <p:txBody>
          <a:bodyPr/>
          <a:lstStyle/>
          <a:p>
            <a:r>
              <a:rPr lang="it-IT" dirty="0"/>
              <a:t>Sviluppi Futuri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27E69E-87AC-4A44-A438-F54E4A698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31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02FF50-BEF6-4F7C-A0C1-82C9D0C30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2" y="954749"/>
            <a:ext cx="2889411" cy="22079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E6400E-17E6-4AD1-8E1C-C19A8CE4131C}"/>
              </a:ext>
            </a:extLst>
          </p:cNvPr>
          <p:cNvSpPr txBox="1"/>
          <p:nvPr/>
        </p:nvSpPr>
        <p:spPr>
          <a:xfrm>
            <a:off x="1344260" y="3162695"/>
            <a:ext cx="207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Wearable Computing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8A18A5-BB42-45CC-ABA7-C9BAE1BC4C7E}"/>
              </a:ext>
            </a:extLst>
          </p:cNvPr>
          <p:cNvSpPr txBox="1"/>
          <p:nvPr/>
        </p:nvSpPr>
        <p:spPr>
          <a:xfrm>
            <a:off x="5441372" y="3162695"/>
            <a:ext cx="207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Focus sull’utente</a:t>
            </a:r>
          </a:p>
        </p:txBody>
      </p:sp>
    </p:spTree>
    <p:extLst>
      <p:ext uri="{BB962C8B-B14F-4D97-AF65-F5344CB8AC3E}">
        <p14:creationId xmlns:p14="http://schemas.microsoft.com/office/powerpoint/2010/main" val="29855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106" name="Google Shape;1106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1" name="Google Shape;1151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ctrTitle" idx="4294967295"/>
          </p:nvPr>
        </p:nvSpPr>
        <p:spPr>
          <a:xfrm>
            <a:off x="1439400" y="9785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THANKS!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1153" name="Google Shape;1153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Any questions?</a:t>
            </a:r>
            <a:endParaRPr sz="1800" dirty="0">
              <a:solidFill>
                <a:srgbClr val="AF9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F9FFF"/>
              </a:solidFill>
            </a:endParaRPr>
          </a:p>
        </p:txBody>
      </p:sp>
      <p:sp>
        <p:nvSpPr>
          <p:cNvPr id="1154" name="Google Shape;1154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155" name="Google Shape;1155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56" name="Google Shape;115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9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>
            <a:spLocks noGrp="1"/>
          </p:cNvSpPr>
          <p:nvPr>
            <p:ph type="title" idx="4294967295"/>
          </p:nvPr>
        </p:nvSpPr>
        <p:spPr>
          <a:xfrm>
            <a:off x="732671" y="295186"/>
            <a:ext cx="7678657" cy="4087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  <a:latin typeface="+mj-lt"/>
              </a:rPr>
              <a:t>Un panorama dell’ascolto di musica nel mondo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2" name="Google Shape;792;p22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7042E6-BFD3-4665-AD6B-A1434D3A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6" y="602605"/>
            <a:ext cx="8148645" cy="298054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0D224A-2CEF-44CE-86CE-D6837A820D4D}"/>
              </a:ext>
            </a:extLst>
          </p:cNvPr>
          <p:cNvSpPr txBox="1"/>
          <p:nvPr/>
        </p:nvSpPr>
        <p:spPr>
          <a:xfrm>
            <a:off x="6573439" y="3242169"/>
            <a:ext cx="207288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0" i="0" u="none" strike="noStrike" baseline="0" dirty="0">
                <a:solidFill>
                  <a:schemeClr val="tx1"/>
                </a:solidFill>
                <a:latin typeface="+mn-lt"/>
              </a:rPr>
              <a:t>https://www.scfitalia.it/kdocs/2021251/ifpi_engaging_with_music_poster.pdf</a:t>
            </a:r>
          </a:p>
        </p:txBody>
      </p:sp>
    </p:spTree>
    <p:extLst>
      <p:ext uri="{BB962C8B-B14F-4D97-AF65-F5344CB8AC3E}">
        <p14:creationId xmlns:p14="http://schemas.microsoft.com/office/powerpoint/2010/main" val="39712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6"/>
          <p:cNvSpPr txBox="1">
            <a:spLocks noGrp="1"/>
          </p:cNvSpPr>
          <p:nvPr>
            <p:ph type="body" idx="1"/>
          </p:nvPr>
        </p:nvSpPr>
        <p:spPr>
          <a:xfrm>
            <a:off x="1128485" y="1563085"/>
            <a:ext cx="6945327" cy="3381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600" dirty="0"/>
              <a:t>“</a:t>
            </a:r>
            <a:r>
              <a:rPr lang="en-US" sz="1600" i="1" dirty="0"/>
              <a:t>Recommender systems are one of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i="1" dirty="0"/>
              <a:t>those applications that can filter information in a personalized manner</a:t>
            </a:r>
            <a:r>
              <a:rPr lang="en-US" sz="1600" dirty="0"/>
              <a:t>” 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/>
              <a:t>(Schafer et al. 2001)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/>
              <a:t>“</a:t>
            </a:r>
            <a:r>
              <a:rPr lang="en-US" sz="1600" i="1" dirty="0"/>
              <a:t>Recommender systems produce suggestions and recommendations to assist their users in many decision-making processes</a:t>
            </a:r>
            <a:r>
              <a:rPr lang="en-US" sz="1600" dirty="0"/>
              <a:t>”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300" dirty="0"/>
              <a:t>(</a:t>
            </a:r>
            <a:r>
              <a:rPr lang="en-US" sz="1300" dirty="0" err="1"/>
              <a:t>Batmaz</a:t>
            </a:r>
            <a:r>
              <a:rPr lang="en-US" sz="1300" dirty="0"/>
              <a:t> et al. 2018)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dirty="0"/>
              <a:t>“</a:t>
            </a:r>
            <a:r>
              <a:rPr lang="en-US" sz="1600" i="1" dirty="0"/>
              <a:t>Recommender Systems (RSs) are software tools and techniques providing suggestions for items to be of use to a user.</a:t>
            </a:r>
            <a:r>
              <a:rPr lang="en-US" sz="1600" dirty="0"/>
              <a:t>”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300" dirty="0"/>
              <a:t>(Ricci et al. 2011)</a:t>
            </a:r>
          </a:p>
          <a:p>
            <a:pPr marL="342900" indent="-342900">
              <a:spcAft>
                <a:spcPts val="800"/>
              </a:spcAft>
            </a:pPr>
            <a:endParaRPr lang="en-US" sz="1800" dirty="0"/>
          </a:p>
          <a:p>
            <a:pPr marL="342900" indent="-342900">
              <a:spcAft>
                <a:spcPts val="800"/>
              </a:spcAft>
            </a:pPr>
            <a:endParaRPr lang="it-IT" sz="1800" dirty="0"/>
          </a:p>
        </p:txBody>
      </p:sp>
      <p:sp>
        <p:nvSpPr>
          <p:cNvPr id="734" name="Google Shape;734;p1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6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BEB4413-2EAE-447A-95A0-076F2C0A0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9EFF37B-0CDF-4989-95A0-2D9A8C2218DA}"/>
              </a:ext>
            </a:extLst>
          </p:cNvPr>
          <p:cNvSpPr/>
          <p:nvPr/>
        </p:nvSpPr>
        <p:spPr>
          <a:xfrm>
            <a:off x="3371850" y="334872"/>
            <a:ext cx="5043488" cy="4286251"/>
          </a:xfrm>
          <a:prstGeom prst="ellipse">
            <a:avLst/>
          </a:prstGeom>
          <a:noFill/>
          <a:ln w="57150">
            <a:solidFill>
              <a:srgbClr val="6DD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F174F09-9D6D-49AA-B794-790B3D525614}"/>
              </a:ext>
            </a:extLst>
          </p:cNvPr>
          <p:cNvSpPr/>
          <p:nvPr/>
        </p:nvSpPr>
        <p:spPr>
          <a:xfrm>
            <a:off x="728662" y="334874"/>
            <a:ext cx="5043488" cy="4286251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AC7658-7DEA-4207-94F6-110454C6E45A}"/>
              </a:ext>
            </a:extLst>
          </p:cNvPr>
          <p:cNvSpPr txBox="1"/>
          <p:nvPr/>
        </p:nvSpPr>
        <p:spPr>
          <a:xfrm>
            <a:off x="940591" y="1970167"/>
            <a:ext cx="2443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Affective</a:t>
            </a:r>
            <a:endParaRPr lang="it-IT" sz="3000" b="1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  <a:p>
            <a:r>
              <a:rPr lang="it-IT" sz="300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Computing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A9A166-D27B-4AF3-B1BA-FB6647822E83}"/>
              </a:ext>
            </a:extLst>
          </p:cNvPr>
          <p:cNvSpPr txBox="1"/>
          <p:nvPr/>
        </p:nvSpPr>
        <p:spPr>
          <a:xfrm>
            <a:off x="5610353" y="1970167"/>
            <a:ext cx="267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Recommender</a:t>
            </a:r>
            <a:endParaRPr lang="it-IT" sz="3000" b="1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  <a:p>
            <a:pPr algn="r"/>
            <a:r>
              <a:rPr lang="it-IT" sz="300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System</a:t>
            </a:r>
          </a:p>
        </p:txBody>
      </p:sp>
      <p:pic>
        <p:nvPicPr>
          <p:cNvPr id="15" name="Immagine 1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FCA13175-DBCE-41A5-AFD5-519BF4DD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5" t="13653" r="15118" b="9544"/>
          <a:stretch/>
        </p:blipFill>
        <p:spPr>
          <a:xfrm>
            <a:off x="3855241" y="1279928"/>
            <a:ext cx="1433517" cy="111570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932BD3-284B-C437-0D2F-3D8ED607D91A}"/>
              </a:ext>
            </a:extLst>
          </p:cNvPr>
          <p:cNvSpPr txBox="1"/>
          <p:nvPr/>
        </p:nvSpPr>
        <p:spPr>
          <a:xfrm>
            <a:off x="3940570" y="2972355"/>
            <a:ext cx="126285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b="1" dirty="0">
                <a:solidFill>
                  <a:srgbClr val="006666"/>
                </a:solidFill>
              </a:rPr>
              <a:t>M</a:t>
            </a:r>
            <a:r>
              <a:rPr lang="it-IT" sz="1200" dirty="0">
                <a:solidFill>
                  <a:srgbClr val="006666"/>
                </a:solidFill>
              </a:rPr>
              <a:t>usic</a:t>
            </a:r>
          </a:p>
          <a:p>
            <a:pPr algn="ctr"/>
            <a:r>
              <a:rPr lang="it-IT" sz="1300" b="1" dirty="0" err="1">
                <a:solidFill>
                  <a:srgbClr val="006666"/>
                </a:solidFill>
              </a:rPr>
              <a:t>E</a:t>
            </a:r>
            <a:r>
              <a:rPr lang="it-IT" sz="1200" dirty="0" err="1">
                <a:solidFill>
                  <a:srgbClr val="006666"/>
                </a:solidFill>
              </a:rPr>
              <a:t>motion</a:t>
            </a:r>
            <a:endParaRPr lang="it-IT" sz="1200" dirty="0">
              <a:solidFill>
                <a:srgbClr val="006666"/>
              </a:solidFill>
            </a:endParaRPr>
          </a:p>
          <a:p>
            <a:pPr algn="ctr"/>
            <a:r>
              <a:rPr lang="it-IT" sz="1300" b="1" dirty="0" err="1">
                <a:solidFill>
                  <a:srgbClr val="006666"/>
                </a:solidFill>
              </a:rPr>
              <a:t>R</a:t>
            </a:r>
            <a:r>
              <a:rPr lang="it-IT" sz="1200" dirty="0" err="1">
                <a:solidFill>
                  <a:srgbClr val="006666"/>
                </a:solidFill>
              </a:rPr>
              <a:t>ecognition</a:t>
            </a:r>
            <a:endParaRPr lang="it-IT" sz="1200" dirty="0">
              <a:solidFill>
                <a:srgbClr val="006666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631D36-C893-2705-A123-0E5539F09F73}"/>
              </a:ext>
            </a:extLst>
          </p:cNvPr>
          <p:cNvSpPr txBox="1"/>
          <p:nvPr/>
        </p:nvSpPr>
        <p:spPr>
          <a:xfrm>
            <a:off x="3940571" y="2307147"/>
            <a:ext cx="126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006666"/>
                </a:solidFill>
              </a:rPr>
              <a:t>MER</a:t>
            </a:r>
          </a:p>
        </p:txBody>
      </p:sp>
    </p:spTree>
    <p:extLst>
      <p:ext uri="{BB962C8B-B14F-4D97-AF65-F5344CB8AC3E}">
        <p14:creationId xmlns:p14="http://schemas.microsoft.com/office/powerpoint/2010/main" val="41564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90633D-0472-4BE1-9F5B-F6A28BD352B3}"/>
              </a:ext>
            </a:extLst>
          </p:cNvPr>
          <p:cNvSpPr txBox="1"/>
          <p:nvPr/>
        </p:nvSpPr>
        <p:spPr>
          <a:xfrm>
            <a:off x="2116666" y="86593"/>
            <a:ext cx="4910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Rappresentare le emozioni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5C2BAE1-98FB-48BC-9448-AD592CB46A55}"/>
              </a:ext>
            </a:extLst>
          </p:cNvPr>
          <p:cNvSpPr txBox="1"/>
          <p:nvPr/>
        </p:nvSpPr>
        <p:spPr>
          <a:xfrm>
            <a:off x="600867" y="4522227"/>
            <a:ext cx="286388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tx1"/>
                </a:solidFill>
              </a:rPr>
              <a:t>Modelli discreti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37ADEA-647B-4670-A809-228247F3C62E}"/>
              </a:ext>
            </a:extLst>
          </p:cNvPr>
          <p:cNvSpPr txBox="1"/>
          <p:nvPr/>
        </p:nvSpPr>
        <p:spPr>
          <a:xfrm>
            <a:off x="5407843" y="4522227"/>
            <a:ext cx="286388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chemeClr val="tx1"/>
                </a:solidFill>
              </a:rPr>
              <a:t>Modelli continui</a:t>
            </a:r>
          </a:p>
        </p:txBody>
      </p:sp>
      <p:pic>
        <p:nvPicPr>
          <p:cNvPr id="5" name="Immagine 4" descr="Immagine che contiene bigliettodavisita, testo, accessorio, ombrello&#10;&#10;Descrizione generata automaticamente">
            <a:extLst>
              <a:ext uri="{FF2B5EF4-FFF2-40B4-BE49-F238E27FC236}">
                <a16:creationId xmlns:a16="http://schemas.microsoft.com/office/drawing/2014/main" id="{2FF3329F-D37E-4725-946A-16442B82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9" y="724222"/>
            <a:ext cx="3496706" cy="349670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EE40215-F660-4F44-A563-781F16BBDE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62885" y="724222"/>
            <a:ext cx="4153806" cy="349670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4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775855"/>
            <a:ext cx="7433400" cy="16065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FF98"/>
                </a:solidFill>
              </a:rPr>
              <a:t>2.</a:t>
            </a:r>
            <a:endParaRPr dirty="0">
              <a:solidFill>
                <a:srgbClr val="43FF9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Stato dell’Arte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7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39" name="Google Shape;739;p17"/>
          <p:cNvSpPr txBox="1">
            <a:spLocks noGrp="1"/>
          </p:cNvSpPr>
          <p:nvPr>
            <p:ph type="title" idx="4294967295"/>
          </p:nvPr>
        </p:nvSpPr>
        <p:spPr>
          <a:xfrm>
            <a:off x="666751" y="83156"/>
            <a:ext cx="7943850" cy="3952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Tendenze dei sistemi di raccomandazione in ambito musicale</a:t>
            </a:r>
            <a:endParaRPr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3FD54C-F70C-4BB0-ACE8-CD524A14E634}"/>
              </a:ext>
            </a:extLst>
          </p:cNvPr>
          <p:cNvSpPr txBox="1"/>
          <p:nvPr/>
        </p:nvSpPr>
        <p:spPr>
          <a:xfrm>
            <a:off x="6007965" y="4329620"/>
            <a:ext cx="286388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Batmaz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Z.,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Yurekli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A., Bilge, A., &amp; </a:t>
            </a:r>
            <a:r>
              <a:rPr lang="en-US" sz="800" b="0" i="0" u="none" strike="noStrike" baseline="0" dirty="0" err="1">
                <a:solidFill>
                  <a:schemeClr val="tx1"/>
                </a:solidFill>
                <a:latin typeface="+mn-lt"/>
              </a:rPr>
              <a:t>Kaleli</a:t>
            </a:r>
            <a:r>
              <a:rPr lang="en-US" sz="800" b="0" i="0" u="none" strike="noStrike" baseline="0" dirty="0">
                <a:solidFill>
                  <a:schemeClr val="tx1"/>
                </a:solidFill>
                <a:latin typeface="+mn-lt"/>
              </a:rPr>
              <a:t>, C. (2019). A review on deep learning for recommender systems: challenges and remedies. Artificial Intelligence Review, 52(1), 1-37.</a:t>
            </a:r>
            <a:endParaRPr lang="it-IT" sz="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B6588D5-EB7C-4B95-8772-3122BE3F2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301996"/>
              </p:ext>
            </p:extLst>
          </p:nvPr>
        </p:nvGraphicFramePr>
        <p:xfrm>
          <a:off x="114984" y="675703"/>
          <a:ext cx="8756870" cy="3574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043571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1347</Words>
  <Application>Microsoft Office PowerPoint</Application>
  <PresentationFormat>Presentazione su schermo (16:9)</PresentationFormat>
  <Paragraphs>356</Paragraphs>
  <Slides>32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Calibri</vt:lpstr>
      <vt:lpstr>Catamaran Thin</vt:lpstr>
      <vt:lpstr>Arial</vt:lpstr>
      <vt:lpstr>Catamaran</vt:lpstr>
      <vt:lpstr>Hubert template</vt:lpstr>
      <vt:lpstr>Presentazione standard di PowerPoint</vt:lpstr>
      <vt:lpstr>ROADMAP</vt:lpstr>
      <vt:lpstr>1. Introduzione</vt:lpstr>
      <vt:lpstr>Un panorama dell’ascolto di musica nel mondo</vt:lpstr>
      <vt:lpstr>Presentazione standard di PowerPoint</vt:lpstr>
      <vt:lpstr>Presentazione standard di PowerPoint</vt:lpstr>
      <vt:lpstr>Presentazione standard di PowerPoint</vt:lpstr>
      <vt:lpstr>2. Stato dell’Arte</vt:lpstr>
      <vt:lpstr>Tendenze dei sistemi di raccomandazione in ambito musicale</vt:lpstr>
      <vt:lpstr>Presentazione standard di PowerPoint</vt:lpstr>
      <vt:lpstr>Difficoltà legate ai sistemi di raccomandazione</vt:lpstr>
      <vt:lpstr>3. Descrizione dei Modelli MER</vt:lpstr>
      <vt:lpstr>Presentazione standard di PowerPoint</vt:lpstr>
      <vt:lpstr>4. Modelli in Letteratura  nel Dettaglio </vt:lpstr>
      <vt:lpstr>Emotion and Context based music recommendation Summary</vt:lpstr>
      <vt:lpstr>Emotion and Context based music recommendation Risultati</vt:lpstr>
      <vt:lpstr>Forehead Biosignals Summary</vt:lpstr>
      <vt:lpstr>Forehead Biosignals Risultati</vt:lpstr>
      <vt:lpstr>GSR &amp; PPG Summary</vt:lpstr>
      <vt:lpstr>GSR &amp; PPG Risultati</vt:lpstr>
      <vt:lpstr>Empatica E4 Summary</vt:lpstr>
      <vt:lpstr>Empatica E4 Risultati</vt:lpstr>
      <vt:lpstr>Facial Emotion Recognition Summary</vt:lpstr>
      <vt:lpstr>Facial Emotion Recognition Risultati: Emotion Module</vt:lpstr>
      <vt:lpstr>Facial Emotion Recognition Risultati: Music Classification Module</vt:lpstr>
      <vt:lpstr>5. Comparazione Modelli</vt:lpstr>
      <vt:lpstr>Presentazione standard di PowerPoint</vt:lpstr>
      <vt:lpstr>Presentazione standard di PowerPoint</vt:lpstr>
      <vt:lpstr>6. Conclusioni &amp; Sviluppi Futuri</vt:lpstr>
      <vt:lpstr>Presentazione standard di PowerPoint</vt:lpstr>
      <vt:lpstr>Sviluppi Futuri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mattia marchi</cp:lastModifiedBy>
  <cp:revision>41</cp:revision>
  <dcterms:modified xsi:type="dcterms:W3CDTF">2022-10-12T16:09:02Z</dcterms:modified>
</cp:coreProperties>
</file>