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e9f5c97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e9f5c97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9f5c973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9f5c973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e9f5c973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e9f5c973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e9f5c973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e9f5c973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9f5c973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9f5c973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e9f5c973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e9f5c973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e9f5c973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e9f5c973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e9f5c973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e9f5c973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millionsongdataset.com/pages/example-track-description/" TargetMode="External"/><Relationship Id="rId4" Type="http://schemas.openxmlformats.org/officeDocument/2006/relationships/hyperlink" Target="http://millionsongdataset.com/pages/field-li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Confronto Dataset</a:t>
            </a:r>
            <a:endParaRPr/>
          </a:p>
          <a:p>
            <a:pPr indent="0" lvl="0" marL="0" rtl="0" algn="l">
              <a:spcBef>
                <a:spcPts val="0"/>
              </a:spcBef>
              <a:spcAft>
                <a:spcPts val="0"/>
              </a:spcAft>
              <a:buNone/>
            </a:pPr>
            <a:r>
              <a:rPr lang="it"/>
              <a:t>Musicali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38761D"/>
                </a:solidFill>
              </a:rPr>
              <a:t>Emotify</a:t>
            </a:r>
            <a:endParaRPr>
              <a:solidFill>
                <a:srgbClr val="38761D"/>
              </a:solidFill>
            </a:endParaRPr>
          </a:p>
        </p:txBody>
      </p:sp>
      <p:sp>
        <p:nvSpPr>
          <p:cNvPr id="283" name="Google Shape;283;p14"/>
          <p:cNvSpPr txBox="1"/>
          <p:nvPr>
            <p:ph idx="1" type="body"/>
          </p:nvPr>
        </p:nvSpPr>
        <p:spPr>
          <a:xfrm>
            <a:off x="1303800" y="19414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sz="1800"/>
              <a:t>400 canzoni da 1 minuto</a:t>
            </a:r>
            <a:endParaRPr sz="1800"/>
          </a:p>
          <a:p>
            <a:pPr indent="-342900" lvl="0" marL="457200" rtl="0" algn="l">
              <a:spcBef>
                <a:spcPts val="0"/>
              </a:spcBef>
              <a:spcAft>
                <a:spcPts val="0"/>
              </a:spcAft>
              <a:buSzPts val="1800"/>
              <a:buChar char="●"/>
            </a:pPr>
            <a:r>
              <a:rPr lang="it" sz="1800"/>
              <a:t>4 generi (rock, classico, pop, elettronica)</a:t>
            </a:r>
            <a:endParaRPr sz="1800"/>
          </a:p>
          <a:p>
            <a:pPr indent="-342900" lvl="0" marL="457200" rtl="0" algn="l">
              <a:spcBef>
                <a:spcPts val="0"/>
              </a:spcBef>
              <a:spcAft>
                <a:spcPts val="0"/>
              </a:spcAft>
              <a:buSzPts val="1800"/>
              <a:buChar char="●"/>
            </a:pPr>
            <a:r>
              <a:rPr lang="it" sz="1800"/>
              <a:t>9 Emozioni (GEMS scale)</a:t>
            </a:r>
            <a:endParaRPr sz="1800"/>
          </a:p>
          <a:p>
            <a:pPr indent="-342900" lvl="0" marL="457200" rtl="0" algn="l">
              <a:spcBef>
                <a:spcPts val="0"/>
              </a:spcBef>
              <a:spcAft>
                <a:spcPts val="0"/>
              </a:spcAft>
              <a:buSzPts val="1800"/>
              <a:buChar char="●"/>
            </a:pPr>
            <a:r>
              <a:rPr lang="it" sz="1800"/>
              <a:t>File audio + metadati</a:t>
            </a:r>
            <a:endParaRPr sz="1800"/>
          </a:p>
        </p:txBody>
      </p:sp>
      <p:sp>
        <p:nvSpPr>
          <p:cNvPr id="284" name="Google Shape;284;p14"/>
          <p:cNvSpPr/>
          <p:nvPr/>
        </p:nvSpPr>
        <p:spPr>
          <a:xfrm>
            <a:off x="5216450" y="255350"/>
            <a:ext cx="3757200" cy="14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300">
                <a:highlight>
                  <a:srgbClr val="FFFFFF"/>
                </a:highlight>
                <a:latin typeface="Times New Roman"/>
                <a:ea typeface="Times New Roman"/>
                <a:cs typeface="Times New Roman"/>
                <a:sym typeface="Times New Roman"/>
              </a:rPr>
              <a:t>A. Aljanaki, F. Wiering, R. C. Veltkamp. Studying emotion induced by music through a crowdsourcing game. Information Processing &amp; Management, 2015.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63000" y="620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38761D"/>
                </a:solidFill>
              </a:rPr>
              <a:t>Emotify: data</a:t>
            </a:r>
            <a:endParaRPr>
              <a:solidFill>
                <a:srgbClr val="38761D"/>
              </a:solidFill>
            </a:endParaRPr>
          </a:p>
        </p:txBody>
      </p:sp>
      <p:sp>
        <p:nvSpPr>
          <p:cNvPr id="290" name="Google Shape;290;p15"/>
          <p:cNvSpPr txBox="1"/>
          <p:nvPr>
            <p:ph idx="1" type="body"/>
          </p:nvPr>
        </p:nvSpPr>
        <p:spPr>
          <a:xfrm>
            <a:off x="1303800" y="19414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sz="1800"/>
              <a:t>id file musicale</a:t>
            </a:r>
            <a:endParaRPr sz="1800"/>
          </a:p>
          <a:p>
            <a:pPr indent="-342900" lvl="0" marL="457200" rtl="0" algn="l">
              <a:spcBef>
                <a:spcPts val="0"/>
              </a:spcBef>
              <a:spcAft>
                <a:spcPts val="0"/>
              </a:spcAft>
              <a:buSzPts val="1800"/>
              <a:buChar char="●"/>
            </a:pPr>
            <a:r>
              <a:rPr lang="it" sz="1800"/>
              <a:t>genere musicale</a:t>
            </a:r>
            <a:endParaRPr sz="1800"/>
          </a:p>
          <a:p>
            <a:pPr indent="-342900" lvl="0" marL="457200" rtl="0" algn="l">
              <a:spcBef>
                <a:spcPts val="0"/>
              </a:spcBef>
              <a:spcAft>
                <a:spcPts val="0"/>
              </a:spcAft>
              <a:buSzPts val="1800"/>
              <a:buChar char="●"/>
            </a:pPr>
            <a:r>
              <a:rPr lang="it" sz="1800"/>
              <a:t>9 Emozioni (1 se l’emozione è stata confermata dalla maggior parte dei partecipanti, 0 altrimenti)</a:t>
            </a:r>
            <a:endParaRPr sz="1800"/>
          </a:p>
          <a:p>
            <a:pPr indent="-342900" lvl="0" marL="457200" rtl="0" algn="l">
              <a:spcBef>
                <a:spcPts val="0"/>
              </a:spcBef>
              <a:spcAft>
                <a:spcPts val="0"/>
              </a:spcAft>
              <a:buSzPts val="1800"/>
              <a:buChar char="●"/>
            </a:pPr>
            <a:r>
              <a:rPr lang="it" sz="1800"/>
              <a:t>mood dei partecipanti prima dell’ascolto</a:t>
            </a:r>
            <a:endParaRPr sz="1800"/>
          </a:p>
          <a:p>
            <a:pPr indent="-342900" lvl="0" marL="457200" rtl="0" algn="l">
              <a:spcBef>
                <a:spcPts val="0"/>
              </a:spcBef>
              <a:spcAft>
                <a:spcPts val="0"/>
              </a:spcAft>
              <a:buSzPts val="1800"/>
              <a:buChar char="●"/>
            </a:pPr>
            <a:r>
              <a:rPr lang="it" sz="1800"/>
              <a:t>like/dislike</a:t>
            </a:r>
            <a:endParaRPr sz="1800"/>
          </a:p>
          <a:p>
            <a:pPr indent="-342900" lvl="0" marL="457200" rtl="0" algn="l">
              <a:spcBef>
                <a:spcPts val="0"/>
              </a:spcBef>
              <a:spcAft>
                <a:spcPts val="0"/>
              </a:spcAft>
              <a:buSzPts val="1800"/>
              <a:buChar char="●"/>
            </a:pPr>
            <a:r>
              <a:rPr lang="it" sz="1800"/>
              <a:t>età, genere e lingua</a:t>
            </a:r>
            <a:endParaRPr sz="1800"/>
          </a:p>
        </p:txBody>
      </p:sp>
      <p:sp>
        <p:nvSpPr>
          <p:cNvPr id="291" name="Google Shape;291;p15"/>
          <p:cNvSpPr/>
          <p:nvPr/>
        </p:nvSpPr>
        <p:spPr>
          <a:xfrm>
            <a:off x="5216450" y="255350"/>
            <a:ext cx="3757200" cy="14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300">
                <a:highlight>
                  <a:srgbClr val="FFFFFF"/>
                </a:highlight>
                <a:latin typeface="Times New Roman"/>
                <a:ea typeface="Times New Roman"/>
                <a:cs typeface="Times New Roman"/>
                <a:sym typeface="Times New Roman"/>
              </a:rPr>
              <a:t>A. Aljanaki, F. Wiering, R. C. Veltkamp. Studying emotion induced by music through a crowdsourcing game. Information Processing &amp; Management, 2015.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38761D"/>
                </a:solidFill>
              </a:rPr>
              <a:t>PMEmo</a:t>
            </a:r>
            <a:endParaRPr>
              <a:solidFill>
                <a:srgbClr val="38761D"/>
              </a:solidFill>
            </a:endParaRPr>
          </a:p>
        </p:txBody>
      </p:sp>
      <p:sp>
        <p:nvSpPr>
          <p:cNvPr id="297" name="Google Shape;297;p16"/>
          <p:cNvSpPr txBox="1"/>
          <p:nvPr>
            <p:ph idx="1" type="body"/>
          </p:nvPr>
        </p:nvSpPr>
        <p:spPr>
          <a:xfrm>
            <a:off x="1303800" y="19414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sz="1800"/>
              <a:t>794 clip musicali (top 100 itunes, billboard hot 100, ecc.)</a:t>
            </a:r>
            <a:endParaRPr sz="1800"/>
          </a:p>
          <a:p>
            <a:pPr indent="-342900" lvl="0" marL="457200" rtl="0" algn="l">
              <a:spcBef>
                <a:spcPts val="0"/>
              </a:spcBef>
              <a:spcAft>
                <a:spcPts val="0"/>
              </a:spcAft>
              <a:buSzPts val="1800"/>
              <a:buChar char="●"/>
            </a:pPr>
            <a:r>
              <a:rPr lang="it" sz="1800"/>
              <a:t>Emozioni etichettate manualmente (Arousal-Valence)</a:t>
            </a:r>
            <a:endParaRPr sz="1800"/>
          </a:p>
          <a:p>
            <a:pPr indent="-342900" lvl="0" marL="457200" rtl="0" algn="l">
              <a:spcBef>
                <a:spcPts val="0"/>
              </a:spcBef>
              <a:spcAft>
                <a:spcPts val="0"/>
              </a:spcAft>
              <a:buSzPts val="1800"/>
              <a:buChar char="●"/>
            </a:pPr>
            <a:r>
              <a:rPr lang="it" sz="1800"/>
              <a:t>Segnali fisiologici (EDA)</a:t>
            </a:r>
            <a:endParaRPr sz="1800"/>
          </a:p>
          <a:p>
            <a:pPr indent="-342900" lvl="0" marL="457200" rtl="0" algn="l">
              <a:spcBef>
                <a:spcPts val="0"/>
              </a:spcBef>
              <a:spcAft>
                <a:spcPts val="0"/>
              </a:spcAft>
              <a:buSzPts val="1800"/>
              <a:buChar char="●"/>
            </a:pPr>
            <a:r>
              <a:rPr lang="it" sz="1800"/>
              <a:t>File audio (clip) + metadati</a:t>
            </a:r>
            <a:endParaRPr sz="1800"/>
          </a:p>
        </p:txBody>
      </p:sp>
      <p:sp>
        <p:nvSpPr>
          <p:cNvPr id="298" name="Google Shape;298;p16"/>
          <p:cNvSpPr/>
          <p:nvPr/>
        </p:nvSpPr>
        <p:spPr>
          <a:xfrm>
            <a:off x="5216450" y="255350"/>
            <a:ext cx="3757200" cy="14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200">
                <a:highlight>
                  <a:srgbClr val="FFFFFF"/>
                </a:highlight>
                <a:latin typeface="Times New Roman"/>
                <a:ea typeface="Times New Roman"/>
                <a:cs typeface="Times New Roman"/>
                <a:sym typeface="Times New Roman"/>
              </a:rPr>
              <a:t>Kejun Zhang, Hui Zhang, Simeng Li, Changyuan Yang, and Lingyun Sun. 2018. The PMEmo Dataset for Music Emotion Recognition. Proceedings of the 2018 ACM on International Conference on Multimedia Retrieval. Association for Computing Machinery, New York, NY, USA, 135–142. DOI:https://doi.org/10.1145/3206025.3206037</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idx="4294967295" type="title"/>
          </p:nvPr>
        </p:nvSpPr>
        <p:spPr>
          <a:xfrm>
            <a:off x="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38761D"/>
                </a:solidFill>
              </a:rPr>
              <a:t>PMEmo: data</a:t>
            </a:r>
            <a:endParaRPr>
              <a:solidFill>
                <a:srgbClr val="38761D"/>
              </a:solidFill>
            </a:endParaRPr>
          </a:p>
        </p:txBody>
      </p:sp>
      <p:pic>
        <p:nvPicPr>
          <p:cNvPr id="304" name="Google Shape;304;p17"/>
          <p:cNvPicPr preferRelativeResize="0"/>
          <p:nvPr/>
        </p:nvPicPr>
        <p:blipFill>
          <a:blip r:embed="rId3">
            <a:alphaModFix/>
          </a:blip>
          <a:stretch>
            <a:fillRect/>
          </a:stretch>
        </p:blipFill>
        <p:spPr>
          <a:xfrm>
            <a:off x="2031600" y="588525"/>
            <a:ext cx="5316525" cy="441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38761D"/>
                </a:solidFill>
              </a:rPr>
              <a:t>4Q-emotion</a:t>
            </a:r>
            <a:endParaRPr>
              <a:solidFill>
                <a:srgbClr val="38761D"/>
              </a:solidFill>
            </a:endParaRPr>
          </a:p>
        </p:txBody>
      </p:sp>
      <p:sp>
        <p:nvSpPr>
          <p:cNvPr id="310" name="Google Shape;310;p18"/>
          <p:cNvSpPr txBox="1"/>
          <p:nvPr>
            <p:ph idx="1" type="body"/>
          </p:nvPr>
        </p:nvSpPr>
        <p:spPr>
          <a:xfrm>
            <a:off x="1303800" y="19414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sz="1800"/>
              <a:t>900 </a:t>
            </a:r>
            <a:r>
              <a:rPr lang="it" sz="1800"/>
              <a:t>canzoni da 30 secondi</a:t>
            </a:r>
            <a:endParaRPr sz="1800"/>
          </a:p>
          <a:p>
            <a:pPr indent="-342900" lvl="0" marL="457200" rtl="0" algn="l">
              <a:spcBef>
                <a:spcPts val="0"/>
              </a:spcBef>
              <a:spcAft>
                <a:spcPts val="0"/>
              </a:spcAft>
              <a:buSzPts val="1800"/>
              <a:buChar char="●"/>
            </a:pPr>
            <a:r>
              <a:rPr lang="it" sz="1800"/>
              <a:t>Canzoni suddivise nei 4 quadranti Arousal-Valence</a:t>
            </a:r>
            <a:endParaRPr sz="1800"/>
          </a:p>
          <a:p>
            <a:pPr indent="-342900" lvl="0" marL="457200" rtl="0" algn="l">
              <a:spcBef>
                <a:spcPts val="0"/>
              </a:spcBef>
              <a:spcAft>
                <a:spcPts val="0"/>
              </a:spcAft>
              <a:buSzPts val="1800"/>
              <a:buChar char="●"/>
            </a:pPr>
            <a:r>
              <a:rPr lang="it" sz="1800"/>
              <a:t>File audio + metadati</a:t>
            </a:r>
            <a:endParaRPr sz="1800"/>
          </a:p>
        </p:txBody>
      </p:sp>
      <p:sp>
        <p:nvSpPr>
          <p:cNvPr id="311" name="Google Shape;311;p18"/>
          <p:cNvSpPr/>
          <p:nvPr/>
        </p:nvSpPr>
        <p:spPr>
          <a:xfrm>
            <a:off x="5216450" y="255350"/>
            <a:ext cx="3757200" cy="14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300">
                <a:highlight>
                  <a:srgbClr val="FFFFFF"/>
                </a:highlight>
                <a:latin typeface="Times New Roman"/>
                <a:ea typeface="Times New Roman"/>
                <a:cs typeface="Times New Roman"/>
                <a:sym typeface="Times New Roman"/>
              </a:rPr>
              <a:t>Panda, P., Malheiro, R. &amp; Paiva, R. P. (2018). “Novel audio features for music emotion recognition”. IEEE Transactions on Affective Computing (accepted for publication).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38761D"/>
                </a:solidFill>
              </a:rPr>
              <a:t>4Q-emotion: data</a:t>
            </a:r>
            <a:endParaRPr>
              <a:solidFill>
                <a:srgbClr val="38761D"/>
              </a:solidFill>
            </a:endParaRPr>
          </a:p>
        </p:txBody>
      </p:sp>
      <p:sp>
        <p:nvSpPr>
          <p:cNvPr id="317" name="Google Shape;317;p19"/>
          <p:cNvSpPr txBox="1"/>
          <p:nvPr>
            <p:ph idx="1" type="body"/>
          </p:nvPr>
        </p:nvSpPr>
        <p:spPr>
          <a:xfrm>
            <a:off x="1303800" y="19414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sz="1800"/>
              <a:t>900 canzoni suddivise in:</a:t>
            </a:r>
            <a:br>
              <a:rPr lang="it" sz="1800"/>
            </a:br>
            <a:r>
              <a:rPr lang="it" sz="1200">
                <a:solidFill>
                  <a:srgbClr val="000000"/>
                </a:solidFill>
                <a:highlight>
                  <a:srgbClr val="FF9900"/>
                </a:highlight>
                <a:latin typeface="Arial"/>
                <a:ea typeface="Arial"/>
                <a:cs typeface="Arial"/>
                <a:sym typeface="Arial"/>
              </a:rPr>
              <a:t>Q1 (A+V+), Q2 (A+V-), Q3(A-V-), Q4 (A-V+)</a:t>
            </a:r>
            <a:br>
              <a:rPr lang="it" sz="1200">
                <a:solidFill>
                  <a:srgbClr val="000000"/>
                </a:solidFill>
                <a:highlight>
                  <a:srgbClr val="FF9900"/>
                </a:highlight>
                <a:latin typeface="Arial"/>
                <a:ea typeface="Arial"/>
                <a:cs typeface="Arial"/>
                <a:sym typeface="Arial"/>
              </a:rPr>
            </a:br>
            <a:endParaRPr sz="1800">
              <a:solidFill>
                <a:srgbClr val="000000"/>
              </a:solidFill>
              <a:highlight>
                <a:srgbClr val="FF9900"/>
              </a:highlight>
            </a:endParaRPr>
          </a:p>
          <a:p>
            <a:pPr indent="-342900" lvl="0" marL="457200" rtl="0" algn="l">
              <a:spcBef>
                <a:spcPts val="0"/>
              </a:spcBef>
              <a:spcAft>
                <a:spcPts val="0"/>
              </a:spcAft>
              <a:buSzPts val="1800"/>
              <a:buChar char="●"/>
            </a:pPr>
            <a:r>
              <a:rPr lang="it" sz="1800"/>
              <a:t>Metadati: </a:t>
            </a:r>
            <a:br>
              <a:rPr lang="it" sz="1800"/>
            </a:br>
            <a:r>
              <a:rPr lang="it" sz="1800">
                <a:highlight>
                  <a:srgbClr val="FF9900"/>
                </a:highlight>
              </a:rPr>
              <a:t>song, artist, title, Moods, Genres, ecc.</a:t>
            </a:r>
            <a:endParaRPr sz="1800">
              <a:highlight>
                <a:srgbClr val="FF9900"/>
              </a:highlight>
            </a:endParaRPr>
          </a:p>
        </p:txBody>
      </p:sp>
      <p:sp>
        <p:nvSpPr>
          <p:cNvPr id="318" name="Google Shape;318;p19"/>
          <p:cNvSpPr/>
          <p:nvPr/>
        </p:nvSpPr>
        <p:spPr>
          <a:xfrm>
            <a:off x="5216450" y="255350"/>
            <a:ext cx="3757200" cy="14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300">
                <a:highlight>
                  <a:srgbClr val="FFFFFF"/>
                </a:highlight>
                <a:latin typeface="Times New Roman"/>
                <a:ea typeface="Times New Roman"/>
                <a:cs typeface="Times New Roman"/>
                <a:sym typeface="Times New Roman"/>
              </a:rPr>
              <a:t>Panda, P., Malheiro, R. &amp; Paiva, R. P. (2018). “Novel audio features for music emotion recognition”. IEEE Transactions on Affective Computing (accepted for publication).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38761D"/>
                </a:solidFill>
              </a:rPr>
              <a:t>Million Song Dataset</a:t>
            </a:r>
            <a:endParaRPr>
              <a:solidFill>
                <a:srgbClr val="38761D"/>
              </a:solidFill>
            </a:endParaRPr>
          </a:p>
        </p:txBody>
      </p:sp>
      <p:sp>
        <p:nvSpPr>
          <p:cNvPr id="324" name="Google Shape;324;p20"/>
          <p:cNvSpPr txBox="1"/>
          <p:nvPr>
            <p:ph idx="1" type="body"/>
          </p:nvPr>
        </p:nvSpPr>
        <p:spPr>
          <a:xfrm>
            <a:off x="1303800" y="19414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sz="1800"/>
              <a:t>Cluster di diversi dataset musicali</a:t>
            </a:r>
            <a:endParaRPr sz="1800"/>
          </a:p>
          <a:p>
            <a:pPr indent="-342900" lvl="0" marL="457200" rtl="0" algn="l">
              <a:spcBef>
                <a:spcPts val="0"/>
              </a:spcBef>
              <a:spcAft>
                <a:spcPts val="0"/>
              </a:spcAft>
              <a:buSzPts val="1800"/>
              <a:buChar char="●"/>
            </a:pPr>
            <a:r>
              <a:rPr lang="it" sz="1800"/>
              <a:t>Un milione di </a:t>
            </a:r>
            <a:r>
              <a:rPr lang="it" sz="1800"/>
              <a:t>canzoni contemporanee</a:t>
            </a:r>
            <a:endParaRPr sz="1800"/>
          </a:p>
          <a:p>
            <a:pPr indent="-342900" lvl="0" marL="457200" rtl="0" algn="l">
              <a:spcBef>
                <a:spcPts val="0"/>
              </a:spcBef>
              <a:spcAft>
                <a:spcPts val="0"/>
              </a:spcAft>
              <a:buSzPts val="1800"/>
              <a:buChar char="●"/>
            </a:pPr>
            <a:r>
              <a:rPr lang="it" sz="1800"/>
              <a:t>Tantissimi dettagli relativi ad ogni canzone</a:t>
            </a:r>
            <a:endParaRPr sz="1800"/>
          </a:p>
          <a:p>
            <a:pPr indent="-342900" lvl="0" marL="457200" rtl="0" algn="l">
              <a:spcBef>
                <a:spcPts val="0"/>
              </a:spcBef>
              <a:spcAft>
                <a:spcPts val="0"/>
              </a:spcAft>
              <a:buSzPts val="1800"/>
              <a:buChar char="●"/>
            </a:pPr>
            <a:r>
              <a:rPr lang="it" sz="1800"/>
              <a:t>Non vengono analizzate le emozioni</a:t>
            </a:r>
            <a:endParaRPr sz="1800"/>
          </a:p>
          <a:p>
            <a:pPr indent="-342900" lvl="0" marL="457200" rtl="0" algn="l">
              <a:spcBef>
                <a:spcPts val="0"/>
              </a:spcBef>
              <a:spcAft>
                <a:spcPts val="0"/>
              </a:spcAft>
              <a:buSzPts val="1800"/>
              <a:buChar char="●"/>
            </a:pPr>
            <a:r>
              <a:rPr lang="it" sz="1800"/>
              <a:t>Solo metadati, file audio non inclusi ma solo le features derivate.</a:t>
            </a:r>
            <a:endParaRPr sz="1800"/>
          </a:p>
        </p:txBody>
      </p:sp>
      <p:sp>
        <p:nvSpPr>
          <p:cNvPr id="325" name="Google Shape;325;p20"/>
          <p:cNvSpPr/>
          <p:nvPr/>
        </p:nvSpPr>
        <p:spPr>
          <a:xfrm>
            <a:off x="5216450" y="255350"/>
            <a:ext cx="3757200" cy="14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50">
                <a:highlight>
                  <a:srgbClr val="FFFFFF"/>
                </a:highlight>
                <a:latin typeface="Courier New"/>
                <a:ea typeface="Courier New"/>
                <a:cs typeface="Courier New"/>
                <a:sym typeface="Courier New"/>
              </a:rPr>
              <a:t>Thierry Bertin-Mahieux, Daniel P.W. Ellis, Brian Whitman, and Paul Lamere. </a:t>
            </a:r>
            <a:endParaRPr sz="1150">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it" sz="1150">
                <a:highlight>
                  <a:srgbClr val="FFFFFF"/>
                </a:highlight>
                <a:latin typeface="Courier New"/>
                <a:ea typeface="Courier New"/>
                <a:cs typeface="Courier New"/>
                <a:sym typeface="Courier New"/>
              </a:rPr>
              <a:t>The Million Song Dataset. In Proceedings of the 12th International Society</a:t>
            </a:r>
            <a:endParaRPr sz="1150">
              <a:highlight>
                <a:srgbClr val="FFFFFF"/>
              </a:highlight>
              <a:latin typeface="Courier New"/>
              <a:ea typeface="Courier New"/>
              <a:cs typeface="Courier New"/>
              <a:sym typeface="Courier New"/>
            </a:endParaRPr>
          </a:p>
          <a:p>
            <a:pPr indent="0" lvl="0" marL="0" rtl="0" algn="ctr">
              <a:lnSpc>
                <a:spcPct val="115000"/>
              </a:lnSpc>
              <a:spcBef>
                <a:spcPts val="0"/>
              </a:spcBef>
              <a:spcAft>
                <a:spcPts val="0"/>
              </a:spcAft>
              <a:buNone/>
            </a:pPr>
            <a:r>
              <a:rPr lang="it" sz="1150">
                <a:highlight>
                  <a:srgbClr val="FFFFFF"/>
                </a:highlight>
                <a:latin typeface="Courier New"/>
                <a:ea typeface="Courier New"/>
                <a:cs typeface="Courier New"/>
                <a:sym typeface="Courier New"/>
              </a:rPr>
              <a:t>for Music Information Retrieval Conference (ISMIR 2011), 2011.</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Million Song Dataset:</a:t>
            </a:r>
            <a:endParaRPr>
              <a:solidFill>
                <a:srgbClr val="38761D"/>
              </a:solidFill>
            </a:endParaRPr>
          </a:p>
          <a:p>
            <a:pPr indent="0" lvl="0" marL="0" rtl="0" algn="l">
              <a:spcBef>
                <a:spcPts val="0"/>
              </a:spcBef>
              <a:spcAft>
                <a:spcPts val="0"/>
              </a:spcAft>
              <a:buNone/>
            </a:pPr>
            <a:r>
              <a:rPr lang="it">
                <a:solidFill>
                  <a:srgbClr val="38761D"/>
                </a:solidFill>
              </a:rPr>
              <a:t>Data</a:t>
            </a:r>
            <a:endParaRPr>
              <a:solidFill>
                <a:srgbClr val="38761D"/>
              </a:solidFill>
            </a:endParaRPr>
          </a:p>
        </p:txBody>
      </p:sp>
      <p:sp>
        <p:nvSpPr>
          <p:cNvPr id="331" name="Google Shape;331;p21"/>
          <p:cNvSpPr txBox="1"/>
          <p:nvPr>
            <p:ph idx="1" type="body"/>
          </p:nvPr>
        </p:nvSpPr>
        <p:spPr>
          <a:xfrm>
            <a:off x="1303800" y="19414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sz="1800"/>
              <a:t>Esempio descrizione di una traccia:</a:t>
            </a:r>
            <a:br>
              <a:rPr lang="it" sz="1800"/>
            </a:br>
            <a:r>
              <a:rPr lang="it" u="sng">
                <a:solidFill>
                  <a:schemeClr val="hlink"/>
                </a:solidFill>
                <a:hlinkClick r:id="rId3"/>
              </a:rPr>
              <a:t>http://millionsongdataset.com/pages/example-track-description/</a:t>
            </a:r>
            <a:br>
              <a:rPr lang="it"/>
            </a:br>
            <a:endParaRPr/>
          </a:p>
          <a:p>
            <a:pPr indent="-342900" lvl="0" marL="457200" rtl="0" algn="l">
              <a:spcBef>
                <a:spcPts val="0"/>
              </a:spcBef>
              <a:spcAft>
                <a:spcPts val="0"/>
              </a:spcAft>
              <a:buSzPts val="1800"/>
              <a:buChar char="●"/>
            </a:pPr>
            <a:r>
              <a:rPr lang="it" sz="1800"/>
              <a:t>Dettaglio campi dataset:</a:t>
            </a:r>
            <a:br>
              <a:rPr lang="it" sz="1800"/>
            </a:br>
            <a:r>
              <a:rPr lang="it" sz="1400" u="sng">
                <a:solidFill>
                  <a:schemeClr val="hlink"/>
                </a:solidFill>
                <a:hlinkClick r:id="rId4"/>
              </a:rPr>
              <a:t>http://millionsongdataset.com/pages/field-list/</a:t>
            </a:r>
            <a:endParaRPr sz="1400"/>
          </a:p>
        </p:txBody>
      </p:sp>
      <p:sp>
        <p:nvSpPr>
          <p:cNvPr id="332" name="Google Shape;332;p21"/>
          <p:cNvSpPr/>
          <p:nvPr/>
        </p:nvSpPr>
        <p:spPr>
          <a:xfrm>
            <a:off x="5216450" y="255350"/>
            <a:ext cx="3757200" cy="14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50">
                <a:highlight>
                  <a:srgbClr val="FFFFFF"/>
                </a:highlight>
                <a:latin typeface="Courier New"/>
                <a:ea typeface="Courier New"/>
                <a:cs typeface="Courier New"/>
                <a:sym typeface="Courier New"/>
              </a:rPr>
              <a:t>Thierry Bertin-Mahieux, Daniel P.W. Ellis, Brian Whitman, and Paul Lamere. </a:t>
            </a:r>
            <a:endParaRPr sz="1150">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it" sz="1150">
                <a:highlight>
                  <a:srgbClr val="FFFFFF"/>
                </a:highlight>
                <a:latin typeface="Courier New"/>
                <a:ea typeface="Courier New"/>
                <a:cs typeface="Courier New"/>
                <a:sym typeface="Courier New"/>
              </a:rPr>
              <a:t>The Million Song Dataset. In Proceedings of the 12th International Society</a:t>
            </a:r>
            <a:endParaRPr sz="1150">
              <a:highlight>
                <a:srgbClr val="FFFFFF"/>
              </a:highlight>
              <a:latin typeface="Courier New"/>
              <a:ea typeface="Courier New"/>
              <a:cs typeface="Courier New"/>
              <a:sym typeface="Courier New"/>
            </a:endParaRPr>
          </a:p>
          <a:p>
            <a:pPr indent="0" lvl="0" marL="0" rtl="0" algn="ctr">
              <a:lnSpc>
                <a:spcPct val="115000"/>
              </a:lnSpc>
              <a:spcBef>
                <a:spcPts val="0"/>
              </a:spcBef>
              <a:spcAft>
                <a:spcPts val="0"/>
              </a:spcAft>
              <a:buNone/>
            </a:pPr>
            <a:r>
              <a:rPr lang="it" sz="1150">
                <a:highlight>
                  <a:srgbClr val="FFFFFF"/>
                </a:highlight>
                <a:latin typeface="Courier New"/>
                <a:ea typeface="Courier New"/>
                <a:cs typeface="Courier New"/>
                <a:sym typeface="Courier New"/>
              </a:rPr>
              <a:t>for Music Information Retrieval Conference (ISMIR 2011), 2011.</a:t>
            </a:r>
            <a:endParaRPr sz="1300">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