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9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de-DE" sz="1862" b="0" i="0" u="none" strike="noStrike" kern="1200" spc="0" baseline="0" noProof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800" b="1" u="none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Parlamentswahl in Deutschland 2025</a:t>
            </a:r>
            <a:endParaRPr lang="de-DE" sz="2800" b="1" u="none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  <a:p>
            <a:pPr>
              <a:defRPr lang="de-DE" noProof="0">
                <a:solidFill>
                  <a:schemeClr val="tx1">
                    <a:lumMod val="95000"/>
                    <a:lumOff val="5000"/>
                  </a:schemeClr>
                </a:solidFill>
              </a:defRPr>
            </a:pPr>
            <a:r>
              <a:rPr lang="de-DE" sz="1400" b="1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SemiCondensed" panose="020B0502040204020203" pitchFamily="34" charset="0"/>
              </a:rPr>
              <a:t>Wahl zum Deutschen Bundestag am 23. Februar 2025 – Umfrageschnittwert der vergangenen Woche</a:t>
            </a:r>
            <a:endParaRPr lang="de-DE" sz="1400" b="1" noProof="0" dirty="0">
              <a:solidFill>
                <a:schemeClr val="tx1">
                  <a:lumMod val="95000"/>
                  <a:lumOff val="5000"/>
                </a:schemeClr>
              </a:solidFill>
              <a:latin typeface="Bahnschrift Light SemiCondensed" panose="020B0502040204020203" pitchFamily="34" charset="0"/>
            </a:endParaRPr>
          </a:p>
        </c:rich>
      </c:tx>
      <c:layout>
        <c:manualLayout>
          <c:xMode val="edge"/>
          <c:yMode val="edge"/>
          <c:x val="0.2126875"/>
          <c:y val="1.11111111111111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de-DE" sz="1862" b="0" i="0" u="none" strike="noStrike" kern="1200" spc="0" baseline="0" noProof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1.1458333333333333E-2"/>
          <c:y val="0.13037970253718284"/>
          <c:w val="0.9770833333333333"/>
          <c:h val="0.76406474190726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EP-Fraktion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17FF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44A-4CEC-BF8B-240D24C71260}"/>
              </c:ext>
            </c:extLst>
          </c:dPt>
          <c:dPt>
            <c:idx val="1"/>
            <c:invertIfNegative val="0"/>
            <c:bubble3D val="0"/>
            <c:spPr>
              <a:solidFill>
                <a:srgbClr val="39749B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44A-4CEC-BF8B-240D24C71260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44A-4CEC-BF8B-240D24C71260}"/>
              </c:ext>
            </c:extLst>
          </c:dPt>
          <c:dPt>
            <c:idx val="3"/>
            <c:invertIfNegative val="0"/>
            <c:bubble3D val="0"/>
            <c:spPr>
              <a:solidFill>
                <a:srgbClr val="56B55F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44A-4CEC-BF8B-240D24C71260}"/>
              </c:ext>
            </c:extLst>
          </c:dPt>
          <c:dPt>
            <c:idx val="4"/>
            <c:invertIfNegative val="0"/>
            <c:bubble3D val="0"/>
            <c:spPr>
              <a:solidFill>
                <a:srgbClr val="3B3838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44A-4CEC-BF8B-240D24C71260}"/>
              </c:ext>
            </c:extLst>
          </c:dPt>
          <c:dPt>
            <c:idx val="5"/>
            <c:invertIfNegative val="0"/>
            <c:bubble3D val="0"/>
            <c:spPr>
              <a:solidFill>
                <a:srgbClr val="E5222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744A-4CEC-BF8B-240D24C71260}"/>
              </c:ext>
            </c:extLst>
          </c:dPt>
          <c:dPt>
            <c:idx val="6"/>
            <c:invertIfNegative val="0"/>
            <c:bubble3D val="0"/>
            <c:spPr>
              <a:solidFill>
                <a:srgbClr val="FFD7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744A-4CEC-BF8B-240D24C71260}"/>
              </c:ext>
            </c:extLst>
          </c:dPt>
          <c:dPt>
            <c:idx val="7"/>
            <c:invertIfNegative val="0"/>
            <c:bubble3D val="0"/>
            <c:spPr>
              <a:solidFill>
                <a:srgbClr val="FFD7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744A-4CEC-BF8B-240D24C71260}"/>
              </c:ext>
            </c:extLst>
          </c:dPt>
          <c:dPt>
            <c:idx val="8"/>
            <c:invertIfNegative val="0"/>
            <c:bubble3D val="0"/>
            <c:spPr>
              <a:solidFill>
                <a:srgbClr val="E5222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744A-4CEC-BF8B-240D24C71260}"/>
              </c:ext>
            </c:extLst>
          </c:dPt>
          <c:dPt>
            <c:idx val="9"/>
            <c:invertIfNegative val="0"/>
            <c:bubble3D val="0"/>
            <c:spPr>
              <a:solidFill>
                <a:srgbClr val="7D299D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9-744A-4CEC-BF8B-240D24C71260}"/>
              </c:ext>
            </c:extLst>
          </c:dPt>
          <c:dPt>
            <c:idx val="10"/>
            <c:invertIfNegative val="0"/>
            <c:bubble3D val="0"/>
            <c:spPr>
              <a:solidFill>
                <a:srgbClr val="76717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8-2B6F-4ACF-B5E6-27635264483F}"/>
              </c:ext>
            </c:extLst>
          </c:dPt>
          <c:cat>
            <c:strRef>
              <c:f>Tabelle1!$A$2:$A$12</c:f>
              <c:strCache>
                <c:ptCount val="11"/>
                <c:pt idx="0">
                  <c:v>Union</c:v>
                </c:pt>
                <c:pt idx="1">
                  <c:v>AfD</c:v>
                </c:pt>
                <c:pt idx="2">
                  <c:v>SPD</c:v>
                </c:pt>
                <c:pt idx="3">
                  <c:v>Grüne</c:v>
                </c:pt>
                <c:pt idx="4">
                  <c:v>BSW</c:v>
                </c:pt>
                <c:pt idx="5">
                  <c:v>Linke</c:v>
                </c:pt>
                <c:pt idx="6">
                  <c:v>FDP</c:v>
                </c:pt>
                <c:pt idx="7">
                  <c:v>FW</c:v>
                </c:pt>
                <c:pt idx="8">
                  <c:v>Tierschutzpartei</c:v>
                </c:pt>
                <c:pt idx="9">
                  <c:v>SSW</c:v>
                </c:pt>
                <c:pt idx="10">
                  <c:v>Sonstige</c:v>
                </c:pt>
              </c:strCache>
            </c:strRef>
          </c:cat>
          <c:val>
            <c:numRef>
              <c:f>Tabelle1!$B$2:$B$12</c:f>
              <c:numCache>
                <c:formatCode>General</c:formatCode>
                <c:ptCount val="11"/>
                <c:pt idx="0">
                  <c:v>2.75</c:v>
                </c:pt>
                <c:pt idx="1">
                  <c:v>2.75</c:v>
                </c:pt>
                <c:pt idx="2">
                  <c:v>2.75</c:v>
                </c:pt>
                <c:pt idx="3">
                  <c:v>2.75</c:v>
                </c:pt>
                <c:pt idx="4">
                  <c:v>2.75</c:v>
                </c:pt>
                <c:pt idx="5">
                  <c:v>2.75</c:v>
                </c:pt>
                <c:pt idx="6">
                  <c:v>2.75</c:v>
                </c:pt>
                <c:pt idx="7">
                  <c:v>2.75</c:v>
                </c:pt>
                <c:pt idx="8">
                  <c:v>2.75</c:v>
                </c:pt>
                <c:pt idx="9">
                  <c:v>2.75</c:v>
                </c:pt>
                <c:pt idx="10">
                  <c:v>2.75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2-744A-4CEC-BF8B-240D24C7126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Anteil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50000">
                    <a:srgbClr val="3D8AC6"/>
                  </a:gs>
                  <a:gs pos="100000">
                    <a:srgbClr val="3D8AC6"/>
                  </a:gs>
                </a:gsLst>
                <a:lin ang="0" scaled="0"/>
              </a:gra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744A-4CEC-BF8B-240D24C71260}"/>
              </c:ext>
            </c:extLst>
          </c:dPt>
          <c:dPt>
            <c:idx val="1"/>
            <c:invertIfNegative val="0"/>
            <c:bubble3D val="0"/>
            <c:spPr>
              <a:solidFill>
                <a:srgbClr val="469DDF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6-744A-4CEC-BF8B-240D24C71260}"/>
              </c:ext>
            </c:extLst>
          </c:dPt>
          <c:dPt>
            <c:idx val="2"/>
            <c:invertIfNegative val="0"/>
            <c:bubble3D val="0"/>
            <c:spPr>
              <a:solidFill>
                <a:srgbClr val="D60016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8-744A-4CEC-BF8B-240D24C71260}"/>
              </c:ext>
            </c:extLst>
          </c:dPt>
          <c:dPt>
            <c:idx val="3"/>
            <c:invertIfNegative val="0"/>
            <c:bubble3D val="0"/>
            <c:spPr>
              <a:solidFill>
                <a:srgbClr val="4D9E38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A-744A-4CEC-BF8B-240D24C71260}"/>
              </c:ext>
            </c:extLst>
          </c:dPt>
          <c:dPt>
            <c:idx val="4"/>
            <c:invertIfNegative val="0"/>
            <c:bubble3D val="0"/>
            <c:spPr>
              <a:solidFill>
                <a:srgbClr val="761F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C-744A-4CEC-BF8B-240D24C71260}"/>
              </c:ext>
            </c:extLst>
          </c:dPt>
          <c:dPt>
            <c:idx val="5"/>
            <c:invertIfNegative val="0"/>
            <c:bubble3D val="0"/>
            <c:spPr>
              <a:solidFill>
                <a:srgbClr val="EF0016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E-744A-4CEC-BF8B-240D24C71260}"/>
              </c:ext>
            </c:extLst>
          </c:dPt>
          <c:dPt>
            <c:idx val="6"/>
            <c:invertIfNegative val="0"/>
            <c:bubble3D val="0"/>
            <c:spPr>
              <a:solidFill>
                <a:srgbClr val="F9F00C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0-744A-4CEC-BF8B-240D24C71260}"/>
              </c:ext>
            </c:extLst>
          </c:dPt>
          <c:dPt>
            <c:idx val="7"/>
            <c:invertIfNegative val="0"/>
            <c:bubble3D val="0"/>
            <c:spPr>
              <a:solidFill>
                <a:srgbClr val="EA9B1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2-744A-4CEC-BF8B-240D24C71260}"/>
              </c:ext>
            </c:extLst>
          </c:dPt>
          <c:dPt>
            <c:idx val="8"/>
            <c:invertIfNegative val="0"/>
            <c:bubble3D val="0"/>
            <c:spPr>
              <a:solidFill>
                <a:srgbClr val="1E555F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4-744A-4CEC-BF8B-240D24C71260}"/>
              </c:ext>
            </c:extLst>
          </c:dPt>
          <c:dPt>
            <c:idx val="9"/>
            <c:invertIfNegative val="0"/>
            <c:bubble3D val="0"/>
            <c:spPr>
              <a:solidFill>
                <a:srgbClr val="20359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7-744A-4CEC-BF8B-240D24C71260}"/>
              </c:ext>
            </c:extLst>
          </c:dPt>
          <c:dPt>
            <c:idx val="10"/>
            <c:invertIfNegative val="0"/>
            <c:bubble3D val="0"/>
            <c:spPr>
              <a:solidFill>
                <a:srgbClr val="BFBFBF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9-2B6F-4ACF-B5E6-27635264483F}"/>
              </c:ext>
            </c:extLst>
          </c:dPt>
          <c:cat>
            <c:strRef>
              <c:f>Tabelle1!$A$2:$A$12</c:f>
              <c:strCache>
                <c:ptCount val="11"/>
                <c:pt idx="0">
                  <c:v>Union</c:v>
                </c:pt>
                <c:pt idx="1">
                  <c:v>AfD</c:v>
                </c:pt>
                <c:pt idx="2">
                  <c:v>SPD</c:v>
                </c:pt>
                <c:pt idx="3">
                  <c:v>Grüne</c:v>
                </c:pt>
                <c:pt idx="4">
                  <c:v>BSW</c:v>
                </c:pt>
                <c:pt idx="5">
                  <c:v>Linke</c:v>
                </c:pt>
                <c:pt idx="6">
                  <c:v>FDP</c:v>
                </c:pt>
                <c:pt idx="7">
                  <c:v>FW</c:v>
                </c:pt>
                <c:pt idx="8">
                  <c:v>Tierschutzpartei</c:v>
                </c:pt>
                <c:pt idx="9">
                  <c:v>SSW</c:v>
                </c:pt>
                <c:pt idx="10">
                  <c:v>Sonstige</c:v>
                </c:pt>
              </c:strCache>
            </c:strRef>
          </c:cat>
          <c:val>
            <c:numRef>
              <c:f>Tabelle1!$C$2:$C$12</c:f>
              <c:numCache>
                <c:formatCode>General</c:formatCode>
                <c:ptCount val="11"/>
                <c:pt idx="0">
                  <c:v>30.5</c:v>
                </c:pt>
                <c:pt idx="1">
                  <c:v>20.28</c:v>
                </c:pt>
                <c:pt idx="2">
                  <c:v>16.5</c:v>
                </c:pt>
                <c:pt idx="3">
                  <c:v>13.8</c:v>
                </c:pt>
                <c:pt idx="4">
                  <c:v>4.72</c:v>
                </c:pt>
                <c:pt idx="5">
                  <c:v>4.1900000000000004</c:v>
                </c:pt>
                <c:pt idx="6">
                  <c:v>4.1399999999999997</c:v>
                </c:pt>
                <c:pt idx="7">
                  <c:v>2</c:v>
                </c:pt>
                <c:pt idx="8">
                  <c:v>1.46</c:v>
                </c:pt>
                <c:pt idx="9">
                  <c:v>0.12</c:v>
                </c:pt>
                <c:pt idx="10">
                  <c:v>2.2900000000000063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5-744A-4CEC-BF8B-240D24C7126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Füller</c:v>
                </c:pt>
              </c:strCache>
            </c:strRef>
          </c:tx>
          <c:spPr>
            <a:solidFill>
              <a:srgbClr val="C5FFFF">
                <a:alpha val="67000"/>
              </a:srgbClr>
            </a:solidFill>
            <a:ln>
              <a:noFill/>
            </a:ln>
            <a:effectLst/>
          </c:spPr>
          <c:invertIfNegative val="0"/>
          <c:cat>
            <c:strRef>
              <c:f>Tabelle1!$A$2:$A$12</c:f>
              <c:strCache>
                <c:ptCount val="11"/>
                <c:pt idx="0">
                  <c:v>Union</c:v>
                </c:pt>
                <c:pt idx="1">
                  <c:v>AfD</c:v>
                </c:pt>
                <c:pt idx="2">
                  <c:v>SPD</c:v>
                </c:pt>
                <c:pt idx="3">
                  <c:v>Grüne</c:v>
                </c:pt>
                <c:pt idx="4">
                  <c:v>BSW</c:v>
                </c:pt>
                <c:pt idx="5">
                  <c:v>Linke</c:v>
                </c:pt>
                <c:pt idx="6">
                  <c:v>FDP</c:v>
                </c:pt>
                <c:pt idx="7">
                  <c:v>FW</c:v>
                </c:pt>
                <c:pt idx="8">
                  <c:v>Tierschutzpartei</c:v>
                </c:pt>
                <c:pt idx="9">
                  <c:v>SSW</c:v>
                </c:pt>
                <c:pt idx="10">
                  <c:v>Sonstige</c:v>
                </c:pt>
              </c:strCache>
            </c:strRef>
          </c:cat>
          <c:val>
            <c:numRef>
              <c:f>Tabelle1!$D$2:$D$12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1.2800000000000002</c:v>
                </c:pt>
                <c:pt idx="5">
                  <c:v>1.8099999999999996</c:v>
                </c:pt>
                <c:pt idx="6">
                  <c:v>1.8600000000000003</c:v>
                </c:pt>
                <c:pt idx="7">
                  <c:v>4</c:v>
                </c:pt>
                <c:pt idx="8">
                  <c:v>4.54</c:v>
                </c:pt>
                <c:pt idx="9">
                  <c:v>5.88</c:v>
                </c:pt>
                <c:pt idx="10">
                  <c:v>3.7099999999999937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6-744A-4CEC-BF8B-240D24C712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84950392"/>
        <c:axId val="57837720"/>
      </c:barChart>
      <c:catAx>
        <c:axId val="2849503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837720"/>
        <c:crosses val="autoZero"/>
        <c:auto val="1"/>
        <c:lblAlgn val="ctr"/>
        <c:lblOffset val="100"/>
        <c:noMultiLvlLbl val="0"/>
      </c:catAx>
      <c:valAx>
        <c:axId val="578377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84950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82B7A-12F9-4192-995D-1CD99F3EDD96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818C5-D31A-4E31-B4C5-3743A9C80D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910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6CA4E1C-E620-A780-1DD0-90BF71688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xmlns="" id="{E66BBC95-9BBC-1F81-D3E6-5BE887DF48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xmlns="" id="{B3B20E1A-4BEE-7895-CB5B-35C18C5A43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7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4A13CCC0-5C89-4E0E-CA9A-99CC874F83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7F115-B522-4E55-9E24-1DADF16F75A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16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94D06EC-381E-3763-C95E-058675D5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A61E5AFC-99BB-B296-4250-44B7429FC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9C97CAB3-B004-D2B7-BED4-6A193EE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BC65-0A6A-4B6A-9E34-C7698F2B6481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4AF2FB9-DF5D-9847-B4D7-F04E3A02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9ED18C0-F957-1E10-B5DE-D206D394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9820-F8FD-40FF-AB36-247998463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59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F4DE66-02CF-4C1A-7EF8-E228E60E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2B9C00B9-1146-4B8B-956B-16291DC4B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BFCB5D-6291-D795-A017-3C8C5719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BC65-0A6A-4B6A-9E34-C7698F2B6481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BD24D6F-24DA-4CDD-3785-1E0D237B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7840820-B82F-F7D0-D729-A88D2606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9820-F8FD-40FF-AB36-247998463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0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FA594053-58A3-DE7B-2BB2-77F01D1F5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765B40C-1A9F-9923-42A0-120AF4229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86647A1-F328-7303-706A-202A1443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BC65-0A6A-4B6A-9E34-C7698F2B6481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3A71D39-5E0C-9CFC-9D83-A616AB9F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8536333-2AE7-7943-45AE-472836BA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9820-F8FD-40FF-AB36-247998463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58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7761B46-EECA-A3C2-ABD7-DB4D0646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05D16C8-AC9A-0251-DEE2-551231FE4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AB13453-BA75-70E4-3A31-A3EF50F9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BC65-0A6A-4B6A-9E34-C7698F2B6481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69AC92E-4A44-B19D-F76D-4CB9D985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92A9486-691E-A23D-1119-761FCED8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9820-F8FD-40FF-AB36-247998463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76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97C8C99-6985-818D-C573-C468061F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D99AE52-BF42-4C63-3A68-50DD8A979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0E02DC2-999A-64DD-1C3A-89D9582B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BC65-0A6A-4B6A-9E34-C7698F2B6481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063C45B-AE03-83E0-3D33-F77C9B22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37D1DCA-4560-77B9-5CC2-B026CBF1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9820-F8FD-40FF-AB36-247998463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73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517CABF-4B5E-F95F-34C0-F87835ED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85C80B4-971B-6BD0-9728-E9537F3AC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FF24EC09-0AA6-5EE8-4C2B-69AC916B3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70B602B4-6441-02F9-418F-14B76496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BC65-0A6A-4B6A-9E34-C7698F2B6481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0EB6CE9D-8A15-D06F-65B6-C5E6DBE1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1329EA35-7581-1C0A-7BDD-8A5D8410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9820-F8FD-40FF-AB36-247998463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82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4A0D55C-DA84-D149-9E56-2D91EB977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4510142F-F102-1397-88BA-D8A1CC8A0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4D9ED2B3-C102-405A-AE32-844335DAE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C699BEB2-AEDE-D258-9731-5093164C3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07AF24A5-914C-CB0F-6F40-BE54AAE4A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95C0B96A-B1AB-A8B6-3E2E-1DFE16F9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BC65-0A6A-4B6A-9E34-C7698F2B6481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AAAD209B-C0E4-6122-DD43-B7BC79D3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F560652C-C9A3-2575-5D7C-317A8949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9820-F8FD-40FF-AB36-247998463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53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5FCF0CB-A0F0-8D0C-0BCF-B2EA2F26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046F8750-D08A-20B0-3495-1603F3F4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BC65-0A6A-4B6A-9E34-C7698F2B6481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4246D3F0-EDC2-8CA2-C869-5001071B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C69CB690-05E7-C681-EC86-85429946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9820-F8FD-40FF-AB36-247998463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63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1A19B263-357D-546F-5F72-D216B160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BC65-0A6A-4B6A-9E34-C7698F2B6481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69A6E769-CF0A-05DF-E422-89E026D6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28F156E4-D0FA-219E-D505-C459D6C1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9820-F8FD-40FF-AB36-247998463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82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100D5D5-31E2-890D-FCA5-A83B038B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B9FB76D-68E4-C78D-DB28-FB13591BE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1226867A-033B-EC81-4CBA-2E63AE921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6354940B-3588-2228-9377-9891949F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BC65-0A6A-4B6A-9E34-C7698F2B6481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94E36C0A-57EA-47C3-DB5C-73DD0A43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4E69AF3E-EA34-8B26-186A-3F13FDB2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9820-F8FD-40FF-AB36-247998463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40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BA0502B-ABF6-ED98-FD5F-CBA8201B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2A8D1E66-0591-DCBF-2061-BB8AE324E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4831CBBF-1E42-F070-A4B8-E7700806B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1960BC35-6F9D-F5DE-43AE-C83D8ED4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BC65-0A6A-4B6A-9E34-C7698F2B6481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30D273C7-471D-7272-3F5E-5767F504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BCC0D4B9-4870-D553-09FC-5E6C714F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9820-F8FD-40FF-AB36-247998463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2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A2365E14-5783-33D3-4639-802BC7A0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14232D2E-DDCE-8E49-C9BB-C15C94881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AE7AFD1-D471-D756-A6DE-7D9E3BB4E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93BC65-0A6A-4B6A-9E34-C7698F2B6481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F9AD6E4-3653-925B-7398-2C71DC6EA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4DA8294-8C62-0B2C-582E-2D38186F9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979820-F8FD-40FF-AB36-247998463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78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14211B3-21F6-A036-9E1C-CBDD49DF7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xmlns="" id="{7800B20D-42F2-7A46-3BC4-4A582ADCC187}"/>
              </a:ext>
            </a:extLst>
          </p:cNvPr>
          <p:cNvSpPr/>
          <p:nvPr/>
        </p:nvSpPr>
        <p:spPr>
          <a:xfrm>
            <a:off x="1065900" y="341524"/>
            <a:ext cx="881195" cy="550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A7037366-0484-122E-23E8-AFE0E01E583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C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xmlns="" id="{A7D1B762-81BF-787E-C63C-EB4134059DF2}"/>
              </a:ext>
            </a:extLst>
          </p:cNvPr>
          <p:cNvCxnSpPr>
            <a:cxnSpLocks/>
          </p:cNvCxnSpPr>
          <p:nvPr/>
        </p:nvCxnSpPr>
        <p:spPr>
          <a:xfrm>
            <a:off x="3944" y="4977544"/>
            <a:ext cx="1218805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Diagramm 32">
            <a:extLst>
              <a:ext uri="{FF2B5EF4-FFF2-40B4-BE49-F238E27FC236}">
                <a16:creationId xmlns:a16="http://schemas.microsoft.com/office/drawing/2014/main" xmlns="" id="{87CA5041-ADB8-A1BF-ECEC-44E9B4C77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536780"/>
              </p:ext>
            </p:extLst>
          </p:nvPr>
        </p:nvGraphicFramePr>
        <p:xfrm>
          <a:off x="-3944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466339DC-A483-8CCF-E1C6-0BDFF882FDCC}"/>
              </a:ext>
            </a:extLst>
          </p:cNvPr>
          <p:cNvSpPr txBox="1"/>
          <p:nvPr/>
        </p:nvSpPr>
        <p:spPr>
          <a:xfrm>
            <a:off x="345841" y="227451"/>
            <a:ext cx="668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Union</a:t>
            </a:r>
          </a:p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CDU, CSU</a:t>
            </a:r>
          </a:p>
          <a:p>
            <a:pPr algn="ctr"/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30,50%</a:t>
            </a:r>
          </a:p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(</a:t>
            </a:r>
            <a:r>
              <a:rPr lang="de-DE" sz="1100" dirty="0">
                <a:solidFill>
                  <a:srgbClr val="00FF00"/>
                </a:solidFill>
                <a:latin typeface="Bahnschrift Condensed" panose="020B0502040204020203" pitchFamily="34" charset="0"/>
              </a:rPr>
              <a:t>+6,36</a:t>
            </a: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%p)</a:t>
            </a:r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xmlns="" id="{A40FCA64-C545-7394-6F75-2E5D16969936}"/>
              </a:ext>
            </a:extLst>
          </p:cNvPr>
          <p:cNvSpPr txBox="1"/>
          <p:nvPr/>
        </p:nvSpPr>
        <p:spPr>
          <a:xfrm>
            <a:off x="453832" y="5755759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EVP</a:t>
            </a:r>
          </a:p>
        </p:txBody>
      </p:sp>
      <p:sp>
        <p:nvSpPr>
          <p:cNvPr id="18" name="Parallelogramm 17">
            <a:extLst>
              <a:ext uri="{FF2B5EF4-FFF2-40B4-BE49-F238E27FC236}">
                <a16:creationId xmlns:a16="http://schemas.microsoft.com/office/drawing/2014/main" xmlns="" id="{0E18CD3F-7C65-3532-A230-B613AC7C6A03}"/>
              </a:ext>
            </a:extLst>
          </p:cNvPr>
          <p:cNvSpPr/>
          <p:nvPr/>
        </p:nvSpPr>
        <p:spPr>
          <a:xfrm>
            <a:off x="11884810" y="6325315"/>
            <a:ext cx="475847" cy="342973"/>
          </a:xfrm>
          <a:prstGeom prst="parallelogram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Parallelogramm 26">
            <a:extLst>
              <a:ext uri="{FF2B5EF4-FFF2-40B4-BE49-F238E27FC236}">
                <a16:creationId xmlns:a16="http://schemas.microsoft.com/office/drawing/2014/main" xmlns="" id="{53BECEA2-0877-ED8C-E357-5C7FAA4272F8}"/>
              </a:ext>
            </a:extLst>
          </p:cNvPr>
          <p:cNvSpPr/>
          <p:nvPr/>
        </p:nvSpPr>
        <p:spPr>
          <a:xfrm>
            <a:off x="316225" y="6326724"/>
            <a:ext cx="3853611" cy="342973"/>
          </a:xfrm>
          <a:prstGeom prst="parallelogram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Parallelogramm 27">
            <a:extLst>
              <a:ext uri="{FF2B5EF4-FFF2-40B4-BE49-F238E27FC236}">
                <a16:creationId xmlns:a16="http://schemas.microsoft.com/office/drawing/2014/main" xmlns="" id="{B76606D5-1DF7-A51C-B989-2BC61E943EB2}"/>
              </a:ext>
            </a:extLst>
          </p:cNvPr>
          <p:cNvSpPr/>
          <p:nvPr/>
        </p:nvSpPr>
        <p:spPr>
          <a:xfrm>
            <a:off x="4169836" y="6326723"/>
            <a:ext cx="3853611" cy="342973"/>
          </a:xfrm>
          <a:prstGeom prst="parallelogram">
            <a:avLst/>
          </a:prstGeom>
          <a:solidFill>
            <a:srgbClr val="D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Parallelogramm 28">
            <a:extLst>
              <a:ext uri="{FF2B5EF4-FFF2-40B4-BE49-F238E27FC236}">
                <a16:creationId xmlns:a16="http://schemas.microsoft.com/office/drawing/2014/main" xmlns="" id="{E7464042-FCD8-772C-AA98-D75F2CCB996C}"/>
              </a:ext>
            </a:extLst>
          </p:cNvPr>
          <p:cNvSpPr/>
          <p:nvPr/>
        </p:nvSpPr>
        <p:spPr>
          <a:xfrm>
            <a:off x="8027323" y="6326722"/>
            <a:ext cx="3853611" cy="342973"/>
          </a:xfrm>
          <a:prstGeom prst="parallelogram">
            <a:avLst/>
          </a:prstGeom>
          <a:solidFill>
            <a:srgbClr val="FFC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Parallelogramm 29">
            <a:extLst>
              <a:ext uri="{FF2B5EF4-FFF2-40B4-BE49-F238E27FC236}">
                <a16:creationId xmlns:a16="http://schemas.microsoft.com/office/drawing/2014/main" xmlns="" id="{A71DA20D-A3ED-7F8A-2005-21A50571090D}"/>
              </a:ext>
            </a:extLst>
          </p:cNvPr>
          <p:cNvSpPr/>
          <p:nvPr/>
        </p:nvSpPr>
        <p:spPr>
          <a:xfrm>
            <a:off x="-154379" y="6326721"/>
            <a:ext cx="475847" cy="342973"/>
          </a:xfrm>
          <a:prstGeom prst="parallelogram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xmlns="" id="{28438AD4-1E23-C3C2-AE4E-1B1BF4944FF1}"/>
              </a:ext>
            </a:extLst>
          </p:cNvPr>
          <p:cNvSpPr txBox="1"/>
          <p:nvPr/>
        </p:nvSpPr>
        <p:spPr>
          <a:xfrm>
            <a:off x="1418747" y="1927122"/>
            <a:ext cx="667170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AfD</a:t>
            </a:r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20,28%</a:t>
            </a:r>
          </a:p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(</a:t>
            </a:r>
            <a:r>
              <a:rPr lang="de-DE" sz="1100" dirty="0">
                <a:solidFill>
                  <a:srgbClr val="00FF00"/>
                </a:solidFill>
                <a:latin typeface="Bahnschrift Condensed" panose="020B0502040204020203" pitchFamily="34" charset="0"/>
              </a:rPr>
              <a:t>+9,89</a:t>
            </a: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%p)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xmlns="" id="{A515C8CD-C7F3-E9C2-75E1-56B217DDB284}"/>
              </a:ext>
            </a:extLst>
          </p:cNvPr>
          <p:cNvSpPr txBox="1"/>
          <p:nvPr/>
        </p:nvSpPr>
        <p:spPr>
          <a:xfrm>
            <a:off x="2524518" y="2497216"/>
            <a:ext cx="641522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SPD</a:t>
            </a:r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16,50%</a:t>
            </a:r>
          </a:p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(</a:t>
            </a:r>
            <a:r>
              <a:rPr lang="de-DE" sz="11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-9,21</a:t>
            </a: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%p)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xmlns="" id="{5DA2CEFE-7264-62BB-171C-E6E51FB21771}"/>
              </a:ext>
            </a:extLst>
          </p:cNvPr>
          <p:cNvSpPr txBox="1"/>
          <p:nvPr/>
        </p:nvSpPr>
        <p:spPr>
          <a:xfrm>
            <a:off x="3457774" y="2890522"/>
            <a:ext cx="928459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B‘90/Grüne</a:t>
            </a:r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13,80%</a:t>
            </a:r>
          </a:p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(</a:t>
            </a:r>
            <a:r>
              <a:rPr lang="de-DE" sz="11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-0,92</a:t>
            </a: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%p)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xmlns="" id="{5C9FBFEF-27E8-FFBF-2FB2-9645E4C74D58}"/>
              </a:ext>
            </a:extLst>
          </p:cNvPr>
          <p:cNvSpPr txBox="1"/>
          <p:nvPr/>
        </p:nvSpPr>
        <p:spPr>
          <a:xfrm>
            <a:off x="4714558" y="4253054"/>
            <a:ext cx="588623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BSW</a:t>
            </a:r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4,72%</a:t>
            </a:r>
          </a:p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(neu)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xmlns="" id="{9C091A8A-435D-49F2-3A8F-0B4A5F39437C}"/>
              </a:ext>
            </a:extLst>
          </p:cNvPr>
          <p:cNvSpPr txBox="1"/>
          <p:nvPr/>
        </p:nvSpPr>
        <p:spPr>
          <a:xfrm>
            <a:off x="5779902" y="4334405"/>
            <a:ext cx="633507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Linke</a:t>
            </a:r>
          </a:p>
          <a:p>
            <a:pPr algn="ctr"/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4,19%</a:t>
            </a:r>
          </a:p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(</a:t>
            </a:r>
            <a:r>
              <a:rPr lang="de-DE" sz="11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-0,68</a:t>
            </a: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%p)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xmlns="" id="{DFFC965C-4A4E-89A8-E664-7A011ED74E41}"/>
              </a:ext>
            </a:extLst>
          </p:cNvPr>
          <p:cNvSpPr txBox="1"/>
          <p:nvPr/>
        </p:nvSpPr>
        <p:spPr>
          <a:xfrm>
            <a:off x="6867750" y="4344640"/>
            <a:ext cx="627095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ln w="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FDP</a:t>
            </a:r>
            <a:endParaRPr lang="de-DE" sz="1100" dirty="0">
              <a:ln w="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de-DE" sz="1600" dirty="0">
                <a:ln w="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4,14%</a:t>
            </a:r>
          </a:p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(</a:t>
            </a:r>
            <a:r>
              <a:rPr lang="de-DE" sz="11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-7,29</a:t>
            </a: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%p)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xmlns="" id="{06151A8C-C203-5AD8-A4BC-AC3E14079A3A}"/>
              </a:ext>
            </a:extLst>
          </p:cNvPr>
          <p:cNvSpPr txBox="1"/>
          <p:nvPr/>
        </p:nvSpPr>
        <p:spPr>
          <a:xfrm>
            <a:off x="7938178" y="4661392"/>
            <a:ext cx="638316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FW</a:t>
            </a:r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2,0%</a:t>
            </a:r>
          </a:p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(</a:t>
            </a:r>
            <a:r>
              <a:rPr lang="de-DE" sz="11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-0,43</a:t>
            </a: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%p)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xmlns="" id="{C899BB51-C805-48D1-6EE5-159DC4DB6979}"/>
              </a:ext>
            </a:extLst>
          </p:cNvPr>
          <p:cNvSpPr txBox="1"/>
          <p:nvPr/>
        </p:nvSpPr>
        <p:spPr>
          <a:xfrm>
            <a:off x="8905077" y="4731838"/>
            <a:ext cx="885179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Tierschutz</a:t>
            </a:r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1,54%</a:t>
            </a:r>
          </a:p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(</a:t>
            </a:r>
            <a:r>
              <a:rPr lang="de-DE" sz="1100" dirty="0">
                <a:solidFill>
                  <a:srgbClr val="F7D80F"/>
                </a:solidFill>
                <a:latin typeface="Bahnschrift Condensed" panose="020B0502040204020203" pitchFamily="34" charset="0"/>
              </a:rPr>
              <a:t>±0,0</a:t>
            </a: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%p)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xmlns="" id="{23CFD887-CE1D-1636-EACD-1B8421715D83}"/>
              </a:ext>
            </a:extLst>
          </p:cNvPr>
          <p:cNvSpPr txBox="1"/>
          <p:nvPr/>
        </p:nvSpPr>
        <p:spPr>
          <a:xfrm>
            <a:off x="9951462" y="4768576"/>
            <a:ext cx="943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SSW</a:t>
            </a:r>
          </a:p>
          <a:p>
            <a:pPr algn="ctr"/>
            <a:r>
              <a:rPr lang="de-DE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Minderheitenliste</a:t>
            </a:r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0,12%</a:t>
            </a:r>
          </a:p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(</a:t>
            </a:r>
            <a:r>
              <a:rPr lang="de-DE" sz="1100" dirty="0">
                <a:solidFill>
                  <a:srgbClr val="F7D80F"/>
                </a:solidFill>
                <a:latin typeface="Bahnschrift Condensed" panose="020B0502040204020203" pitchFamily="34" charset="0"/>
              </a:rPr>
              <a:t>±0,0</a:t>
            </a: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%p)</a:t>
            </a:r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xmlns="" id="{C766F238-A22A-4A1B-2388-390A7AEECF0C}"/>
              </a:ext>
            </a:extLst>
          </p:cNvPr>
          <p:cNvCxnSpPr>
            <a:cxnSpLocks/>
          </p:cNvCxnSpPr>
          <p:nvPr/>
        </p:nvCxnSpPr>
        <p:spPr>
          <a:xfrm>
            <a:off x="-2278" y="5719238"/>
            <a:ext cx="1218805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xmlns="" id="{AEBED1B9-BCB3-4645-A4C6-9E2C42264A7D}"/>
              </a:ext>
            </a:extLst>
          </p:cNvPr>
          <p:cNvSpPr txBox="1"/>
          <p:nvPr/>
        </p:nvSpPr>
        <p:spPr>
          <a:xfrm>
            <a:off x="1540695" y="5755759"/>
            <a:ext cx="439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ESN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xmlns="" id="{D02EB35E-85FA-CCB9-3676-CFB773D28566}"/>
              </a:ext>
            </a:extLst>
          </p:cNvPr>
          <p:cNvSpPr txBox="1"/>
          <p:nvPr/>
        </p:nvSpPr>
        <p:spPr>
          <a:xfrm>
            <a:off x="2608325" y="5755759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S&amp;D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xmlns="" id="{F0BE1144-E363-5C59-7F25-8C3F23B22988}"/>
              </a:ext>
            </a:extLst>
          </p:cNvPr>
          <p:cNvSpPr txBox="1"/>
          <p:nvPr/>
        </p:nvSpPr>
        <p:spPr>
          <a:xfrm>
            <a:off x="3634904" y="5755759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G/EFA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xmlns="" id="{3657CF9C-4E15-A7B2-F458-D259FEE80FD1}"/>
              </a:ext>
            </a:extLst>
          </p:cNvPr>
          <p:cNvSpPr txBox="1"/>
          <p:nvPr/>
        </p:nvSpPr>
        <p:spPr>
          <a:xfrm>
            <a:off x="5717168" y="5755759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GUE/NGL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xmlns="" id="{2ED666B0-A29F-F88E-BA7B-5F1FE3306266}"/>
              </a:ext>
            </a:extLst>
          </p:cNvPr>
          <p:cNvSpPr txBox="1"/>
          <p:nvPr/>
        </p:nvSpPr>
        <p:spPr>
          <a:xfrm>
            <a:off x="7004003" y="5755759"/>
            <a:ext cx="354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RE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xmlns="" id="{2AF13BB1-902A-A33D-27FE-043553A3E4D5}"/>
              </a:ext>
            </a:extLst>
          </p:cNvPr>
          <p:cNvSpPr txBox="1"/>
          <p:nvPr/>
        </p:nvSpPr>
        <p:spPr>
          <a:xfrm>
            <a:off x="8080044" y="5755759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RE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xmlns="" id="{DF9D60A1-D467-E851-2619-655E2FE05B5F}"/>
              </a:ext>
            </a:extLst>
          </p:cNvPr>
          <p:cNvSpPr txBox="1"/>
          <p:nvPr/>
        </p:nvSpPr>
        <p:spPr>
          <a:xfrm>
            <a:off x="8976411" y="5753720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GUE/NGL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xmlns="" id="{269AA91B-F6F4-D295-0026-DF9A591E0FA5}"/>
              </a:ext>
            </a:extLst>
          </p:cNvPr>
          <p:cNvSpPr txBox="1"/>
          <p:nvPr/>
        </p:nvSpPr>
        <p:spPr>
          <a:xfrm>
            <a:off x="10140733" y="5753720"/>
            <a:ext cx="564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G/EFA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xmlns="" id="{5B7AB998-A534-AFBC-FBCB-4CA4455305A9}"/>
              </a:ext>
            </a:extLst>
          </p:cNvPr>
          <p:cNvSpPr txBox="1"/>
          <p:nvPr/>
        </p:nvSpPr>
        <p:spPr>
          <a:xfrm>
            <a:off x="11348659" y="5753720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latin typeface="Bahnschrift Condensed" panose="020B0502040204020203" pitchFamily="34" charset="0"/>
              </a:rPr>
              <a:t>—</a:t>
            </a:r>
            <a:endParaRPr lang="de-DE" sz="1600" b="1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xmlns="" id="{44C7F010-2A8F-55F7-71F3-E6DCC78DA7D1}"/>
              </a:ext>
            </a:extLst>
          </p:cNvPr>
          <p:cNvSpPr txBox="1"/>
          <p:nvPr/>
        </p:nvSpPr>
        <p:spPr>
          <a:xfrm>
            <a:off x="11118328" y="4618033"/>
            <a:ext cx="764953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Sonstige</a:t>
            </a:r>
          </a:p>
          <a:p>
            <a:pPr algn="ctr"/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2,29%</a:t>
            </a:r>
          </a:p>
          <a:p>
            <a:pPr algn="ctr"/>
            <a:r>
              <a:rPr lang="de-DE" sz="1100" dirty="0">
                <a:latin typeface="Bahnschrift Condensed" panose="020B0502040204020203" pitchFamily="34" charset="0"/>
              </a:rPr>
              <a:t>(</a:t>
            </a:r>
            <a:r>
              <a:rPr lang="de-DE" sz="11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-2,44</a:t>
            </a: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%p)</a:t>
            </a: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366401E3-D79D-D222-DD7A-05BD623E27C1}"/>
              </a:ext>
            </a:extLst>
          </p:cNvPr>
          <p:cNvSpPr txBox="1"/>
          <p:nvPr/>
        </p:nvSpPr>
        <p:spPr>
          <a:xfrm>
            <a:off x="4614809" y="5785255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bg2"/>
                </a:solidFill>
                <a:latin typeface="Bahnschrift Condensed" panose="020B0502040204020203" pitchFamily="34" charset="0"/>
              </a:rPr>
              <a:t>Non Inscrits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9281404D-6970-9902-D0E7-0138EFE063D8}"/>
              </a:ext>
            </a:extLst>
          </p:cNvPr>
          <p:cNvSpPr txBox="1"/>
          <p:nvPr/>
        </p:nvSpPr>
        <p:spPr>
          <a:xfrm>
            <a:off x="-49836" y="6635762"/>
            <a:ext cx="41184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Bahnschrift Condensed" panose="020B0502040204020203" pitchFamily="34" charset="0"/>
              </a:rPr>
              <a:t>FW: Geringere Werteanzahl | Tierschutz und SSW: Erwartete Werte | Sonstige: Rest auf 100%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909F609D-FB6B-F3A7-C7A5-8399CA7D4081}"/>
              </a:ext>
            </a:extLst>
          </p:cNvPr>
          <p:cNvSpPr txBox="1"/>
          <p:nvPr/>
        </p:nvSpPr>
        <p:spPr>
          <a:xfrm>
            <a:off x="10832672" y="1021591"/>
            <a:ext cx="106631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Wahlbeteiligung</a:t>
            </a:r>
          </a:p>
          <a:p>
            <a:pPr algn="ctr"/>
            <a:r>
              <a:rPr lang="de-DE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xx,xx</a:t>
            </a: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% (</a:t>
            </a:r>
            <a:r>
              <a:rPr lang="de-DE" sz="1100" dirty="0">
                <a:solidFill>
                  <a:srgbClr val="00FF00"/>
                </a:solidFill>
                <a:latin typeface="Bahnschrift Condensed" panose="020B0502040204020203" pitchFamily="34" charset="0"/>
              </a:rPr>
              <a:t>+</a:t>
            </a:r>
            <a:r>
              <a:rPr lang="de-DE" sz="1100" dirty="0" err="1">
                <a:solidFill>
                  <a:srgbClr val="00FF00"/>
                </a:solidFill>
                <a:latin typeface="Bahnschrift Condensed" panose="020B0502040204020203" pitchFamily="34" charset="0"/>
              </a:rPr>
              <a:t>x,xx</a:t>
            </a:r>
            <a:r>
              <a:rPr lang="de-DE" sz="1100" dirty="0" err="1">
                <a:latin typeface="Bahnschrift Condensed" panose="020B0502040204020203" pitchFamily="34" charset="0"/>
              </a:rPr>
              <a:t>%p</a:t>
            </a: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)</a:t>
            </a:r>
          </a:p>
          <a:p>
            <a:pPr algn="ctr"/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de-DE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Ungültige Stimmen</a:t>
            </a:r>
          </a:p>
          <a:p>
            <a:pPr algn="ctr"/>
            <a:r>
              <a:rPr lang="de-DE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x,xx</a:t>
            </a: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%</a:t>
            </a:r>
          </a:p>
        </p:txBody>
      </p:sp>
      <p:pic>
        <p:nvPicPr>
          <p:cNvPr id="10" name="Grafik 9" descr="Ein Bild, das Symbol, Clipart, Grafiken, Darstellung enthält.&#10;&#10;Automatisch generierte Beschreibung">
            <a:extLst>
              <a:ext uri="{FF2B5EF4-FFF2-40B4-BE49-F238E27FC236}">
                <a16:creationId xmlns:a16="http://schemas.microsoft.com/office/drawing/2014/main" xmlns="" id="{CCE76543-BBFB-9955-4A52-12474C522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981" y="155150"/>
            <a:ext cx="667700" cy="86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8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Breitbild</PresentationFormat>
  <Paragraphs>55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Bahnschrift</vt:lpstr>
      <vt:lpstr>Bahnschrift Condensed</vt:lpstr>
      <vt:lpstr>Bahnschrift Light SemiCondensed</vt:lpstr>
      <vt:lpstr>Office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Luis Beyer</dc:creator>
  <cp:lastModifiedBy>Marvin Köhler</cp:lastModifiedBy>
  <cp:revision>5</cp:revision>
  <dcterms:created xsi:type="dcterms:W3CDTF">2025-01-24T12:52:51Z</dcterms:created>
  <dcterms:modified xsi:type="dcterms:W3CDTF">2025-01-24T17:29:51Z</dcterms:modified>
</cp:coreProperties>
</file>