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8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0F2F5-947C-46E8-B031-8453CD65D6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AAAEE-097E-4473-8F7D-4C828B9B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is the data structure. Other options? DAG (directed acyclic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AAAEE-097E-4473-8F7D-4C828B9B9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</a:t>
            </a:r>
            <a:r>
              <a:rPr lang="en-US" dirty="0"/>
              <a:t>: Proof of Work, </a:t>
            </a:r>
            <a:r>
              <a:rPr lang="en-US" dirty="0" err="1"/>
              <a:t>PoS</a:t>
            </a:r>
            <a:r>
              <a:rPr lang="en-US" dirty="0"/>
              <a:t>: Proof of Stake, </a:t>
            </a:r>
            <a:r>
              <a:rPr lang="en-US" dirty="0" err="1"/>
              <a:t>DPoS</a:t>
            </a:r>
            <a:r>
              <a:rPr lang="en-US" dirty="0"/>
              <a:t>: Delegated </a:t>
            </a:r>
            <a:r>
              <a:rPr lang="en-US" dirty="0" err="1"/>
              <a:t>PoS</a:t>
            </a:r>
            <a:r>
              <a:rPr lang="en-US" dirty="0"/>
              <a:t>, PBFT: Practical Byzantine Fault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AAAEE-097E-4473-8F7D-4C828B9B9A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AAAEE-097E-4473-8F7D-4C828B9B9A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AAAEE-097E-4473-8F7D-4C828B9B9A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AAAEE-097E-4473-8F7D-4C828B9B9A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27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3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4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6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5078-CD49-4711-BA1F-AB35598DD56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FC7D98-84D1-4A1C-B32B-FB808F4B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CA0C-F106-2EA1-BD19-FB67AB00B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Consensus in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5D21E-05E7-DD9F-83D2-249DFEED3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Distributed Optimization and Learning</a:t>
            </a:r>
          </a:p>
          <a:p>
            <a:pPr algn="l"/>
            <a:r>
              <a:rPr lang="en-US" dirty="0"/>
              <a:t>2023-11</a:t>
            </a:r>
          </a:p>
          <a:p>
            <a:pPr algn="l"/>
            <a:r>
              <a:rPr lang="en-US" dirty="0"/>
              <a:t>By Mohammad Mashreghi</a:t>
            </a:r>
          </a:p>
        </p:txBody>
      </p:sp>
    </p:spTree>
    <p:extLst>
      <p:ext uri="{BB962C8B-B14F-4D97-AF65-F5344CB8AC3E}">
        <p14:creationId xmlns:p14="http://schemas.microsoft.com/office/powerpoint/2010/main" val="282790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1 (Two generals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each step, think about this question: will any of them attack?</a:t>
            </a:r>
          </a:p>
          <a:p>
            <a:r>
              <a:rPr lang="en-US" dirty="0"/>
              <a:t>G1 to G2: Let’s attack at down!</a:t>
            </a:r>
          </a:p>
          <a:p>
            <a:endParaRPr lang="en-US" dirty="0"/>
          </a:p>
          <a:p>
            <a:r>
              <a:rPr lang="en-US" dirty="0"/>
              <a:t>G2 receives the message.</a:t>
            </a:r>
          </a:p>
          <a:p>
            <a:endParaRPr lang="en-US" dirty="0"/>
          </a:p>
          <a:p>
            <a:r>
              <a:rPr lang="en-US" dirty="0"/>
              <a:t>G2 to G1: Agreed. Let’s kill them all at down!</a:t>
            </a:r>
          </a:p>
          <a:p>
            <a:endParaRPr lang="en-US" dirty="0"/>
          </a:p>
          <a:p>
            <a:r>
              <a:rPr lang="en-US" dirty="0"/>
              <a:t>G1 receives the message.</a:t>
            </a:r>
          </a:p>
          <a:p>
            <a:endParaRPr lang="en-US" dirty="0"/>
          </a:p>
          <a:p>
            <a:r>
              <a:rPr lang="en-US" dirty="0"/>
              <a:t>Probabilistic consensus</a:t>
            </a:r>
          </a:p>
        </p:txBody>
      </p:sp>
      <p:pic>
        <p:nvPicPr>
          <p:cNvPr id="4" name="Picture 2" descr="The Two Generals Problem">
            <a:extLst>
              <a:ext uri="{FF2B5EF4-FFF2-40B4-BE49-F238E27FC236}">
                <a16:creationId xmlns:a16="http://schemas.microsoft.com/office/drawing/2014/main" id="{1626C6CE-E684-2C44-F902-FC532C8C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79" y="3581187"/>
            <a:ext cx="5825446" cy="32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0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2 (Byzantine generals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N generals want to attack the city. Some of them might be traitors</a:t>
            </a:r>
          </a:p>
          <a:p>
            <a:endParaRPr lang="en-US" dirty="0"/>
          </a:p>
          <a:p>
            <a:r>
              <a:rPr lang="en-US" dirty="0"/>
              <a:t>What is the goal?</a:t>
            </a:r>
          </a:p>
          <a:p>
            <a:r>
              <a:rPr lang="en-US" dirty="0"/>
              <a:t>Reach consensus amount loyal generals.</a:t>
            </a:r>
          </a:p>
          <a:p>
            <a:endParaRPr lang="en-US" dirty="0"/>
          </a:p>
          <a:p>
            <a:r>
              <a:rPr lang="en-US" dirty="0"/>
              <a:t>What are the assumptions? Difference between solution or not!</a:t>
            </a:r>
          </a:p>
          <a:p>
            <a:r>
              <a:rPr lang="en-US" dirty="0"/>
              <a:t>Some assumptions are obvious without solution:</a:t>
            </a:r>
          </a:p>
          <a:p>
            <a:r>
              <a:rPr lang="en-US" dirty="0"/>
              <a:t>If most of the generals are traitors, there is no hope. Or is there?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91888-9B3F-8064-7F6A-A5C0D372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94" y="3095644"/>
            <a:ext cx="4198706" cy="37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2 (Byzantine generals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323"/>
          </a:xfrm>
        </p:spPr>
        <p:txBody>
          <a:bodyPr>
            <a:normAutofit/>
          </a:bodyPr>
          <a:lstStyle/>
          <a:p>
            <a:r>
              <a:rPr lang="en-US" dirty="0"/>
              <a:t>What are the assumptions? Difference between solution or not!</a:t>
            </a:r>
          </a:p>
          <a:p>
            <a:r>
              <a:rPr lang="en-US" dirty="0"/>
              <a:t>How should we reach the goal under the assumptions?</a:t>
            </a:r>
          </a:p>
          <a:p>
            <a:r>
              <a:rPr lang="en-US" dirty="0"/>
              <a:t>A possible not very good solution. Ask from your neighbors and then majority vote.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time permits, continue from presentation by </a:t>
            </a:r>
            <a:r>
              <a:rPr lang="en-US" dirty="0" err="1"/>
              <a:t>Siqiu</a:t>
            </a:r>
            <a:r>
              <a:rPr lang="en-US" dirty="0"/>
              <a:t> Yao.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8B79D-6341-0FC7-A7F9-1F58133C9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61875"/>
            <a:ext cx="9924837" cy="19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blockchain (DLT)?</a:t>
            </a:r>
          </a:p>
          <a:p>
            <a:r>
              <a:rPr lang="en-US" dirty="0"/>
              <a:t>What are categories of blockchains? </a:t>
            </a:r>
          </a:p>
          <a:p>
            <a:r>
              <a:rPr lang="en-US" dirty="0"/>
              <a:t>Consensus in Blockchain (DLT) vs what we have seen in class: how they compare?</a:t>
            </a:r>
          </a:p>
          <a:p>
            <a:r>
              <a:rPr lang="en-US" dirty="0"/>
              <a:t>What is blockchain trilemma?</a:t>
            </a:r>
          </a:p>
          <a:p>
            <a:r>
              <a:rPr lang="en-US" dirty="0"/>
              <a:t>Flavor</a:t>
            </a:r>
          </a:p>
          <a:p>
            <a:pPr lvl="1"/>
            <a:r>
              <a:rPr lang="en-US" dirty="0"/>
              <a:t>Two generals problem (AKA Chinese generals problem)</a:t>
            </a:r>
          </a:p>
          <a:p>
            <a:pPr lvl="1"/>
            <a:r>
              <a:rPr lang="en-US" dirty="0"/>
              <a:t>Byzantine generals problem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only a brief introduction!</a:t>
            </a:r>
          </a:p>
        </p:txBody>
      </p:sp>
    </p:spTree>
    <p:extLst>
      <p:ext uri="{BB962C8B-B14F-4D97-AF65-F5344CB8AC3E}">
        <p14:creationId xmlns:p14="http://schemas.microsoft.com/office/powerpoint/2010/main" val="38760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 (DLT)?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DLT: Distributed Ledger Technology</a:t>
            </a:r>
          </a:p>
          <a:p>
            <a:r>
              <a:rPr lang="en-US" dirty="0"/>
              <a:t>A system to saves the ledger (database) in a distributed manner.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entralized vs distributed ledger technology Complete Guide to CBDC ...">
            <a:extLst>
              <a:ext uri="{FF2B5EF4-FFF2-40B4-BE49-F238E27FC236}">
                <a16:creationId xmlns:a16="http://schemas.microsoft.com/office/drawing/2014/main" id="{02DF4E0D-D847-C172-2CA2-45C18B22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54" y="3335439"/>
            <a:ext cx="6282266" cy="32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0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 (DLT)?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is one way of implementing a distributed ledger.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C723D6-D9FE-F75D-1FA9-98155AFB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964814"/>
            <a:ext cx="8578137" cy="307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categories of blockchains?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vs Private </a:t>
            </a:r>
          </a:p>
          <a:p>
            <a:r>
              <a:rPr lang="en-US" dirty="0"/>
              <a:t>Permissioned vs Permissionless</a:t>
            </a:r>
          </a:p>
          <a:p>
            <a:r>
              <a:rPr lang="en-US" dirty="0"/>
              <a:t>Consensus Algorithm</a:t>
            </a:r>
          </a:p>
          <a:p>
            <a:pPr lvl="1"/>
            <a:r>
              <a:rPr lang="en-US" dirty="0" err="1"/>
              <a:t>PoW</a:t>
            </a:r>
            <a:r>
              <a:rPr lang="en-US" dirty="0"/>
              <a:t> vs </a:t>
            </a:r>
            <a:r>
              <a:rPr lang="en-US" dirty="0" err="1"/>
              <a:t>PoS</a:t>
            </a:r>
            <a:r>
              <a:rPr lang="en-US" dirty="0"/>
              <a:t> vs </a:t>
            </a:r>
            <a:r>
              <a:rPr lang="en-US" dirty="0" err="1"/>
              <a:t>DPoS</a:t>
            </a:r>
            <a:r>
              <a:rPr lang="en-US" dirty="0"/>
              <a:t> vs PBFT vs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Consensus in Blockchain (DLT) vs what we have seen in class: how they compare?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consensus discussed in class compare with blockchain consensus?</a:t>
            </a:r>
          </a:p>
          <a:p>
            <a:r>
              <a:rPr lang="en-US" dirty="0"/>
              <a:t>Goal of consensus?</a:t>
            </a:r>
          </a:p>
          <a:p>
            <a:r>
              <a:rPr lang="en-US" dirty="0"/>
              <a:t>It’s all about assumptions.</a:t>
            </a:r>
          </a:p>
          <a:p>
            <a:r>
              <a:rPr lang="en-US" dirty="0"/>
              <a:t>Assumptions of discussed consensus in class?</a:t>
            </a:r>
          </a:p>
          <a:p>
            <a:r>
              <a:rPr lang="en-US" dirty="0"/>
              <a:t>Change assumptions a little and get a new problem!</a:t>
            </a:r>
          </a:p>
          <a:p>
            <a:pPr lvl="1"/>
            <a:r>
              <a:rPr lang="en-US" dirty="0"/>
              <a:t>Fault in communication, fault in nodes, asynchronous communication, malicious actors, time limits, computation limits, communication limits, and many more.</a:t>
            </a:r>
          </a:p>
          <a:p>
            <a:r>
              <a:rPr lang="en-US" dirty="0"/>
              <a:t>We shall see 2 simple versions later.</a:t>
            </a:r>
          </a:p>
          <a:p>
            <a:r>
              <a:rPr lang="en-US" dirty="0"/>
              <a:t>What are our goals?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 trilemma?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theorem: </a:t>
            </a:r>
          </a:p>
          <a:p>
            <a:r>
              <a:rPr lang="en-US" dirty="0"/>
              <a:t>it is impossible for a distributed data network to at the same time provide more than 2 out of 3 guarantees: consistency, availability, and partition tolerance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A4C65C-D560-CBD5-F0AA-5176F854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73" y="3429000"/>
            <a:ext cx="3886053" cy="313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1 (Two generals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generals want to attack the city</a:t>
            </a:r>
          </a:p>
          <a:p>
            <a:r>
              <a:rPr lang="en-US" dirty="0"/>
              <a:t>Only if 2 of them agree on time of attack, the attack will succeed. If only one general attacks, they die!</a:t>
            </a:r>
          </a:p>
          <a:p>
            <a:endParaRPr lang="en-US" dirty="0"/>
          </a:p>
        </p:txBody>
      </p:sp>
      <p:pic>
        <p:nvPicPr>
          <p:cNvPr id="5122" name="Picture 2" descr="The Two Generals Problem">
            <a:extLst>
              <a:ext uri="{FF2B5EF4-FFF2-40B4-BE49-F238E27FC236}">
                <a16:creationId xmlns:a16="http://schemas.microsoft.com/office/drawing/2014/main" id="{4C460EC4-4832-BF2E-DB9B-D971E738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79" y="3581187"/>
            <a:ext cx="5825446" cy="32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F17B-89C1-10CF-5A14-BB7AF8E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 1 (Two generals 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1A5-399B-8407-EBF5-62C7CEF6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make sure the assumptions are clear!</a:t>
            </a:r>
          </a:p>
          <a:p>
            <a:r>
              <a:rPr lang="en-US" dirty="0"/>
              <a:t>They can send messages but the messenger might die on the way! </a:t>
            </a:r>
          </a:p>
          <a:p>
            <a:r>
              <a:rPr lang="en-US" dirty="0"/>
              <a:t>The message will not be tampered with.</a:t>
            </a:r>
          </a:p>
        </p:txBody>
      </p:sp>
      <p:pic>
        <p:nvPicPr>
          <p:cNvPr id="4" name="Picture 2" descr="The Two Generals Problem">
            <a:extLst>
              <a:ext uri="{FF2B5EF4-FFF2-40B4-BE49-F238E27FC236}">
                <a16:creationId xmlns:a16="http://schemas.microsoft.com/office/drawing/2014/main" id="{1626C6CE-E684-2C44-F902-FC532C8C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79" y="3581187"/>
            <a:ext cx="5825446" cy="32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566</Words>
  <Application>Microsoft Office PowerPoint</Application>
  <PresentationFormat>Widescreen</PresentationFormat>
  <Paragraphs>85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Consensus in Blockchain</vt:lpstr>
      <vt:lpstr>Agenda</vt:lpstr>
      <vt:lpstr>What is blockchain (DLT)?</vt:lpstr>
      <vt:lpstr>What is blockchain (DLT)?</vt:lpstr>
      <vt:lpstr>What are categories of blockchains? </vt:lpstr>
      <vt:lpstr>Consensus in Blockchain (DLT) vs what we have seen in class: how they compare? </vt:lpstr>
      <vt:lpstr>What is blockchain trilemma?</vt:lpstr>
      <vt:lpstr>Flavor 1 (Two generals problem)</vt:lpstr>
      <vt:lpstr>Flavor 1 (Two generals problem)</vt:lpstr>
      <vt:lpstr>Flavor 1 (Two generals problem)</vt:lpstr>
      <vt:lpstr>Flavor 2 (Byzantine generals problem)</vt:lpstr>
      <vt:lpstr>Flavor 2 (Byzantine generals problem)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in Blockchain</dc:title>
  <dc:creator>mohammad mashreghi</dc:creator>
  <cp:lastModifiedBy>mohammad mashreghi</cp:lastModifiedBy>
  <cp:revision>17</cp:revision>
  <dcterms:created xsi:type="dcterms:W3CDTF">2023-12-11T10:15:05Z</dcterms:created>
  <dcterms:modified xsi:type="dcterms:W3CDTF">2024-01-04T16:21:19Z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