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F49713-B69A-43FE-B9AE-48EB1EB77EAD}">
  <a:tblStyle styleId="{69F49713-B69A-43FE-B9AE-48EB1EB77E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1dc41796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e51dc41796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9af92f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e9af92f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d14ebd08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d14ebd08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d14ebd08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d14ebd0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d14ebd0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d14ebd0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1dc417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1dc417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d14ebd08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d14ebd08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e2ebdbc5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e2ebdbc5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e6de0982b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e6de0982b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ea57359c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ea57359c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e9af92f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e9af92f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d14ebd08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d14ebd08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d14ebd08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d14ebd08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cxnSp>
        <p:nvCxnSpPr>
          <p:cNvPr id="61" name="Google Shape;61;p15"/>
          <p:cNvCxnSpPr/>
          <p:nvPr/>
        </p:nvCxnSpPr>
        <p:spPr>
          <a:xfrm>
            <a:off x="0" y="2998150"/>
            <a:ext cx="9144000" cy="0"/>
          </a:xfrm>
          <a:prstGeom prst="straightConnector1">
            <a:avLst/>
          </a:prstGeom>
          <a:noFill/>
          <a:ln cap="flat" cmpd="sng" w="19050">
            <a:solidFill>
              <a:srgbClr val="D9D9D9"/>
            </a:solidFill>
            <a:prstDash val="solid"/>
            <a:round/>
            <a:headEnd len="sm" w="sm" type="none"/>
            <a:tailEnd len="sm" w="sm" type="none"/>
          </a:ln>
        </p:spPr>
      </p:cxnSp>
      <p:sp>
        <p:nvSpPr>
          <p:cNvPr id="62" name="Google Shape;62;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uromatch Academy" type="tx">
  <p:cSld name="TITLE_AND_BODY">
    <p:spTree>
      <p:nvGrpSpPr>
        <p:cNvPr id="65" name="Shape 65"/>
        <p:cNvGrpSpPr/>
        <p:nvPr/>
      </p:nvGrpSpPr>
      <p:grpSpPr>
        <a:xfrm>
          <a:off x="0" y="0"/>
          <a:ext cx="0" cy="0"/>
          <a:chOff x="0" y="0"/>
          <a:chExt cx="0" cy="0"/>
        </a:xfrm>
      </p:grpSpPr>
      <p:sp>
        <p:nvSpPr>
          <p:cNvPr id="66" name="Google Shape;66;p16"/>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16"/>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lang="en" sz="1200"/>
              <a:t>Sequential data processing with RNN</a:t>
            </a:r>
            <a:endParaRPr b="1" i="0" sz="1200" u="none" cap="none" strike="noStrike">
              <a:solidFill>
                <a:srgbClr val="000000"/>
              </a:solidFill>
              <a:latin typeface="Arial"/>
              <a:ea typeface="Arial"/>
              <a:cs typeface="Arial"/>
              <a:sym typeface="Arial"/>
            </a:endParaRPr>
          </a:p>
        </p:txBody>
      </p:sp>
      <p:sp>
        <p:nvSpPr>
          <p:cNvPr id="70" name="Google Shape;70;p16"/>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lang="en" sz="1200"/>
              <a:t>Magnificent Lupin</a:t>
            </a:r>
            <a:endParaRPr b="1" i="0" sz="1200" u="none" cap="none" strike="noStrike">
              <a:solidFill>
                <a:srgbClr val="000000"/>
              </a:solidFill>
              <a:latin typeface="Arial"/>
              <a:ea typeface="Arial"/>
              <a:cs typeface="Arial"/>
              <a:sym typeface="Arial"/>
            </a:endParaRPr>
          </a:p>
        </p:txBody>
      </p:sp>
      <p:pic>
        <p:nvPicPr>
          <p:cNvPr id="72" name="Google Shape;72;p16"/>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79" name="Google Shape;79;p17"/>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18"/>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86" name="Google Shape;86;p18"/>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8"/>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2" name="Google Shape;92;p19"/>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9"/>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94" name="Google Shape;94;p19"/>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96" name="Google Shape;96;p19"/>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D9D9D9"/>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20"/>
          <p:cNvPicPr preferRelativeResize="0"/>
          <p:nvPr/>
        </p:nvPicPr>
        <p:blipFill rotWithShape="1">
          <a:blip r:embed="rId2">
            <a:alphaModFix/>
          </a:blip>
          <a:srcRect b="0" l="0" r="0" t="0"/>
          <a:stretch/>
        </p:blipFill>
        <p:spPr>
          <a:xfrm>
            <a:off x="586650" y="4221433"/>
            <a:ext cx="2857500" cy="68826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3" name="Google Shape;103;p21"/>
          <p:cNvCxnSpPr/>
          <p:nvPr/>
        </p:nvCxnSpPr>
        <p:spPr>
          <a:xfrm>
            <a:off x="5029675" y="4495500"/>
            <a:ext cx="468300" cy="0"/>
          </a:xfrm>
          <a:prstGeom prst="straightConnector1">
            <a:avLst/>
          </a:prstGeom>
          <a:noFill/>
          <a:ln cap="flat" cmpd="sng" w="19050">
            <a:solidFill>
              <a:srgbClr val="D9D9D9"/>
            </a:solidFill>
            <a:prstDash val="solid"/>
            <a:round/>
            <a:headEnd len="sm" w="sm" type="none"/>
            <a:tailEnd len="sm" w="sm" type="none"/>
          </a:ln>
        </p:spPr>
      </p:cxnSp>
      <p:sp>
        <p:nvSpPr>
          <p:cNvPr id="104" name="Google Shape;104;p21"/>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5" name="Google Shape;105;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07" name="Google Shape;107;p21"/>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How we built this</a:t>
            </a:r>
            <a:endParaRPr b="1" i="0" sz="1200" u="none" cap="none" strike="noStrike">
              <a:solidFill>
                <a:srgbClr val="000000"/>
              </a:solidFill>
              <a:latin typeface="Arial"/>
              <a:ea typeface="Arial"/>
              <a:cs typeface="Arial"/>
              <a:sym typeface="Arial"/>
            </a:endParaRPr>
          </a:p>
        </p:txBody>
      </p:sp>
      <p:sp>
        <p:nvSpPr>
          <p:cNvPr id="109" name="Google Shape;109;p21"/>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Professional Development Session</a:t>
            </a:r>
            <a:endParaRPr b="1" i="0" sz="12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pic>
        <p:nvPicPr>
          <p:cNvPr id="111" name="Google Shape;111;p21"/>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114" name="Google Shape;114;p22"/>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16" name="Google Shape;116;p22"/>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18" name="Google Shape;118;p22"/>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3"/>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121" name="Google Shape;121;p23"/>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23"/>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24" name="Google Shape;124;p23"/>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26" name="Google Shape;126;p23"/>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p:nvPr/>
        </p:nvSpPr>
        <p:spPr>
          <a:xfrm>
            <a:off x="0" y="4832150"/>
            <a:ext cx="9144000" cy="3117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txBox="1"/>
          <p:nvPr/>
        </p:nvSpPr>
        <p:spPr>
          <a:xfrm>
            <a:off x="90525" y="4844025"/>
            <a:ext cx="4092300" cy="31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Speaker name ⦁ Topic of day</a:t>
            </a:r>
            <a:endParaRPr b="1" i="0" sz="1200" u="none" cap="none" strike="noStrike">
              <a:solidFill>
                <a:srgbClr val="000000"/>
              </a:solidFill>
              <a:latin typeface="Arial"/>
              <a:ea typeface="Arial"/>
              <a:cs typeface="Arial"/>
              <a:sym typeface="Arial"/>
            </a:endParaRPr>
          </a:p>
        </p:txBody>
      </p:sp>
      <p:sp>
        <p:nvSpPr>
          <p:cNvPr id="130" name="Google Shape;130;p24"/>
          <p:cNvSpPr txBox="1"/>
          <p:nvPr>
            <p:ph idx="12" type="sldNum"/>
          </p:nvPr>
        </p:nvSpPr>
        <p:spPr>
          <a:xfrm>
            <a:off x="8472450" y="4821325"/>
            <a:ext cx="548700" cy="3345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5043525" y="4844025"/>
            <a:ext cx="3539100" cy="334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Week 2 ⦁ Day 1 ⦁ Tutorial 3</a:t>
            </a:r>
            <a:endParaRPr b="1" i="0" sz="1200" u="none" cap="none" strike="noStrike">
              <a:solidFill>
                <a:srgbClr val="000000"/>
              </a:solidFill>
              <a:latin typeface="Arial"/>
              <a:ea typeface="Arial"/>
              <a:cs typeface="Arial"/>
              <a:sym typeface="Arial"/>
            </a:endParaRPr>
          </a:p>
        </p:txBody>
      </p:sp>
      <p:pic>
        <p:nvPicPr>
          <p:cNvPr id="132" name="Google Shape;132;p24"/>
          <p:cNvPicPr preferRelativeResize="0"/>
          <p:nvPr/>
        </p:nvPicPr>
        <p:blipFill rotWithShape="1">
          <a:blip r:embed="rId2">
            <a:alphaModFix/>
          </a:blip>
          <a:srcRect b="0" l="0" r="0" t="0"/>
          <a:stretch/>
        </p:blipFill>
        <p:spPr>
          <a:xfrm>
            <a:off x="4456188" y="4832150"/>
            <a:ext cx="313980" cy="31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rial"/>
              <a:buChar char="●"/>
              <a:defRPr b="0" i="0" sz="1800" u="none" cap="none" strike="noStrike">
                <a:solidFill>
                  <a:schemeClr val="accent3"/>
                </a:solidFill>
                <a:latin typeface="Arial"/>
                <a:ea typeface="Arial"/>
                <a:cs typeface="Arial"/>
                <a:sym typeface="Arial"/>
              </a:defRPr>
            </a:lvl1pPr>
            <a:lvl2pPr indent="-317500" lvl="1" marL="914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2pPr>
            <a:lvl3pPr indent="-317500" lvl="2" marL="1371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3pPr>
            <a:lvl4pPr indent="-317500" lvl="3" marL="18288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4pPr>
            <a:lvl5pPr indent="-317500" lvl="4" marL="22860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5pPr>
            <a:lvl6pPr indent="-317500" lvl="5" marL="27432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6pPr>
            <a:lvl7pPr indent="-317500" lvl="6" marL="32004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7pPr>
            <a:lvl8pPr indent="-317500" lvl="7" marL="3657600" marR="0" rtl="0" algn="l">
              <a:lnSpc>
                <a:spcPct val="115000"/>
              </a:lnSpc>
              <a:spcBef>
                <a:spcPts val="1600"/>
              </a:spcBef>
              <a:spcAft>
                <a:spcPts val="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8pPr>
            <a:lvl9pPr indent="-317500" lvl="8" marL="4114800" marR="0" rtl="0" algn="l">
              <a:lnSpc>
                <a:spcPct val="115000"/>
              </a:lnSpc>
              <a:spcBef>
                <a:spcPts val="1600"/>
              </a:spcBef>
              <a:spcAft>
                <a:spcPts val="1600"/>
              </a:spcAft>
              <a:buClr>
                <a:schemeClr val="accent3"/>
              </a:buClr>
              <a:buSzPts val="1400"/>
              <a:buFont typeface="Arial"/>
              <a:buChar char="■"/>
              <a:defRPr b="0" i="0" sz="1400" u="none" cap="none" strike="noStrike">
                <a:solidFill>
                  <a:schemeClr val="accent3"/>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Sequential Data Processing with RNN</a:t>
            </a:r>
            <a:endParaRPr/>
          </a:p>
        </p:txBody>
      </p:sp>
      <p:sp>
        <p:nvSpPr>
          <p:cNvPr id="138" name="Google Shape;138;p25"/>
          <p:cNvSpPr txBox="1"/>
          <p:nvPr>
            <p:ph idx="1" type="subTitle"/>
          </p:nvPr>
        </p:nvSpPr>
        <p:spPr>
          <a:xfrm>
            <a:off x="510450" y="3073650"/>
            <a:ext cx="86334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900"/>
              <a:t>By: </a:t>
            </a:r>
            <a:r>
              <a:rPr lang="en" sz="1900"/>
              <a:t>Amin Heydarian, Mohammad Mashreghi, Reyhane Zare, Victor Reyes, Zhiyuan Yuan</a:t>
            </a:r>
            <a:endParaRPr sz="1900"/>
          </a:p>
          <a:p>
            <a:pPr indent="0" lvl="0" marL="0" rtl="0" algn="l">
              <a:lnSpc>
                <a:spcPct val="100000"/>
              </a:lnSpc>
              <a:spcBef>
                <a:spcPts val="0"/>
              </a:spcBef>
              <a:spcAft>
                <a:spcPts val="0"/>
              </a:spcAft>
              <a:buSzPts val="2400"/>
              <a:buNone/>
            </a:pPr>
            <a:r>
              <a:rPr lang="en" sz="1900"/>
              <a:t> Magnificent Lupin, Group B</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8</a:t>
            </a:r>
            <a:r>
              <a:rPr lang="en" sz="2400"/>
              <a:t>. </a:t>
            </a:r>
            <a:r>
              <a:rPr lang="en" sz="1800">
                <a:solidFill>
                  <a:schemeClr val="accent3"/>
                </a:solidFill>
              </a:rPr>
              <a:t>Generalization </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part we train each subject </a:t>
            </a:r>
            <a:r>
              <a:rPr lang="en"/>
              <a:t>separately and getting avg of the result can compare it to the model which trained with all subjects together</a:t>
            </a:r>
            <a:endParaRPr/>
          </a:p>
          <a:p>
            <a:pPr indent="0" lvl="0" marL="457200" rtl="0" algn="l">
              <a:spcBef>
                <a:spcPts val="0"/>
              </a:spcBef>
              <a:spcAft>
                <a:spcPts val="0"/>
              </a:spcAft>
              <a:buNone/>
            </a:pPr>
            <a:r>
              <a:t/>
            </a:r>
            <a:endParaRPr/>
          </a:p>
        </p:txBody>
      </p:sp>
      <p:graphicFrame>
        <p:nvGraphicFramePr>
          <p:cNvPr id="214" name="Google Shape;214;p34"/>
          <p:cNvGraphicFramePr/>
          <p:nvPr/>
        </p:nvGraphicFramePr>
        <p:xfrm>
          <a:off x="952500" y="2190750"/>
          <a:ext cx="3000000" cy="3000000"/>
        </p:xfrm>
        <a:graphic>
          <a:graphicData uri="http://schemas.openxmlformats.org/drawingml/2006/table">
            <a:tbl>
              <a:tblPr>
                <a:noFill/>
                <a:tableStyleId>{69F49713-B69A-43FE-B9AE-48EB1EB77EAD}</a:tableStyleId>
              </a:tblPr>
              <a:tblGrid>
                <a:gridCol w="3619500"/>
                <a:gridCol w="3619500"/>
              </a:tblGrid>
              <a:tr h="381000">
                <a:tc>
                  <a:txBody>
                    <a:bodyPr/>
                    <a:lstStyle/>
                    <a:p>
                      <a:pPr indent="0" lvl="0" marL="0" rtl="0" algn="ctr">
                        <a:spcBef>
                          <a:spcPts val="0"/>
                        </a:spcBef>
                        <a:spcAft>
                          <a:spcPts val="0"/>
                        </a:spcAft>
                        <a:buNone/>
                      </a:pPr>
                      <a:r>
                        <a:rPr lang="en"/>
                        <a:t>Separate</a:t>
                      </a:r>
                      <a:r>
                        <a:rPr lang="en"/>
                        <a:t> training and getting avg of </a:t>
                      </a:r>
                      <a:r>
                        <a:rPr lang="en"/>
                        <a:t>their</a:t>
                      </a:r>
                      <a:r>
                        <a:rPr lang="en"/>
                        <a:t> accuracy</a:t>
                      </a:r>
                      <a:endParaRPr/>
                    </a:p>
                  </a:txBody>
                  <a:tcPr marT="91425" marB="91425" marR="91425" marL="91425"/>
                </a:tc>
                <a:tc>
                  <a:txBody>
                    <a:bodyPr/>
                    <a:lstStyle/>
                    <a:p>
                      <a:pPr indent="0" lvl="0" marL="0" rtl="0" algn="ctr">
                        <a:spcBef>
                          <a:spcPts val="0"/>
                        </a:spcBef>
                        <a:spcAft>
                          <a:spcPts val="0"/>
                        </a:spcAft>
                        <a:buNone/>
                      </a:pPr>
                      <a:r>
                        <a:rPr lang="en"/>
                        <a:t>A</a:t>
                      </a:r>
                      <a:r>
                        <a:rPr lang="en"/>
                        <a:t>ll subject </a:t>
                      </a:r>
                      <a:r>
                        <a:rPr lang="en"/>
                        <a:t>together</a:t>
                      </a:r>
                      <a:endParaRPr/>
                    </a:p>
                  </a:txBody>
                  <a:tcPr marT="91425" marB="91425" marR="91425" marL="91425"/>
                </a:tc>
              </a:tr>
              <a:tr h="381000">
                <a:tc>
                  <a:txBody>
                    <a:bodyPr/>
                    <a:lstStyle/>
                    <a:p>
                      <a:pPr indent="0" lvl="0" marL="0" rtl="0" algn="ctr">
                        <a:spcBef>
                          <a:spcPts val="0"/>
                        </a:spcBef>
                        <a:spcAft>
                          <a:spcPts val="0"/>
                        </a:spcAft>
                        <a:buNone/>
                      </a:pPr>
                      <a:r>
                        <a:rPr lang="en"/>
                        <a:t>51.2% </a:t>
                      </a:r>
                      <a:r>
                        <a:rPr lang="en" sz="1350">
                          <a:solidFill>
                            <a:srgbClr val="666666"/>
                          </a:solidFill>
                          <a:highlight>
                            <a:srgbClr val="FFFFFF"/>
                          </a:highlight>
                        </a:rPr>
                        <a:t>± </a:t>
                      </a:r>
                      <a:r>
                        <a:rPr lang="en"/>
                        <a:t>1.4% </a:t>
                      </a:r>
                      <a:endParaRPr/>
                    </a:p>
                  </a:txBody>
                  <a:tcPr marT="91425" marB="91425" marR="91425" marL="91425"/>
                </a:tc>
                <a:tc>
                  <a:txBody>
                    <a:bodyPr/>
                    <a:lstStyle/>
                    <a:p>
                      <a:pPr indent="0" lvl="0" marL="0" rtl="0" algn="ctr">
                        <a:spcBef>
                          <a:spcPts val="0"/>
                        </a:spcBef>
                        <a:spcAft>
                          <a:spcPts val="0"/>
                        </a:spcAft>
                        <a:buNone/>
                      </a:pPr>
                      <a:r>
                        <a:rPr lang="en"/>
                        <a:t>59.1% </a:t>
                      </a:r>
                      <a:r>
                        <a:rPr lang="en" sz="1350">
                          <a:solidFill>
                            <a:srgbClr val="666666"/>
                          </a:solidFill>
                          <a:highlight>
                            <a:srgbClr val="FFFFFF"/>
                          </a:highlight>
                        </a:rPr>
                        <a:t>± </a:t>
                      </a:r>
                      <a:r>
                        <a:rPr lang="en"/>
                        <a:t>6.8%</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9. Conclusion</a:t>
            </a:r>
            <a:endParaRPr/>
          </a:p>
        </p:txBody>
      </p:sp>
      <p:sp>
        <p:nvSpPr>
          <p:cNvPr id="220" name="Google Shape;220;p35"/>
          <p:cNvSpPr txBox="1"/>
          <p:nvPr>
            <p:ph idx="1" type="body"/>
          </p:nvPr>
        </p:nvSpPr>
        <p:spPr>
          <a:xfrm>
            <a:off x="311700" y="1017723"/>
            <a:ext cx="8520600" cy="388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Key results:</a:t>
            </a:r>
            <a:endParaRPr/>
          </a:p>
          <a:p>
            <a:pPr indent="-317500" lvl="1" marL="914400" rtl="0" algn="l">
              <a:spcBef>
                <a:spcPts val="0"/>
              </a:spcBef>
              <a:spcAft>
                <a:spcPts val="0"/>
              </a:spcAft>
              <a:buSzPts val="1400"/>
              <a:buChar char="-"/>
            </a:pPr>
            <a:r>
              <a:rPr lang="en"/>
              <a:t>RNN can better classify the EEG data regarding different motor imagery</a:t>
            </a:r>
            <a:endParaRPr/>
          </a:p>
          <a:p>
            <a:pPr indent="-317500" lvl="1" marL="914400" rtl="0" algn="l">
              <a:spcBef>
                <a:spcPts val="0"/>
              </a:spcBef>
              <a:spcAft>
                <a:spcPts val="0"/>
              </a:spcAft>
              <a:buSzPts val="1400"/>
              <a:buChar char="-"/>
            </a:pPr>
            <a:r>
              <a:rPr lang="en"/>
              <a:t>The necessity of preprocessing on EEG</a:t>
            </a:r>
            <a:endParaRPr/>
          </a:p>
          <a:p>
            <a:pPr indent="-317500" lvl="1" marL="914400" rtl="0" algn="l">
              <a:spcBef>
                <a:spcPts val="0"/>
              </a:spcBef>
              <a:spcAft>
                <a:spcPts val="0"/>
              </a:spcAft>
              <a:buSzPts val="1400"/>
              <a:buChar char="-"/>
            </a:pPr>
            <a:r>
              <a:rPr lang="en"/>
              <a:t>Enhancement by hyperparameter tunings to process noisy data</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Implications of the study</a:t>
            </a:r>
            <a:endParaRPr/>
          </a:p>
          <a:p>
            <a:pPr indent="-317500" lvl="1" marL="914400" rtl="0" algn="l">
              <a:spcBef>
                <a:spcPts val="0"/>
              </a:spcBef>
              <a:spcAft>
                <a:spcPts val="0"/>
              </a:spcAft>
              <a:buSzPts val="1400"/>
              <a:buChar char="-"/>
            </a:pPr>
            <a:r>
              <a:rPr lang="en"/>
              <a:t>The result can be a potential contribution in the field of BCI.</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90250" y="377850"/>
            <a:ext cx="7998600" cy="4090800"/>
          </a:xfrm>
          <a:prstGeom prst="rect">
            <a:avLst/>
          </a:prstGeom>
        </p:spPr>
        <p:txBody>
          <a:bodyPr anchorCtr="0" anchor="ctr"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Table of Contents -</a:t>
            </a:r>
            <a:endParaRPr sz="2400"/>
          </a:p>
          <a:p>
            <a:pPr indent="-381000" lvl="0" marL="457200" rtl="0" algn="l">
              <a:lnSpc>
                <a:spcPct val="150000"/>
              </a:lnSpc>
              <a:spcBef>
                <a:spcPts val="0"/>
              </a:spcBef>
              <a:spcAft>
                <a:spcPts val="0"/>
              </a:spcAft>
              <a:buSzPts val="2400"/>
              <a:buAutoNum type="arabicPeriod"/>
            </a:pPr>
            <a:r>
              <a:rPr lang="en" sz="2400"/>
              <a:t>Introduction - Reyhane</a:t>
            </a:r>
            <a:endParaRPr sz="2400"/>
          </a:p>
          <a:p>
            <a:pPr indent="-381000" lvl="0" marL="457200" rtl="0" algn="l">
              <a:lnSpc>
                <a:spcPct val="150000"/>
              </a:lnSpc>
              <a:spcBef>
                <a:spcPts val="0"/>
              </a:spcBef>
              <a:spcAft>
                <a:spcPts val="0"/>
              </a:spcAft>
              <a:buSzPts val="2400"/>
              <a:buAutoNum type="arabicPeriod"/>
            </a:pPr>
            <a:r>
              <a:rPr lang="en" sz="2400"/>
              <a:t>Research Questions - </a:t>
            </a:r>
            <a:r>
              <a:rPr lang="en" sz="2400"/>
              <a:t>Reyhane</a:t>
            </a:r>
            <a:endParaRPr sz="2400"/>
          </a:p>
          <a:p>
            <a:pPr indent="-381000" lvl="0" marL="457200" rtl="0" algn="l">
              <a:lnSpc>
                <a:spcPct val="150000"/>
              </a:lnSpc>
              <a:spcBef>
                <a:spcPts val="0"/>
              </a:spcBef>
              <a:spcAft>
                <a:spcPts val="0"/>
              </a:spcAft>
              <a:buSzPts val="2400"/>
              <a:buAutoNum type="arabicPeriod"/>
            </a:pPr>
            <a:r>
              <a:rPr lang="en" sz="2400"/>
              <a:t>Method - </a:t>
            </a:r>
            <a:r>
              <a:rPr lang="en" sz="2400"/>
              <a:t>Zhiyuan</a:t>
            </a:r>
            <a:endParaRPr sz="2400"/>
          </a:p>
          <a:p>
            <a:pPr indent="-381000" lvl="0" marL="457200" rtl="0" algn="l">
              <a:lnSpc>
                <a:spcPct val="150000"/>
              </a:lnSpc>
              <a:spcBef>
                <a:spcPts val="0"/>
              </a:spcBef>
              <a:spcAft>
                <a:spcPts val="0"/>
              </a:spcAft>
              <a:buSzPts val="2400"/>
              <a:buAutoNum type="arabicPeriod"/>
            </a:pPr>
            <a:r>
              <a:rPr lang="en" sz="2400"/>
              <a:t>Result1 - Victor RNN VS CNN</a:t>
            </a:r>
            <a:endParaRPr sz="2400"/>
          </a:p>
          <a:p>
            <a:pPr indent="-381000" lvl="0" marL="457200" rtl="0" algn="l">
              <a:lnSpc>
                <a:spcPct val="150000"/>
              </a:lnSpc>
              <a:spcBef>
                <a:spcPts val="0"/>
              </a:spcBef>
              <a:spcAft>
                <a:spcPts val="0"/>
              </a:spcAft>
              <a:buSzPts val="2400"/>
              <a:buAutoNum type="arabicPeriod"/>
            </a:pPr>
            <a:r>
              <a:rPr lang="en" sz="2400"/>
              <a:t>Result2 - Victor</a:t>
            </a:r>
            <a:endParaRPr sz="2400"/>
          </a:p>
          <a:p>
            <a:pPr indent="-381000" lvl="0" marL="457200" rtl="0" algn="l">
              <a:lnSpc>
                <a:spcPct val="150000"/>
              </a:lnSpc>
              <a:spcBef>
                <a:spcPts val="0"/>
              </a:spcBef>
              <a:spcAft>
                <a:spcPts val="0"/>
              </a:spcAft>
              <a:buSzPts val="2400"/>
              <a:buAutoNum type="arabicPeriod"/>
            </a:pPr>
            <a:r>
              <a:rPr lang="en" sz="2400"/>
              <a:t>Result3 - Mohammad</a:t>
            </a:r>
            <a:endParaRPr sz="2400"/>
          </a:p>
          <a:p>
            <a:pPr indent="-381000" lvl="0" marL="457200" rtl="0" algn="l">
              <a:lnSpc>
                <a:spcPct val="150000"/>
              </a:lnSpc>
              <a:spcBef>
                <a:spcPts val="0"/>
              </a:spcBef>
              <a:spcAft>
                <a:spcPts val="0"/>
              </a:spcAft>
              <a:buSzPts val="2400"/>
              <a:buAutoNum type="arabicPeriod"/>
            </a:pPr>
            <a:r>
              <a:rPr lang="en" sz="2400"/>
              <a:t>Conclusion / Discussion - Amin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AutoNum type="arabicPeriod"/>
            </a:pPr>
            <a:r>
              <a:rPr b="1" lang="en" sz="2400"/>
              <a:t>Introduction </a:t>
            </a:r>
            <a:endParaRPr b="1"/>
          </a:p>
        </p:txBody>
      </p:sp>
      <p:sp>
        <p:nvSpPr>
          <p:cNvPr id="144" name="Google Shape;144;p26"/>
          <p:cNvSpPr txBox="1"/>
          <p:nvPr>
            <p:ph idx="1" type="body"/>
          </p:nvPr>
        </p:nvSpPr>
        <p:spPr>
          <a:xfrm>
            <a:off x="174300" y="1067150"/>
            <a:ext cx="865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Char char="-"/>
            </a:pPr>
            <a:r>
              <a:rPr b="1" lang="en">
                <a:solidFill>
                  <a:srgbClr val="616161"/>
                </a:solidFill>
              </a:rPr>
              <a:t>P</a:t>
            </a:r>
            <a:r>
              <a:rPr b="1" lang="en">
                <a:solidFill>
                  <a:srgbClr val="616161"/>
                </a:solidFill>
              </a:rPr>
              <a:t>rocessing sequential data: </a:t>
            </a:r>
            <a:endParaRPr b="1">
              <a:solidFill>
                <a:srgbClr val="616161"/>
              </a:solidFill>
            </a:endParaRPr>
          </a:p>
          <a:p>
            <a:pPr indent="0" lvl="0" marL="0" rtl="0" algn="l">
              <a:spcBef>
                <a:spcPts val="0"/>
              </a:spcBef>
              <a:spcAft>
                <a:spcPts val="0"/>
              </a:spcAft>
              <a:buNone/>
            </a:pPr>
            <a:r>
              <a:t/>
            </a:r>
            <a:endParaRPr b="1">
              <a:solidFill>
                <a:srgbClr val="616161"/>
              </a:solidFill>
            </a:endParaRPr>
          </a:p>
          <a:p>
            <a:pPr indent="0" lvl="0" marL="0" rtl="0" algn="l">
              <a:spcBef>
                <a:spcPts val="0"/>
              </a:spcBef>
              <a:spcAft>
                <a:spcPts val="0"/>
              </a:spcAft>
              <a:buNone/>
            </a:pPr>
            <a:r>
              <a:t/>
            </a:r>
            <a:endParaRPr b="1">
              <a:solidFill>
                <a:srgbClr val="616161"/>
              </a:solidFill>
            </a:endParaRPr>
          </a:p>
          <a:p>
            <a:pPr indent="0" lvl="0" marL="0" rtl="0" algn="l">
              <a:spcBef>
                <a:spcPts val="0"/>
              </a:spcBef>
              <a:spcAft>
                <a:spcPts val="0"/>
              </a:spcAft>
              <a:buNone/>
            </a:pPr>
            <a:r>
              <a:t/>
            </a:r>
            <a:endParaRPr b="1">
              <a:solidFill>
                <a:srgbClr val="616161"/>
              </a:solidFill>
            </a:endParaRPr>
          </a:p>
          <a:p>
            <a:pPr indent="0" lvl="0" marL="0" rtl="0" algn="l">
              <a:lnSpc>
                <a:spcPct val="150000"/>
              </a:lnSpc>
              <a:spcBef>
                <a:spcPts val="0"/>
              </a:spcBef>
              <a:spcAft>
                <a:spcPts val="0"/>
              </a:spcAft>
              <a:buNone/>
            </a:pPr>
            <a:r>
              <a:t/>
            </a:r>
            <a:endParaRPr b="1">
              <a:solidFill>
                <a:srgbClr val="616161"/>
              </a:solidFill>
            </a:endParaRPr>
          </a:p>
          <a:p>
            <a:pPr indent="-342900" lvl="0" marL="457200" rtl="0" algn="l">
              <a:lnSpc>
                <a:spcPct val="150000"/>
              </a:lnSpc>
              <a:spcBef>
                <a:spcPts val="0"/>
              </a:spcBef>
              <a:spcAft>
                <a:spcPts val="0"/>
              </a:spcAft>
              <a:buClr>
                <a:srgbClr val="616161"/>
              </a:buClr>
              <a:buSzPts val="1800"/>
              <a:buChar char="-"/>
            </a:pPr>
            <a:r>
              <a:rPr b="1" lang="en">
                <a:solidFill>
                  <a:srgbClr val="616161"/>
                </a:solidFill>
              </a:rPr>
              <a:t>Models on</a:t>
            </a:r>
            <a:r>
              <a:rPr b="1" lang="en">
                <a:solidFill>
                  <a:srgbClr val="616161"/>
                </a:solidFill>
              </a:rPr>
              <a:t> sequential data: </a:t>
            </a:r>
            <a:endParaRPr>
              <a:solidFill>
                <a:srgbClr val="616161"/>
              </a:solidFill>
            </a:endParaRPr>
          </a:p>
          <a:p>
            <a:pPr indent="-317500" lvl="1" marL="914400" rtl="0" algn="l">
              <a:lnSpc>
                <a:spcPct val="150000"/>
              </a:lnSpc>
              <a:spcBef>
                <a:spcPts val="0"/>
              </a:spcBef>
              <a:spcAft>
                <a:spcPts val="0"/>
              </a:spcAft>
              <a:buClr>
                <a:srgbClr val="616161"/>
              </a:buClr>
              <a:buSzPts val="1400"/>
              <a:buChar char="-"/>
            </a:pPr>
            <a:r>
              <a:rPr b="1" lang="en">
                <a:solidFill>
                  <a:srgbClr val="616161"/>
                </a:solidFill>
              </a:rPr>
              <a:t>State Space Models:</a:t>
            </a:r>
            <a:r>
              <a:rPr lang="en">
                <a:solidFill>
                  <a:srgbClr val="616161"/>
                </a:solidFill>
              </a:rPr>
              <a:t> By </a:t>
            </a:r>
            <a:r>
              <a:rPr lang="en">
                <a:solidFill>
                  <a:srgbClr val="616161"/>
                </a:solidFill>
              </a:rPr>
              <a:t>capturing the dynamics of neural populations over time we can explain</a:t>
            </a:r>
            <a:r>
              <a:rPr lang="en">
                <a:solidFill>
                  <a:srgbClr val="616161"/>
                </a:solidFill>
              </a:rPr>
              <a:t> the neural activity in </a:t>
            </a:r>
            <a:r>
              <a:rPr b="1" i="1" lang="en">
                <a:solidFill>
                  <a:srgbClr val="616161"/>
                </a:solidFill>
              </a:rPr>
              <a:t>a low-dimensional state space.</a:t>
            </a:r>
            <a:endParaRPr b="1" i="1">
              <a:solidFill>
                <a:srgbClr val="616161"/>
              </a:solidFill>
            </a:endParaRPr>
          </a:p>
          <a:p>
            <a:pPr indent="-317500" lvl="1" marL="914400" rtl="0" algn="l">
              <a:lnSpc>
                <a:spcPct val="150000"/>
              </a:lnSpc>
              <a:spcBef>
                <a:spcPts val="0"/>
              </a:spcBef>
              <a:spcAft>
                <a:spcPts val="0"/>
              </a:spcAft>
              <a:buClr>
                <a:srgbClr val="616161"/>
              </a:buClr>
              <a:buSzPts val="1400"/>
              <a:buChar char="-"/>
            </a:pPr>
            <a:r>
              <a:rPr b="1" lang="en">
                <a:solidFill>
                  <a:srgbClr val="616161"/>
                </a:solidFill>
              </a:rPr>
              <a:t>Latent Variable Models:</a:t>
            </a:r>
            <a:r>
              <a:rPr lang="en">
                <a:solidFill>
                  <a:srgbClr val="616161"/>
                </a:solidFill>
              </a:rPr>
              <a:t> By inferring latent variables, we </a:t>
            </a:r>
            <a:r>
              <a:rPr lang="en">
                <a:solidFill>
                  <a:srgbClr val="616161"/>
                </a:solidFill>
              </a:rPr>
              <a:t>can explain </a:t>
            </a:r>
            <a:r>
              <a:rPr b="1" i="1" lang="en">
                <a:solidFill>
                  <a:srgbClr val="616161"/>
                </a:solidFill>
              </a:rPr>
              <a:t>the high-dimensional neural activity.</a:t>
            </a:r>
            <a:endParaRPr b="1" i="1">
              <a:solidFill>
                <a:srgbClr val="616161"/>
              </a:solidFill>
            </a:endParaRPr>
          </a:p>
        </p:txBody>
      </p:sp>
      <p:pic>
        <p:nvPicPr>
          <p:cNvPr id="145" name="Google Shape;145;p26"/>
          <p:cNvPicPr preferRelativeResize="0"/>
          <p:nvPr/>
        </p:nvPicPr>
        <p:blipFill>
          <a:blip r:embed="rId3">
            <a:alphaModFix/>
          </a:blip>
          <a:stretch>
            <a:fillRect/>
          </a:stretch>
        </p:blipFill>
        <p:spPr>
          <a:xfrm>
            <a:off x="3042653" y="1569098"/>
            <a:ext cx="1832544" cy="1031125"/>
          </a:xfrm>
          <a:prstGeom prst="rect">
            <a:avLst/>
          </a:prstGeom>
          <a:noFill/>
          <a:ln>
            <a:noFill/>
          </a:ln>
        </p:spPr>
      </p:pic>
      <p:pic>
        <p:nvPicPr>
          <p:cNvPr id="146" name="Google Shape;146;p26"/>
          <p:cNvPicPr preferRelativeResize="0"/>
          <p:nvPr/>
        </p:nvPicPr>
        <p:blipFill>
          <a:blip r:embed="rId4">
            <a:alphaModFix/>
          </a:blip>
          <a:stretch>
            <a:fillRect/>
          </a:stretch>
        </p:blipFill>
        <p:spPr>
          <a:xfrm>
            <a:off x="913250" y="1569100"/>
            <a:ext cx="1801425" cy="1031125"/>
          </a:xfrm>
          <a:prstGeom prst="rect">
            <a:avLst/>
          </a:prstGeom>
          <a:noFill/>
          <a:ln>
            <a:noFill/>
          </a:ln>
        </p:spPr>
      </p:pic>
      <p:pic>
        <p:nvPicPr>
          <p:cNvPr id="147" name="Google Shape;147;p26"/>
          <p:cNvPicPr preferRelativeResize="0"/>
          <p:nvPr/>
        </p:nvPicPr>
        <p:blipFill>
          <a:blip r:embed="rId5">
            <a:alphaModFix/>
          </a:blip>
          <a:stretch>
            <a:fillRect/>
          </a:stretch>
        </p:blipFill>
        <p:spPr>
          <a:xfrm>
            <a:off x="5297550" y="1580262"/>
            <a:ext cx="1801425" cy="10087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2. Research Question</a:t>
            </a:r>
            <a:endParaRPr/>
          </a:p>
        </p:txBody>
      </p:sp>
      <p:sp>
        <p:nvSpPr>
          <p:cNvPr id="153" name="Google Shape;153;p27"/>
          <p:cNvSpPr txBox="1"/>
          <p:nvPr>
            <p:ph idx="1" type="body"/>
          </p:nvPr>
        </p:nvSpPr>
        <p:spPr>
          <a:xfrm>
            <a:off x="311700" y="2629950"/>
            <a:ext cx="8284200" cy="1658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616161"/>
              </a:buClr>
              <a:buSzPts val="1400"/>
              <a:buChar char="-"/>
            </a:pPr>
            <a:r>
              <a:rPr b="1" lang="en" sz="1400">
                <a:solidFill>
                  <a:srgbClr val="616161"/>
                </a:solidFill>
              </a:rPr>
              <a:t>How activity in motor areas relates to the motor imagery of specific body movements and how that information is encoded in such activity?</a:t>
            </a:r>
            <a:endParaRPr b="1" sz="1400">
              <a:solidFill>
                <a:srgbClr val="616161"/>
              </a:solidFill>
            </a:endParaRPr>
          </a:p>
          <a:p>
            <a:pPr indent="0" lvl="0" marL="457200" rtl="0" algn="l">
              <a:lnSpc>
                <a:spcPct val="150000"/>
              </a:lnSpc>
              <a:spcBef>
                <a:spcPts val="0"/>
              </a:spcBef>
              <a:spcAft>
                <a:spcPts val="0"/>
              </a:spcAft>
              <a:buNone/>
            </a:pPr>
            <a:r>
              <a:t/>
            </a:r>
            <a:endParaRPr b="1" sz="1400">
              <a:solidFill>
                <a:srgbClr val="616161"/>
              </a:solidFill>
            </a:endParaRPr>
          </a:p>
          <a:p>
            <a:pPr indent="-317500" lvl="0" marL="457200" rtl="0" algn="l">
              <a:lnSpc>
                <a:spcPct val="150000"/>
              </a:lnSpc>
              <a:spcBef>
                <a:spcPts val="0"/>
              </a:spcBef>
              <a:spcAft>
                <a:spcPts val="0"/>
              </a:spcAft>
              <a:buClr>
                <a:srgbClr val="616161"/>
              </a:buClr>
              <a:buSzPts val="1400"/>
              <a:buChar char="-"/>
            </a:pPr>
            <a:r>
              <a:rPr b="1" lang="en" sz="1400">
                <a:solidFill>
                  <a:srgbClr val="616161"/>
                </a:solidFill>
              </a:rPr>
              <a:t>Hypothesis: motor region’s activity for basic body movements are similar between subjects, so we could train the RNN with the data of multiple subjects and try to predict the labels of the last subject’s data.</a:t>
            </a:r>
            <a:endParaRPr b="1" sz="1300">
              <a:solidFill>
                <a:srgbClr val="616161"/>
              </a:solidFill>
            </a:endParaRPr>
          </a:p>
        </p:txBody>
      </p:sp>
      <p:grpSp>
        <p:nvGrpSpPr>
          <p:cNvPr id="154" name="Google Shape;154;p27"/>
          <p:cNvGrpSpPr/>
          <p:nvPr/>
        </p:nvGrpSpPr>
        <p:grpSpPr>
          <a:xfrm>
            <a:off x="2394450" y="510350"/>
            <a:ext cx="4543124" cy="2048100"/>
            <a:chOff x="1665200" y="403425"/>
            <a:chExt cx="4543124" cy="2048100"/>
          </a:xfrm>
        </p:grpSpPr>
        <p:grpSp>
          <p:nvGrpSpPr>
            <p:cNvPr id="155" name="Google Shape;155;p27"/>
            <p:cNvGrpSpPr/>
            <p:nvPr/>
          </p:nvGrpSpPr>
          <p:grpSpPr>
            <a:xfrm>
              <a:off x="1665200" y="861145"/>
              <a:ext cx="3307650" cy="1590380"/>
              <a:chOff x="982500" y="868895"/>
              <a:chExt cx="3307650" cy="1590380"/>
            </a:xfrm>
          </p:grpSpPr>
          <p:pic>
            <p:nvPicPr>
              <p:cNvPr id="156" name="Google Shape;156;p27"/>
              <p:cNvPicPr preferRelativeResize="0"/>
              <p:nvPr/>
            </p:nvPicPr>
            <p:blipFill rotWithShape="1">
              <a:blip r:embed="rId3">
                <a:alphaModFix/>
              </a:blip>
              <a:srcRect b="44123" l="0" r="44021" t="1511"/>
              <a:stretch/>
            </p:blipFill>
            <p:spPr>
              <a:xfrm>
                <a:off x="1879225" y="868900"/>
                <a:ext cx="2170425" cy="1590375"/>
              </a:xfrm>
              <a:prstGeom prst="rect">
                <a:avLst/>
              </a:prstGeom>
              <a:noFill/>
              <a:ln>
                <a:noFill/>
              </a:ln>
            </p:spPr>
          </p:pic>
          <p:sp>
            <p:nvSpPr>
              <p:cNvPr id="157" name="Google Shape;157;p27"/>
              <p:cNvSpPr/>
              <p:nvPr/>
            </p:nvSpPr>
            <p:spPr>
              <a:xfrm>
                <a:off x="3180750" y="1761050"/>
                <a:ext cx="11094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7"/>
              <p:cNvSpPr/>
              <p:nvPr/>
            </p:nvSpPr>
            <p:spPr>
              <a:xfrm>
                <a:off x="982500" y="1501738"/>
                <a:ext cx="11094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7"/>
              <p:cNvSpPr/>
              <p:nvPr/>
            </p:nvSpPr>
            <p:spPr>
              <a:xfrm>
                <a:off x="2486225" y="868895"/>
                <a:ext cx="640200" cy="330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60" name="Google Shape;160;p27"/>
            <p:cNvPicPr preferRelativeResize="0"/>
            <p:nvPr/>
          </p:nvPicPr>
          <p:blipFill rotWithShape="1">
            <a:blip r:embed="rId4">
              <a:alphaModFix/>
            </a:blip>
            <a:srcRect b="47231" l="11922" r="61918" t="23827"/>
            <a:stretch/>
          </p:blipFill>
          <p:spPr>
            <a:xfrm>
              <a:off x="3816425" y="403425"/>
              <a:ext cx="2391899" cy="1464576"/>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3. Methods</a:t>
            </a:r>
            <a:endParaRPr/>
          </a:p>
        </p:txBody>
      </p:sp>
      <p:sp>
        <p:nvSpPr>
          <p:cNvPr id="166" name="Google Shape;166;p28"/>
          <p:cNvSpPr txBox="1"/>
          <p:nvPr>
            <p:ph idx="1" type="body"/>
          </p:nvPr>
        </p:nvSpPr>
        <p:spPr>
          <a:xfrm>
            <a:off x="257375" y="1051625"/>
            <a:ext cx="81279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616161"/>
              </a:buClr>
              <a:buSzPts val="1400"/>
              <a:buChar char="-"/>
            </a:pPr>
            <a:r>
              <a:rPr b="1" lang="en" sz="1400">
                <a:solidFill>
                  <a:srgbClr val="616161"/>
                </a:solidFill>
              </a:rPr>
              <a:t>BCI Graz data set</a:t>
            </a:r>
            <a:endParaRPr b="1" sz="1400">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Cued motor signal of 9 subjects</a:t>
            </a:r>
            <a:endParaRPr>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25 channels (22 EEG + 3 EOG) of 250 Hz</a:t>
            </a:r>
            <a:endParaRPr>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Bandpass-filtered between 0.5 Hz and 100 Hz</a:t>
            </a:r>
            <a:endParaRPr>
              <a:solidFill>
                <a:srgbClr val="616161"/>
              </a:solidFill>
            </a:endParaRPr>
          </a:p>
          <a:p>
            <a:pPr indent="0" lvl="0" marL="914400" rtl="0" algn="l">
              <a:lnSpc>
                <a:spcPct val="115000"/>
              </a:lnSpc>
              <a:spcBef>
                <a:spcPts val="0"/>
              </a:spcBef>
              <a:spcAft>
                <a:spcPts val="0"/>
              </a:spcAft>
              <a:buNone/>
            </a:pPr>
            <a:r>
              <a:t/>
            </a:r>
            <a:endParaRPr>
              <a:solidFill>
                <a:srgbClr val="616161"/>
              </a:solidFill>
            </a:endParaRPr>
          </a:p>
          <a:p>
            <a:pPr indent="-317500" lvl="0" marL="457200" rtl="0" algn="l">
              <a:lnSpc>
                <a:spcPct val="115000"/>
              </a:lnSpc>
              <a:spcBef>
                <a:spcPts val="0"/>
              </a:spcBef>
              <a:spcAft>
                <a:spcPts val="0"/>
              </a:spcAft>
              <a:buClr>
                <a:srgbClr val="616161"/>
              </a:buClr>
              <a:buSzPts val="1400"/>
              <a:buChar char="-"/>
            </a:pPr>
            <a:r>
              <a:rPr b="1" lang="en" sz="1400">
                <a:solidFill>
                  <a:srgbClr val="616161"/>
                </a:solidFill>
              </a:rPr>
              <a:t>Preprocessing</a:t>
            </a:r>
            <a:endParaRPr b="1" sz="1400">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Bandpassing filters to flatten signals </a:t>
            </a:r>
            <a:endParaRPr>
              <a:solidFill>
                <a:srgbClr val="616161"/>
              </a:solidFill>
            </a:endParaRPr>
          </a:p>
          <a:p>
            <a:pPr indent="457200" lvl="0" marL="914400" rtl="0" algn="l">
              <a:lnSpc>
                <a:spcPct val="115000"/>
              </a:lnSpc>
              <a:spcBef>
                <a:spcPts val="0"/>
              </a:spcBef>
              <a:spcAft>
                <a:spcPts val="0"/>
              </a:spcAft>
              <a:buNone/>
            </a:pPr>
            <a:r>
              <a:rPr lang="en" sz="1400">
                <a:solidFill>
                  <a:srgbClr val="616161"/>
                </a:solidFill>
              </a:rPr>
              <a:t>Strict to range with stable frequency response (4-40Hz)</a:t>
            </a:r>
            <a:endParaRPr sz="1400">
              <a:solidFill>
                <a:srgbClr val="616161"/>
              </a:solidFill>
            </a:endParaRPr>
          </a:p>
          <a:p>
            <a:pPr indent="-317500" lvl="0" marL="914400" rtl="0" algn="l">
              <a:lnSpc>
                <a:spcPct val="115000"/>
              </a:lnSpc>
              <a:spcBef>
                <a:spcPts val="0"/>
              </a:spcBef>
              <a:spcAft>
                <a:spcPts val="0"/>
              </a:spcAft>
              <a:buClr>
                <a:srgbClr val="616161"/>
              </a:buClr>
              <a:buSzPts val="1400"/>
              <a:buChar char="-"/>
            </a:pPr>
            <a:r>
              <a:rPr lang="en" sz="1400">
                <a:solidFill>
                  <a:srgbClr val="616161"/>
                </a:solidFill>
              </a:rPr>
              <a:t>0.5 to 3.5s after cue given for  L/R hand</a:t>
            </a:r>
            <a:endParaRPr>
              <a:solidFill>
                <a:srgbClr val="616161"/>
              </a:solidFill>
            </a:endParaRPr>
          </a:p>
        </p:txBody>
      </p:sp>
      <p:pic>
        <p:nvPicPr>
          <p:cNvPr id="167" name="Google Shape;167;p28"/>
          <p:cNvPicPr preferRelativeResize="0"/>
          <p:nvPr/>
        </p:nvPicPr>
        <p:blipFill rotWithShape="1">
          <a:blip r:embed="rId3">
            <a:alphaModFix/>
          </a:blip>
          <a:srcRect b="23855" l="0" r="0" t="0"/>
          <a:stretch/>
        </p:blipFill>
        <p:spPr>
          <a:xfrm>
            <a:off x="5641662" y="1017725"/>
            <a:ext cx="3190650" cy="1176675"/>
          </a:xfrm>
          <a:prstGeom prst="rect">
            <a:avLst/>
          </a:prstGeom>
          <a:noFill/>
          <a:ln>
            <a:noFill/>
          </a:ln>
        </p:spPr>
      </p:pic>
      <p:pic>
        <p:nvPicPr>
          <p:cNvPr id="168" name="Google Shape;168;p28"/>
          <p:cNvPicPr preferRelativeResize="0"/>
          <p:nvPr/>
        </p:nvPicPr>
        <p:blipFill>
          <a:blip r:embed="rId4">
            <a:alphaModFix/>
          </a:blip>
          <a:stretch>
            <a:fillRect/>
          </a:stretch>
        </p:blipFill>
        <p:spPr>
          <a:xfrm>
            <a:off x="6305300" y="2488375"/>
            <a:ext cx="2212875" cy="147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3. Methods </a:t>
            </a:r>
            <a:endParaRPr/>
          </a:p>
        </p:txBody>
      </p:sp>
      <p:sp>
        <p:nvSpPr>
          <p:cNvPr id="174" name="Google Shape;174;p29"/>
          <p:cNvSpPr txBox="1"/>
          <p:nvPr>
            <p:ph idx="1" type="body"/>
          </p:nvPr>
        </p:nvSpPr>
        <p:spPr>
          <a:xfrm>
            <a:off x="311700" y="918825"/>
            <a:ext cx="8127900" cy="3416400"/>
          </a:xfrm>
          <a:prstGeom prst="rect">
            <a:avLst/>
          </a:prstGeom>
        </p:spPr>
        <p:txBody>
          <a:bodyPr anchorCtr="0" anchor="t" bIns="91425" lIns="91425" spcFirstLastPara="1" rIns="91425" wrap="square" tIns="91425">
            <a:noAutofit/>
          </a:bodyPr>
          <a:lstStyle/>
          <a:p>
            <a:pPr indent="0" lvl="0" marL="2286000" rtl="0" algn="l">
              <a:lnSpc>
                <a:spcPct val="115000"/>
              </a:lnSpc>
              <a:spcBef>
                <a:spcPts val="0"/>
              </a:spcBef>
              <a:spcAft>
                <a:spcPts val="0"/>
              </a:spcAft>
              <a:buNone/>
            </a:pPr>
            <a:r>
              <a:t/>
            </a:r>
            <a:endParaRPr sz="1400">
              <a:solidFill>
                <a:srgbClr val="616161"/>
              </a:solidFill>
            </a:endParaRPr>
          </a:p>
          <a:p>
            <a:pPr indent="-317500" lvl="0" marL="457200" rtl="0" algn="l">
              <a:lnSpc>
                <a:spcPct val="115000"/>
              </a:lnSpc>
              <a:spcBef>
                <a:spcPts val="0"/>
              </a:spcBef>
              <a:spcAft>
                <a:spcPts val="0"/>
              </a:spcAft>
              <a:buClr>
                <a:srgbClr val="616161"/>
              </a:buClr>
              <a:buSzPts val="1400"/>
              <a:buChar char="-"/>
            </a:pPr>
            <a:r>
              <a:rPr b="1" lang="en" sz="1400">
                <a:solidFill>
                  <a:srgbClr val="616161"/>
                </a:solidFill>
              </a:rPr>
              <a:t>Model: RNN (&amp; CNN)</a:t>
            </a:r>
            <a:endParaRPr b="1" sz="1400">
              <a:solidFill>
                <a:srgbClr val="616161"/>
              </a:solidFill>
            </a:endParaRPr>
          </a:p>
          <a:p>
            <a:pPr indent="-317500" lvl="1" marL="914400" rtl="0" algn="l">
              <a:spcBef>
                <a:spcPts val="0"/>
              </a:spcBef>
              <a:spcAft>
                <a:spcPts val="0"/>
              </a:spcAft>
              <a:buClr>
                <a:srgbClr val="616161"/>
              </a:buClr>
              <a:buSzPts val="1400"/>
              <a:buChar char="-"/>
            </a:pPr>
            <a:r>
              <a:rPr lang="en"/>
              <a:t>80% data for training; rest for testing </a:t>
            </a:r>
            <a:endParaRPr>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2 layers with 256 labels each </a:t>
            </a:r>
            <a:endParaRPr b="1" sz="1400">
              <a:solidFill>
                <a:srgbClr val="616161"/>
              </a:solidFill>
            </a:endParaRPr>
          </a:p>
          <a:p>
            <a:pPr indent="-317500" lvl="1" marL="914400" rtl="0" algn="l">
              <a:lnSpc>
                <a:spcPct val="115000"/>
              </a:lnSpc>
              <a:spcBef>
                <a:spcPts val="0"/>
              </a:spcBef>
              <a:spcAft>
                <a:spcPts val="0"/>
              </a:spcAft>
              <a:buClr>
                <a:srgbClr val="616161"/>
              </a:buClr>
              <a:buSzPts val="1400"/>
              <a:buChar char="-"/>
            </a:pPr>
            <a:r>
              <a:rPr lang="en">
                <a:solidFill>
                  <a:srgbClr val="616161"/>
                </a:solidFill>
              </a:rPr>
              <a:t>Regularization with dropout rate = 0.5</a:t>
            </a:r>
            <a:endParaRPr>
              <a:solidFill>
                <a:srgbClr val="616161"/>
              </a:solidFill>
            </a:endParaRPr>
          </a:p>
          <a:p>
            <a:pPr indent="-317500" lvl="1" marL="914400" rtl="0" algn="l">
              <a:lnSpc>
                <a:spcPct val="115000"/>
              </a:lnSpc>
              <a:spcBef>
                <a:spcPts val="0"/>
              </a:spcBef>
              <a:spcAft>
                <a:spcPts val="0"/>
              </a:spcAft>
              <a:buClr>
                <a:srgbClr val="616161"/>
              </a:buClr>
              <a:buSzPts val="1400"/>
              <a:buChar char="-"/>
            </a:pPr>
            <a:r>
              <a:t/>
            </a:r>
            <a:endParaRPr>
              <a:solidFill>
                <a:srgbClr val="616161"/>
              </a:solidFill>
            </a:endParaRPr>
          </a:p>
        </p:txBody>
      </p:sp>
      <p:pic>
        <p:nvPicPr>
          <p:cNvPr id="175" name="Google Shape;175;p29"/>
          <p:cNvPicPr preferRelativeResize="0"/>
          <p:nvPr/>
        </p:nvPicPr>
        <p:blipFill>
          <a:blip r:embed="rId3">
            <a:alphaModFix/>
          </a:blip>
          <a:stretch>
            <a:fillRect/>
          </a:stretch>
        </p:blipFill>
        <p:spPr>
          <a:xfrm>
            <a:off x="1220373" y="2244198"/>
            <a:ext cx="6126374" cy="225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4</a:t>
            </a:r>
            <a:r>
              <a:rPr lang="en" sz="2400"/>
              <a:t>. </a:t>
            </a:r>
            <a:r>
              <a:rPr lang="en" sz="1800">
                <a:solidFill>
                  <a:schemeClr val="accent3"/>
                </a:solidFill>
              </a:rPr>
              <a:t>RNN training </a:t>
            </a:r>
            <a:endParaRPr/>
          </a:p>
        </p:txBody>
      </p:sp>
      <p:pic>
        <p:nvPicPr>
          <p:cNvPr id="181" name="Google Shape;181;p30"/>
          <p:cNvPicPr preferRelativeResize="0"/>
          <p:nvPr/>
        </p:nvPicPr>
        <p:blipFill>
          <a:blip r:embed="rId3">
            <a:alphaModFix/>
          </a:blip>
          <a:stretch>
            <a:fillRect/>
          </a:stretch>
        </p:blipFill>
        <p:spPr>
          <a:xfrm>
            <a:off x="241250" y="1256470"/>
            <a:ext cx="4244258" cy="2395774"/>
          </a:xfrm>
          <a:prstGeom prst="rect">
            <a:avLst/>
          </a:prstGeom>
          <a:noFill/>
          <a:ln>
            <a:noFill/>
          </a:ln>
        </p:spPr>
      </p:pic>
      <p:pic>
        <p:nvPicPr>
          <p:cNvPr id="182" name="Google Shape;182;p30"/>
          <p:cNvPicPr preferRelativeResize="0"/>
          <p:nvPr/>
        </p:nvPicPr>
        <p:blipFill>
          <a:blip r:embed="rId4">
            <a:alphaModFix/>
          </a:blip>
          <a:stretch>
            <a:fillRect/>
          </a:stretch>
        </p:blipFill>
        <p:spPr>
          <a:xfrm>
            <a:off x="4485507" y="1167300"/>
            <a:ext cx="4512092" cy="2574111"/>
          </a:xfrm>
          <a:prstGeom prst="rect">
            <a:avLst/>
          </a:prstGeom>
          <a:noFill/>
          <a:ln>
            <a:noFill/>
          </a:ln>
        </p:spPr>
      </p:pic>
      <p:sp>
        <p:nvSpPr>
          <p:cNvPr id="183" name="Google Shape;183;p30"/>
          <p:cNvSpPr txBox="1"/>
          <p:nvPr/>
        </p:nvSpPr>
        <p:spPr>
          <a:xfrm>
            <a:off x="1344860" y="3652244"/>
            <a:ext cx="6671100" cy="42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3"/>
                </a:solidFill>
              </a:rPr>
              <a:t>Accuracy across epochs                                                      Loss across epochs</a:t>
            </a:r>
            <a:endParaRPr sz="13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5</a:t>
            </a:r>
            <a:r>
              <a:rPr lang="en" sz="2400"/>
              <a:t>. </a:t>
            </a:r>
            <a:r>
              <a:rPr lang="en" sz="1800">
                <a:solidFill>
                  <a:schemeClr val="accent3"/>
                </a:solidFill>
              </a:rPr>
              <a:t>RNN test</a:t>
            </a:r>
            <a:endParaRPr/>
          </a:p>
        </p:txBody>
      </p:sp>
      <p:pic>
        <p:nvPicPr>
          <p:cNvPr id="189" name="Google Shape;189;p31"/>
          <p:cNvPicPr preferRelativeResize="0"/>
          <p:nvPr/>
        </p:nvPicPr>
        <p:blipFill>
          <a:blip r:embed="rId3">
            <a:alphaModFix/>
          </a:blip>
          <a:stretch>
            <a:fillRect/>
          </a:stretch>
        </p:blipFill>
        <p:spPr>
          <a:xfrm>
            <a:off x="4534625" y="1338213"/>
            <a:ext cx="4328525" cy="2379426"/>
          </a:xfrm>
          <a:prstGeom prst="rect">
            <a:avLst/>
          </a:prstGeom>
          <a:noFill/>
          <a:ln>
            <a:noFill/>
          </a:ln>
        </p:spPr>
      </p:pic>
      <p:pic>
        <p:nvPicPr>
          <p:cNvPr id="190" name="Google Shape;190;p31"/>
          <p:cNvPicPr preferRelativeResize="0"/>
          <p:nvPr/>
        </p:nvPicPr>
        <p:blipFill>
          <a:blip r:embed="rId4">
            <a:alphaModFix/>
          </a:blip>
          <a:stretch>
            <a:fillRect/>
          </a:stretch>
        </p:blipFill>
        <p:spPr>
          <a:xfrm>
            <a:off x="176350" y="1330050"/>
            <a:ext cx="4358275" cy="2395777"/>
          </a:xfrm>
          <a:prstGeom prst="rect">
            <a:avLst/>
          </a:prstGeom>
          <a:noFill/>
          <a:ln>
            <a:noFill/>
          </a:ln>
        </p:spPr>
      </p:pic>
      <p:sp>
        <p:nvSpPr>
          <p:cNvPr id="191" name="Google Shape;191;p31"/>
          <p:cNvSpPr txBox="1"/>
          <p:nvPr/>
        </p:nvSpPr>
        <p:spPr>
          <a:xfrm>
            <a:off x="1395800" y="3717650"/>
            <a:ext cx="6553200" cy="40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3"/>
                </a:solidFill>
              </a:rPr>
              <a:t>Accuracy across epochs                                                      Loss across epochs</a:t>
            </a:r>
            <a:endParaRPr sz="1300">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6. RNN vs CNN Performance</a:t>
            </a:r>
            <a:endParaRPr/>
          </a:p>
        </p:txBody>
      </p:sp>
      <p:sp>
        <p:nvSpPr>
          <p:cNvPr id="197" name="Google Shape;197;p32"/>
          <p:cNvSpPr txBox="1"/>
          <p:nvPr>
            <p:ph idx="1" type="body"/>
          </p:nvPr>
        </p:nvSpPr>
        <p:spPr>
          <a:xfrm>
            <a:off x="417550" y="989950"/>
            <a:ext cx="7914600" cy="75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classification accuracy dropped with the grouped data</a:t>
            </a:r>
            <a:endParaRPr sz="1600"/>
          </a:p>
          <a:p>
            <a:pPr indent="-330200" lvl="0" marL="457200" rtl="0" algn="l">
              <a:spcBef>
                <a:spcPts val="0"/>
              </a:spcBef>
              <a:spcAft>
                <a:spcPts val="0"/>
              </a:spcAft>
              <a:buSzPts val="1600"/>
              <a:buChar char="-"/>
            </a:pPr>
            <a:r>
              <a:rPr lang="en" sz="1600"/>
              <a:t>To investigate the effects of individual differences, we plotted the accuracies across the subjects.</a:t>
            </a:r>
            <a:endParaRPr sz="2000"/>
          </a:p>
        </p:txBody>
      </p:sp>
      <p:sp>
        <p:nvSpPr>
          <p:cNvPr id="198" name="Google Shape;198;p32"/>
          <p:cNvSpPr txBox="1"/>
          <p:nvPr/>
        </p:nvSpPr>
        <p:spPr>
          <a:xfrm>
            <a:off x="2055850" y="1900700"/>
            <a:ext cx="53994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rPr>
              <a:t>RNN                         VS.                         CNN</a:t>
            </a:r>
            <a:endParaRPr sz="1800">
              <a:solidFill>
                <a:schemeClr val="accent3"/>
              </a:solidFill>
            </a:endParaRPr>
          </a:p>
        </p:txBody>
      </p:sp>
      <p:pic>
        <p:nvPicPr>
          <p:cNvPr id="199" name="Google Shape;199;p32"/>
          <p:cNvPicPr preferRelativeResize="0"/>
          <p:nvPr/>
        </p:nvPicPr>
        <p:blipFill>
          <a:blip r:embed="rId3">
            <a:alphaModFix/>
          </a:blip>
          <a:stretch>
            <a:fillRect/>
          </a:stretch>
        </p:blipFill>
        <p:spPr>
          <a:xfrm>
            <a:off x="4732200" y="2265200"/>
            <a:ext cx="3325726" cy="2494295"/>
          </a:xfrm>
          <a:prstGeom prst="rect">
            <a:avLst/>
          </a:prstGeom>
          <a:noFill/>
          <a:ln>
            <a:noFill/>
          </a:ln>
        </p:spPr>
      </p:pic>
      <p:pic>
        <p:nvPicPr>
          <p:cNvPr id="200" name="Google Shape;200;p32"/>
          <p:cNvPicPr preferRelativeResize="0"/>
          <p:nvPr/>
        </p:nvPicPr>
        <p:blipFill>
          <a:blip r:embed="rId4">
            <a:alphaModFix/>
          </a:blip>
          <a:stretch>
            <a:fillRect/>
          </a:stretch>
        </p:blipFill>
        <p:spPr>
          <a:xfrm>
            <a:off x="719325" y="2265200"/>
            <a:ext cx="3325726" cy="2494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7</a:t>
            </a:r>
            <a:r>
              <a:rPr lang="en" sz="2400"/>
              <a:t>. </a:t>
            </a:r>
            <a:r>
              <a:rPr lang="en" sz="1800">
                <a:solidFill>
                  <a:schemeClr val="accent3"/>
                </a:solidFill>
              </a:rPr>
              <a:t>Generalization </a:t>
            </a:r>
            <a:endParaRPr/>
          </a:p>
        </p:txBody>
      </p:sp>
      <p:sp>
        <p:nvSpPr>
          <p:cNvPr id="206" name="Google Shape;206;p33"/>
          <p:cNvSpPr txBox="1"/>
          <p:nvPr>
            <p:ph idx="1" type="body"/>
          </p:nvPr>
        </p:nvSpPr>
        <p:spPr>
          <a:xfrm>
            <a:off x="311700" y="1152475"/>
            <a:ext cx="8520600" cy="229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part, we want to know that we can use our trained model on unseen subject and compare the acc of model that trained only with that subject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07" name="Google Shape;207;p33"/>
          <p:cNvGraphicFramePr/>
          <p:nvPr/>
        </p:nvGraphicFramePr>
        <p:xfrm>
          <a:off x="952500" y="2190750"/>
          <a:ext cx="3000000" cy="3000000"/>
        </p:xfrm>
        <a:graphic>
          <a:graphicData uri="http://schemas.openxmlformats.org/drawingml/2006/table">
            <a:tbl>
              <a:tblPr>
                <a:noFill/>
                <a:tableStyleId>{69F49713-B69A-43FE-B9AE-48EB1EB77EAD}</a:tableStyleId>
              </a:tblPr>
              <a:tblGrid>
                <a:gridCol w="3619500"/>
                <a:gridCol w="3619500"/>
              </a:tblGrid>
              <a:tr h="381000">
                <a:tc>
                  <a:txBody>
                    <a:bodyPr/>
                    <a:lstStyle/>
                    <a:p>
                      <a:pPr indent="0" lvl="0" marL="0" rtl="0" algn="ctr">
                        <a:spcBef>
                          <a:spcPts val="0"/>
                        </a:spcBef>
                        <a:spcAft>
                          <a:spcPts val="0"/>
                        </a:spcAft>
                        <a:buNone/>
                      </a:pPr>
                      <a:r>
                        <a:rPr lang="en"/>
                        <a:t>Trained on 3 subjects and tested on 20% of 4th subject</a:t>
                      </a:r>
                      <a:endParaRPr/>
                    </a:p>
                  </a:txBody>
                  <a:tcPr marT="91425" marB="91425" marR="91425" marL="91425"/>
                </a:tc>
                <a:tc>
                  <a:txBody>
                    <a:bodyPr/>
                    <a:lstStyle/>
                    <a:p>
                      <a:pPr indent="0" lvl="0" marL="0" rtl="0" algn="ctr">
                        <a:spcBef>
                          <a:spcPts val="0"/>
                        </a:spcBef>
                        <a:spcAft>
                          <a:spcPts val="0"/>
                        </a:spcAft>
                        <a:buNone/>
                      </a:pPr>
                      <a:r>
                        <a:rPr lang="en"/>
                        <a:t>Trained only on 80% data of 4th subjects and test it on rest of it</a:t>
                      </a:r>
                      <a:endParaRPr/>
                    </a:p>
                  </a:txBody>
                  <a:tcPr marT="91425" marB="91425" marR="91425" marL="91425"/>
                </a:tc>
              </a:tr>
              <a:tr h="409625">
                <a:tc>
                  <a:txBody>
                    <a:bodyPr/>
                    <a:lstStyle/>
                    <a:p>
                      <a:pPr indent="0" lvl="0" marL="0" rtl="0" algn="ctr">
                        <a:spcBef>
                          <a:spcPts val="0"/>
                        </a:spcBef>
                        <a:spcAft>
                          <a:spcPts val="0"/>
                        </a:spcAft>
                        <a:buNone/>
                      </a:pPr>
                      <a:r>
                        <a:rPr lang="en"/>
                        <a:t>51.70% </a:t>
                      </a:r>
                      <a:r>
                        <a:rPr lang="en" sz="1350">
                          <a:solidFill>
                            <a:srgbClr val="666666"/>
                          </a:solidFill>
                          <a:highlight>
                            <a:srgbClr val="FFFFFF"/>
                          </a:highlight>
                        </a:rPr>
                        <a:t>± </a:t>
                      </a:r>
                      <a:r>
                        <a:rPr lang="en"/>
                        <a:t>2.4% </a:t>
                      </a:r>
                      <a:endParaRPr/>
                    </a:p>
                  </a:txBody>
                  <a:tcPr marT="91425" marB="91425" marR="91425" marL="91425"/>
                </a:tc>
                <a:tc>
                  <a:txBody>
                    <a:bodyPr/>
                    <a:lstStyle/>
                    <a:p>
                      <a:pPr indent="0" lvl="0" marL="0" rtl="0" algn="ctr">
                        <a:spcBef>
                          <a:spcPts val="0"/>
                        </a:spcBef>
                        <a:spcAft>
                          <a:spcPts val="0"/>
                        </a:spcAft>
                        <a:buNone/>
                      </a:pPr>
                      <a:r>
                        <a:rPr lang="en"/>
                        <a:t>50.57</a:t>
                      </a:r>
                      <a:r>
                        <a:rPr lang="en"/>
                        <a:t>% </a:t>
                      </a:r>
                      <a:r>
                        <a:rPr lang="en" sz="1350">
                          <a:solidFill>
                            <a:srgbClr val="666666"/>
                          </a:solidFill>
                          <a:highlight>
                            <a:srgbClr val="FFFFFF"/>
                          </a:highlight>
                        </a:rPr>
                        <a:t>± </a:t>
                      </a:r>
                      <a:r>
                        <a:rPr lang="en"/>
                        <a:t>2.6%</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