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5" r:id="rId2"/>
  </p:sldMasterIdLst>
  <p:notesMasterIdLst>
    <p:notesMasterId r:id="rId56"/>
  </p:notesMasterIdLst>
  <p:sldIdLst>
    <p:sldId id="273" r:id="rId3"/>
    <p:sldId id="335"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7" r:id="rId24"/>
    <p:sldId id="336" r:id="rId25"/>
    <p:sldId id="295" r:id="rId26"/>
    <p:sldId id="259" r:id="rId27"/>
    <p:sldId id="294" r:id="rId28"/>
    <p:sldId id="296" r:id="rId29"/>
    <p:sldId id="288" r:id="rId30"/>
    <p:sldId id="297" r:id="rId31"/>
    <p:sldId id="348" r:id="rId32"/>
    <p:sldId id="298" r:id="rId33"/>
    <p:sldId id="347" r:id="rId34"/>
    <p:sldId id="299" r:id="rId35"/>
    <p:sldId id="300" r:id="rId36"/>
    <p:sldId id="301" r:id="rId37"/>
    <p:sldId id="349" r:id="rId38"/>
    <p:sldId id="302" r:id="rId39"/>
    <p:sldId id="303" r:id="rId40"/>
    <p:sldId id="304" r:id="rId41"/>
    <p:sldId id="305" r:id="rId42"/>
    <p:sldId id="350" r:id="rId43"/>
    <p:sldId id="306" r:id="rId44"/>
    <p:sldId id="307" r:id="rId45"/>
    <p:sldId id="308" r:id="rId46"/>
    <p:sldId id="309" r:id="rId47"/>
    <p:sldId id="351" r:id="rId48"/>
    <p:sldId id="310" r:id="rId49"/>
    <p:sldId id="311" r:id="rId50"/>
    <p:sldId id="312" r:id="rId51"/>
    <p:sldId id="313" r:id="rId52"/>
    <p:sldId id="352" r:id="rId53"/>
    <p:sldId id="338" r:id="rId54"/>
    <p:sldId id="287"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14" autoAdjust="0"/>
  </p:normalViewPr>
  <p:slideViewPr>
    <p:cSldViewPr>
      <p:cViewPr varScale="1">
        <p:scale>
          <a:sx n="114" d="100"/>
          <a:sy n="114" d="100"/>
        </p:scale>
        <p:origin x="1051"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1981B5D-215A-41D6-AEFD-FD4D015BCD63}" type="slidenum">
              <a:rPr lang="ar-SA"/>
              <a:pPr/>
              <a:t>‹#›</a:t>
            </a:fld>
            <a:endParaRPr lang="en-US"/>
          </a:p>
        </p:txBody>
      </p:sp>
    </p:spTree>
    <p:extLst>
      <p:ext uri="{BB962C8B-B14F-4D97-AF65-F5344CB8AC3E}">
        <p14:creationId xmlns:p14="http://schemas.microsoft.com/office/powerpoint/2010/main" val="1150234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B8B2A-DD92-4D11-9B6C-C396F4C6A93D}" type="slidenum">
              <a:rPr lang="ar-SA"/>
              <a:pPr/>
              <a:t>1</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86709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256BA-7B07-4DE4-8981-F49D08BA7709}" type="slidenum">
              <a:rPr lang="ar-SA"/>
              <a:pPr/>
              <a:t>2</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418909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7EE18-5804-4A0B-989A-5E706B42FD50}" type="slidenum">
              <a:rPr lang="ar-SA"/>
              <a:pPr/>
              <a:t>6</a:t>
            </a:fld>
            <a:endParaRPr lang="en-US"/>
          </a:p>
        </p:txBody>
      </p:sp>
      <p:sp>
        <p:nvSpPr>
          <p:cNvPr id="84994" name="Rectangle 2"/>
          <p:cNvSpPr>
            <a:spLocks noGrp="1" noRot="1" noChangeAspect="1" noChangeArrowheads="1" noTextEdit="1"/>
          </p:cNvSpPr>
          <p:nvPr>
            <p:ph type="sldImg"/>
          </p:nvPr>
        </p:nvSpPr>
        <p:spPr>
          <a:xfrm>
            <a:off x="1144588" y="687388"/>
            <a:ext cx="4568825" cy="3425825"/>
          </a:xfrm>
          <a:ln w="12700" cap="flat"/>
        </p:spPr>
      </p:sp>
      <p:sp>
        <p:nvSpPr>
          <p:cNvPr id="84995" name="Rectangle 3"/>
          <p:cNvSpPr>
            <a:spLocks noGrp="1" noChangeArrowheads="1"/>
          </p:cNvSpPr>
          <p:nvPr>
            <p:ph type="body" idx="1"/>
          </p:nvPr>
        </p:nvSpPr>
        <p:spPr>
          <a:xfrm>
            <a:off x="914400" y="4343400"/>
            <a:ext cx="5029200" cy="4114800"/>
          </a:xfrm>
          <a:ln/>
        </p:spPr>
        <p:txBody>
          <a:bodyPr lIns="92075" tIns="46038" rIns="92075" bIns="46038"/>
          <a:lstStyle/>
          <a:p>
            <a:endParaRPr lang="en-US"/>
          </a:p>
        </p:txBody>
      </p:sp>
    </p:spTree>
    <p:extLst>
      <p:ext uri="{BB962C8B-B14F-4D97-AF65-F5344CB8AC3E}">
        <p14:creationId xmlns:p14="http://schemas.microsoft.com/office/powerpoint/2010/main" val="184836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08F25-CE38-4445-A482-442EFDB172C7}" type="slidenum">
              <a:rPr lang="ar-SA"/>
              <a:pPr/>
              <a:t>7</a:t>
            </a:fld>
            <a:endParaRPr lang="en-US"/>
          </a:p>
        </p:txBody>
      </p:sp>
      <p:sp>
        <p:nvSpPr>
          <p:cNvPr id="87042" name="Rectangle 2"/>
          <p:cNvSpPr>
            <a:spLocks noGrp="1" noRot="1" noChangeAspect="1" noChangeArrowheads="1" noTextEdit="1"/>
          </p:cNvSpPr>
          <p:nvPr>
            <p:ph type="sldImg"/>
          </p:nvPr>
        </p:nvSpPr>
        <p:spPr>
          <a:xfrm>
            <a:off x="1144588" y="687388"/>
            <a:ext cx="4568825" cy="3425825"/>
          </a:xfrm>
          <a:ln w="12700" cap="flat"/>
        </p:spPr>
      </p:sp>
      <p:sp>
        <p:nvSpPr>
          <p:cNvPr id="87043" name="Rectangle 3"/>
          <p:cNvSpPr>
            <a:spLocks noGrp="1" noChangeArrowheads="1"/>
          </p:cNvSpPr>
          <p:nvPr>
            <p:ph type="body" idx="1"/>
          </p:nvPr>
        </p:nvSpPr>
        <p:spPr>
          <a:xfrm>
            <a:off x="914400" y="4343400"/>
            <a:ext cx="5029200" cy="4114800"/>
          </a:xfrm>
          <a:ln/>
        </p:spPr>
        <p:txBody>
          <a:bodyPr lIns="92075" tIns="46038" rIns="92075" bIns="46038"/>
          <a:lstStyle/>
          <a:p>
            <a:endParaRPr lang="en-US"/>
          </a:p>
        </p:txBody>
      </p:sp>
    </p:spTree>
    <p:extLst>
      <p:ext uri="{BB962C8B-B14F-4D97-AF65-F5344CB8AC3E}">
        <p14:creationId xmlns:p14="http://schemas.microsoft.com/office/powerpoint/2010/main" val="1524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EAEDF-9481-47EF-9756-75A7CC25E48D}" type="slidenum">
              <a:rPr lang="ar-SA"/>
              <a:pPr/>
              <a:t>8</a:t>
            </a:fld>
            <a:endParaRPr lang="en-US"/>
          </a:p>
        </p:txBody>
      </p:sp>
      <p:sp>
        <p:nvSpPr>
          <p:cNvPr id="89090" name="Rectangle 2"/>
          <p:cNvSpPr>
            <a:spLocks noGrp="1" noRot="1" noChangeAspect="1" noChangeArrowheads="1" noTextEdit="1"/>
          </p:cNvSpPr>
          <p:nvPr>
            <p:ph type="sldImg"/>
          </p:nvPr>
        </p:nvSpPr>
        <p:spPr>
          <a:xfrm>
            <a:off x="1144588" y="687388"/>
            <a:ext cx="4568825" cy="3425825"/>
          </a:xfrm>
          <a:ln w="12700" cap="flat"/>
        </p:spPr>
      </p:sp>
      <p:sp>
        <p:nvSpPr>
          <p:cNvPr id="89091" name="Rectangle 3"/>
          <p:cNvSpPr>
            <a:spLocks noGrp="1" noChangeArrowheads="1"/>
          </p:cNvSpPr>
          <p:nvPr>
            <p:ph type="body" idx="1"/>
          </p:nvPr>
        </p:nvSpPr>
        <p:spPr>
          <a:xfrm>
            <a:off x="914400" y="4343400"/>
            <a:ext cx="5029200" cy="4114800"/>
          </a:xfrm>
          <a:ln/>
        </p:spPr>
        <p:txBody>
          <a:bodyPr lIns="92075" tIns="46038" rIns="92075" bIns="46038"/>
          <a:lstStyle/>
          <a:p>
            <a:endParaRPr lang="en-US"/>
          </a:p>
        </p:txBody>
      </p:sp>
    </p:spTree>
    <p:extLst>
      <p:ext uri="{BB962C8B-B14F-4D97-AF65-F5344CB8AC3E}">
        <p14:creationId xmlns:p14="http://schemas.microsoft.com/office/powerpoint/2010/main" val="73924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E3125-729D-494D-AEB4-1E1D0B60DD8B}" type="slidenum">
              <a:rPr lang="ar-SA"/>
              <a:pPr/>
              <a:t>9</a:t>
            </a:fld>
            <a:endParaRPr lang="en-US"/>
          </a:p>
        </p:txBody>
      </p:sp>
      <p:sp>
        <p:nvSpPr>
          <p:cNvPr id="91138" name="Rectangle 2"/>
          <p:cNvSpPr>
            <a:spLocks noGrp="1" noRot="1" noChangeAspect="1" noChangeArrowheads="1" noTextEdit="1"/>
          </p:cNvSpPr>
          <p:nvPr>
            <p:ph type="sldImg"/>
          </p:nvPr>
        </p:nvSpPr>
        <p:spPr>
          <a:xfrm>
            <a:off x="1144588" y="687388"/>
            <a:ext cx="4568825" cy="3425825"/>
          </a:xfrm>
          <a:ln w="12700" cap="flat"/>
        </p:spPr>
      </p:sp>
      <p:sp>
        <p:nvSpPr>
          <p:cNvPr id="91139" name="Rectangle 3"/>
          <p:cNvSpPr>
            <a:spLocks noGrp="1" noChangeArrowheads="1"/>
          </p:cNvSpPr>
          <p:nvPr>
            <p:ph type="body" idx="1"/>
          </p:nvPr>
        </p:nvSpPr>
        <p:spPr>
          <a:xfrm>
            <a:off x="914400" y="4343400"/>
            <a:ext cx="5029200" cy="4114800"/>
          </a:xfrm>
          <a:ln/>
        </p:spPr>
        <p:txBody>
          <a:bodyPr lIns="92075" tIns="46038" rIns="92075" bIns="46038"/>
          <a:lstStyle/>
          <a:p>
            <a:endParaRPr lang="en-US"/>
          </a:p>
        </p:txBody>
      </p:sp>
    </p:spTree>
    <p:extLst>
      <p:ext uri="{BB962C8B-B14F-4D97-AF65-F5344CB8AC3E}">
        <p14:creationId xmlns:p14="http://schemas.microsoft.com/office/powerpoint/2010/main" val="328194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58A2F-9C91-4966-9E75-CA9ABF9E5D3A}" type="slidenum">
              <a:rPr lang="ar-SA"/>
              <a:pPr/>
              <a:t>10</a:t>
            </a:fld>
            <a:endParaRPr lang="en-US"/>
          </a:p>
        </p:txBody>
      </p:sp>
      <p:sp>
        <p:nvSpPr>
          <p:cNvPr id="93186" name="Rectangle 2"/>
          <p:cNvSpPr>
            <a:spLocks noGrp="1" noRot="1" noChangeAspect="1" noChangeArrowheads="1" noTextEdit="1"/>
          </p:cNvSpPr>
          <p:nvPr>
            <p:ph type="sldImg"/>
          </p:nvPr>
        </p:nvSpPr>
        <p:spPr>
          <a:xfrm>
            <a:off x="1144588" y="687388"/>
            <a:ext cx="4568825" cy="3425825"/>
          </a:xfrm>
          <a:ln w="12700" cap="flat"/>
        </p:spPr>
      </p:sp>
      <p:sp>
        <p:nvSpPr>
          <p:cNvPr id="93187" name="Rectangle 3"/>
          <p:cNvSpPr>
            <a:spLocks noGrp="1" noChangeArrowheads="1"/>
          </p:cNvSpPr>
          <p:nvPr>
            <p:ph type="body" idx="1"/>
          </p:nvPr>
        </p:nvSpPr>
        <p:spPr>
          <a:xfrm>
            <a:off x="914400" y="4343400"/>
            <a:ext cx="5029200" cy="4114800"/>
          </a:xfrm>
          <a:ln/>
        </p:spPr>
        <p:txBody>
          <a:bodyPr lIns="92075" tIns="46038" rIns="92075" bIns="46038"/>
          <a:lstStyle/>
          <a:p>
            <a:endParaRPr lang="en-US"/>
          </a:p>
        </p:txBody>
      </p:sp>
    </p:spTree>
    <p:extLst>
      <p:ext uri="{BB962C8B-B14F-4D97-AF65-F5344CB8AC3E}">
        <p14:creationId xmlns:p14="http://schemas.microsoft.com/office/powerpoint/2010/main" val="315267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6E23A-404C-4E2E-AC04-67773C32F949}" type="slidenum">
              <a:rPr lang="ar-SA"/>
              <a:pPr/>
              <a:t>23</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80344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9144000" cy="6858000"/>
            <a:chOff x="0" y="0"/>
            <a:chExt cx="5760" cy="4320"/>
          </a:xfrm>
        </p:grpSpPr>
        <p:grpSp>
          <p:nvGrpSpPr>
            <p:cNvPr id="19459" name="Group 3"/>
            <p:cNvGrpSpPr>
              <a:grpSpLocks/>
            </p:cNvGrpSpPr>
            <p:nvPr/>
          </p:nvGrpSpPr>
          <p:grpSpPr bwMode="auto">
            <a:xfrm>
              <a:off x="0" y="0"/>
              <a:ext cx="5760" cy="4320"/>
              <a:chOff x="0" y="0"/>
              <a:chExt cx="5760" cy="4320"/>
            </a:xfrm>
          </p:grpSpPr>
          <p:sp>
            <p:nvSpPr>
              <p:cNvPr id="19460"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en-US"/>
              </a:p>
            </p:txBody>
          </p:sp>
          <p:grpSp>
            <p:nvGrpSpPr>
              <p:cNvPr id="19461" name="Group 5"/>
              <p:cNvGrpSpPr>
                <a:grpSpLocks/>
              </p:cNvGrpSpPr>
              <p:nvPr userDrawn="1"/>
            </p:nvGrpSpPr>
            <p:grpSpPr bwMode="auto">
              <a:xfrm>
                <a:off x="0" y="0"/>
                <a:ext cx="5760" cy="4320"/>
                <a:chOff x="0" y="0"/>
                <a:chExt cx="5760" cy="4320"/>
              </a:xfrm>
            </p:grpSpPr>
            <p:sp>
              <p:nvSpPr>
                <p:cNvPr id="1946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6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7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8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49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0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1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1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951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grpSp>
          <p:sp>
            <p:nvSpPr>
              <p:cNvPr id="19513"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en-US"/>
              </a:p>
            </p:txBody>
          </p:sp>
        </p:grpSp>
        <p:grpSp>
          <p:nvGrpSpPr>
            <p:cNvPr id="19514" name="Group 58"/>
            <p:cNvGrpSpPr>
              <a:grpSpLocks/>
            </p:cNvGrpSpPr>
            <p:nvPr userDrawn="1"/>
          </p:nvGrpSpPr>
          <p:grpSpPr bwMode="auto">
            <a:xfrm>
              <a:off x="3" y="559"/>
              <a:ext cx="4192" cy="1796"/>
              <a:chOff x="3" y="559"/>
              <a:chExt cx="4192" cy="1796"/>
            </a:xfrm>
          </p:grpSpPr>
          <p:sp>
            <p:nvSpPr>
              <p:cNvPr id="19515"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endParaRPr lang="en-US"/>
              </a:p>
            </p:txBody>
          </p:sp>
          <p:sp>
            <p:nvSpPr>
              <p:cNvPr id="1951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endParaRPr lang="en-US"/>
              </a:p>
            </p:txBody>
          </p:sp>
          <p:sp>
            <p:nvSpPr>
              <p:cNvPr id="1951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endParaRPr lang="en-US"/>
              </a:p>
            </p:txBody>
          </p:sp>
          <p:sp>
            <p:nvSpPr>
              <p:cNvPr id="1951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nvGrpSpPr>
            <p:cNvPr id="19519" name="Group 63"/>
            <p:cNvGrpSpPr>
              <a:grpSpLocks/>
            </p:cNvGrpSpPr>
            <p:nvPr userDrawn="1"/>
          </p:nvGrpSpPr>
          <p:grpSpPr bwMode="auto">
            <a:xfrm>
              <a:off x="1480" y="1952"/>
              <a:ext cx="3808" cy="1812"/>
              <a:chOff x="1480" y="1952"/>
              <a:chExt cx="3808" cy="1812"/>
            </a:xfrm>
          </p:grpSpPr>
          <p:sp>
            <p:nvSpPr>
              <p:cNvPr id="1952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endParaRPr lang="en-US"/>
              </a:p>
            </p:txBody>
          </p:sp>
          <p:sp>
            <p:nvSpPr>
              <p:cNvPr id="1952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endParaRPr lang="en-US"/>
              </a:p>
            </p:txBody>
          </p:sp>
          <p:sp>
            <p:nvSpPr>
              <p:cNvPr id="1952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sp>
        <p:nvSpPr>
          <p:cNvPr id="1952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1952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19525" name="Rectangle 69"/>
          <p:cNvSpPr>
            <a:spLocks noGrp="1" noChangeArrowheads="1"/>
          </p:cNvSpPr>
          <p:nvPr>
            <p:ph type="dt" sz="quarter" idx="2"/>
          </p:nvPr>
        </p:nvSpPr>
        <p:spPr/>
        <p:txBody>
          <a:bodyPr/>
          <a:lstStyle>
            <a:lvl1pPr>
              <a:defRPr/>
            </a:lvl1pPr>
          </a:lstStyle>
          <a:p>
            <a:endParaRPr lang="en-US"/>
          </a:p>
        </p:txBody>
      </p:sp>
      <p:sp>
        <p:nvSpPr>
          <p:cNvPr id="19526" name="Rectangle 70"/>
          <p:cNvSpPr>
            <a:spLocks noGrp="1" noChangeArrowheads="1"/>
          </p:cNvSpPr>
          <p:nvPr>
            <p:ph type="ftr" sz="quarter" idx="3"/>
          </p:nvPr>
        </p:nvSpPr>
        <p:spPr>
          <a:xfrm>
            <a:off x="3124200" y="6248400"/>
            <a:ext cx="2895600" cy="457200"/>
          </a:xfrm>
        </p:spPr>
        <p:txBody>
          <a:bodyPr/>
          <a:lstStyle>
            <a:lvl1pPr rtl="0">
              <a:defRPr sz="1400" b="0">
                <a:cs typeface="+mn-cs"/>
              </a:defRPr>
            </a:lvl1pPr>
          </a:lstStyle>
          <a:p>
            <a:endParaRPr lang="en-US"/>
          </a:p>
        </p:txBody>
      </p:sp>
      <p:sp>
        <p:nvSpPr>
          <p:cNvPr id="19527" name="Rectangle 71"/>
          <p:cNvSpPr>
            <a:spLocks noGrp="1" noChangeArrowheads="1"/>
          </p:cNvSpPr>
          <p:nvPr>
            <p:ph type="sldNum" sz="quarter" idx="4"/>
          </p:nvPr>
        </p:nvSpPr>
        <p:spPr/>
        <p:txBody>
          <a:bodyPr/>
          <a:lstStyle>
            <a:lvl1pPr>
              <a:defRPr/>
            </a:lvl1pPr>
          </a:lstStyle>
          <a:p>
            <a:fld id="{8AECFBCA-28CD-40DF-8475-6655BA653700}"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4BA6E6-6E9E-4B48-95C2-97A33BB42579}"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A83FDF-B793-4AA0-9803-A62B5AE71AFA}" type="slidenum">
              <a:rPr lang="ar-SA"/>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05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a:p>
        </p:txBody>
      </p:sp>
      <p:sp>
        <p:nvSpPr>
          <p:cNvPr id="4505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0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061" name="Rectangle 5"/>
          <p:cNvSpPr>
            <a:spLocks noGrp="1" noChangeArrowheads="1"/>
          </p:cNvSpPr>
          <p:nvPr>
            <p:ph type="dt" sz="half" idx="2"/>
          </p:nvPr>
        </p:nvSpPr>
        <p:spPr bwMode="auto">
          <a:xfrm>
            <a:off x="457200" y="6248400"/>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45062" name="Rectangle 6"/>
          <p:cNvSpPr>
            <a:spLocks noGrp="1" noChangeArrowheads="1"/>
          </p:cNvSpPr>
          <p:nvPr>
            <p:ph type="ftr" sz="quarter" idx="3"/>
          </p:nvPr>
        </p:nvSpPr>
        <p:spPr/>
        <p:txBody>
          <a:bodyPr/>
          <a:lstStyle>
            <a:lvl1pPr>
              <a:defRPr/>
            </a:lvl1pPr>
          </a:lstStyle>
          <a:p>
            <a:endParaRPr lang="en-US" altLang="en-US"/>
          </a:p>
        </p:txBody>
      </p:sp>
      <p:sp>
        <p:nvSpPr>
          <p:cNvPr id="45063" name="Rectangle 7"/>
          <p:cNvSpPr>
            <a:spLocks noGrp="1" noChangeArrowheads="1"/>
          </p:cNvSpPr>
          <p:nvPr>
            <p:ph type="sldNum" sz="quarter" idx="4"/>
          </p:nvPr>
        </p:nvSpPr>
        <p:spPr>
          <a:xfrm>
            <a:off x="6553200" y="6248400"/>
            <a:ext cx="2133600" cy="457200"/>
          </a:xfrm>
        </p:spPr>
        <p:txBody>
          <a:bodyPr/>
          <a:lstStyle>
            <a:lvl1pPr algn="r">
              <a:defRPr/>
            </a:lvl1pPr>
          </a:lstStyle>
          <a:p>
            <a:fld id="{79DB1A36-7107-4E90-84B3-B6AD90625A06}" type="slidenum">
              <a:rPr lang="ar-SA" altLang="en-US"/>
              <a:pPr/>
              <a:t>‹#›</a:t>
            </a:fld>
            <a:endParaRPr lang="en-US" altLang="en-US"/>
          </a:p>
        </p:txBody>
      </p:sp>
      <p:grpSp>
        <p:nvGrpSpPr>
          <p:cNvPr id="45064" name="Group 8"/>
          <p:cNvGrpSpPr>
            <a:grpSpLocks/>
          </p:cNvGrpSpPr>
          <p:nvPr/>
        </p:nvGrpSpPr>
        <p:grpSpPr bwMode="auto">
          <a:xfrm>
            <a:off x="7493000" y="2992438"/>
            <a:ext cx="1338263" cy="2189162"/>
            <a:chOff x="4704" y="1885"/>
            <a:chExt cx="843" cy="1379"/>
          </a:xfrm>
        </p:grpSpPr>
        <p:sp>
          <p:nvSpPr>
            <p:cNvPr id="4506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4506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4506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4506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4506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4507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4507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4507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4507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4507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4507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4507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4507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4507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4507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4508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4508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4508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4508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4508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4508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4508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4508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4508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4508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4509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4509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4509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4509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4509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4509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4509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E4B4E8AC-48B8-47DC-8A17-405BEBE77AC3}" type="slidenum">
              <a:rPr lang="ar-SA"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E20B97A8-97D4-4AB1-89D5-9160CADA8619}" type="slidenum">
              <a:rPr lang="ar-SA"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A5C2856-4459-4CAB-99E4-5ABFAB52AB41}" type="slidenum">
              <a:rPr lang="ar-SA"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5487CBE1-F5EC-427F-B304-15C89D97999D}" type="slidenum">
              <a:rPr lang="ar-SA"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60BE5AEF-E84D-467C-A9E4-FDBD82A0A11D}" type="slidenum">
              <a:rPr lang="ar-SA"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F21F3C94-424D-40C2-BA34-8C5D43888A28}" type="slidenum">
              <a:rPr lang="ar-SA"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79DA5A4D-C7B7-42D4-87B2-63D18C3FF802}" type="slidenum">
              <a:rPr lang="ar-SA"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B9B250-CE5A-4052-B0D4-4D8B887BBC71}" type="slidenum">
              <a:rPr lang="ar-SA"/>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1DA0B6C6-BE69-47D2-8A5E-64D7865D25A0}" type="slidenum">
              <a:rPr lang="ar-SA"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17251FE-0494-4B00-90BD-4F3AA8B9D8C0}" type="slidenum">
              <a:rPr lang="ar-SA"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F53C2A1-F003-47F8-B384-8DD4ACB47F81}" type="slidenum">
              <a:rPr lang="ar-SA" altLang="en-US"/>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3492500" y="6165850"/>
            <a:ext cx="2133600" cy="457200"/>
          </a:xfrm>
        </p:spPr>
        <p:txBody>
          <a:bodyPr/>
          <a:lstStyle>
            <a:lvl1pPr>
              <a:defRPr/>
            </a:lvl1pPr>
          </a:lstStyle>
          <a:p>
            <a:fld id="{4C446A2A-3F5E-44BE-A636-9FF66F5E6B28}" type="slidenum">
              <a:rPr lang="ar-SA" altLang="en-US"/>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4" name="Slide Number Placeholder 3"/>
          <p:cNvSpPr>
            <a:spLocks noGrp="1"/>
          </p:cNvSpPr>
          <p:nvPr>
            <p:ph type="sldNum" sz="quarter" idx="11"/>
          </p:nvPr>
        </p:nvSpPr>
        <p:spPr>
          <a:xfrm>
            <a:off x="3492500" y="6165850"/>
            <a:ext cx="2133600" cy="457200"/>
          </a:xfrm>
        </p:spPr>
        <p:txBody>
          <a:bodyPr/>
          <a:lstStyle>
            <a:lvl1pPr>
              <a:defRPr/>
            </a:lvl1pPr>
          </a:lstStyle>
          <a:p>
            <a:fld id="{00AEB36B-0B65-496F-B293-12009A389300}" type="slidenum">
              <a:rPr lang="ar-SA"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808236-693F-4235-922E-7777E4829BD2}" type="slidenum">
              <a:rPr lang="ar-SA"/>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06CDFCB-045A-43C2-A580-AEA2DA679D20}" type="slidenum">
              <a:rPr lang="ar-SA"/>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E1C75FC-5FC5-46A3-BC6B-76EE83182C84}" type="slidenum">
              <a:rPr lang="ar-SA"/>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E556661-6517-4F12-8104-B3B2CE4C2369}" type="slidenum">
              <a:rPr lang="ar-SA"/>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694EB4F-FFF1-4835-BF25-B69349907452}"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DD26F7-D47B-45CC-BD33-4145B3F4FE2E}" type="slidenum">
              <a:rPr lang="ar-SA"/>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7CBC0F-552D-42C0-ABCC-DE0DA9C2E681}" type="slidenum">
              <a:rPr lang="ar-SA"/>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2"/>
          <p:cNvGrpSpPr>
            <a:grpSpLocks/>
          </p:cNvGrpSpPr>
          <p:nvPr/>
        </p:nvGrpSpPr>
        <p:grpSpPr bwMode="auto">
          <a:xfrm>
            <a:off x="0" y="0"/>
            <a:ext cx="9144000" cy="6858000"/>
            <a:chOff x="0" y="0"/>
            <a:chExt cx="5760" cy="4320"/>
          </a:xfrm>
        </p:grpSpPr>
        <p:grpSp>
          <p:nvGrpSpPr>
            <p:cNvPr id="18435" name="Group 3"/>
            <p:cNvGrpSpPr>
              <a:grpSpLocks/>
            </p:cNvGrpSpPr>
            <p:nvPr/>
          </p:nvGrpSpPr>
          <p:grpSpPr bwMode="auto">
            <a:xfrm>
              <a:off x="0" y="0"/>
              <a:ext cx="5760" cy="4320"/>
              <a:chOff x="0" y="0"/>
              <a:chExt cx="5760" cy="4320"/>
            </a:xfrm>
          </p:grpSpPr>
          <p:grpSp>
            <p:nvGrpSpPr>
              <p:cNvPr id="18436" name="Group 4"/>
              <p:cNvGrpSpPr>
                <a:grpSpLocks/>
              </p:cNvGrpSpPr>
              <p:nvPr/>
            </p:nvGrpSpPr>
            <p:grpSpPr bwMode="auto">
              <a:xfrm>
                <a:off x="0" y="192"/>
                <a:ext cx="5760" cy="4032"/>
                <a:chOff x="0" y="192"/>
                <a:chExt cx="5760" cy="4032"/>
              </a:xfrm>
            </p:grpSpPr>
            <p:sp>
              <p:nvSpPr>
                <p:cNvPr id="1843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3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3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4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5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grpSp>
          <p:grpSp>
            <p:nvGrpSpPr>
              <p:cNvPr id="18459" name="Group 27"/>
              <p:cNvGrpSpPr>
                <a:grpSpLocks/>
              </p:cNvGrpSpPr>
              <p:nvPr/>
            </p:nvGrpSpPr>
            <p:grpSpPr bwMode="auto">
              <a:xfrm>
                <a:off x="192" y="0"/>
                <a:ext cx="5376" cy="4320"/>
                <a:chOff x="192" y="0"/>
                <a:chExt cx="5376" cy="4320"/>
              </a:xfrm>
            </p:grpSpPr>
            <p:sp>
              <p:nvSpPr>
                <p:cNvPr id="1846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6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7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848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grpSp>
        </p:grpSp>
        <p:sp>
          <p:nvSpPr>
            <p:cNvPr id="1848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endParaRPr lang="en-US"/>
            </a:p>
          </p:txBody>
        </p:sp>
        <p:sp>
          <p:nvSpPr>
            <p:cNvPr id="1849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en-US"/>
            </a:p>
          </p:txBody>
        </p:sp>
        <p:grpSp>
          <p:nvGrpSpPr>
            <p:cNvPr id="18491" name="Group 59"/>
            <p:cNvGrpSpPr>
              <a:grpSpLocks/>
            </p:cNvGrpSpPr>
            <p:nvPr/>
          </p:nvGrpSpPr>
          <p:grpSpPr bwMode="auto">
            <a:xfrm>
              <a:off x="261" y="892"/>
              <a:ext cx="1124" cy="1464"/>
              <a:chOff x="96" y="916"/>
              <a:chExt cx="2208" cy="2876"/>
            </a:xfrm>
          </p:grpSpPr>
          <p:sp>
            <p:nvSpPr>
              <p:cNvPr id="18492" name="Line 60"/>
              <p:cNvSpPr>
                <a:spLocks noChangeShapeType="1"/>
              </p:cNvSpPr>
              <p:nvPr/>
            </p:nvSpPr>
            <p:spPr bwMode="ltGray">
              <a:xfrm flipH="1">
                <a:off x="96" y="1037"/>
                <a:ext cx="2208" cy="0"/>
              </a:xfrm>
              <a:prstGeom prst="line">
                <a:avLst/>
              </a:prstGeom>
              <a:noFill/>
              <a:ln w="9525">
                <a:solidFill>
                  <a:schemeClr val="hlink"/>
                </a:solidFill>
                <a:round/>
                <a:headEnd/>
                <a:tailEnd/>
              </a:ln>
              <a:effectLst/>
            </p:spPr>
            <p:txBody>
              <a:bodyPr wrap="none" anchor="ctr"/>
              <a:lstStyle/>
              <a:p>
                <a:endParaRPr lang="en-US"/>
              </a:p>
            </p:txBody>
          </p:sp>
          <p:sp>
            <p:nvSpPr>
              <p:cNvPr id="1849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endParaRPr lang="en-US"/>
              </a:p>
            </p:txBody>
          </p:sp>
          <p:sp>
            <p:nvSpPr>
              <p:cNvPr id="18494"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sp>
        <p:nvSpPr>
          <p:cNvPr id="18495"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8496"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9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endParaRPr lang="en-US"/>
          </a:p>
        </p:txBody>
      </p:sp>
      <p:sp>
        <p:nvSpPr>
          <p:cNvPr id="18498" name="Rectangle 66"/>
          <p:cNvSpPr>
            <a:spLocks noGrp="1" noChangeArrowheads="1"/>
          </p:cNvSpPr>
          <p:nvPr>
            <p:ph type="ftr" sz="quarter" idx="3"/>
          </p:nvPr>
        </p:nvSpPr>
        <p:spPr bwMode="auto">
          <a:xfrm>
            <a:off x="2971800" y="6248400"/>
            <a:ext cx="335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1">
              <a:defRPr sz="1600" b="1">
                <a:latin typeface="+mn-lt"/>
                <a:cs typeface="Roya" pitchFamily="2" charset="-78"/>
              </a:defRPr>
            </a:lvl1pPr>
          </a:lstStyle>
          <a:p>
            <a:endParaRPr lang="en-US"/>
          </a:p>
        </p:txBody>
      </p:sp>
      <p:sp>
        <p:nvSpPr>
          <p:cNvPr id="1849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fld id="{7524FBC7-D026-49A8-AF87-5C74056EF49E}" type="slidenum">
              <a:rPr lang="ar-SA"/>
              <a:pPr/>
              <a:t>‹#›</a:t>
            </a:fld>
            <a:endParaRPr lang="en-US"/>
          </a:p>
        </p:txBody>
      </p:sp>
      <p:sp>
        <p:nvSpPr>
          <p:cNvPr id="18501" name="Rectangle 69"/>
          <p:cNvSpPr>
            <a:spLocks noChangeArrowheads="1"/>
          </p:cNvSpPr>
          <p:nvPr/>
        </p:nvSpPr>
        <p:spPr bwMode="auto">
          <a:xfrm>
            <a:off x="2819400" y="6153150"/>
            <a:ext cx="3657600" cy="533400"/>
          </a:xfrm>
          <a:prstGeom prst="rect">
            <a:avLst/>
          </a:prstGeom>
          <a:noFill/>
          <a:ln w="9525">
            <a:noFill/>
            <a:miter lim="800000"/>
            <a:headEnd/>
            <a:tailEnd/>
          </a:ln>
          <a:effectLst/>
        </p:spPr>
        <p:txBody>
          <a:bodyPr wrap="none" anchor="ctr"/>
          <a:lstStyle/>
          <a:p>
            <a:pPr algn="ctr" rtl="1"/>
            <a:endParaRPr lang="en-US" sz="2400" b="1">
              <a:solidFill>
                <a:srgbClr val="000066"/>
              </a:solidFill>
              <a:latin typeface="Tahoma" pitchFamily="34" charset="0"/>
              <a:cs typeface="Yagut" pitchFamily="2" charset="-78"/>
            </a:endParaRPr>
          </a:p>
        </p:txBody>
      </p:sp>
    </p:spTree>
  </p:cSld>
  <p:clrMap bg1="lt1" tx1="dk1" bg2="lt2" tx2="dk2" accent1="accent1" accent2="accent2" accent3="accent3" accent4="accent4" accent5="accent5" accent6="accent6" hlink="hlink" folHlink="folHlink"/>
  <p:sldLayoutIdLst>
    <p:sldLayoutId id="2147483650"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cs typeface="Arial" charset="0"/>
        </a:defRPr>
      </a:lvl2pPr>
      <a:lvl3pPr algn="l" rtl="0" fontAlgn="base">
        <a:spcBef>
          <a:spcPct val="0"/>
        </a:spcBef>
        <a:spcAft>
          <a:spcPct val="0"/>
        </a:spcAft>
        <a:defRPr sz="4400">
          <a:solidFill>
            <a:schemeClr val="tx2"/>
          </a:solidFill>
          <a:latin typeface="Tahoma" pitchFamily="34" charset="0"/>
          <a:cs typeface="Arial" charset="0"/>
        </a:defRPr>
      </a:lvl3pPr>
      <a:lvl4pPr algn="l" rtl="0" fontAlgn="base">
        <a:spcBef>
          <a:spcPct val="0"/>
        </a:spcBef>
        <a:spcAft>
          <a:spcPct val="0"/>
        </a:spcAft>
        <a:defRPr sz="4400">
          <a:solidFill>
            <a:schemeClr val="tx2"/>
          </a:solidFill>
          <a:latin typeface="Tahoma" pitchFamily="34" charset="0"/>
          <a:cs typeface="Arial" charset="0"/>
        </a:defRPr>
      </a:lvl4pPr>
      <a:lvl5pPr algn="l" rtl="0" fontAlgn="base">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3"/>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a:solidFill>
            <a:schemeClr val="tx1"/>
          </a:solidFill>
          <a:latin typeface="+mn-lt"/>
          <a:cs typeface="+mn-cs"/>
        </a:defRPr>
      </a:lvl2pPr>
      <a:lvl3pPr marL="1143000" indent="-228600" algn="l" rtl="0" fontAlgn="base">
        <a:spcBef>
          <a:spcPct val="20000"/>
        </a:spcBef>
        <a:spcAft>
          <a:spcPct val="0"/>
        </a:spcAft>
        <a:buClr>
          <a:schemeClr val="hlink"/>
        </a:buClr>
        <a:buSzPct val="95000"/>
        <a:buFont typeface="Wingdings" pitchFamily="2" charset="2"/>
        <a:buChar char="w"/>
        <a:defRPr sz="2400">
          <a:solidFill>
            <a:schemeClr val="tx1"/>
          </a:solidFill>
          <a:latin typeface="+mn-lt"/>
          <a:cs typeface="+mn-cs"/>
        </a:defRPr>
      </a:lvl3pPr>
      <a:lvl4pPr marL="1600200" indent="-228600" algn="l" rtl="0" fontAlgn="base">
        <a:spcBef>
          <a:spcPct val="20000"/>
        </a:spcBef>
        <a:spcAft>
          <a:spcPct val="0"/>
        </a:spcAft>
        <a:buClr>
          <a:schemeClr val="tx1"/>
        </a:buClr>
        <a:buSzPct val="65000"/>
        <a:buFont typeface="Wingdings" pitchFamily="2" charset="2"/>
        <a:buChar char="n"/>
        <a:defRPr sz="2000">
          <a:solidFill>
            <a:schemeClr val="tx1"/>
          </a:solidFill>
          <a:latin typeface="+mn-lt"/>
          <a:cs typeface="+mn-cs"/>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a:p>
        </p:txBody>
      </p:sp>
      <p:sp>
        <p:nvSpPr>
          <p:cNvPr id="4403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403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403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44039" name="Rectangle 7"/>
          <p:cNvSpPr>
            <a:spLocks noGrp="1" noChangeArrowheads="1"/>
          </p:cNvSpPr>
          <p:nvPr>
            <p:ph type="sldNum" sz="quarter" idx="4"/>
          </p:nvPr>
        </p:nvSpPr>
        <p:spPr bwMode="auto">
          <a:xfrm>
            <a:off x="3492500" y="616585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fld id="{B28BADF8-880B-420E-B447-39DE8F125731}" type="slidenum">
              <a:rPr lang="ar-SA" altLang="en-US"/>
              <a:pPr/>
              <a:t>‹#›</a:t>
            </a:fld>
            <a:endParaRPr lang="en-US" altLang="en-US"/>
          </a:p>
        </p:txBody>
      </p:sp>
      <p:grpSp>
        <p:nvGrpSpPr>
          <p:cNvPr id="44040" name="Group 8"/>
          <p:cNvGrpSpPr>
            <a:grpSpLocks/>
          </p:cNvGrpSpPr>
          <p:nvPr/>
        </p:nvGrpSpPr>
        <p:grpSpPr bwMode="auto">
          <a:xfrm>
            <a:off x="8153400" y="152400"/>
            <a:ext cx="792163" cy="1295400"/>
            <a:chOff x="5136" y="960"/>
            <a:chExt cx="528" cy="864"/>
          </a:xfrm>
        </p:grpSpPr>
        <p:sp>
          <p:nvSpPr>
            <p:cNvPr id="4404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4404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4404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4404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4404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4404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4404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4404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4404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4405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4405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4405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4405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4405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4405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4405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4405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4405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4405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4406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4406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4406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4406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4406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4406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4406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4406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4406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4406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4407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4407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
        <p:nvSpPr>
          <p:cNvPr id="44072" name="Rectangle 40"/>
          <p:cNvSpPr>
            <a:spLocks noChangeArrowheads="1"/>
          </p:cNvSpPr>
          <p:nvPr/>
        </p:nvSpPr>
        <p:spPr bwMode="auto">
          <a:xfrm>
            <a:off x="2819400" y="6153150"/>
            <a:ext cx="3657600" cy="533400"/>
          </a:xfrm>
          <a:prstGeom prst="rect">
            <a:avLst/>
          </a:prstGeom>
          <a:noFill/>
          <a:ln w="9525">
            <a:noFill/>
            <a:miter lim="800000"/>
            <a:headEnd/>
            <a:tailEnd/>
          </a:ln>
          <a:effectLst/>
        </p:spPr>
        <p:txBody>
          <a:bodyPr wrap="none" anchor="ctr"/>
          <a:lstStyle/>
          <a:p>
            <a:pPr algn="ctr" rtl="1"/>
            <a:endParaRPr lang="en-US" sz="2400" b="1">
              <a:solidFill>
                <a:srgbClr val="000066"/>
              </a:solidFill>
              <a:latin typeface="Tahoma" pitchFamily="34" charset="0"/>
              <a:cs typeface="Yagut" pitchFamily="2" charset="-78"/>
            </a:endParaRPr>
          </a:p>
        </p:txBody>
      </p:sp>
    </p:spTree>
  </p:cSld>
  <p:clrMap bg1="lt1" tx1="dk1" bg2="lt2" tx2="dk2" accent1="accent1" accent2="accent2" accent3="accent3" accent4="accent4" accent5="accent5" accent6="accent6" hlink="hlink" folHlink="folHlink"/>
  <p:sldLayoutIdLst>
    <p:sldLayoutId id="214748365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50825" y="2133600"/>
            <a:ext cx="8512175" cy="3816350"/>
          </a:xfrm>
        </p:spPr>
        <p:txBody>
          <a:bodyPr/>
          <a:lstStyle/>
          <a:p>
            <a:pPr algn="ctr" rtl="1">
              <a:buFont typeface="Wingdings" pitchFamily="2" charset="2"/>
              <a:buNone/>
            </a:pPr>
            <a:endParaRPr lang="fa-IR" sz="2000" b="1" dirty="0">
              <a:cs typeface="B Titr" pitchFamily="2" charset="-78"/>
            </a:endParaRPr>
          </a:p>
          <a:p>
            <a:pPr algn="ctr" rtl="1">
              <a:buFont typeface="Wingdings" pitchFamily="2" charset="2"/>
              <a:buNone/>
            </a:pPr>
            <a:r>
              <a:rPr lang="fa-IR" sz="4900" b="1" dirty="0">
                <a:cs typeface="B Titr" pitchFamily="2" charset="-78"/>
              </a:rPr>
              <a:t>بيانيه ماموريت و چشم‌انداز</a:t>
            </a:r>
          </a:p>
          <a:p>
            <a:pPr algn="ctr" rtl="1">
              <a:buFont typeface="Wingdings" pitchFamily="2" charset="2"/>
              <a:buNone/>
            </a:pPr>
            <a:r>
              <a:rPr lang="en-US" sz="4900" b="1" dirty="0">
                <a:cs typeface="B Titr" pitchFamily="2" charset="-78"/>
              </a:rPr>
              <a:t>(Vision &amp; </a:t>
            </a:r>
            <a:r>
              <a:rPr lang="en-US" sz="4900" b="1" dirty="0" err="1">
                <a:cs typeface="B Titr" pitchFamily="2" charset="-78"/>
              </a:rPr>
              <a:t>Mision</a:t>
            </a:r>
            <a:r>
              <a:rPr lang="en-US" sz="4900" b="1" dirty="0">
                <a:cs typeface="B Titr" pitchFamily="2" charset="-78"/>
              </a:rPr>
              <a:t> Statement)</a:t>
            </a:r>
            <a:endParaRPr lang="fa-IR" sz="4900" b="1" dirty="0">
              <a:cs typeface="B Titr"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Documents"/>
          <p:cNvSpPr>
            <a:spLocks noEditPoints="1" noChangeArrowheads="1"/>
          </p:cNvSpPr>
          <p:nvPr/>
        </p:nvSpPr>
        <p:spPr bwMode="auto">
          <a:xfrm>
            <a:off x="2895600" y="836613"/>
            <a:ext cx="5486400" cy="556418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r" rtl="1">
              <a:buClr>
                <a:srgbClr val="800000"/>
              </a:buClr>
              <a:buFont typeface="Wingdings" pitchFamily="2" charset="2"/>
              <a:buChar char="ü"/>
            </a:pPr>
            <a:r>
              <a:rPr lang="fa-IR" sz="2400" b="1">
                <a:cs typeface="B Mitra" pitchFamily="2" charset="-78"/>
              </a:rPr>
              <a:t>منعكس كننده رشد آتي است</a:t>
            </a:r>
            <a:endParaRPr lang="en-US" sz="2400" b="1">
              <a:cs typeface="B Mitra" pitchFamily="2" charset="-78"/>
            </a:endParaRPr>
          </a:p>
          <a:p>
            <a:pPr algn="r" rtl="1">
              <a:buClr>
                <a:srgbClr val="800000"/>
              </a:buClr>
              <a:buFont typeface="Wingdings" pitchFamily="2" charset="2"/>
              <a:buChar char="ü"/>
            </a:pPr>
            <a:endParaRPr lang="en-US" sz="2400" b="1">
              <a:cs typeface="B Mitra" pitchFamily="2" charset="-78"/>
            </a:endParaRPr>
          </a:p>
          <a:p>
            <a:pPr algn="r" rtl="1">
              <a:buClr>
                <a:srgbClr val="800000"/>
              </a:buClr>
              <a:buFont typeface="Wingdings" pitchFamily="2" charset="2"/>
              <a:buChar char="ü"/>
            </a:pPr>
            <a:r>
              <a:rPr lang="fa-IR" sz="2400" b="1">
                <a:cs typeface="B Mitra" pitchFamily="2" charset="-78"/>
              </a:rPr>
              <a:t>معياري براي انتخاب استراتژي ارائه مي‌نمايد</a:t>
            </a:r>
            <a:endParaRPr lang="en-US" sz="2400" b="1">
              <a:cs typeface="B Mitra" pitchFamily="2" charset="-78"/>
            </a:endParaRPr>
          </a:p>
          <a:p>
            <a:pPr algn="r" rtl="1">
              <a:buClr>
                <a:srgbClr val="800000"/>
              </a:buClr>
              <a:buFont typeface="Wingdings" pitchFamily="2" charset="2"/>
              <a:buChar char="ü"/>
            </a:pPr>
            <a:endParaRPr lang="en-US" sz="2400" b="1">
              <a:cs typeface="B Mitra" pitchFamily="2" charset="-78"/>
            </a:endParaRPr>
          </a:p>
          <a:p>
            <a:pPr algn="r" rtl="1">
              <a:buClr>
                <a:srgbClr val="800000"/>
              </a:buClr>
              <a:buFont typeface="Wingdings" pitchFamily="2" charset="2"/>
              <a:buChar char="ü"/>
            </a:pPr>
            <a:r>
              <a:rPr lang="fa-IR" sz="2400" b="1">
                <a:cs typeface="B Mitra" pitchFamily="2" charset="-78"/>
              </a:rPr>
              <a:t>مبنايي برای خلق و ارزيابي گزينه‌هاي استراتژيك خواهد بود</a:t>
            </a:r>
            <a:endParaRPr lang="en-US" sz="2400" b="1">
              <a:cs typeface="B Mitra" pitchFamily="2" charset="-78"/>
            </a:endParaRPr>
          </a:p>
          <a:p>
            <a:pPr algn="r" rtl="1">
              <a:buClr>
                <a:srgbClr val="800000"/>
              </a:buClr>
              <a:buFont typeface="Wingdings" pitchFamily="2" charset="2"/>
              <a:buChar char="ü"/>
            </a:pPr>
            <a:endParaRPr lang="en-US" sz="2400" b="1">
              <a:cs typeface="B Mitra" pitchFamily="2" charset="-78"/>
            </a:endParaRPr>
          </a:p>
          <a:p>
            <a:pPr algn="r" rtl="1">
              <a:buClr>
                <a:srgbClr val="800000"/>
              </a:buClr>
              <a:buFont typeface="Wingdings" pitchFamily="2" charset="2"/>
              <a:buChar char="ü"/>
            </a:pPr>
            <a:r>
              <a:rPr lang="fa-IR" sz="2400" b="1">
                <a:cs typeface="B Mitra" pitchFamily="2" charset="-78"/>
              </a:rPr>
              <a:t>ماهيتي پويا دارد</a:t>
            </a:r>
            <a:endParaRPr lang="en-US" sz="2400" b="1">
              <a:cs typeface="B Mitra" pitchFamily="2" charset="-78"/>
            </a:endParaRPr>
          </a:p>
        </p:txBody>
      </p:sp>
      <p:pic>
        <p:nvPicPr>
          <p:cNvPr id="92163" name="Picture 3" descr="prv_ygjw[1]"/>
          <p:cNvPicPr>
            <a:picLocks noGrp="1" noChangeAspect="1" noChangeArrowheads="1" noCrop="1"/>
          </p:cNvPicPr>
          <p:nvPr>
            <p:ph/>
          </p:nvPr>
        </p:nvPicPr>
        <p:blipFill>
          <a:blip r:embed="rId3" cstate="print"/>
          <a:srcRect/>
          <a:stretch>
            <a:fillRect/>
          </a:stretch>
        </p:blipFill>
        <p:spPr>
          <a:xfrm>
            <a:off x="1219200" y="2339975"/>
            <a:ext cx="1423988" cy="1955800"/>
          </a:xfrm>
          <a:noFill/>
          <a:ln/>
        </p:spPr>
      </p:pic>
      <p:sp>
        <p:nvSpPr>
          <p:cNvPr id="92164" name="Text Box 4"/>
          <p:cNvSpPr txBox="1">
            <a:spLocks noChangeArrowheads="1"/>
          </p:cNvSpPr>
          <p:nvPr/>
        </p:nvSpPr>
        <p:spPr bwMode="auto">
          <a:xfrm>
            <a:off x="381000" y="173038"/>
            <a:ext cx="7286625" cy="519112"/>
          </a:xfrm>
          <a:prstGeom prst="rect">
            <a:avLst/>
          </a:prstGeom>
          <a:noFill/>
          <a:ln w="9525">
            <a:noFill/>
            <a:miter lim="800000"/>
            <a:headEnd/>
            <a:tailEnd/>
          </a:ln>
          <a:effectLst/>
        </p:spPr>
        <p:txBody>
          <a:bodyPr>
            <a:spAutoFit/>
          </a:bodyPr>
          <a:lstStyle/>
          <a:p>
            <a:pPr algn="ctr" rtl="1">
              <a:spcBef>
                <a:spcPct val="50000"/>
              </a:spcBef>
            </a:pPr>
            <a:r>
              <a:rPr lang="fa-IR" sz="2800" b="1">
                <a:solidFill>
                  <a:schemeClr val="tx2"/>
                </a:solidFill>
                <a:cs typeface="B Zar" pitchFamily="2" charset="-78"/>
              </a:rPr>
              <a:t>ويژگي‌هاي يك بيانيه ماموريت موثر</a:t>
            </a:r>
            <a:endParaRPr lang="en-US" sz="2800" b="1">
              <a:solidFill>
                <a:schemeClr val="tx2"/>
              </a:solidFill>
              <a:cs typeface="B Zar" pitchFamily="2" charset="-78"/>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620713"/>
            <a:ext cx="7543800" cy="796925"/>
          </a:xfrm>
        </p:spPr>
        <p:txBody>
          <a:bodyPr/>
          <a:lstStyle/>
          <a:p>
            <a:pPr algn="ctr" rtl="1"/>
            <a:r>
              <a:rPr lang="fa-IR" sz="3200">
                <a:cs typeface="B Zar" pitchFamily="2" charset="-78"/>
              </a:rPr>
              <a:t>بخشي از يك بيانيه ماموريت منتخب</a:t>
            </a:r>
            <a:br>
              <a:rPr lang="fa-IR" sz="3200">
                <a:cs typeface="B Zar" pitchFamily="2" charset="-78"/>
              </a:rPr>
            </a:br>
            <a:r>
              <a:rPr lang="fa-IR" sz="2400">
                <a:cs typeface="B Zar" pitchFamily="2" charset="-78"/>
              </a:rPr>
              <a:t>توجه به مشتریان</a:t>
            </a:r>
            <a:endParaRPr lang="en-US" sz="2400">
              <a:cs typeface="B Zar" pitchFamily="2" charset="-78"/>
            </a:endParaRPr>
          </a:p>
        </p:txBody>
      </p:sp>
      <p:sp>
        <p:nvSpPr>
          <p:cNvPr id="94211" name="Rectangle 3"/>
          <p:cNvSpPr>
            <a:spLocks noGrp="1" noChangeArrowheads="1"/>
          </p:cNvSpPr>
          <p:nvPr>
            <p:ph type="body" idx="1"/>
          </p:nvPr>
        </p:nvSpPr>
        <p:spPr/>
        <p:txBody>
          <a:bodyPr/>
          <a:lstStyle/>
          <a:p>
            <a:pPr algn="just" rtl="1"/>
            <a:r>
              <a:rPr lang="ar-SA">
                <a:cs typeface="B Mitra" pitchFamily="2" charset="-78"/>
              </a:rPr>
              <a:t>ما براين باوريم كه پيش از هر چيز در برابر پزشكان، پرستاران، بيماران، مادران و ساير كساني كه از محصولات و خدمات ما استفاده مي‌كنند، مسئول هستيم (جانسون اند جانسون)</a:t>
            </a:r>
            <a:endParaRPr lang="en-US">
              <a:cs typeface="B Mitra"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620713"/>
            <a:ext cx="7543800" cy="796925"/>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محصولات </a:t>
            </a:r>
            <a:r>
              <a:rPr lang="fa-IR" sz="2400">
                <a:cs typeface="B Zar" pitchFamily="2" charset="-78"/>
              </a:rPr>
              <a:t>(كالاها </a:t>
            </a:r>
            <a:r>
              <a:rPr lang="ar-SA" sz="2400">
                <a:cs typeface="B Zar" pitchFamily="2" charset="-78"/>
              </a:rPr>
              <a:t>يا خدمات</a:t>
            </a:r>
            <a:r>
              <a:rPr lang="fa-IR" sz="2400">
                <a:cs typeface="B Zar" pitchFamily="2" charset="-78"/>
              </a:rPr>
              <a:t>)</a:t>
            </a:r>
            <a:endParaRPr lang="en-US" sz="2400">
              <a:cs typeface="B Zar" pitchFamily="2" charset="-78"/>
            </a:endParaRPr>
          </a:p>
        </p:txBody>
      </p:sp>
      <p:sp>
        <p:nvSpPr>
          <p:cNvPr id="95235" name="Rectangle 3"/>
          <p:cNvSpPr>
            <a:spLocks noGrp="1" noChangeArrowheads="1"/>
          </p:cNvSpPr>
          <p:nvPr>
            <p:ph type="body" idx="1"/>
          </p:nvPr>
        </p:nvSpPr>
        <p:spPr/>
        <p:txBody>
          <a:bodyPr/>
          <a:lstStyle/>
          <a:p>
            <a:pPr algn="just" rtl="1"/>
            <a:r>
              <a:rPr lang="ar-SA">
                <a:cs typeface="B Mitra" pitchFamily="2" charset="-78"/>
              </a:rPr>
              <a:t>محصولات اصلي شركت آماكس از اين قرار است: فلزات، زغال سنگ، سنگ اهن، مس، روي، سرب، نفت و گاز، پتاسيم، فسفات، نيكل، تنگستن، نقره، طلا و منگنز</a:t>
            </a:r>
          </a:p>
          <a:p>
            <a:pPr algn="just" rtl="1"/>
            <a:r>
              <a:rPr lang="ar-SA">
                <a:cs typeface="B Mitra" pitchFamily="2" charset="-78"/>
              </a:rPr>
              <a:t>شركت نفت استاندارد (اينيانا) به امر استخراج و توليد نفت خام و گاز طبيعي مشغول است. با استفاده از اين مواد خام</a:t>
            </a:r>
            <a:r>
              <a:rPr lang="fa-IR">
                <a:cs typeface="B Mitra" pitchFamily="2" charset="-78"/>
              </a:rPr>
              <a:t>،</a:t>
            </a:r>
            <a:r>
              <a:rPr lang="ar-SA">
                <a:cs typeface="B Mitra" pitchFamily="2" charset="-78"/>
              </a:rPr>
              <a:t> محصولاتي با كيفيت بسيار بالا توليد و به جامعه عرضه مي‌كند، همچنين شركت مي‌كوشد محصولات و خدمات پس از فروش را به قيمت‌‌هايي معقول به جامعه مصرف‌كنندگان عرضه نمايد. (شركت نفت استاندارد)</a:t>
            </a:r>
            <a:endParaRPr lang="en-US">
              <a:cs typeface="B Mitra" pitchFamily="2"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620713"/>
            <a:ext cx="7543800" cy="796925"/>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بازار‌ها</a:t>
            </a:r>
            <a:endParaRPr lang="en-US" sz="2400">
              <a:cs typeface="B Zar" pitchFamily="2" charset="-78"/>
            </a:endParaRPr>
          </a:p>
        </p:txBody>
      </p:sp>
      <p:sp>
        <p:nvSpPr>
          <p:cNvPr id="96259" name="Rectangle 3"/>
          <p:cNvSpPr>
            <a:spLocks noGrp="1" noChangeArrowheads="1"/>
          </p:cNvSpPr>
          <p:nvPr>
            <p:ph type="body" idx="1"/>
          </p:nvPr>
        </p:nvSpPr>
        <p:spPr/>
        <p:txBody>
          <a:bodyPr/>
          <a:lstStyle/>
          <a:p>
            <a:pPr algn="just" rtl="1"/>
            <a:r>
              <a:rPr lang="ar-SA">
                <a:cs typeface="B Mitra" pitchFamily="2" charset="-78"/>
              </a:rPr>
              <a:t>ما با تمام توان مي‌كوشيم شركت كرنينگ گلاس را در صحنه رقابت جهاني موفق كنيم (شركت كرنينگ گلاس)</a:t>
            </a:r>
          </a:p>
          <a:p>
            <a:pPr algn="just" rtl="1"/>
            <a:r>
              <a:rPr lang="ar-SA">
                <a:cs typeface="B Mitra" pitchFamily="2" charset="-78"/>
              </a:rPr>
              <a:t>ما بيشتر توجه خود را به بازار‌هاي امريك</a:t>
            </a:r>
            <a:r>
              <a:rPr lang="fa-IR">
                <a:cs typeface="B Mitra" pitchFamily="2" charset="-78"/>
              </a:rPr>
              <a:t>ا</a:t>
            </a:r>
            <a:r>
              <a:rPr lang="ar-SA">
                <a:cs typeface="B Mitra" pitchFamily="2" charset="-78"/>
              </a:rPr>
              <a:t>ي شمالي معطوف مي‌كنيم، اگر چه مي‌كوشيم هيچ‌گاه فرصت‌‌هاي جهاني را هم از دست ندهيم (بلاك وي)</a:t>
            </a:r>
            <a:endParaRPr lang="en-US">
              <a:cs typeface="B Mitra" pitchFamily="2"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692150"/>
            <a:ext cx="7543800" cy="725488"/>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فن‌آوري</a:t>
            </a:r>
            <a:endParaRPr lang="en-US" sz="2400">
              <a:cs typeface="B Zar" pitchFamily="2" charset="-78"/>
            </a:endParaRPr>
          </a:p>
        </p:txBody>
      </p:sp>
      <p:sp>
        <p:nvSpPr>
          <p:cNvPr id="97283" name="Rectangle 3"/>
          <p:cNvSpPr>
            <a:spLocks noGrp="1" noChangeArrowheads="1"/>
          </p:cNvSpPr>
          <p:nvPr>
            <p:ph type="body" idx="1"/>
          </p:nvPr>
        </p:nvSpPr>
        <p:spPr/>
        <p:txBody>
          <a:bodyPr/>
          <a:lstStyle/>
          <a:p>
            <a:pPr algn="just" rtl="1"/>
            <a:r>
              <a:rPr lang="ar-SA">
                <a:cs typeface="B Mitra" pitchFamily="2" charset="-78"/>
              </a:rPr>
              <a:t>شركت كنترل ديتا در زمينه تكنولوژي رايانه و الكترونيك در دو </a:t>
            </a:r>
            <a:r>
              <a:rPr lang="fa-IR">
                <a:cs typeface="B Mitra" pitchFamily="2" charset="-78"/>
              </a:rPr>
              <a:t>بخش</a:t>
            </a:r>
            <a:r>
              <a:rPr lang="ar-SA">
                <a:cs typeface="B Mitra" pitchFamily="2" charset="-78"/>
              </a:rPr>
              <a:t> كلي فعاليت مي‌كند</a:t>
            </a:r>
            <a:r>
              <a:rPr lang="fa-IR">
                <a:cs typeface="B Mitra" pitchFamily="2" charset="-78"/>
              </a:rPr>
              <a:t>: توليد</a:t>
            </a:r>
            <a:r>
              <a:rPr lang="ar-SA">
                <a:cs typeface="B Mitra" pitchFamily="2" charset="-78"/>
              </a:rPr>
              <a:t> سخت افزار‌هاي رايانه و </a:t>
            </a:r>
            <a:r>
              <a:rPr lang="fa-IR">
                <a:cs typeface="B Mitra" pitchFamily="2" charset="-78"/>
              </a:rPr>
              <a:t>ارائه </a:t>
            </a:r>
            <a:r>
              <a:rPr lang="ar-SA">
                <a:cs typeface="B Mitra" pitchFamily="2" charset="-78"/>
              </a:rPr>
              <a:t>خدمات</a:t>
            </a:r>
            <a:r>
              <a:rPr lang="fa-IR">
                <a:cs typeface="B Mitra" pitchFamily="2" charset="-78"/>
              </a:rPr>
              <a:t> </a:t>
            </a:r>
            <a:r>
              <a:rPr lang="ar-SA">
                <a:cs typeface="B Mitra" pitchFamily="2" charset="-78"/>
              </a:rPr>
              <a:t>محاسبات</a:t>
            </a:r>
            <a:r>
              <a:rPr lang="fa-IR">
                <a:cs typeface="B Mitra" pitchFamily="2" charset="-78"/>
              </a:rPr>
              <a:t>ي</a:t>
            </a:r>
            <a:r>
              <a:rPr lang="ar-SA">
                <a:cs typeface="B Mitra" pitchFamily="2" charset="-78"/>
              </a:rPr>
              <a:t> </a:t>
            </a:r>
            <a:r>
              <a:rPr lang="fa-IR">
                <a:cs typeface="B Mitra" pitchFamily="2" charset="-78"/>
              </a:rPr>
              <a:t>شامل</a:t>
            </a:r>
            <a:r>
              <a:rPr lang="ar-SA">
                <a:cs typeface="B Mitra" pitchFamily="2" charset="-78"/>
              </a:rPr>
              <a:t> محاسبه، اطلاعات، آموزش و امور مالي مي شود (كنترل ديتا)</a:t>
            </a:r>
          </a:p>
          <a:p>
            <a:pPr algn="just" rtl="1"/>
            <a:r>
              <a:rPr lang="ar-SA">
                <a:cs typeface="B Mitra" pitchFamily="2" charset="-78"/>
              </a:rPr>
              <a:t>در اين زمينه فناو</a:t>
            </a:r>
            <a:r>
              <a:rPr lang="fa-IR">
                <a:cs typeface="B Mitra" pitchFamily="2" charset="-78"/>
              </a:rPr>
              <a:t>ر</a:t>
            </a:r>
            <a:r>
              <a:rPr lang="ar-SA">
                <a:cs typeface="B Mitra" pitchFamily="2" charset="-78"/>
              </a:rPr>
              <a:t>ي متداول اين است كه روي قطعه‌‌هاي بسيار ريز يك لايه يا پوشش گذاشته شود (ناشو‌ها)</a:t>
            </a:r>
            <a:endParaRPr lang="en-US">
              <a:cs typeface="B Mitra" pitchFamily="2" charset="-7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692150"/>
            <a:ext cx="7543800" cy="725488"/>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توجه به بقا، رشد و سودآوري</a:t>
            </a:r>
            <a:endParaRPr lang="en-US" sz="2400">
              <a:cs typeface="B Zar" pitchFamily="2" charset="-78"/>
            </a:endParaRPr>
          </a:p>
        </p:txBody>
      </p:sp>
      <p:sp>
        <p:nvSpPr>
          <p:cNvPr id="98307" name="Rectangle 3"/>
          <p:cNvSpPr>
            <a:spLocks noGrp="1" noChangeArrowheads="1"/>
          </p:cNvSpPr>
          <p:nvPr>
            <p:ph type="body" idx="1"/>
          </p:nvPr>
        </p:nvSpPr>
        <p:spPr/>
        <p:txBody>
          <a:bodyPr/>
          <a:lstStyle/>
          <a:p>
            <a:pPr algn="just" rtl="1"/>
            <a:r>
              <a:rPr lang="ar-SA">
                <a:cs typeface="B Mitra" pitchFamily="2" charset="-78"/>
              </a:rPr>
              <a:t>از اين نظر شركت عمليات خود را با احتياط انجام مي‌دهد و ميزان سود و رشد خود را به گونه</a:t>
            </a:r>
            <a:r>
              <a:rPr lang="fa-IR">
                <a:cs typeface="B Mitra" pitchFamily="2" charset="-78"/>
              </a:rPr>
              <a:t>‌</a:t>
            </a:r>
            <a:r>
              <a:rPr lang="ar-SA">
                <a:cs typeface="B Mitra" pitchFamily="2" charset="-78"/>
              </a:rPr>
              <a:t>اي تنظيم مي‌نمايد كه در نهايت موفقيت آن تضمين شود (هوور</a:t>
            </a:r>
            <a:r>
              <a:rPr lang="fa-IR">
                <a:cs typeface="B Mitra" pitchFamily="2" charset="-78"/>
              </a:rPr>
              <a:t> </a:t>
            </a:r>
            <a:r>
              <a:rPr lang="ar-SA">
                <a:cs typeface="B Mitra" pitchFamily="2" charset="-78"/>
              </a:rPr>
              <a:t>يونيورسال)</a:t>
            </a:r>
          </a:p>
          <a:p>
            <a:pPr algn="just" rtl="1"/>
            <a:r>
              <a:rPr lang="ar-SA">
                <a:cs typeface="B Mitra" pitchFamily="2" charset="-78"/>
              </a:rPr>
              <a:t>اشاعه خدمات براي ترويج دانش و تامين نياز‌هاي مربوطه در سراسر دنيا. شركت با چشم‌داشتي به سودي منصفانه، مي‌كوشد اطلاعاتي ارزشمند گردآوري، آن‌‌ها را ارزيابي، پردازش و به سراسر ج</a:t>
            </a:r>
            <a:r>
              <a:rPr lang="fa-IR">
                <a:cs typeface="B Mitra" pitchFamily="2" charset="-78"/>
              </a:rPr>
              <a:t>ه</a:t>
            </a:r>
            <a:r>
              <a:rPr lang="ar-SA">
                <a:cs typeface="B Mitra" pitchFamily="2" charset="-78"/>
              </a:rPr>
              <a:t>ان توزيع نمايد، به‌گونه</a:t>
            </a:r>
            <a:r>
              <a:rPr lang="fa-IR">
                <a:cs typeface="B Mitra" pitchFamily="2" charset="-78"/>
              </a:rPr>
              <a:t>‌</a:t>
            </a:r>
            <a:r>
              <a:rPr lang="ar-SA">
                <a:cs typeface="B Mitra" pitchFamily="2" charset="-78"/>
              </a:rPr>
              <a:t>اي كه منافع مشتريان، كاركنان، نويسندگان، سرمايه‌گذاران و جامعه تامين شود (مك‌گرا</a:t>
            </a:r>
            <a:r>
              <a:rPr lang="fa-IR">
                <a:cs typeface="B Mitra" pitchFamily="2" charset="-78"/>
              </a:rPr>
              <a:t>و-</a:t>
            </a:r>
            <a:r>
              <a:rPr lang="ar-SA">
                <a:cs typeface="B Mitra" pitchFamily="2" charset="-78"/>
              </a:rPr>
              <a:t>هيل)</a:t>
            </a:r>
            <a:endParaRPr lang="en-US">
              <a:cs typeface="B Mitra" pitchFamily="2"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5175"/>
            <a:ext cx="7543800" cy="652463"/>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فلسفه</a:t>
            </a:r>
            <a:endParaRPr lang="en-US" sz="2400">
              <a:cs typeface="B Zar" pitchFamily="2" charset="-78"/>
            </a:endParaRPr>
          </a:p>
        </p:txBody>
      </p:sp>
      <p:sp>
        <p:nvSpPr>
          <p:cNvPr id="99331" name="Rectangle 3"/>
          <p:cNvSpPr>
            <a:spLocks noGrp="1" noChangeArrowheads="1"/>
          </p:cNvSpPr>
          <p:nvPr>
            <p:ph type="body" idx="1"/>
          </p:nvPr>
        </p:nvSpPr>
        <p:spPr/>
        <p:txBody>
          <a:bodyPr/>
          <a:lstStyle/>
          <a:p>
            <a:pPr algn="just" rtl="1"/>
            <a:r>
              <a:rPr lang="ar-SA">
                <a:cs typeface="B Mitra" pitchFamily="2" charset="-78"/>
              </a:rPr>
              <a:t>ما بر اين باوريم كه توسعه انسان از ارزشمندتر</a:t>
            </a:r>
            <a:r>
              <a:rPr lang="fa-IR">
                <a:cs typeface="B Mitra" pitchFamily="2" charset="-78"/>
              </a:rPr>
              <a:t>ي</a:t>
            </a:r>
            <a:r>
              <a:rPr lang="ar-SA">
                <a:cs typeface="B Mitra" pitchFamily="2" charset="-78"/>
              </a:rPr>
              <a:t>ن هدف‌‌هاي تمدن است و استقلال مي‌تواند بهترين شرايط براي رشد و تقويت توانايي‌‌هاي انسان </a:t>
            </a:r>
            <a:r>
              <a:rPr lang="fa-IR">
                <a:cs typeface="B Mitra" pitchFamily="2" charset="-78"/>
              </a:rPr>
              <a:t>را </a:t>
            </a:r>
            <a:r>
              <a:rPr lang="ar-SA">
                <a:cs typeface="B Mitra" pitchFamily="2" charset="-78"/>
              </a:rPr>
              <a:t>فراهم آورد (شركت سان)</a:t>
            </a:r>
          </a:p>
          <a:p>
            <a:pPr algn="just" rtl="1"/>
            <a:r>
              <a:rPr lang="ar-SA">
                <a:cs typeface="B Mitra" pitchFamily="2" charset="-78"/>
              </a:rPr>
              <a:t>همه فلسفه (ماري كي) در اين ج</a:t>
            </a:r>
            <a:r>
              <a:rPr lang="fa-IR">
                <a:cs typeface="B Mitra" pitchFamily="2" charset="-78"/>
              </a:rPr>
              <a:t>م</a:t>
            </a:r>
            <a:r>
              <a:rPr lang="ar-SA">
                <a:cs typeface="B Mitra" pitchFamily="2" charset="-78"/>
              </a:rPr>
              <a:t>له خلاصه مي شود- اين فلسفه بر اساس يك قاعده طلايي قرار دارد- تقويت روح مشاركت و توجه به مكاني كه افراد بتوانند دانش كسب كنند، تجربه بياموزند و وقت خود را با مسرت و خوشي بگذرانند (لوازم آرايشي ماري كي)</a:t>
            </a:r>
            <a:endParaRPr lang="en-US">
              <a:cs typeface="B Mitra" pitchFamily="2"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765175"/>
            <a:ext cx="7543800" cy="652463"/>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ويژگي ممتاز</a:t>
            </a:r>
            <a:endParaRPr lang="en-US" sz="2400">
              <a:cs typeface="B Zar" pitchFamily="2" charset="-78"/>
            </a:endParaRPr>
          </a:p>
        </p:txBody>
      </p:sp>
      <p:sp>
        <p:nvSpPr>
          <p:cNvPr id="100355" name="Rectangle 3"/>
          <p:cNvSpPr>
            <a:spLocks noGrp="1" noChangeArrowheads="1"/>
          </p:cNvSpPr>
          <p:nvPr>
            <p:ph type="body" idx="1"/>
          </p:nvPr>
        </p:nvSpPr>
        <p:spPr/>
        <p:txBody>
          <a:bodyPr/>
          <a:lstStyle/>
          <a:p>
            <a:pPr algn="just" rtl="1"/>
            <a:r>
              <a:rPr lang="ar-SA">
                <a:cs typeface="B Mitra" pitchFamily="2" charset="-78"/>
              </a:rPr>
              <a:t>شركت (كراون زلرباخ) متعهد است كه ظرف هزار روز به اتكاي انرژي فزاينده و توانايي‌‌هاي خلاق و سازنده كاركنان خود، جهش‌‌هاي بلندپروازانه</a:t>
            </a:r>
            <a:r>
              <a:rPr lang="fa-IR">
                <a:cs typeface="B Mitra" pitchFamily="2" charset="-78"/>
              </a:rPr>
              <a:t>‌</a:t>
            </a:r>
            <a:r>
              <a:rPr lang="ar-SA">
                <a:cs typeface="B Mitra" pitchFamily="2" charset="-78"/>
              </a:rPr>
              <a:t>اي در بازار رقابت بنمايد (كراون زلرباخ)</a:t>
            </a:r>
            <a:endParaRPr lang="en-US">
              <a:cs typeface="B Mitra"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765175"/>
            <a:ext cx="7543800" cy="652463"/>
          </a:xfrm>
        </p:spPr>
        <p:txBody>
          <a:bodyPr/>
          <a:lstStyle/>
          <a:p>
            <a:pPr marL="838200" indent="-838200"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توجه به تصور مردم</a:t>
            </a:r>
            <a:endParaRPr lang="en-US" sz="2400">
              <a:cs typeface="B Zar" pitchFamily="2" charset="-78"/>
            </a:endParaRPr>
          </a:p>
        </p:txBody>
      </p:sp>
      <p:sp>
        <p:nvSpPr>
          <p:cNvPr id="101379" name="Rectangle 3"/>
          <p:cNvSpPr>
            <a:spLocks noGrp="1" noChangeArrowheads="1"/>
          </p:cNvSpPr>
          <p:nvPr>
            <p:ph type="body" idx="1"/>
          </p:nvPr>
        </p:nvSpPr>
        <p:spPr/>
        <p:txBody>
          <a:bodyPr/>
          <a:lstStyle/>
          <a:p>
            <a:pPr algn="just" rtl="1"/>
            <a:r>
              <a:rPr lang="ar-SA">
                <a:cs typeface="B Mitra" pitchFamily="2" charset="-78"/>
              </a:rPr>
              <a:t>در امر حفظ محيط زيست همگام با همه مردم دنيا گام برداشتن و در اين زمينه احساس مسئوليت كردن (داوكميكال)</a:t>
            </a:r>
          </a:p>
          <a:p>
            <a:pPr algn="just" rtl="1"/>
            <a:r>
              <a:rPr lang="ar-SA">
                <a:cs typeface="B Mitra" pitchFamily="2" charset="-78"/>
              </a:rPr>
              <a:t>مشاركت در تقويت بنيان‌‌هاي اقتصادي جامعه و به عنوان يك شهروند خوب انجام وظ</a:t>
            </a:r>
            <a:r>
              <a:rPr lang="fa-IR">
                <a:cs typeface="B Mitra" pitchFamily="2" charset="-78"/>
              </a:rPr>
              <a:t>ي</a:t>
            </a:r>
            <a:r>
              <a:rPr lang="ar-SA">
                <a:cs typeface="B Mitra" pitchFamily="2" charset="-78"/>
              </a:rPr>
              <a:t>ف</a:t>
            </a:r>
            <a:r>
              <a:rPr lang="fa-IR">
                <a:cs typeface="B Mitra" pitchFamily="2" charset="-78"/>
              </a:rPr>
              <a:t>ه</a:t>
            </a:r>
            <a:r>
              <a:rPr lang="ar-SA">
                <a:cs typeface="B Mitra" pitchFamily="2" charset="-78"/>
              </a:rPr>
              <a:t> نمودن در سطح ايالتي، محلي و در همه كشور‌هايي كه در آن‌جا‌ها به فعاليت مي‌پردازيم (فايزر)</a:t>
            </a:r>
            <a:endParaRPr lang="en-US">
              <a:cs typeface="B Mitra" pitchFamily="2"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765175"/>
            <a:ext cx="7543800" cy="652463"/>
          </a:xfrm>
        </p:spPr>
        <p:txBody>
          <a:bodyPr/>
          <a:lstStyle/>
          <a:p>
            <a:pPr algn="ctr" rtl="1"/>
            <a:r>
              <a:rPr lang="fa-IR" sz="3200">
                <a:cs typeface="B Zar" pitchFamily="2" charset="-78"/>
              </a:rPr>
              <a:t>بخشي از يك بيانيه ماموريت منتخب</a:t>
            </a:r>
            <a:br>
              <a:rPr lang="fa-IR" sz="3200">
                <a:cs typeface="B Zar" pitchFamily="2" charset="-78"/>
              </a:rPr>
            </a:br>
            <a:r>
              <a:rPr lang="ar-SA" sz="2400">
                <a:cs typeface="B Zar" pitchFamily="2" charset="-78"/>
              </a:rPr>
              <a:t>توجه به كاركنان</a:t>
            </a:r>
            <a:endParaRPr lang="en-US" sz="2400">
              <a:cs typeface="B Zar" pitchFamily="2" charset="-78"/>
            </a:endParaRPr>
          </a:p>
        </p:txBody>
      </p:sp>
      <p:sp>
        <p:nvSpPr>
          <p:cNvPr id="102403" name="Rectangle 3"/>
          <p:cNvSpPr>
            <a:spLocks noGrp="1" noChangeArrowheads="1"/>
          </p:cNvSpPr>
          <p:nvPr>
            <p:ph type="body" idx="1"/>
          </p:nvPr>
        </p:nvSpPr>
        <p:spPr/>
        <p:txBody>
          <a:bodyPr/>
          <a:lstStyle/>
          <a:p>
            <a:pPr algn="just" rtl="1">
              <a:lnSpc>
                <a:spcPct val="90000"/>
              </a:lnSpc>
            </a:pPr>
            <a:r>
              <a:rPr lang="ar-SA">
                <a:cs typeface="B Mitra" pitchFamily="2" charset="-78"/>
              </a:rPr>
              <a:t>شناسايي، آموزش دادن، ايجاد انگيزه، دادن پاداش  و حفظ و نگهداري كاركناني كه از نظر توانايي، اخلاق و تعهد به سازمان داراي ويژگي ممتاز ه</a:t>
            </a:r>
            <a:r>
              <a:rPr lang="fa-IR">
                <a:cs typeface="B Mitra" pitchFamily="2" charset="-78"/>
              </a:rPr>
              <a:t>س</a:t>
            </a:r>
            <a:r>
              <a:rPr lang="ar-SA">
                <a:cs typeface="B Mitra" pitchFamily="2" charset="-78"/>
              </a:rPr>
              <a:t>تند و سپس ت</a:t>
            </a:r>
            <a:r>
              <a:rPr lang="fa-IR">
                <a:cs typeface="B Mitra" pitchFamily="2" charset="-78"/>
              </a:rPr>
              <a:t>دارك</a:t>
            </a:r>
            <a:r>
              <a:rPr lang="ar-SA">
                <a:cs typeface="B Mitra" pitchFamily="2" charset="-78"/>
              </a:rPr>
              <a:t> محيط كاري، رهبري عالي، جبران خدمت بر مبناي عملكرد، اجراي برنام</a:t>
            </a:r>
            <a:r>
              <a:rPr lang="fa-IR">
                <a:cs typeface="B Mitra" pitchFamily="2" charset="-78"/>
              </a:rPr>
              <a:t>ه‌ه</a:t>
            </a:r>
            <a:r>
              <a:rPr lang="ar-SA">
                <a:cs typeface="B Mitra" pitchFamily="2" charset="-78"/>
              </a:rPr>
              <a:t>اي جالب از نظر مزاياي حاشيه</a:t>
            </a:r>
            <a:r>
              <a:rPr lang="fa-IR">
                <a:cs typeface="B Mitra" pitchFamily="2" charset="-78"/>
              </a:rPr>
              <a:t>‌</a:t>
            </a:r>
            <a:r>
              <a:rPr lang="ar-SA">
                <a:cs typeface="B Mitra" pitchFamily="2" charset="-78"/>
              </a:rPr>
              <a:t>اي، دادن فرصت‌‌هاي مناسب جهت رشد و تامين امنيت شغلي براي كاركنان (شركت واچوويا)</a:t>
            </a:r>
          </a:p>
          <a:p>
            <a:pPr algn="just" rtl="1">
              <a:lnSpc>
                <a:spcPct val="90000"/>
              </a:lnSpc>
            </a:pPr>
            <a:r>
              <a:rPr lang="ar-SA">
                <a:cs typeface="B Mitra" pitchFamily="2" charset="-78"/>
              </a:rPr>
              <a:t>دادن حقوق، پاداش و مزاياي حاشيه</a:t>
            </a:r>
            <a:r>
              <a:rPr lang="fa-IR">
                <a:cs typeface="B Mitra" pitchFamily="2" charset="-78"/>
              </a:rPr>
              <a:t>‌</a:t>
            </a:r>
            <a:r>
              <a:rPr lang="ar-SA">
                <a:cs typeface="B Mitra" pitchFamily="2" charset="-78"/>
              </a:rPr>
              <a:t>اي به كاركنان و نيز دادن فرصت‌‌هاي مناسب به افرادي كه در مناطق مختلف جغرافيايي مشغول به كار هستند و سهيم كردن آن‌‌ها در عمليات شركت كه از كارايي بسيار بالايي برخوردار است (شركت گاز و برق)</a:t>
            </a:r>
            <a:endParaRPr lang="en-US">
              <a:cs typeface="B Mitra"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250825" y="2492375"/>
            <a:ext cx="8512175" cy="2232025"/>
          </a:xfrm>
        </p:spPr>
        <p:txBody>
          <a:bodyPr/>
          <a:lstStyle/>
          <a:p>
            <a:pPr algn="ctr" rtl="1">
              <a:buFont typeface="Wingdings" pitchFamily="2" charset="2"/>
              <a:buNone/>
            </a:pPr>
            <a:r>
              <a:rPr lang="fa-IR" sz="5500" b="1" dirty="0" smtClean="0">
                <a:cs typeface="B Titr" pitchFamily="2" charset="-78"/>
              </a:rPr>
              <a:t>بيانيه ماموريت یا رسالت</a:t>
            </a:r>
            <a:endParaRPr lang="fa-IR" sz="5500" b="1" dirty="0">
              <a:cs typeface="B Titr" pitchFamily="2" charset="-78"/>
            </a:endParaRPr>
          </a:p>
          <a:p>
            <a:pPr algn="ctr" rtl="1">
              <a:buFont typeface="Wingdings" pitchFamily="2" charset="2"/>
              <a:buNone/>
            </a:pPr>
            <a:r>
              <a:rPr lang="en-US" sz="5500" b="1" dirty="0">
                <a:cs typeface="B Titr" pitchFamily="2" charset="-78"/>
              </a:rPr>
              <a:t>(</a:t>
            </a:r>
            <a:r>
              <a:rPr lang="en-US" sz="5500" b="1" dirty="0" err="1">
                <a:cs typeface="B Titr" pitchFamily="2" charset="-78"/>
              </a:rPr>
              <a:t>Mision</a:t>
            </a:r>
            <a:r>
              <a:rPr lang="en-US" sz="5500" b="1" dirty="0">
                <a:cs typeface="B Titr" pitchFamily="2" charset="-78"/>
              </a:rPr>
              <a:t> Statement)</a:t>
            </a:r>
            <a:endParaRPr lang="fa-IR" sz="5500" b="1" dirty="0">
              <a:cs typeface="B Titr" pitchFamily="2" charset="-78"/>
            </a:endParaRPr>
          </a:p>
        </p:txBody>
      </p:sp>
      <p:pic>
        <p:nvPicPr>
          <p:cNvPr id="106499" name="Picture 3" descr="Google"/>
          <p:cNvPicPr>
            <a:picLocks noChangeAspect="1" noChangeArrowheads="1"/>
          </p:cNvPicPr>
          <p:nvPr/>
        </p:nvPicPr>
        <p:blipFill>
          <a:blip r:embed="rId3" cstate="print"/>
          <a:srcRect/>
          <a:stretch>
            <a:fillRect/>
          </a:stretch>
        </p:blipFill>
        <p:spPr bwMode="auto">
          <a:xfrm>
            <a:off x="395288" y="908050"/>
            <a:ext cx="2895600" cy="115411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descr="Rectangle: Click to edit Master text styles&#10;Second level&#10;Third level&#10;Fourth level&#10;Fifth level"/>
          <p:cNvSpPr>
            <a:spLocks noGrp="1" noChangeArrowheads="1"/>
          </p:cNvSpPr>
          <p:nvPr>
            <p:ph type="body" idx="1"/>
          </p:nvPr>
        </p:nvSpPr>
        <p:spPr>
          <a:xfrm>
            <a:off x="749300" y="1773238"/>
            <a:ext cx="7710488" cy="4032250"/>
          </a:xfrm>
          <a:noFill/>
          <a:ln/>
        </p:spPr>
        <p:txBody>
          <a:bodyPr/>
          <a:lstStyle/>
          <a:p>
            <a:pPr lvl="1" algn="r" rtl="1"/>
            <a:r>
              <a:rPr lang="ar-SA" sz="3200">
                <a:cs typeface="B Mitra" pitchFamily="2" charset="-78"/>
              </a:rPr>
              <a:t>بيانيه ماموريت سازمان</a:t>
            </a:r>
            <a:endParaRPr lang="fa-IR" sz="3200">
              <a:cs typeface="B Mitra" pitchFamily="2" charset="-78"/>
            </a:endParaRPr>
          </a:p>
          <a:p>
            <a:pPr lvl="4" algn="r" rtl="1"/>
            <a:endParaRPr lang="fa-IR" sz="1000">
              <a:cs typeface="B Mitra" pitchFamily="2" charset="-78"/>
            </a:endParaRPr>
          </a:p>
          <a:p>
            <a:pPr lvl="2" algn="just" rtl="1">
              <a:buFont typeface="Wingdings" pitchFamily="2" charset="2"/>
              <a:buNone/>
            </a:pPr>
            <a:r>
              <a:rPr lang="fa-IR" sz="4800" b="1">
                <a:cs typeface="B Mitra" pitchFamily="2" charset="-78"/>
              </a:rPr>
              <a:t>  </a:t>
            </a:r>
            <a:r>
              <a:rPr lang="ar-SA" sz="4800" b="1">
                <a:cs typeface="B Mitra" pitchFamily="2" charset="-78"/>
              </a:rPr>
              <a:t>سند مكتوبي است كه بصورت روشن و با جملاتي واضح، دقيق و با معني ماموريت سازمان را بيان مي كند.</a:t>
            </a:r>
            <a:r>
              <a:rPr lang="ar-SA" sz="3200" b="1">
                <a:cs typeface="B Mitra" pitchFamily="2" charset="-78"/>
              </a:rPr>
              <a:t> </a:t>
            </a:r>
            <a:endParaRPr lang="fa-IR" sz="3200" b="1">
              <a:cs typeface="B Mitra" pitchFamily="2"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92150"/>
            <a:ext cx="7543800" cy="725488"/>
          </a:xfrm>
        </p:spPr>
        <p:txBody>
          <a:bodyPr/>
          <a:lstStyle/>
          <a:p>
            <a:pPr algn="ctr" rtl="1"/>
            <a:r>
              <a:rPr lang="fa-IR" sz="3600">
                <a:cs typeface="B Zar" pitchFamily="2" charset="-78"/>
              </a:rPr>
              <a:t>نمونه‌هاي</a:t>
            </a:r>
            <a:r>
              <a:rPr lang="ar-SA" sz="3600">
                <a:cs typeface="B Zar" pitchFamily="2" charset="-78"/>
              </a:rPr>
              <a:t> </a:t>
            </a:r>
            <a:r>
              <a:rPr lang="fa-IR" sz="3600">
                <a:cs typeface="B Zar" pitchFamily="2" charset="-78"/>
              </a:rPr>
              <a:t>بيانيه </a:t>
            </a:r>
            <a:r>
              <a:rPr lang="ar-SA" sz="3600">
                <a:cs typeface="B Zar" pitchFamily="2" charset="-78"/>
              </a:rPr>
              <a:t>ماموريت سازمان</a:t>
            </a:r>
            <a:endParaRPr lang="en-US" sz="3600">
              <a:cs typeface="B Zar" pitchFamily="2" charset="-78"/>
            </a:endParaRPr>
          </a:p>
        </p:txBody>
      </p:sp>
      <p:sp>
        <p:nvSpPr>
          <p:cNvPr id="104451" name="Rectangle 3"/>
          <p:cNvSpPr>
            <a:spLocks noGrp="1" noChangeArrowheads="1"/>
          </p:cNvSpPr>
          <p:nvPr>
            <p:ph type="body" idx="1"/>
          </p:nvPr>
        </p:nvSpPr>
        <p:spPr>
          <a:xfrm>
            <a:off x="400050" y="1628775"/>
            <a:ext cx="7772400" cy="4824413"/>
          </a:xfrm>
        </p:spPr>
        <p:txBody>
          <a:bodyPr/>
          <a:lstStyle/>
          <a:p>
            <a:pPr algn="just" rtl="1">
              <a:lnSpc>
                <a:spcPct val="80000"/>
              </a:lnSpc>
            </a:pPr>
            <a:r>
              <a:rPr lang="ar-SA" sz="2500">
                <a:cs typeface="B Mitra" pitchFamily="2" charset="-78"/>
              </a:rPr>
              <a:t>شرکت دوپونت </a:t>
            </a:r>
            <a:r>
              <a:rPr lang="en-US" sz="2500">
                <a:cs typeface="B Mitra" pitchFamily="2" charset="-78"/>
              </a:rPr>
              <a:t>(Dupont)</a:t>
            </a:r>
            <a:r>
              <a:rPr lang="fa-IR" sz="2500">
                <a:cs typeface="B Mitra" pitchFamily="2" charset="-78"/>
              </a:rPr>
              <a:t>: </a:t>
            </a:r>
            <a:r>
              <a:rPr lang="ar-SA" sz="2500" b="1">
                <a:cs typeface="B Mitra" pitchFamily="2" charset="-78"/>
              </a:rPr>
              <a:t>دو پونت يک شرکت چند مليتي داراي تکنولوژي بالاست که محصولات شيميايي را توليد و بازاريابي مي‌کند. گستره بازار‌هاي شرکت بسيار وسيع است، اما تکنولوژي بالاي دو پونت مزيت رقابتي مناسبي براي شرکت بوجود آورده است</a:t>
            </a:r>
            <a:endParaRPr lang="ar-SA" sz="2500">
              <a:cs typeface="B Mitra" pitchFamily="2" charset="-78"/>
            </a:endParaRPr>
          </a:p>
          <a:p>
            <a:pPr algn="just" rtl="1">
              <a:lnSpc>
                <a:spcPct val="80000"/>
              </a:lnSpc>
            </a:pPr>
            <a:r>
              <a:rPr lang="ar-SA" sz="2500">
                <a:cs typeface="B Mitra" pitchFamily="2" charset="-78"/>
              </a:rPr>
              <a:t>شرکت پولارويد </a:t>
            </a:r>
            <a:r>
              <a:rPr lang="en-US" sz="2500">
                <a:cs typeface="B Mitra" pitchFamily="2" charset="-78"/>
              </a:rPr>
              <a:t>(Polaroid)</a:t>
            </a:r>
            <a:r>
              <a:rPr lang="fa-IR" sz="2500">
                <a:cs typeface="B Mitra" pitchFamily="2" charset="-78"/>
              </a:rPr>
              <a:t>: </a:t>
            </a:r>
            <a:r>
              <a:rPr lang="ar-SA" sz="2500" b="1">
                <a:cs typeface="B Mitra" pitchFamily="2" charset="-78"/>
              </a:rPr>
              <a:t>پولارويد در نوآوري در توليد محصولات فتوگرافيک اتوماتيک حرف نخست را مي‌زند</a:t>
            </a:r>
            <a:endParaRPr lang="ar-SA" sz="2500">
              <a:cs typeface="B Mitra" pitchFamily="2" charset="-78"/>
            </a:endParaRPr>
          </a:p>
          <a:p>
            <a:pPr algn="just" rtl="1">
              <a:lnSpc>
                <a:spcPct val="80000"/>
              </a:lnSpc>
            </a:pPr>
            <a:r>
              <a:rPr lang="ar-SA" sz="2500">
                <a:cs typeface="B Mitra" pitchFamily="2" charset="-78"/>
              </a:rPr>
              <a:t>شرکت س</a:t>
            </a:r>
            <a:r>
              <a:rPr lang="fa-IR" sz="2500">
                <a:cs typeface="B Mitra" pitchFamily="2" charset="-78"/>
              </a:rPr>
              <a:t>ن</a:t>
            </a:r>
            <a:r>
              <a:rPr lang="ar-SA" sz="2500">
                <a:cs typeface="B Mitra" pitchFamily="2" charset="-78"/>
              </a:rPr>
              <a:t>ترال سويا </a:t>
            </a:r>
            <a:r>
              <a:rPr lang="en-US" sz="2500">
                <a:cs typeface="B Mitra" pitchFamily="2" charset="-78"/>
              </a:rPr>
              <a:t>(Central Soya) </a:t>
            </a:r>
            <a:r>
              <a:rPr lang="fa-IR" sz="2500">
                <a:cs typeface="B Mitra" pitchFamily="2" charset="-78"/>
              </a:rPr>
              <a:t>: </a:t>
            </a:r>
            <a:r>
              <a:rPr lang="ar-SA" sz="2500" b="1">
                <a:cs typeface="B Mitra" pitchFamily="2" charset="-78"/>
              </a:rPr>
              <a:t>مأموريت اصلي س</a:t>
            </a:r>
            <a:r>
              <a:rPr lang="fa-IR" sz="2500" b="1">
                <a:cs typeface="B Mitra" pitchFamily="2" charset="-78"/>
              </a:rPr>
              <a:t>ن</a:t>
            </a:r>
            <a:r>
              <a:rPr lang="ar-SA" sz="2500" b="1">
                <a:cs typeface="B Mitra" pitchFamily="2" charset="-78"/>
              </a:rPr>
              <a:t>تر</a:t>
            </a:r>
            <a:r>
              <a:rPr lang="fa-IR" sz="2500" b="1">
                <a:cs typeface="B Mitra" pitchFamily="2" charset="-78"/>
              </a:rPr>
              <a:t>ال</a:t>
            </a:r>
            <a:r>
              <a:rPr lang="ar-SA" sz="2500" b="1">
                <a:cs typeface="B Mitra" pitchFamily="2" charset="-78"/>
              </a:rPr>
              <a:t> سويا آن است که در توليد و بازرگاني دانه‌‌هاي کشاورزي و محصولات غذايي رهبر بازار باشد</a:t>
            </a:r>
            <a:endParaRPr lang="ar-SA" sz="2500">
              <a:cs typeface="B Mitra" pitchFamily="2" charset="-78"/>
            </a:endParaRPr>
          </a:p>
          <a:p>
            <a:pPr algn="just" rtl="1">
              <a:lnSpc>
                <a:spcPct val="80000"/>
              </a:lnSpc>
            </a:pPr>
            <a:r>
              <a:rPr lang="ar-SA" sz="2500">
                <a:cs typeface="B Mitra" pitchFamily="2" charset="-78"/>
              </a:rPr>
              <a:t>شرکت کارخانجات دارو پخش</a:t>
            </a:r>
            <a:r>
              <a:rPr lang="fa-IR" sz="2500">
                <a:cs typeface="B Mitra" pitchFamily="2" charset="-78"/>
              </a:rPr>
              <a:t>: </a:t>
            </a:r>
            <a:r>
              <a:rPr lang="ar-SA" sz="2500" b="1">
                <a:cs typeface="B Mitra" pitchFamily="2" charset="-78"/>
              </a:rPr>
              <a:t>مأموريت کارخانجات دارو پخش عبارتست از افزايش و توسعه مداوم توليد و بازار محصولات دارويي، بهداشتي و آرايشي مقبول و قابل رقابت</a:t>
            </a:r>
            <a:endParaRPr lang="ar-SA" sz="2500">
              <a:cs typeface="B Mitra" pitchFamily="2" charset="-78"/>
            </a:endParaRPr>
          </a:p>
          <a:p>
            <a:pPr algn="just" rtl="1">
              <a:lnSpc>
                <a:spcPct val="80000"/>
              </a:lnSpc>
            </a:pPr>
            <a:r>
              <a:rPr lang="ar-SA" sz="2500">
                <a:cs typeface="B Mitra" pitchFamily="2" charset="-78"/>
              </a:rPr>
              <a:t>شرکت مي‌تاگ</a:t>
            </a:r>
            <a:r>
              <a:rPr lang="fa-IR" sz="2500">
                <a:cs typeface="B Mitra" pitchFamily="2" charset="-78"/>
              </a:rPr>
              <a:t>: </a:t>
            </a:r>
            <a:r>
              <a:rPr lang="ar-SA" sz="2500" b="1">
                <a:cs typeface="B Mitra" pitchFamily="2" charset="-78"/>
              </a:rPr>
              <a:t>بهبود کيفيت و سطح زندگي از طريق طراحي، ساخت، بازاريابي و عرضه بهترين تجهيزات در دنيا</a:t>
            </a:r>
            <a:endParaRPr lang="en-US" sz="2500" b="1">
              <a:cs typeface="B Mitra" pitchFamily="2"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457200" y="1719263"/>
            <a:ext cx="7427913" cy="4411662"/>
          </a:xfrm>
        </p:spPr>
        <p:txBody>
          <a:bodyPr/>
          <a:lstStyle/>
          <a:p>
            <a:pPr algn="just" rtl="1"/>
            <a:r>
              <a:rPr lang="fa-IR" dirty="0">
                <a:cs typeface="B Mitra" pitchFamily="2" charset="-78"/>
              </a:rPr>
              <a:t>براي شركت/ سازمان منتخب گروه:</a:t>
            </a:r>
          </a:p>
          <a:p>
            <a:pPr lvl="1" algn="just" rtl="1"/>
            <a:r>
              <a:rPr lang="fa-IR" dirty="0">
                <a:cs typeface="B Mitra" pitchFamily="2" charset="-78"/>
              </a:rPr>
              <a:t>بررسي كنيد آيا بيانيه ماموريت مكتوب و رسمي دارد يا خير؟</a:t>
            </a:r>
          </a:p>
          <a:p>
            <a:pPr lvl="1" algn="just" rtl="1"/>
            <a:r>
              <a:rPr lang="fa-IR" dirty="0">
                <a:cs typeface="B Mitra" pitchFamily="2" charset="-78"/>
              </a:rPr>
              <a:t>در صورتي‌كه داراي بيانيه ماموريت است آن را براساس چارچوب توضيح داده شده ارزيابي و نقاط قوت/ ضعف آن را بيان نمائيد و بيانيه اصلاح شده پيشنهادي گروه را ارائه </a:t>
            </a:r>
            <a:r>
              <a:rPr lang="fa-IR" dirty="0" smtClean="0">
                <a:cs typeface="B Mitra" pitchFamily="2" charset="-78"/>
              </a:rPr>
              <a:t>كنيد</a:t>
            </a:r>
            <a:endParaRPr lang="fa-IR" dirty="0">
              <a:cs typeface="B Mitra" pitchFamily="2" charset="-78"/>
            </a:endParaRPr>
          </a:p>
          <a:p>
            <a:pPr lvl="1" algn="just" rtl="1"/>
            <a:r>
              <a:rPr lang="fa-IR" dirty="0">
                <a:cs typeface="B Mitra" pitchFamily="2" charset="-78"/>
              </a:rPr>
              <a:t>در صورتي كه فاقد بيانيه ماموريت است، در صورت امكان ابتدا با مديران ارشد شركت/ سازمان مورد نظر ارتباط بگيريد و پس از كسب اطلاعات لازم نسبت به تدوين يك بيانيه ماموريت پيشنهادي گروه اقدام نموده و نظر مديريت شركت را نيز در رابطه با آن كسب و </a:t>
            </a:r>
            <a:r>
              <a:rPr lang="fa-IR" dirty="0" smtClean="0">
                <a:cs typeface="B Mitra" pitchFamily="2" charset="-78"/>
              </a:rPr>
              <a:t>ارائه نمائيد</a:t>
            </a:r>
            <a:r>
              <a:rPr lang="fa-IR" dirty="0">
                <a:cs typeface="B Mitra" pitchFamily="2" charset="-78"/>
              </a:rPr>
              <a:t>.</a:t>
            </a:r>
            <a:endParaRPr lang="en-US" dirty="0">
              <a:cs typeface="B Mitra" pitchFamily="2" charset="-78"/>
            </a:endParaRPr>
          </a:p>
        </p:txBody>
      </p:sp>
      <p:sp>
        <p:nvSpPr>
          <p:cNvPr id="110596" name="Rectangle 4"/>
          <p:cNvSpPr>
            <a:spLocks noChangeArrowheads="1"/>
          </p:cNvSpPr>
          <p:nvPr/>
        </p:nvSpPr>
        <p:spPr bwMode="auto">
          <a:xfrm>
            <a:off x="611188" y="836613"/>
            <a:ext cx="7129462" cy="530225"/>
          </a:xfrm>
          <a:prstGeom prst="rect">
            <a:avLst/>
          </a:prstGeom>
          <a:noFill/>
          <a:ln w="9525">
            <a:noFill/>
            <a:miter lim="800000"/>
            <a:headEnd/>
            <a:tailEnd/>
          </a:ln>
          <a:effectLst/>
        </p:spPr>
        <p:txBody>
          <a:bodyPr>
            <a:spAutoFit/>
          </a:bodyPr>
          <a:lstStyle/>
          <a:p>
            <a:pPr algn="ctr" rtl="1">
              <a:lnSpc>
                <a:spcPct val="90000"/>
              </a:lnSpc>
              <a:spcBef>
                <a:spcPct val="20000"/>
              </a:spcBef>
              <a:buClr>
                <a:schemeClr val="accent2"/>
              </a:buClr>
              <a:buSzPct val="70000"/>
              <a:buFont typeface="Wingdings" pitchFamily="2" charset="2"/>
              <a:buNone/>
            </a:pPr>
            <a:r>
              <a:rPr lang="fa-IR" sz="3200" b="1">
                <a:cs typeface="B Zar" pitchFamily="2" charset="-78"/>
              </a:rPr>
              <a:t>تمرين عملي</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250825" y="2492375"/>
            <a:ext cx="8512175" cy="2160588"/>
          </a:xfrm>
        </p:spPr>
        <p:txBody>
          <a:bodyPr/>
          <a:lstStyle/>
          <a:p>
            <a:pPr algn="ctr" rtl="1">
              <a:buNone/>
            </a:pPr>
            <a:r>
              <a:rPr lang="fa-IR" sz="5500" b="1" dirty="0" smtClean="0">
                <a:cs typeface="B Titr" pitchFamily="2" charset="-78"/>
              </a:rPr>
              <a:t>چشم‌انداز یا آرمان</a:t>
            </a:r>
            <a:endParaRPr lang="fa-IR" sz="5500" b="1" dirty="0">
              <a:cs typeface="B Titr" pitchFamily="2" charset="-78"/>
            </a:endParaRPr>
          </a:p>
          <a:p>
            <a:pPr algn="ctr" rtl="1">
              <a:buFont typeface="Wingdings" pitchFamily="2" charset="2"/>
              <a:buNone/>
            </a:pPr>
            <a:r>
              <a:rPr lang="en-US" sz="5500" b="1" dirty="0">
                <a:cs typeface="B Titr" pitchFamily="2" charset="-78"/>
              </a:rPr>
              <a:t>(Vision)</a:t>
            </a:r>
            <a:endParaRPr lang="fa-IR" sz="5500" b="1" dirty="0">
              <a:cs typeface="B Titr" pitchFamily="2" charset="-78"/>
            </a:endParaRPr>
          </a:p>
        </p:txBody>
      </p:sp>
      <p:pic>
        <p:nvPicPr>
          <p:cNvPr id="108547" name="Picture 3" descr="Google"/>
          <p:cNvPicPr>
            <a:picLocks noChangeAspect="1" noChangeArrowheads="1"/>
          </p:cNvPicPr>
          <p:nvPr/>
        </p:nvPicPr>
        <p:blipFill>
          <a:blip r:embed="rId3" cstate="print"/>
          <a:srcRect/>
          <a:stretch>
            <a:fillRect/>
          </a:stretch>
        </p:blipFill>
        <p:spPr bwMode="auto">
          <a:xfrm>
            <a:off x="395288" y="908050"/>
            <a:ext cx="2895600" cy="115411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Rectangle: Click to edit Master text styles&#10;Second level&#10;Third level&#10;Fourth level&#10;Fifth level"/>
          <p:cNvSpPr>
            <a:spLocks noGrp="1" noChangeArrowheads="1"/>
          </p:cNvSpPr>
          <p:nvPr>
            <p:ph type="body" idx="1"/>
          </p:nvPr>
        </p:nvSpPr>
        <p:spPr>
          <a:xfrm>
            <a:off x="750888" y="1870075"/>
            <a:ext cx="7421562" cy="4511675"/>
          </a:xfrm>
          <a:noFill/>
          <a:ln/>
        </p:spPr>
        <p:txBody>
          <a:bodyPr/>
          <a:lstStyle/>
          <a:p>
            <a:pPr lvl="3" algn="r" rtl="1">
              <a:buFont typeface="Wingdings" pitchFamily="2" charset="2"/>
              <a:buNone/>
            </a:pPr>
            <a:r>
              <a:rPr lang="en-US" sz="1400" b="1">
                <a:cs typeface="B Mitra" pitchFamily="2" charset="-78"/>
              </a:rPr>
              <a:t>     </a:t>
            </a:r>
          </a:p>
        </p:txBody>
      </p:sp>
      <p:sp>
        <p:nvSpPr>
          <p:cNvPr id="59395" name="Rectangle 3"/>
          <p:cNvSpPr>
            <a:spLocks noGrp="1" noChangeArrowheads="1"/>
          </p:cNvSpPr>
          <p:nvPr>
            <p:ph type="title"/>
          </p:nvPr>
        </p:nvSpPr>
        <p:spPr>
          <a:xfrm>
            <a:off x="395288" y="404813"/>
            <a:ext cx="7543800" cy="796925"/>
          </a:xfrm>
          <a:noFill/>
          <a:ln/>
        </p:spPr>
        <p:txBody>
          <a:bodyPr/>
          <a:lstStyle/>
          <a:p>
            <a:pPr algn="ctr" rtl="1"/>
            <a:r>
              <a:rPr lang="fa-IR" sz="3600">
                <a:cs typeface="B Zar" pitchFamily="2" charset="-78"/>
              </a:rPr>
              <a:t>نقش كليدي آرمان يا چشم‌انداز</a:t>
            </a:r>
            <a:endParaRPr lang="en-US" sz="3600">
              <a:cs typeface="B Zar" pitchFamily="2" charset="-78"/>
            </a:endParaRPr>
          </a:p>
        </p:txBody>
      </p:sp>
      <p:grpSp>
        <p:nvGrpSpPr>
          <p:cNvPr id="59396" name="Group 4"/>
          <p:cNvGrpSpPr>
            <a:grpSpLocks/>
          </p:cNvGrpSpPr>
          <p:nvPr/>
        </p:nvGrpSpPr>
        <p:grpSpPr bwMode="auto">
          <a:xfrm>
            <a:off x="2268538" y="1412875"/>
            <a:ext cx="4878387" cy="4845050"/>
            <a:chOff x="1776" y="994"/>
            <a:chExt cx="3073" cy="3052"/>
          </a:xfrm>
        </p:grpSpPr>
        <p:pic>
          <p:nvPicPr>
            <p:cNvPr id="59397" name="Picture 5" descr="yimg106"/>
            <p:cNvPicPr>
              <a:picLocks noChangeAspect="1" noChangeArrowheads="1"/>
            </p:cNvPicPr>
            <p:nvPr/>
          </p:nvPicPr>
          <p:blipFill>
            <a:blip r:embed="rId2" cstate="print"/>
            <a:srcRect/>
            <a:stretch>
              <a:fillRect/>
            </a:stretch>
          </p:blipFill>
          <p:spPr bwMode="auto">
            <a:xfrm rot="16200000">
              <a:off x="1787" y="983"/>
              <a:ext cx="3052" cy="3073"/>
            </a:xfrm>
            <a:prstGeom prst="rect">
              <a:avLst/>
            </a:prstGeom>
            <a:noFill/>
            <a:ln>
              <a:noFill/>
            </a:ln>
          </p:spPr>
        </p:pic>
        <p:sp>
          <p:nvSpPr>
            <p:cNvPr id="59398" name="Text Box 6"/>
            <p:cNvSpPr txBox="1">
              <a:spLocks noChangeArrowheads="1"/>
            </p:cNvSpPr>
            <p:nvPr/>
          </p:nvSpPr>
          <p:spPr bwMode="auto">
            <a:xfrm>
              <a:off x="2502" y="1706"/>
              <a:ext cx="858" cy="288"/>
            </a:xfrm>
            <a:prstGeom prst="rect">
              <a:avLst/>
            </a:prstGeom>
            <a:noFill/>
            <a:ln w="9525">
              <a:noFill/>
              <a:miter lim="800000"/>
              <a:headEnd/>
              <a:tailEnd/>
            </a:ln>
            <a:effectLst/>
          </p:spPr>
          <p:txBody>
            <a:bodyPr wrap="none">
              <a:spAutoFit/>
            </a:bodyPr>
            <a:lstStyle/>
            <a:p>
              <a:pPr algn="ctr" rtl="1" eaLnBrk="0" hangingPunct="0"/>
              <a:r>
                <a:rPr lang="fa-IR" sz="2400" b="1" dirty="0">
                  <a:latin typeface="Tahoma" pitchFamily="34" charset="0"/>
                  <a:cs typeface="B Titr" pitchFamily="2" charset="-78"/>
                </a:rPr>
                <a:t>حفظ اصول</a:t>
              </a:r>
              <a:endParaRPr lang="en-US" sz="2400" dirty="0">
                <a:latin typeface="Tahoma" pitchFamily="34" charset="0"/>
                <a:cs typeface="B Titr" pitchFamily="2" charset="-78"/>
              </a:endParaRPr>
            </a:p>
          </p:txBody>
        </p:sp>
        <p:sp>
          <p:nvSpPr>
            <p:cNvPr id="59399" name="Text Box 7"/>
            <p:cNvSpPr txBox="1">
              <a:spLocks noChangeArrowheads="1"/>
            </p:cNvSpPr>
            <p:nvPr/>
          </p:nvSpPr>
          <p:spPr bwMode="auto">
            <a:xfrm>
              <a:off x="3095" y="2829"/>
              <a:ext cx="1028" cy="748"/>
            </a:xfrm>
            <a:prstGeom prst="rect">
              <a:avLst/>
            </a:prstGeom>
            <a:noFill/>
            <a:ln w="9525">
              <a:noFill/>
              <a:miter lim="800000"/>
              <a:headEnd/>
              <a:tailEnd/>
            </a:ln>
            <a:effectLst/>
          </p:spPr>
          <p:txBody>
            <a:bodyPr wrap="none">
              <a:spAutoFit/>
            </a:bodyPr>
            <a:lstStyle/>
            <a:p>
              <a:pPr algn="ctr" rtl="1" eaLnBrk="0" hangingPunct="0"/>
              <a:r>
                <a:rPr lang="fa-IR" sz="2400" b="1">
                  <a:solidFill>
                    <a:schemeClr val="bg1"/>
                  </a:solidFill>
                  <a:latin typeface="Tahoma" pitchFamily="34" charset="0"/>
                  <a:cs typeface="B Titr" pitchFamily="2" charset="-78"/>
                </a:rPr>
                <a:t>انگيزه‌آفريني</a:t>
              </a:r>
            </a:p>
            <a:p>
              <a:pPr algn="ctr" rtl="1" eaLnBrk="0" hangingPunct="0"/>
              <a:r>
                <a:rPr lang="fa-IR" sz="2400" b="1">
                  <a:solidFill>
                    <a:schemeClr val="bg1"/>
                  </a:solidFill>
                  <a:latin typeface="Tahoma" pitchFamily="34" charset="0"/>
                  <a:cs typeface="B Titr" pitchFamily="2" charset="-78"/>
                </a:rPr>
                <a:t>براي</a:t>
              </a:r>
            </a:p>
            <a:p>
              <a:pPr algn="ctr" rtl="1" eaLnBrk="0" hangingPunct="0"/>
              <a:r>
                <a:rPr lang="fa-IR" sz="2400" b="1">
                  <a:solidFill>
                    <a:schemeClr val="bg1"/>
                  </a:solidFill>
                  <a:latin typeface="Tahoma" pitchFamily="34" charset="0"/>
                  <a:cs typeface="B Titr" pitchFamily="2" charset="-78"/>
                </a:rPr>
                <a:t>پيشرفت</a:t>
              </a:r>
              <a:endParaRPr lang="en-US" sz="2400">
                <a:solidFill>
                  <a:schemeClr val="bg1"/>
                </a:solidFill>
                <a:latin typeface="Tahoma" pitchFamily="34" charset="0"/>
                <a:cs typeface="B Titr" pitchFamily="2" charset="-78"/>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descr="Rectangle: Click to edit Master text styles&#10;Second level&#10;Third level&#10;Fourth level&#10;Fifth level"/>
          <p:cNvSpPr>
            <a:spLocks noGrp="1" noChangeArrowheads="1"/>
          </p:cNvSpPr>
          <p:nvPr>
            <p:ph type="body" idx="1"/>
          </p:nvPr>
        </p:nvSpPr>
        <p:spPr>
          <a:xfrm>
            <a:off x="533400" y="1773238"/>
            <a:ext cx="7710488" cy="4319587"/>
          </a:xfrm>
          <a:noFill/>
          <a:ln/>
        </p:spPr>
        <p:txBody>
          <a:bodyPr/>
          <a:lstStyle/>
          <a:p>
            <a:pPr lvl="1" algn="r" rtl="1"/>
            <a:r>
              <a:rPr lang="fa-IR" sz="2700" b="1">
                <a:cs typeface="B Mitra" pitchFamily="2" charset="-78"/>
              </a:rPr>
              <a:t>يك دستاورد مهم و برجسته</a:t>
            </a:r>
          </a:p>
          <a:p>
            <a:pPr lvl="1" algn="r" rtl="1"/>
            <a:r>
              <a:rPr lang="fa-IR" sz="2700" b="1">
                <a:cs typeface="B Mitra" pitchFamily="2" charset="-78"/>
              </a:rPr>
              <a:t>ارزش‌هايي كه سبب پيوند افراد جامعه مي‌شود</a:t>
            </a:r>
          </a:p>
          <a:p>
            <a:pPr lvl="1" algn="r" rtl="1"/>
            <a:r>
              <a:rPr lang="fa-IR" sz="2700" b="1">
                <a:cs typeface="B Mitra" pitchFamily="2" charset="-78"/>
              </a:rPr>
              <a:t>هدف‌هاي جسورانه‌اي كه سبب برانگيختن افراد مي‌شود</a:t>
            </a:r>
          </a:p>
          <a:p>
            <a:pPr lvl="1" algn="r" rtl="1"/>
            <a:r>
              <a:rPr lang="fa-IR" sz="2700" b="1">
                <a:cs typeface="B Mitra" pitchFamily="2" charset="-78"/>
              </a:rPr>
              <a:t>چيزي است ابدي و جاودانه همچون دليل و فلسفه وجودي سازمانها</a:t>
            </a:r>
          </a:p>
          <a:p>
            <a:pPr lvl="1" algn="r" rtl="1"/>
            <a:r>
              <a:rPr lang="fa-IR" sz="2700" b="1">
                <a:cs typeface="B Mitra" pitchFamily="2" charset="-78"/>
              </a:rPr>
              <a:t>چيزي است كه به درون انسان نفوذ مي‌كند و انسان را با تمام وجود به حركت در مي‌آورد</a:t>
            </a:r>
          </a:p>
          <a:p>
            <a:pPr lvl="1" algn="r" rtl="1"/>
            <a:r>
              <a:rPr lang="fa-IR" sz="2700" b="1">
                <a:cs typeface="B Mitra" pitchFamily="2" charset="-78"/>
              </a:rPr>
              <a:t>آرزوهاي هر انسان</a:t>
            </a:r>
          </a:p>
          <a:p>
            <a:pPr lvl="1" algn="r" rtl="1"/>
            <a:r>
              <a:rPr lang="fa-IR" sz="2700" b="1">
                <a:cs typeface="B Mitra" pitchFamily="2" charset="-78"/>
              </a:rPr>
              <a:t>...</a:t>
            </a:r>
            <a:endParaRPr lang="en-US" sz="2700" b="1">
              <a:cs typeface="B Mitra" pitchFamily="2" charset="-78"/>
            </a:endParaRPr>
          </a:p>
        </p:txBody>
      </p:sp>
      <p:pic>
        <p:nvPicPr>
          <p:cNvPr id="5123" name="Picture 3" descr="BD05364_"/>
          <p:cNvPicPr>
            <a:picLocks noChangeAspect="1" noChangeArrowheads="1"/>
          </p:cNvPicPr>
          <p:nvPr/>
        </p:nvPicPr>
        <p:blipFill>
          <a:blip r:embed="rId2" cstate="print"/>
          <a:srcRect/>
          <a:stretch>
            <a:fillRect/>
          </a:stretch>
        </p:blipFill>
        <p:spPr bwMode="auto">
          <a:xfrm>
            <a:off x="179388" y="1341438"/>
            <a:ext cx="1165225" cy="1800225"/>
          </a:xfrm>
          <a:prstGeom prst="rect">
            <a:avLst/>
          </a:prstGeom>
          <a:noFill/>
        </p:spPr>
      </p:pic>
      <p:sp>
        <p:nvSpPr>
          <p:cNvPr id="5124" name="Rectangle 4"/>
          <p:cNvSpPr>
            <a:spLocks noGrp="1" noChangeArrowheads="1"/>
          </p:cNvSpPr>
          <p:nvPr>
            <p:ph type="title"/>
          </p:nvPr>
        </p:nvSpPr>
        <p:spPr>
          <a:xfrm>
            <a:off x="395288" y="404813"/>
            <a:ext cx="7543800" cy="796925"/>
          </a:xfrm>
          <a:noFill/>
          <a:ln/>
        </p:spPr>
        <p:txBody>
          <a:bodyPr/>
          <a:lstStyle/>
          <a:p>
            <a:pPr algn="ctr" rtl="1"/>
            <a:r>
              <a:rPr lang="fa-IR">
                <a:cs typeface="B Zar" pitchFamily="2" charset="-78"/>
              </a:rPr>
              <a:t>چه برداشتي از آرمان داريم؟</a:t>
            </a:r>
            <a:endParaRPr lang="en-US">
              <a:cs typeface="B Zar" pitchFamily="2" charset="-7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611188" y="1557338"/>
            <a:ext cx="6840537" cy="3814762"/>
          </a:xfrm>
          <a:noFill/>
          <a:ln/>
        </p:spPr>
        <p:txBody>
          <a:bodyPr/>
          <a:lstStyle/>
          <a:p>
            <a:pPr marL="0" indent="3175" algn="r" rtl="1">
              <a:lnSpc>
                <a:spcPct val="105000"/>
              </a:lnSpc>
              <a:buFont typeface="Wingdings" pitchFamily="2" charset="2"/>
              <a:buNone/>
            </a:pPr>
            <a:r>
              <a:rPr lang="fa-IR" sz="3400" b="1">
                <a:cs typeface="B Zar" pitchFamily="2" charset="-78"/>
              </a:rPr>
              <a:t>در شركت‌هاي آرماني:</a:t>
            </a:r>
          </a:p>
          <a:p>
            <a:pPr marL="0" indent="3175" algn="just" rtl="1">
              <a:lnSpc>
                <a:spcPct val="105000"/>
              </a:lnSpc>
              <a:buFont typeface="Wingdings" pitchFamily="2" charset="2"/>
              <a:buNone/>
            </a:pPr>
            <a:r>
              <a:rPr lang="fa-IR" sz="3400" b="1">
                <a:cs typeface="B Zar" pitchFamily="2" charset="-78"/>
              </a:rPr>
              <a:t> </a:t>
            </a:r>
            <a:r>
              <a:rPr lang="fa-IR" b="1">
                <a:cs typeface="B Zar" pitchFamily="2" charset="-78"/>
              </a:rPr>
              <a:t>بين ارزش‌هاي ناميرا و مقصد اصلي و دايمي (كه هرگز تغيير نمي‌كند)، و رويه‌هاي جاري و عملياتي و راهبردهاي كسب و كار (كه به سبب دگرگوني‌هاي محيط بايد همواره تغيير كند) مرز مشخصي وجود دارد</a:t>
            </a:r>
            <a:endParaRPr lang="en-US" b="1">
              <a:cs typeface="B Zar" pitchFamily="2" charset="-7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Rectangle: Click to edit Master text styles&#10;Second level&#10;Third level&#10;Fourth level&#10;Fifth level"/>
          <p:cNvSpPr>
            <a:spLocks noGrp="1" noChangeArrowheads="1"/>
          </p:cNvSpPr>
          <p:nvPr>
            <p:ph type="body" idx="1"/>
          </p:nvPr>
        </p:nvSpPr>
        <p:spPr>
          <a:xfrm>
            <a:off x="750888" y="1870075"/>
            <a:ext cx="7421562" cy="4511675"/>
          </a:xfrm>
          <a:noFill/>
          <a:ln/>
        </p:spPr>
        <p:txBody>
          <a:bodyPr/>
          <a:lstStyle/>
          <a:p>
            <a:pPr lvl="3" algn="r" rtl="1">
              <a:buFont typeface="Wingdings" pitchFamily="2" charset="2"/>
              <a:buNone/>
            </a:pPr>
            <a:r>
              <a:rPr lang="en-US" sz="1400" b="1" dirty="0">
                <a:cs typeface="B Mitra" pitchFamily="2" charset="-78"/>
              </a:rPr>
              <a:t>     </a:t>
            </a:r>
          </a:p>
        </p:txBody>
      </p:sp>
      <p:sp>
        <p:nvSpPr>
          <p:cNvPr id="60419" name="Rectangle 3"/>
          <p:cNvSpPr>
            <a:spLocks noGrp="1" noChangeArrowheads="1"/>
          </p:cNvSpPr>
          <p:nvPr>
            <p:ph type="title"/>
          </p:nvPr>
        </p:nvSpPr>
        <p:spPr>
          <a:xfrm>
            <a:off x="395288" y="404813"/>
            <a:ext cx="7543800" cy="796925"/>
          </a:xfrm>
          <a:noFill/>
          <a:ln/>
        </p:spPr>
        <p:txBody>
          <a:bodyPr/>
          <a:lstStyle/>
          <a:p>
            <a:pPr algn="ctr" rtl="1"/>
            <a:r>
              <a:rPr lang="fa-IR" sz="3600">
                <a:cs typeface="B Zar" pitchFamily="2" charset="-78"/>
              </a:rPr>
              <a:t>اجزاء اصلي بيانيه آرمان يا چشم‌انداز</a:t>
            </a:r>
            <a:endParaRPr lang="en-US" sz="3600">
              <a:cs typeface="B Zar" pitchFamily="2" charset="-78"/>
            </a:endParaRPr>
          </a:p>
        </p:txBody>
      </p:sp>
      <p:grpSp>
        <p:nvGrpSpPr>
          <p:cNvPr id="60425" name="Group 9"/>
          <p:cNvGrpSpPr>
            <a:grpSpLocks/>
          </p:cNvGrpSpPr>
          <p:nvPr/>
        </p:nvGrpSpPr>
        <p:grpSpPr bwMode="auto">
          <a:xfrm>
            <a:off x="2070100" y="1320800"/>
            <a:ext cx="4878388" cy="4845050"/>
            <a:chOff x="1304" y="786"/>
            <a:chExt cx="3073" cy="3052"/>
          </a:xfrm>
        </p:grpSpPr>
        <p:pic>
          <p:nvPicPr>
            <p:cNvPr id="60421" name="Picture 5" descr="yimg106"/>
            <p:cNvPicPr>
              <a:picLocks noChangeAspect="1" noChangeArrowheads="1"/>
            </p:cNvPicPr>
            <p:nvPr/>
          </p:nvPicPr>
          <p:blipFill>
            <a:blip r:embed="rId2" cstate="print"/>
            <a:srcRect/>
            <a:stretch>
              <a:fillRect/>
            </a:stretch>
          </p:blipFill>
          <p:spPr bwMode="auto">
            <a:xfrm rot="16200000">
              <a:off x="1315" y="775"/>
              <a:ext cx="3052" cy="3073"/>
            </a:xfrm>
            <a:prstGeom prst="rect">
              <a:avLst/>
            </a:prstGeom>
            <a:noFill/>
            <a:ln>
              <a:noFill/>
            </a:ln>
          </p:spPr>
        </p:pic>
        <p:sp>
          <p:nvSpPr>
            <p:cNvPr id="60422" name="Text Box 6"/>
            <p:cNvSpPr txBox="1">
              <a:spLocks noChangeArrowheads="1"/>
            </p:cNvSpPr>
            <p:nvPr/>
          </p:nvSpPr>
          <p:spPr bwMode="auto">
            <a:xfrm>
              <a:off x="2154" y="1253"/>
              <a:ext cx="1126" cy="756"/>
            </a:xfrm>
            <a:prstGeom prst="rect">
              <a:avLst/>
            </a:prstGeom>
            <a:noFill/>
            <a:ln w="9525">
              <a:noFill/>
              <a:miter lim="800000"/>
              <a:headEnd/>
              <a:tailEnd/>
            </a:ln>
            <a:effectLst/>
          </p:spPr>
          <p:txBody>
            <a:bodyPr wrap="none">
              <a:spAutoFit/>
            </a:bodyPr>
            <a:lstStyle/>
            <a:p>
              <a:pPr algn="ctr" rtl="1" eaLnBrk="0" hangingPunct="0"/>
              <a:r>
                <a:rPr lang="fa-IR" sz="2400" b="1" dirty="0">
                  <a:latin typeface="Tahoma" pitchFamily="34" charset="0"/>
                  <a:cs typeface="B Titr" pitchFamily="2" charset="-78"/>
                </a:rPr>
                <a:t>جهان‌بيني:</a:t>
              </a:r>
            </a:p>
            <a:p>
              <a:pPr algn="ctr" rtl="1" eaLnBrk="0" hangingPunct="0"/>
              <a:r>
                <a:rPr lang="fa-IR" sz="2400" b="1" dirty="0">
                  <a:latin typeface="Tahoma" pitchFamily="34" charset="0"/>
                  <a:cs typeface="B Titr" pitchFamily="2" charset="-78"/>
                </a:rPr>
                <a:t>اصول </a:t>
              </a:r>
              <a:r>
                <a:rPr lang="fa-IR" sz="2400" b="1" dirty="0" smtClean="0">
                  <a:latin typeface="Tahoma" pitchFamily="34" charset="0"/>
                  <a:cs typeface="B Titr" pitchFamily="2" charset="-78"/>
                </a:rPr>
                <a:t>ارزشي و</a:t>
              </a:r>
              <a:endParaRPr lang="fa-IR" sz="2400" b="1" dirty="0">
                <a:latin typeface="Tahoma" pitchFamily="34" charset="0"/>
                <a:cs typeface="B Titr" pitchFamily="2" charset="-78"/>
              </a:endParaRPr>
            </a:p>
            <a:p>
              <a:pPr algn="ctr" rtl="1" eaLnBrk="0" hangingPunct="0"/>
              <a:r>
                <a:rPr lang="fa-IR" sz="2400" b="1" dirty="0">
                  <a:latin typeface="Tahoma" pitchFamily="34" charset="0"/>
                  <a:cs typeface="B Titr" pitchFamily="2" charset="-78"/>
                </a:rPr>
                <a:t>هدف غايي</a:t>
              </a:r>
              <a:endParaRPr lang="en-US" sz="2400" dirty="0">
                <a:latin typeface="Tahoma" pitchFamily="34" charset="0"/>
                <a:cs typeface="B Titr" pitchFamily="2" charset="-78"/>
              </a:endParaRPr>
            </a:p>
          </p:txBody>
        </p:sp>
        <p:sp>
          <p:nvSpPr>
            <p:cNvPr id="60423" name="Text Box 7"/>
            <p:cNvSpPr txBox="1">
              <a:spLocks noChangeArrowheads="1"/>
            </p:cNvSpPr>
            <p:nvPr/>
          </p:nvSpPr>
          <p:spPr bwMode="auto">
            <a:xfrm>
              <a:off x="2306" y="2478"/>
              <a:ext cx="1686" cy="989"/>
            </a:xfrm>
            <a:prstGeom prst="rect">
              <a:avLst/>
            </a:prstGeom>
            <a:noFill/>
            <a:ln w="9525">
              <a:noFill/>
              <a:miter lim="800000"/>
              <a:headEnd/>
              <a:tailEnd/>
            </a:ln>
            <a:effectLst/>
          </p:spPr>
          <p:txBody>
            <a:bodyPr wrap="none">
              <a:spAutoFit/>
            </a:bodyPr>
            <a:lstStyle/>
            <a:p>
              <a:pPr algn="ctr" rtl="1" eaLnBrk="0" hangingPunct="0"/>
              <a:r>
                <a:rPr lang="fa-IR" sz="2400" b="1" dirty="0" smtClean="0">
                  <a:solidFill>
                    <a:schemeClr val="bg1"/>
                  </a:solidFill>
                  <a:latin typeface="Tahoma" pitchFamily="34" charset="0"/>
                  <a:cs typeface="B Titr" pitchFamily="2" charset="-78"/>
                </a:rPr>
                <a:t>سیمای آينده:</a:t>
              </a:r>
              <a:endParaRPr lang="fa-IR" sz="2400" b="1" dirty="0">
                <a:solidFill>
                  <a:schemeClr val="bg1"/>
                </a:solidFill>
                <a:latin typeface="Tahoma" pitchFamily="34" charset="0"/>
                <a:cs typeface="B Titr" pitchFamily="2" charset="-78"/>
              </a:endParaRPr>
            </a:p>
            <a:p>
              <a:pPr algn="ctr" rtl="1" eaLnBrk="0" hangingPunct="0"/>
              <a:r>
                <a:rPr lang="fa-IR" sz="2400" b="1" dirty="0">
                  <a:solidFill>
                    <a:schemeClr val="bg1"/>
                  </a:solidFill>
                  <a:latin typeface="Tahoma" pitchFamily="34" charset="0"/>
                  <a:cs typeface="B Titr" pitchFamily="2" charset="-78"/>
                </a:rPr>
                <a:t>هدف‌هاي جسورانه</a:t>
              </a:r>
            </a:p>
            <a:p>
              <a:pPr algn="ctr" rtl="1" eaLnBrk="0" hangingPunct="0"/>
              <a:r>
                <a:rPr lang="fa-IR" sz="2400" b="1" dirty="0">
                  <a:solidFill>
                    <a:schemeClr val="bg1"/>
                  </a:solidFill>
                  <a:latin typeface="Tahoma" pitchFamily="34" charset="0"/>
                  <a:cs typeface="B Titr" pitchFamily="2" charset="-78"/>
                </a:rPr>
                <a:t>بلندمدت  10 تا 30 ساله</a:t>
              </a:r>
            </a:p>
            <a:p>
              <a:pPr algn="ctr" rtl="1" eaLnBrk="0" hangingPunct="0"/>
              <a:r>
                <a:rPr lang="fa-IR" sz="2400" b="1" dirty="0">
                  <a:solidFill>
                    <a:schemeClr val="bg1"/>
                  </a:solidFill>
                  <a:latin typeface="Tahoma" pitchFamily="34" charset="0"/>
                  <a:cs typeface="B Titr" pitchFamily="2" charset="-78"/>
                </a:rPr>
                <a:t>و بيان دلپذير</a:t>
              </a:r>
              <a:endParaRPr lang="en-US" sz="2400" dirty="0">
                <a:solidFill>
                  <a:schemeClr val="bg1"/>
                </a:solidFill>
                <a:latin typeface="Tahoma" pitchFamily="34" charset="0"/>
                <a:cs typeface="B Titr" pitchFamily="2" charset="-78"/>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Rectangle: Click to edit Master text styles&#10;Second level&#10;Third level&#10;Fourth level&#10;Fifth level"/>
          <p:cNvSpPr>
            <a:spLocks noGrp="1" noChangeArrowheads="1"/>
          </p:cNvSpPr>
          <p:nvPr>
            <p:ph type="body" idx="1"/>
          </p:nvPr>
        </p:nvSpPr>
        <p:spPr>
          <a:xfrm>
            <a:off x="323850" y="1773238"/>
            <a:ext cx="8501063" cy="4392612"/>
          </a:xfrm>
          <a:noFill/>
          <a:ln/>
        </p:spPr>
        <p:txBody>
          <a:bodyPr/>
          <a:lstStyle/>
          <a:p>
            <a:pPr lvl="2" algn="just" rtl="1">
              <a:lnSpc>
                <a:spcPct val="90000"/>
              </a:lnSpc>
            </a:pPr>
            <a:r>
              <a:rPr lang="fa-IR" b="1" dirty="0">
                <a:cs typeface="B Mitra" pitchFamily="2" charset="-78"/>
              </a:rPr>
              <a:t>جهان‌بيني </a:t>
            </a:r>
            <a:r>
              <a:rPr lang="fa-IR" b="1" dirty="0" smtClean="0">
                <a:cs typeface="B Mitra" pitchFamily="2" charset="-78"/>
              </a:rPr>
              <a:t>نمايانگر </a:t>
            </a:r>
            <a:r>
              <a:rPr lang="fa-IR" b="1" dirty="0">
                <a:solidFill>
                  <a:srgbClr val="0070C0"/>
                </a:solidFill>
                <a:cs typeface="B Mitra" pitchFamily="2" charset="-78"/>
              </a:rPr>
              <a:t>خصلت ها و صفات ماندگار </a:t>
            </a:r>
            <a:r>
              <a:rPr lang="fa-IR" b="1" dirty="0">
                <a:cs typeface="B Mitra" pitchFamily="2" charset="-78"/>
              </a:rPr>
              <a:t>هر سازمان است، که در گذر زمان تغییر نمی کند</a:t>
            </a:r>
          </a:p>
          <a:p>
            <a:pPr lvl="2" algn="just" rtl="1">
              <a:lnSpc>
                <a:spcPct val="90000"/>
              </a:lnSpc>
            </a:pPr>
            <a:r>
              <a:rPr lang="fa-IR" b="1" dirty="0">
                <a:cs typeface="B Mitra" pitchFamily="2" charset="-78"/>
              </a:rPr>
              <a:t>مهمترين و ماندگارترين حاصل كار معماران شركت‌هاي آرماني، جهان بيني شركت‌هاي آنها است</a:t>
            </a:r>
          </a:p>
          <a:p>
            <a:pPr lvl="2" algn="just" rtl="1">
              <a:lnSpc>
                <a:spcPct val="90000"/>
              </a:lnSpc>
            </a:pPr>
            <a:r>
              <a:rPr lang="fa-IR" b="1" dirty="0" smtClean="0">
                <a:cs typeface="B Mitra" pitchFamily="2" charset="-78"/>
              </a:rPr>
              <a:t>جهان‌بيني همچون </a:t>
            </a:r>
            <a:r>
              <a:rPr lang="fa-IR" b="1" dirty="0">
                <a:cs typeface="B Mitra" pitchFamily="2" charset="-78"/>
              </a:rPr>
              <a:t>چراغي پرفروغ و هميشه روشن، </a:t>
            </a:r>
            <a:r>
              <a:rPr lang="fa-IR" b="1" dirty="0">
                <a:solidFill>
                  <a:srgbClr val="0070C0"/>
                </a:solidFill>
                <a:cs typeface="B Mitra" pitchFamily="2" charset="-78"/>
              </a:rPr>
              <a:t>كانون هدايت و الهام </a:t>
            </a:r>
            <a:r>
              <a:rPr lang="fa-IR" b="1" dirty="0">
                <a:cs typeface="B Mitra" pitchFamily="2" charset="-78"/>
              </a:rPr>
              <a:t>است</a:t>
            </a:r>
          </a:p>
          <a:p>
            <a:pPr lvl="2" algn="just" rtl="1">
              <a:lnSpc>
                <a:spcPct val="90000"/>
              </a:lnSpc>
            </a:pPr>
            <a:r>
              <a:rPr lang="fa-IR" b="1" dirty="0">
                <a:cs typeface="B Mitra" pitchFamily="2" charset="-78"/>
              </a:rPr>
              <a:t>جهان بینی </a:t>
            </a:r>
            <a:r>
              <a:rPr lang="fa-IR" b="1" dirty="0" smtClean="0">
                <a:cs typeface="B Mitra" pitchFamily="2" charset="-78"/>
              </a:rPr>
              <a:t>همچون </a:t>
            </a:r>
            <a:r>
              <a:rPr lang="fa-IR" b="1" dirty="0">
                <a:solidFill>
                  <a:srgbClr val="7030A0"/>
                </a:solidFill>
                <a:cs typeface="B Mitra" pitchFamily="2" charset="-78"/>
              </a:rPr>
              <a:t>ملات و چسبی قوی</a:t>
            </a:r>
            <a:r>
              <a:rPr lang="fa-IR" b="1" dirty="0">
                <a:cs typeface="B Mitra" pitchFamily="2" charset="-78"/>
              </a:rPr>
              <a:t>، همه اجزاء سازمان را در روند تکاملی خود به هم پیوند می دهد تا یکپارچگی سازمان حفظ شود</a:t>
            </a:r>
          </a:p>
          <a:p>
            <a:pPr lvl="2" algn="just" rtl="1">
              <a:lnSpc>
                <a:spcPct val="90000"/>
              </a:lnSpc>
            </a:pPr>
            <a:r>
              <a:rPr lang="fa-IR" b="1" dirty="0">
                <a:cs typeface="B Mitra" pitchFamily="2" charset="-78"/>
              </a:rPr>
              <a:t>هر آرمان کارآمد باید در برگیرنده جهان بینی </a:t>
            </a:r>
            <a:r>
              <a:rPr lang="fa-IR" b="1" dirty="0" smtClean="0">
                <a:cs typeface="B Mitra" pitchFamily="2" charset="-78"/>
              </a:rPr>
              <a:t>سازمان </a:t>
            </a:r>
            <a:r>
              <a:rPr lang="fa-IR" b="1" dirty="0">
                <a:cs typeface="B Mitra" pitchFamily="2" charset="-78"/>
              </a:rPr>
              <a:t>باشد</a:t>
            </a:r>
          </a:p>
          <a:p>
            <a:pPr lvl="2" algn="just" rtl="1">
              <a:lnSpc>
                <a:spcPct val="90000"/>
              </a:lnSpc>
            </a:pPr>
            <a:r>
              <a:rPr lang="fa-IR" b="1" dirty="0">
                <a:cs typeface="B Mitra" pitchFamily="2" charset="-78"/>
              </a:rPr>
              <a:t>جهان‌بيني </a:t>
            </a:r>
            <a:r>
              <a:rPr lang="fa-IR" b="1" dirty="0" smtClean="0">
                <a:cs typeface="B Mitra" pitchFamily="2" charset="-78"/>
              </a:rPr>
              <a:t>در </a:t>
            </a:r>
            <a:r>
              <a:rPr lang="fa-IR" b="1" dirty="0">
                <a:cs typeface="B Mitra" pitchFamily="2" charset="-78"/>
              </a:rPr>
              <a:t>برگيرنده دو عنصر متمايز است:</a:t>
            </a:r>
          </a:p>
          <a:p>
            <a:pPr lvl="3" algn="just" rtl="1">
              <a:lnSpc>
                <a:spcPct val="90000"/>
              </a:lnSpc>
            </a:pPr>
            <a:r>
              <a:rPr lang="fa-IR" b="1" dirty="0">
                <a:cs typeface="B Mitra" pitchFamily="2" charset="-78"/>
              </a:rPr>
              <a:t>اصول ارزشي</a:t>
            </a:r>
          </a:p>
          <a:p>
            <a:pPr lvl="3" algn="just" rtl="1">
              <a:lnSpc>
                <a:spcPct val="90000"/>
              </a:lnSpc>
            </a:pPr>
            <a:r>
              <a:rPr lang="fa-IR" b="1" dirty="0">
                <a:cs typeface="B Mitra" pitchFamily="2" charset="-78"/>
              </a:rPr>
              <a:t>هدف </a:t>
            </a:r>
            <a:r>
              <a:rPr lang="fa-IR" b="1" dirty="0" smtClean="0">
                <a:cs typeface="B Mitra" pitchFamily="2" charset="-78"/>
              </a:rPr>
              <a:t>غايي</a:t>
            </a:r>
            <a:endParaRPr lang="en-US" b="1" dirty="0">
              <a:cs typeface="B Mitra" pitchFamily="2" charset="-78"/>
            </a:endParaRPr>
          </a:p>
        </p:txBody>
      </p:sp>
      <p:sp>
        <p:nvSpPr>
          <p:cNvPr id="46083" name="Rectangle 3"/>
          <p:cNvSpPr>
            <a:spLocks noGrp="1" noChangeArrowheads="1"/>
          </p:cNvSpPr>
          <p:nvPr>
            <p:ph type="title"/>
          </p:nvPr>
        </p:nvSpPr>
        <p:spPr>
          <a:xfrm>
            <a:off x="457200" y="476250"/>
            <a:ext cx="7543800" cy="796925"/>
          </a:xfrm>
          <a:noFill/>
          <a:ln/>
        </p:spPr>
        <p:txBody>
          <a:bodyPr/>
          <a:lstStyle/>
          <a:p>
            <a:pPr algn="ctr" rtl="1"/>
            <a:r>
              <a:rPr lang="fa-IR" sz="3600" dirty="0" smtClean="0">
                <a:cs typeface="B Zar" pitchFamily="2" charset="-78"/>
              </a:rPr>
              <a:t>جهان‌بيني</a:t>
            </a:r>
            <a:endParaRPr lang="en-US" sz="3600" dirty="0">
              <a:cs typeface="B Zar" pitchFamily="2" charset="-7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descr="Rectangle: Click to edit Master text styles&#10;Second level&#10;Third level&#10;Fourth level&#10;Fifth level"/>
          <p:cNvSpPr>
            <a:spLocks noGrp="1" noChangeArrowheads="1"/>
          </p:cNvSpPr>
          <p:nvPr>
            <p:ph type="body" idx="1"/>
          </p:nvPr>
        </p:nvSpPr>
        <p:spPr>
          <a:xfrm>
            <a:off x="179388" y="1484313"/>
            <a:ext cx="8501062" cy="4897437"/>
          </a:xfrm>
          <a:noFill/>
          <a:ln/>
        </p:spPr>
        <p:txBody>
          <a:bodyPr/>
          <a:lstStyle/>
          <a:p>
            <a:pPr lvl="2" algn="just" rtl="1">
              <a:lnSpc>
                <a:spcPct val="110000"/>
              </a:lnSpc>
            </a:pPr>
            <a:r>
              <a:rPr lang="fa-IR" sz="2800" b="1" dirty="0">
                <a:cs typeface="B Mitra" pitchFamily="2" charset="-78"/>
              </a:rPr>
              <a:t>اصول ارزشی به </a:t>
            </a:r>
            <a:r>
              <a:rPr lang="fa-IR" sz="2800" b="1" dirty="0">
                <a:solidFill>
                  <a:srgbClr val="00B050"/>
                </a:solidFill>
                <a:cs typeface="B Mitra" pitchFamily="2" charset="-78"/>
              </a:rPr>
              <a:t>اصول بنیادی و ماندگار </a:t>
            </a:r>
            <a:r>
              <a:rPr lang="fa-IR" sz="2800" b="1" dirty="0">
                <a:cs typeface="B Mitra" pitchFamily="2" charset="-78"/>
              </a:rPr>
              <a:t>هر سازمان گفته می شود</a:t>
            </a:r>
          </a:p>
          <a:p>
            <a:pPr lvl="2" algn="just" rtl="1">
              <a:lnSpc>
                <a:spcPct val="110000"/>
              </a:lnSpc>
            </a:pPr>
            <a:r>
              <a:rPr lang="fa-IR" sz="2800" b="1" dirty="0">
                <a:solidFill>
                  <a:srgbClr val="002060"/>
                </a:solidFill>
                <a:cs typeface="B Mitra" pitchFamily="2" charset="-78"/>
              </a:rPr>
              <a:t>شمار این اصول اندک ولی عمر آنها طولانی است </a:t>
            </a:r>
            <a:r>
              <a:rPr lang="fa-IR" sz="2800" b="1" dirty="0">
                <a:cs typeface="B Mitra" pitchFamily="2" charset="-78"/>
              </a:rPr>
              <a:t>و برای کسانی که درون سازمان هستند، ارزش و اهمیت ذاتی دارند</a:t>
            </a:r>
          </a:p>
          <a:p>
            <a:pPr lvl="2" algn="just" rtl="1">
              <a:lnSpc>
                <a:spcPct val="110000"/>
              </a:lnSpc>
            </a:pPr>
            <a:r>
              <a:rPr lang="fa-IR" sz="2800" b="1" dirty="0">
                <a:cs typeface="B Mitra" pitchFamily="2" charset="-78"/>
              </a:rPr>
              <a:t>شرکتهای بزرگ و ماندگار بدون توجه به محیط فعلی، مقتضیات رقابت، و یا </a:t>
            </a:r>
            <a:r>
              <a:rPr lang="fa-IR" sz="2800" b="1" dirty="0" smtClean="0">
                <a:cs typeface="B Mitra" pitchFamily="2" charset="-78"/>
              </a:rPr>
              <a:t>علائق مدیریتی </a:t>
            </a:r>
            <a:r>
              <a:rPr lang="fa-IR" sz="2800" b="1" dirty="0">
                <a:cs typeface="B Mitra" pitchFamily="2" charset="-78"/>
              </a:rPr>
              <a:t>اصول ارزشی خود را بر می گزینند</a:t>
            </a:r>
          </a:p>
          <a:p>
            <a:pPr lvl="2" algn="just" rtl="1">
              <a:lnSpc>
                <a:spcPct val="110000"/>
              </a:lnSpc>
            </a:pPr>
            <a:r>
              <a:rPr lang="fa-IR" sz="2800" b="1" dirty="0">
                <a:cs typeface="B Mitra" pitchFamily="2" charset="-78"/>
              </a:rPr>
              <a:t>چیستی </a:t>
            </a:r>
            <a:r>
              <a:rPr lang="fa-IR" sz="2800" b="1" dirty="0" smtClean="0">
                <a:cs typeface="B Mitra" pitchFamily="2" charset="-78"/>
              </a:rPr>
              <a:t>اصول </a:t>
            </a:r>
            <a:r>
              <a:rPr lang="fa-IR" sz="2800" b="1" dirty="0">
                <a:cs typeface="B Mitra" pitchFamily="2" charset="-78"/>
              </a:rPr>
              <a:t>ارزشی </a:t>
            </a:r>
            <a:r>
              <a:rPr lang="fa-IR" sz="2800" b="1" dirty="0" smtClean="0">
                <a:cs typeface="B Mitra" pitchFamily="2" charset="-78"/>
              </a:rPr>
              <a:t>شرکت </a:t>
            </a:r>
            <a:r>
              <a:rPr lang="fa-IR" sz="2800" b="1" dirty="0">
                <a:cs typeface="B Mitra" pitchFamily="2" charset="-78"/>
              </a:rPr>
              <a:t>مهم نیست، بلکه </a:t>
            </a:r>
            <a:r>
              <a:rPr lang="fa-IR" sz="2800" b="1" dirty="0">
                <a:solidFill>
                  <a:srgbClr val="00B050"/>
                </a:solidFill>
                <a:cs typeface="B Mitra" pitchFamily="2" charset="-78"/>
              </a:rPr>
              <a:t>مهم داشتن و اعتقاد به اصول</a:t>
            </a:r>
            <a:r>
              <a:rPr lang="fa-IR" sz="2800" b="1" dirty="0">
                <a:cs typeface="B Mitra" pitchFamily="2" charset="-78"/>
              </a:rPr>
              <a:t> </a:t>
            </a:r>
            <a:r>
              <a:rPr lang="fa-IR" sz="2800" b="1" dirty="0" smtClean="0">
                <a:cs typeface="B Mitra" pitchFamily="2" charset="-78"/>
              </a:rPr>
              <a:t>است</a:t>
            </a:r>
            <a:endParaRPr lang="fa-IR" sz="2800" b="1" dirty="0">
              <a:cs typeface="B Mitra" pitchFamily="2" charset="-78"/>
            </a:endParaRPr>
          </a:p>
        </p:txBody>
      </p:sp>
      <p:sp>
        <p:nvSpPr>
          <p:cNvPr id="61443" name="Rectangle 3"/>
          <p:cNvSpPr>
            <a:spLocks noGrp="1" noChangeArrowheads="1"/>
          </p:cNvSpPr>
          <p:nvPr>
            <p:ph type="title"/>
          </p:nvPr>
        </p:nvSpPr>
        <p:spPr>
          <a:xfrm>
            <a:off x="250825" y="260350"/>
            <a:ext cx="7543800" cy="796925"/>
          </a:xfrm>
          <a:noFill/>
          <a:ln/>
        </p:spPr>
        <p:txBody>
          <a:bodyPr/>
          <a:lstStyle/>
          <a:p>
            <a:pPr algn="ctr" rtl="1"/>
            <a:r>
              <a:rPr lang="fa-IR" sz="3600">
                <a:cs typeface="B Zar" pitchFamily="2" charset="-78"/>
              </a:rPr>
              <a:t>اصول ارزشی</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descr="Rectangle: Click to edit Master text styles&#10;Second level&#10;Third level&#10;Fourth level&#10;Fifth level"/>
          <p:cNvSpPr>
            <a:spLocks noGrp="1" noChangeArrowheads="1"/>
          </p:cNvSpPr>
          <p:nvPr>
            <p:ph type="body" idx="1"/>
          </p:nvPr>
        </p:nvSpPr>
        <p:spPr>
          <a:xfrm>
            <a:off x="750888" y="1870075"/>
            <a:ext cx="7421562" cy="4511675"/>
          </a:xfrm>
          <a:noFill/>
          <a:ln/>
        </p:spPr>
        <p:txBody>
          <a:bodyPr/>
          <a:lstStyle/>
          <a:p>
            <a:pPr algn="r" rtl="1">
              <a:lnSpc>
                <a:spcPct val="90000"/>
              </a:lnSpc>
            </a:pPr>
            <a:r>
              <a:rPr lang="fa-IR" sz="2800" b="1" dirty="0" smtClean="0">
                <a:cs typeface="B Mitra" pitchFamily="2" charset="-78"/>
              </a:rPr>
              <a:t>ماموريت </a:t>
            </a:r>
            <a:r>
              <a:rPr lang="fa-IR" sz="2800" b="1" dirty="0">
                <a:cs typeface="B Mitra" pitchFamily="2" charset="-78"/>
              </a:rPr>
              <a:t>سازمان</a:t>
            </a:r>
          </a:p>
          <a:p>
            <a:pPr lvl="1" algn="r" rtl="1">
              <a:lnSpc>
                <a:spcPct val="90000"/>
              </a:lnSpc>
            </a:pPr>
            <a:r>
              <a:rPr lang="fa-IR" sz="2400" b="1" dirty="0">
                <a:cs typeface="B Mitra" pitchFamily="2" charset="-78"/>
              </a:rPr>
              <a:t>ماهيت ماموريت سازمان </a:t>
            </a:r>
          </a:p>
          <a:p>
            <a:pPr lvl="1" algn="r" rtl="1">
              <a:lnSpc>
                <a:spcPct val="90000"/>
              </a:lnSpc>
            </a:pPr>
            <a:r>
              <a:rPr lang="fa-IR" sz="2400" b="1" dirty="0">
                <a:cs typeface="B Mitra" pitchFamily="2" charset="-78"/>
              </a:rPr>
              <a:t>كار يا فعاليت شركت چيست؟</a:t>
            </a:r>
          </a:p>
          <a:p>
            <a:pPr lvl="1" algn="r" rtl="1">
              <a:lnSpc>
                <a:spcPct val="90000"/>
              </a:lnSpc>
            </a:pPr>
            <a:r>
              <a:rPr lang="fa-IR" sz="2400" b="1" dirty="0">
                <a:cs typeface="B Mitra" pitchFamily="2" charset="-78"/>
              </a:rPr>
              <a:t>علت يا فلسفه وجوديي شركت چيست؟</a:t>
            </a:r>
          </a:p>
          <a:p>
            <a:pPr lvl="1" algn="r" rtl="1">
              <a:lnSpc>
                <a:spcPct val="90000"/>
              </a:lnSpc>
            </a:pPr>
            <a:r>
              <a:rPr lang="fa-IR" sz="2400" b="1" dirty="0">
                <a:cs typeface="B Mitra" pitchFamily="2" charset="-78"/>
              </a:rPr>
              <a:t>بيانگر ن</a:t>
            </a:r>
            <a:r>
              <a:rPr lang="ar-SA" sz="2400" b="1" dirty="0">
                <a:cs typeface="B Mitra" pitchFamily="2" charset="-78"/>
              </a:rPr>
              <a:t>گرش، ديدگاهها و نيازهای گوناگون گروههای ذينفع</a:t>
            </a:r>
            <a:r>
              <a:rPr lang="fa-IR" sz="2400" b="1" dirty="0">
                <a:cs typeface="B Mitra" pitchFamily="2" charset="-78"/>
              </a:rPr>
              <a:t>ان</a:t>
            </a:r>
            <a:r>
              <a:rPr lang="ar-SA" sz="2400" b="1" dirty="0">
                <a:cs typeface="B Mitra" pitchFamily="2" charset="-78"/>
              </a:rPr>
              <a:t>(</a:t>
            </a:r>
            <a:r>
              <a:rPr lang="en-US" sz="2400" b="1" dirty="0">
                <a:cs typeface="B Mitra" pitchFamily="2" charset="-78"/>
              </a:rPr>
              <a:t>Stakeholders</a:t>
            </a:r>
            <a:r>
              <a:rPr lang="ar-SA" sz="2400" b="1" dirty="0">
                <a:cs typeface="B Mitra" pitchFamily="2" charset="-78"/>
              </a:rPr>
              <a:t>)</a:t>
            </a:r>
            <a:endParaRPr lang="fa-IR" sz="2400" b="1" dirty="0">
              <a:cs typeface="B Mitra" pitchFamily="2" charset="-78"/>
            </a:endParaRPr>
          </a:p>
          <a:p>
            <a:pPr lvl="1" algn="r" rtl="1">
              <a:lnSpc>
                <a:spcPct val="90000"/>
              </a:lnSpc>
            </a:pPr>
            <a:r>
              <a:rPr lang="fa-IR" sz="2400" b="1" dirty="0">
                <a:cs typeface="B Mitra" pitchFamily="2" charset="-78"/>
              </a:rPr>
              <a:t>نزديك كننده ديدگا‌ه‌هاي مخالف به هم</a:t>
            </a:r>
          </a:p>
          <a:p>
            <a:pPr lvl="1" algn="r" rtl="1">
              <a:lnSpc>
                <a:spcPct val="90000"/>
              </a:lnSpc>
            </a:pPr>
            <a:r>
              <a:rPr lang="fa-IR" sz="2400" b="1" dirty="0">
                <a:cs typeface="B Mitra" pitchFamily="2" charset="-78"/>
              </a:rPr>
              <a:t>توجه به مشتري </a:t>
            </a:r>
          </a:p>
          <a:p>
            <a:pPr lvl="1" algn="r" rtl="1">
              <a:lnSpc>
                <a:spcPct val="90000"/>
              </a:lnSpc>
            </a:pPr>
            <a:r>
              <a:rPr lang="fa-IR" sz="2400" b="1" dirty="0">
                <a:cs typeface="B Mitra" pitchFamily="2" charset="-78"/>
              </a:rPr>
              <a:t>اعلان كننده سياست اجتماعي سازمان</a:t>
            </a:r>
          </a:p>
          <a:p>
            <a:pPr lvl="3" algn="r" rtl="1">
              <a:lnSpc>
                <a:spcPct val="90000"/>
              </a:lnSpc>
              <a:buFont typeface="Wingdings" pitchFamily="2" charset="2"/>
              <a:buNone/>
            </a:pPr>
            <a:r>
              <a:rPr lang="en-US" sz="1400" b="1" dirty="0">
                <a:cs typeface="B Mitra" pitchFamily="2" charset="-78"/>
              </a:rPr>
              <a:t>     </a:t>
            </a:r>
          </a:p>
        </p:txBody>
      </p:sp>
      <p:pic>
        <p:nvPicPr>
          <p:cNvPr id="80899" name="Picture 3" descr="BD05376_"/>
          <p:cNvPicPr>
            <a:picLocks noChangeAspect="1" noChangeArrowheads="1"/>
          </p:cNvPicPr>
          <p:nvPr/>
        </p:nvPicPr>
        <p:blipFill>
          <a:blip r:embed="rId2" cstate="print"/>
          <a:srcRect/>
          <a:stretch>
            <a:fillRect/>
          </a:stretch>
        </p:blipFill>
        <p:spPr bwMode="auto">
          <a:xfrm>
            <a:off x="611188" y="1700213"/>
            <a:ext cx="3240087" cy="2206625"/>
          </a:xfrm>
          <a:prstGeom prst="rect">
            <a:avLst/>
          </a:prstGeom>
          <a:noFill/>
        </p:spPr>
      </p:pic>
      <p:sp>
        <p:nvSpPr>
          <p:cNvPr id="80900" name="Rectangle 4"/>
          <p:cNvSpPr>
            <a:spLocks noGrp="1" noChangeArrowheads="1"/>
          </p:cNvSpPr>
          <p:nvPr>
            <p:ph type="title"/>
          </p:nvPr>
        </p:nvSpPr>
        <p:spPr>
          <a:xfrm>
            <a:off x="457200" y="620713"/>
            <a:ext cx="7543800" cy="796925"/>
          </a:xfrm>
          <a:noFill/>
          <a:ln/>
        </p:spPr>
        <p:txBody>
          <a:bodyPr/>
          <a:lstStyle/>
          <a:p>
            <a:pPr algn="ctr" rtl="1"/>
            <a:r>
              <a:rPr lang="fa-IR" sz="3600" dirty="0" smtClean="0">
                <a:cs typeface="B Zar" pitchFamily="2" charset="-78"/>
              </a:rPr>
              <a:t>بيانيه </a:t>
            </a:r>
            <a:r>
              <a:rPr lang="fa-IR" sz="3600" dirty="0">
                <a:cs typeface="B Zar" pitchFamily="2" charset="-78"/>
              </a:rPr>
              <a:t>ماموريت</a:t>
            </a:r>
            <a:endParaRPr lang="en-US" sz="3600" dirty="0">
              <a:cs typeface="B Zar" pitchFamily="2"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descr="Rectangle: Click to edit Master text styles&#10;Second level&#10;Third level&#10;Fourth level&#10;Fifth level"/>
          <p:cNvSpPr>
            <a:spLocks noGrp="1" noChangeArrowheads="1"/>
          </p:cNvSpPr>
          <p:nvPr>
            <p:ph type="body" idx="1"/>
          </p:nvPr>
        </p:nvSpPr>
        <p:spPr>
          <a:xfrm>
            <a:off x="179388" y="1484313"/>
            <a:ext cx="8501062" cy="4897437"/>
          </a:xfrm>
          <a:noFill/>
          <a:ln/>
        </p:spPr>
        <p:txBody>
          <a:bodyPr/>
          <a:lstStyle/>
          <a:p>
            <a:pPr lvl="2" algn="just" rtl="1">
              <a:lnSpc>
                <a:spcPct val="125000"/>
              </a:lnSpc>
            </a:pPr>
            <a:r>
              <a:rPr lang="fa-IR" sz="2800" b="1" dirty="0" smtClean="0">
                <a:cs typeface="B Mitra" pitchFamily="2" charset="-78"/>
              </a:rPr>
              <a:t>اصول </a:t>
            </a:r>
            <a:r>
              <a:rPr lang="fa-IR" sz="2800" b="1" dirty="0">
                <a:cs typeface="B Mitra" pitchFamily="2" charset="-78"/>
              </a:rPr>
              <a:t>ارزشی باید از </a:t>
            </a:r>
            <a:r>
              <a:rPr lang="fa-IR" sz="2800" b="1" dirty="0">
                <a:solidFill>
                  <a:srgbClr val="00B0F0"/>
                </a:solidFill>
                <a:cs typeface="B Mitra" pitchFamily="2" charset="-78"/>
              </a:rPr>
              <a:t>آزمون زمان و موقعیت </a:t>
            </a:r>
            <a:r>
              <a:rPr lang="fa-IR" sz="2800" b="1" dirty="0">
                <a:cs typeface="B Mitra" pitchFamily="2" charset="-78"/>
              </a:rPr>
              <a:t>سربلند خارج شوند</a:t>
            </a:r>
          </a:p>
          <a:p>
            <a:pPr lvl="2" algn="just" rtl="1">
              <a:lnSpc>
                <a:spcPct val="125000"/>
              </a:lnSpc>
            </a:pPr>
            <a:r>
              <a:rPr lang="fa-IR" sz="2800" b="1" dirty="0">
                <a:cs typeface="B Mitra" pitchFamily="2" charset="-78"/>
              </a:rPr>
              <a:t>شرکتها نباید در واکنش به تحولات بازار، اصول ارزشی خود را تغییر دهند، بلکه در صورت لزوم باید بازار را عوض کنند تا بتوانند نسبت به ارزشهای خود وفادار و صادق بمانند</a:t>
            </a:r>
          </a:p>
          <a:p>
            <a:pPr lvl="2" algn="just" rtl="1">
              <a:lnSpc>
                <a:spcPct val="125000"/>
              </a:lnSpc>
            </a:pPr>
            <a:r>
              <a:rPr lang="fa-IR" sz="2800" b="1" dirty="0">
                <a:cs typeface="B Mitra" pitchFamily="2" charset="-78"/>
              </a:rPr>
              <a:t>مسئولیت تعیین و تعریف اصول ارزشی شرکت را بر عهده گروه مریخ قرار دهید (کسانی که خود نماد و نمونه </a:t>
            </a:r>
            <a:r>
              <a:rPr lang="fa-IR" sz="2800" b="1" dirty="0" smtClean="0">
                <a:cs typeface="B Mitra" pitchFamily="2" charset="-78"/>
              </a:rPr>
              <a:t>ارزش ها </a:t>
            </a:r>
            <a:r>
              <a:rPr lang="fa-IR" sz="2800" b="1" dirty="0">
                <a:cs typeface="B Mitra" pitchFamily="2" charset="-78"/>
              </a:rPr>
              <a:t>و یک برش ژنتیکی از شرکت باشند) </a:t>
            </a:r>
          </a:p>
        </p:txBody>
      </p:sp>
      <p:sp>
        <p:nvSpPr>
          <p:cNvPr id="61443" name="Rectangle 3"/>
          <p:cNvSpPr>
            <a:spLocks noGrp="1" noChangeArrowheads="1"/>
          </p:cNvSpPr>
          <p:nvPr>
            <p:ph type="title"/>
          </p:nvPr>
        </p:nvSpPr>
        <p:spPr>
          <a:xfrm>
            <a:off x="250825" y="260350"/>
            <a:ext cx="7543800" cy="796925"/>
          </a:xfrm>
          <a:noFill/>
          <a:ln/>
        </p:spPr>
        <p:txBody>
          <a:bodyPr/>
          <a:lstStyle/>
          <a:p>
            <a:pPr algn="ctr" rtl="1"/>
            <a:r>
              <a:rPr lang="fa-IR" sz="3600" dirty="0">
                <a:cs typeface="B Zar" pitchFamily="2" charset="-78"/>
              </a:rPr>
              <a:t>اصول </a:t>
            </a:r>
            <a:r>
              <a:rPr lang="fa-IR" sz="3600" dirty="0" smtClean="0">
                <a:cs typeface="B Zar" pitchFamily="2" charset="-78"/>
              </a:rPr>
              <a:t>ارزشی </a:t>
            </a:r>
            <a:r>
              <a:rPr lang="fa-IR" sz="2400" dirty="0" smtClean="0">
                <a:cs typeface="B Zar" pitchFamily="2" charset="-78"/>
              </a:rPr>
              <a:t>(ادامه)</a:t>
            </a:r>
            <a:endParaRPr lang="en-US" sz="2400" dirty="0">
              <a:cs typeface="B Zar" pitchFamily="2" charset="-7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descr="Rectangle: Click to edit Master text styles&#10;Second level&#10;Third level&#10;Fourth level&#10;Fifth level"/>
          <p:cNvSpPr>
            <a:spLocks noGrp="1" noChangeArrowheads="1"/>
          </p:cNvSpPr>
          <p:nvPr>
            <p:ph type="body" idx="1"/>
          </p:nvPr>
        </p:nvSpPr>
        <p:spPr>
          <a:xfrm>
            <a:off x="179388" y="1268413"/>
            <a:ext cx="8501062" cy="5089545"/>
          </a:xfrm>
          <a:noFill/>
          <a:ln/>
        </p:spPr>
        <p:txBody>
          <a:bodyPr/>
          <a:lstStyle/>
          <a:p>
            <a:pPr lvl="2" algn="just" rtl="1">
              <a:lnSpc>
                <a:spcPct val="125000"/>
              </a:lnSpc>
            </a:pPr>
            <a:r>
              <a:rPr lang="fa-IR" sz="2800" b="1" dirty="0">
                <a:cs typeface="B Mitra" pitchFamily="2" charset="-78"/>
              </a:rPr>
              <a:t> در کار خود از چه اصولی پیروی می کنید، اصولی که در هر حال پابرجا مانده و عوض نشود؟</a:t>
            </a:r>
          </a:p>
          <a:p>
            <a:pPr lvl="2" algn="just" rtl="1">
              <a:lnSpc>
                <a:spcPct val="125000"/>
              </a:lnSpc>
            </a:pPr>
            <a:r>
              <a:rPr lang="fa-IR" sz="2800" b="1" dirty="0">
                <a:cs typeface="B Mitra" pitchFamily="2" charset="-78"/>
              </a:rPr>
              <a:t>اگر فرزند یا سایر خویشان از شما بپرسند در کار به چه اصولی پابند هستید، چه جوابی می دهید؟ حتما انتظار دارید فرزندانتان نیز این اصول را پس از رسیدن به بزرگسالی، در کار خود رعایت کنند</a:t>
            </a:r>
          </a:p>
          <a:p>
            <a:pPr lvl="2" algn="just" rtl="1">
              <a:lnSpc>
                <a:spcPct val="125000"/>
              </a:lnSpc>
            </a:pPr>
            <a:r>
              <a:rPr lang="fa-IR" sz="2800" b="1" dirty="0">
                <a:cs typeface="B Mitra" pitchFamily="2" charset="-78"/>
              </a:rPr>
              <a:t>اگر صبح فردا از خواب بیدار شوید و صاحب پول کلانی شده باشید- به طوری که بتوانید خود را بازنشسته کنید، آیا باز هم با همان اصول کاری زندگی خواهید کرد</a:t>
            </a:r>
            <a:r>
              <a:rPr lang="fa-IR" sz="2800" b="1" dirty="0" smtClean="0">
                <a:cs typeface="B Mitra" pitchFamily="2" charset="-78"/>
              </a:rPr>
              <a:t>؟</a:t>
            </a:r>
            <a:endParaRPr lang="fa-IR" sz="2800" b="1" dirty="0">
              <a:cs typeface="B Mitra" pitchFamily="2" charset="-78"/>
            </a:endParaRPr>
          </a:p>
        </p:txBody>
      </p:sp>
      <p:sp>
        <p:nvSpPr>
          <p:cNvPr id="62467" name="Rectangle 3"/>
          <p:cNvSpPr>
            <a:spLocks noGrp="1" noChangeArrowheads="1"/>
          </p:cNvSpPr>
          <p:nvPr>
            <p:ph type="title"/>
          </p:nvPr>
        </p:nvSpPr>
        <p:spPr>
          <a:xfrm>
            <a:off x="250825" y="255588"/>
            <a:ext cx="7543800" cy="796925"/>
          </a:xfrm>
          <a:noFill/>
          <a:ln/>
        </p:spPr>
        <p:txBody>
          <a:bodyPr/>
          <a:lstStyle/>
          <a:p>
            <a:pPr algn="ctr" rtl="1"/>
            <a:r>
              <a:rPr lang="fa-IR" sz="3600">
                <a:cs typeface="B Zar" pitchFamily="2" charset="-78"/>
              </a:rPr>
              <a:t>پرسش‌های کلیدی در تدوین اصول ارزشی</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descr="Rectangle: Click to edit Master text styles&#10;Second level&#10;Third level&#10;Fourth level&#10;Fifth level"/>
          <p:cNvSpPr>
            <a:spLocks noGrp="1" noChangeArrowheads="1"/>
          </p:cNvSpPr>
          <p:nvPr>
            <p:ph type="body" idx="1"/>
          </p:nvPr>
        </p:nvSpPr>
        <p:spPr>
          <a:xfrm>
            <a:off x="179388" y="1268413"/>
            <a:ext cx="8501062" cy="4897437"/>
          </a:xfrm>
          <a:noFill/>
          <a:ln/>
        </p:spPr>
        <p:txBody>
          <a:bodyPr/>
          <a:lstStyle/>
          <a:p>
            <a:pPr lvl="2" algn="just" rtl="1">
              <a:lnSpc>
                <a:spcPct val="125000"/>
              </a:lnSpc>
            </a:pPr>
            <a:r>
              <a:rPr lang="fa-IR" sz="2800" b="1" dirty="0" smtClean="0">
                <a:cs typeface="B Mitra" pitchFamily="2" charset="-78"/>
              </a:rPr>
              <a:t>آیا </a:t>
            </a:r>
            <a:r>
              <a:rPr lang="fa-IR" sz="2800" b="1" dirty="0">
                <a:cs typeface="B Mitra" pitchFamily="2" charset="-78"/>
              </a:rPr>
              <a:t>می توانید قبول کنید که این اصول به همین شکل و بدون تغییر تا صد سال بعد هم مثل امروز برای شما محترم و قابل اجرا بمانند؟</a:t>
            </a:r>
          </a:p>
          <a:p>
            <a:pPr lvl="2" algn="just" rtl="1">
              <a:lnSpc>
                <a:spcPct val="125000"/>
              </a:lnSpc>
            </a:pPr>
            <a:r>
              <a:rPr lang="fa-IR" sz="2800" b="1" dirty="0">
                <a:cs typeface="B Mitra" pitchFamily="2" charset="-78"/>
              </a:rPr>
              <a:t>آیا حاضرید حتی اگر یک یا چند اصل از این اصول به صورت مضرت رقابتی درآیند، باز هم آنها را حفظ کنید؟</a:t>
            </a:r>
          </a:p>
          <a:p>
            <a:pPr lvl="2" algn="just" rtl="1">
              <a:lnSpc>
                <a:spcPct val="125000"/>
              </a:lnSpc>
            </a:pPr>
            <a:r>
              <a:rPr lang="fa-IR" sz="2800" b="1" dirty="0">
                <a:cs typeface="B Mitra" pitchFamily="2" charset="-78"/>
              </a:rPr>
              <a:t>اگر قرار باشد فردا به کسب و کار دیگری مشغول شوید، چه اصولی را به عنوان اصول ارزشی انتخاب می کنید؟ (بدون توجه به رشته کاری خود)  </a:t>
            </a:r>
          </a:p>
        </p:txBody>
      </p:sp>
      <p:sp>
        <p:nvSpPr>
          <p:cNvPr id="62467" name="Rectangle 3"/>
          <p:cNvSpPr>
            <a:spLocks noGrp="1" noChangeArrowheads="1"/>
          </p:cNvSpPr>
          <p:nvPr>
            <p:ph type="title"/>
          </p:nvPr>
        </p:nvSpPr>
        <p:spPr>
          <a:xfrm>
            <a:off x="250825" y="255588"/>
            <a:ext cx="7543800" cy="796925"/>
          </a:xfrm>
          <a:noFill/>
          <a:ln/>
        </p:spPr>
        <p:txBody>
          <a:bodyPr/>
          <a:lstStyle/>
          <a:p>
            <a:pPr algn="ctr" rtl="1"/>
            <a:r>
              <a:rPr lang="fa-IR" sz="3200" dirty="0">
                <a:cs typeface="B Zar" pitchFamily="2" charset="-78"/>
              </a:rPr>
              <a:t>پرسش‌های کلیدی در تدوین اصول </a:t>
            </a:r>
            <a:r>
              <a:rPr lang="fa-IR" sz="3200" dirty="0" smtClean="0">
                <a:cs typeface="B Zar" pitchFamily="2" charset="-78"/>
              </a:rPr>
              <a:t>ارزشی </a:t>
            </a:r>
            <a:r>
              <a:rPr lang="fa-IR" sz="2000" dirty="0" smtClean="0">
                <a:cs typeface="B Zar" pitchFamily="2" charset="-78"/>
              </a:rPr>
              <a:t>(ادامه)</a:t>
            </a:r>
            <a:endParaRPr lang="en-US" sz="2000" dirty="0">
              <a:cs typeface="B Zar" pitchFamily="2" charset="-7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descr="Rectangle: Click to edit Master text styles&#10;Second level&#10;Third level&#10;Fourth level&#10;Fifth level"/>
          <p:cNvSpPr>
            <a:spLocks noGrp="1" noChangeArrowheads="1"/>
          </p:cNvSpPr>
          <p:nvPr>
            <p:ph type="body" idx="1"/>
          </p:nvPr>
        </p:nvSpPr>
        <p:spPr>
          <a:xfrm>
            <a:off x="323850" y="1773238"/>
            <a:ext cx="8501063" cy="4392612"/>
          </a:xfrm>
          <a:noFill/>
          <a:ln/>
        </p:spPr>
        <p:txBody>
          <a:bodyPr/>
          <a:lstStyle/>
          <a:p>
            <a:pPr lvl="2" algn="just" rtl="1">
              <a:lnSpc>
                <a:spcPct val="90000"/>
              </a:lnSpc>
            </a:pPr>
            <a:r>
              <a:rPr lang="fa-IR" b="1" dirty="0">
                <a:cs typeface="B Mitra" pitchFamily="2" charset="-78"/>
              </a:rPr>
              <a:t>نقش هدف </a:t>
            </a:r>
            <a:r>
              <a:rPr lang="fa-IR" b="1" dirty="0" smtClean="0">
                <a:cs typeface="B Mitra" pitchFamily="2" charset="-78"/>
              </a:rPr>
              <a:t>غایی </a:t>
            </a:r>
            <a:r>
              <a:rPr lang="fa-IR" b="1" dirty="0">
                <a:cs typeface="B Mitra" pitchFamily="2" charset="-78"/>
              </a:rPr>
              <a:t>در الهام </a:t>
            </a:r>
            <a:r>
              <a:rPr lang="fa-IR" b="1" dirty="0" smtClean="0">
                <a:cs typeface="B Mitra" pitchFamily="2" charset="-78"/>
              </a:rPr>
              <a:t>بخشیدن و </a:t>
            </a:r>
            <a:r>
              <a:rPr lang="fa-IR" b="1" dirty="0">
                <a:cs typeface="B Mitra" pitchFamily="2" charset="-78"/>
              </a:rPr>
              <a:t>هدایت کردن سازمانها بیش از نقش اصول ارزشی است</a:t>
            </a:r>
          </a:p>
          <a:p>
            <a:pPr lvl="2" algn="just" rtl="1">
              <a:lnSpc>
                <a:spcPct val="90000"/>
              </a:lnSpc>
            </a:pPr>
            <a:r>
              <a:rPr lang="fa-IR" b="1" dirty="0">
                <a:cs typeface="B Mitra" pitchFamily="2" charset="-78"/>
              </a:rPr>
              <a:t>تشخیص هدف </a:t>
            </a:r>
            <a:r>
              <a:rPr lang="fa-IR" b="1" dirty="0" smtClean="0">
                <a:cs typeface="B Mitra" pitchFamily="2" charset="-78"/>
              </a:rPr>
              <a:t>غایی </a:t>
            </a:r>
            <a:r>
              <a:rPr lang="fa-IR" b="1" dirty="0">
                <a:cs typeface="B Mitra" pitchFamily="2" charset="-78"/>
              </a:rPr>
              <a:t>مشکل تر از تشخیص اصول ارزشی است</a:t>
            </a:r>
          </a:p>
          <a:p>
            <a:pPr lvl="2" algn="just" rtl="1">
              <a:lnSpc>
                <a:spcPct val="90000"/>
              </a:lnSpc>
            </a:pPr>
            <a:r>
              <a:rPr lang="fa-IR" b="1" dirty="0">
                <a:cs typeface="B Mitra" pitchFamily="2" charset="-78"/>
              </a:rPr>
              <a:t>هدف و مقصد </a:t>
            </a:r>
            <a:r>
              <a:rPr lang="fa-IR" b="1" dirty="0" smtClean="0">
                <a:cs typeface="B Mitra" pitchFamily="2" charset="-78"/>
              </a:rPr>
              <a:t>غایی </a:t>
            </a:r>
            <a:r>
              <a:rPr lang="fa-IR" b="1" dirty="0">
                <a:cs typeface="B Mitra" pitchFamily="2" charset="-78"/>
              </a:rPr>
              <a:t>علاوه بر کسب درآمد، </a:t>
            </a:r>
            <a:r>
              <a:rPr lang="fa-IR" b="1" dirty="0">
                <a:solidFill>
                  <a:srgbClr val="7030A0"/>
                </a:solidFill>
                <a:cs typeface="B Mitra" pitchFamily="2" charset="-78"/>
              </a:rPr>
              <a:t>دلایلی والاتر برای حضور و بقای شرکت </a:t>
            </a:r>
            <a:r>
              <a:rPr lang="fa-IR" b="1" dirty="0">
                <a:cs typeface="B Mitra" pitchFamily="2" charset="-78"/>
              </a:rPr>
              <a:t>ارائه می کند</a:t>
            </a:r>
          </a:p>
          <a:p>
            <a:pPr lvl="2" algn="just" rtl="1">
              <a:lnSpc>
                <a:spcPct val="90000"/>
              </a:lnSpc>
            </a:pPr>
            <a:r>
              <a:rPr lang="fa-IR" b="1" dirty="0">
                <a:cs typeface="B Mitra" pitchFamily="2" charset="-78"/>
              </a:rPr>
              <a:t>هدف </a:t>
            </a:r>
            <a:r>
              <a:rPr lang="fa-IR" b="1" dirty="0" smtClean="0">
                <a:cs typeface="B Mitra" pitchFamily="2" charset="-78"/>
              </a:rPr>
              <a:t>غایی </a:t>
            </a:r>
            <a:r>
              <a:rPr lang="fa-IR" b="1" dirty="0">
                <a:cs typeface="B Mitra" pitchFamily="2" charset="-78"/>
              </a:rPr>
              <a:t>مثل ستاره راهنما در افق قرار دارد، همیشه دنبال آن می رویم و </a:t>
            </a:r>
            <a:r>
              <a:rPr lang="fa-IR" b="1" dirty="0" smtClean="0">
                <a:cs typeface="B Mitra" pitchFamily="2" charset="-78"/>
              </a:rPr>
              <a:t>هیچ وقت </a:t>
            </a:r>
            <a:r>
              <a:rPr lang="fa-IR" b="1" dirty="0">
                <a:cs typeface="B Mitra" pitchFamily="2" charset="-78"/>
              </a:rPr>
              <a:t>به آن نمی رسیم</a:t>
            </a:r>
          </a:p>
          <a:p>
            <a:pPr lvl="2" algn="just" rtl="1">
              <a:lnSpc>
                <a:spcPct val="90000"/>
              </a:lnSpc>
            </a:pPr>
            <a:r>
              <a:rPr lang="fa-IR" b="1" dirty="0">
                <a:cs typeface="B Mitra" pitchFamily="2" charset="-78"/>
              </a:rPr>
              <a:t>هدف </a:t>
            </a:r>
            <a:r>
              <a:rPr lang="fa-IR" b="1" dirty="0" smtClean="0">
                <a:cs typeface="B Mitra" pitchFamily="2" charset="-78"/>
              </a:rPr>
              <a:t>غایی </a:t>
            </a:r>
            <a:r>
              <a:rPr lang="fa-IR" b="1" dirty="0">
                <a:solidFill>
                  <a:srgbClr val="00B0F0"/>
                </a:solidFill>
                <a:cs typeface="B Mitra" pitchFamily="2" charset="-78"/>
              </a:rPr>
              <a:t>تغییر پذیر نیست اما مشوق و مروج تغییر </a:t>
            </a:r>
            <a:r>
              <a:rPr lang="fa-IR" b="1" dirty="0">
                <a:cs typeface="B Mitra" pitchFamily="2" charset="-78"/>
              </a:rPr>
              <a:t>است</a:t>
            </a:r>
          </a:p>
          <a:p>
            <a:pPr lvl="2" algn="just" rtl="1">
              <a:lnSpc>
                <a:spcPct val="90000"/>
              </a:lnSpc>
            </a:pPr>
            <a:r>
              <a:rPr lang="fa-IR" b="1" dirty="0">
                <a:cs typeface="B Mitra" pitchFamily="2" charset="-78"/>
              </a:rPr>
              <a:t>برای انتخاب هدف </a:t>
            </a:r>
            <a:r>
              <a:rPr lang="fa-IR" b="1" dirty="0" smtClean="0">
                <a:cs typeface="B Mitra" pitchFamily="2" charset="-78"/>
              </a:rPr>
              <a:t>غایی </a:t>
            </a:r>
            <a:r>
              <a:rPr lang="fa-IR" b="1" dirty="0">
                <a:cs typeface="B Mitra" pitchFamily="2" charset="-78"/>
              </a:rPr>
              <a:t>می توان:</a:t>
            </a:r>
          </a:p>
          <a:p>
            <a:pPr lvl="3" algn="just" rtl="1">
              <a:lnSpc>
                <a:spcPct val="90000"/>
              </a:lnSpc>
            </a:pPr>
            <a:r>
              <a:rPr lang="fa-IR" b="1" dirty="0">
                <a:cs typeface="B Mitra" pitchFamily="2" charset="-78"/>
              </a:rPr>
              <a:t>روش پنج چرایی (تولید یا خدمت، خاصیت آن، و ...)</a:t>
            </a:r>
          </a:p>
          <a:p>
            <a:pPr lvl="3" algn="just" rtl="1">
              <a:lnSpc>
                <a:spcPct val="90000"/>
              </a:lnSpc>
            </a:pPr>
            <a:r>
              <a:rPr lang="fa-IR" b="1" dirty="0">
                <a:cs typeface="B Mitra" pitchFamily="2" charset="-78"/>
              </a:rPr>
              <a:t>روش بازی اتفاق (اگر شرکت بمیرد چه می شود؟)</a:t>
            </a:r>
          </a:p>
          <a:p>
            <a:pPr lvl="3" algn="just" rtl="1">
              <a:lnSpc>
                <a:spcPct val="90000"/>
              </a:lnSpc>
            </a:pPr>
            <a:r>
              <a:rPr lang="fa-IR" b="1" dirty="0">
                <a:cs typeface="B Mitra" pitchFamily="2" charset="-78"/>
              </a:rPr>
              <a:t>گروه مریخ به انگیزه ادامه مسیر پس از برآورده شدن نیازهای مادی </a:t>
            </a:r>
            <a:r>
              <a:rPr lang="fa-IR" b="1" dirty="0" smtClean="0">
                <a:cs typeface="B Mitra" pitchFamily="2" charset="-78"/>
              </a:rPr>
              <a:t>بیاندیشد </a:t>
            </a:r>
            <a:endParaRPr lang="en-US" b="1" dirty="0">
              <a:cs typeface="B Mitra" pitchFamily="2" charset="-78"/>
            </a:endParaRPr>
          </a:p>
        </p:txBody>
      </p:sp>
      <p:sp>
        <p:nvSpPr>
          <p:cNvPr id="63491" name="Rectangle 3"/>
          <p:cNvSpPr>
            <a:spLocks noGrp="1" noChangeArrowheads="1"/>
          </p:cNvSpPr>
          <p:nvPr>
            <p:ph type="title"/>
          </p:nvPr>
        </p:nvSpPr>
        <p:spPr>
          <a:xfrm>
            <a:off x="457200" y="476250"/>
            <a:ext cx="7543800" cy="796925"/>
          </a:xfrm>
          <a:noFill/>
          <a:ln/>
        </p:spPr>
        <p:txBody>
          <a:bodyPr/>
          <a:lstStyle/>
          <a:p>
            <a:pPr algn="ctr" rtl="1"/>
            <a:r>
              <a:rPr lang="fa-IR" sz="3600" dirty="0">
                <a:cs typeface="B Zar" pitchFamily="2" charset="-78"/>
              </a:rPr>
              <a:t>هدف </a:t>
            </a:r>
            <a:r>
              <a:rPr lang="fa-IR" sz="3600" dirty="0" smtClean="0">
                <a:cs typeface="B Zar" pitchFamily="2" charset="-78"/>
              </a:rPr>
              <a:t>غایی</a:t>
            </a:r>
            <a:endParaRPr lang="en-US" sz="3600" dirty="0">
              <a:cs typeface="B Zar" pitchFamily="2" charset="-7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descr="Rectangle: Click to edit Master text styles&#10;Second level&#10;Third level&#10;Fourth level&#10;Fifth level"/>
          <p:cNvSpPr>
            <a:spLocks noGrp="1" noChangeArrowheads="1"/>
          </p:cNvSpPr>
          <p:nvPr>
            <p:ph type="body" idx="1"/>
          </p:nvPr>
        </p:nvSpPr>
        <p:spPr>
          <a:xfrm>
            <a:off x="179388" y="1628775"/>
            <a:ext cx="8501062" cy="4537075"/>
          </a:xfrm>
          <a:noFill/>
          <a:ln/>
        </p:spPr>
        <p:txBody>
          <a:bodyPr/>
          <a:lstStyle/>
          <a:p>
            <a:pPr lvl="2" algn="just" rtl="1">
              <a:lnSpc>
                <a:spcPct val="105000"/>
              </a:lnSpc>
            </a:pPr>
            <a:r>
              <a:rPr lang="fa-IR" b="1" dirty="0">
                <a:cs typeface="B Mitra" pitchFamily="2" charset="-78"/>
              </a:rPr>
              <a:t> تری ام: حل مشکلات حل نشده با </a:t>
            </a:r>
            <a:r>
              <a:rPr lang="fa-IR" b="1" dirty="0" smtClean="0">
                <a:cs typeface="B Mitra" pitchFamily="2" charset="-78"/>
              </a:rPr>
              <a:t>روش های </a:t>
            </a:r>
            <a:r>
              <a:rPr lang="fa-IR" b="1" dirty="0">
                <a:cs typeface="B Mitra" pitchFamily="2" charset="-78"/>
              </a:rPr>
              <a:t>نوآورانه</a:t>
            </a:r>
          </a:p>
          <a:p>
            <a:pPr lvl="2" algn="just" rtl="1">
              <a:lnSpc>
                <a:spcPct val="105000"/>
              </a:lnSpc>
            </a:pPr>
            <a:r>
              <a:rPr lang="fa-IR" b="1" dirty="0">
                <a:cs typeface="B Mitra" pitchFamily="2" charset="-78"/>
              </a:rPr>
              <a:t>کارگیل: بهبود کیفیت </a:t>
            </a:r>
            <a:r>
              <a:rPr lang="fa-IR" b="1" dirty="0" smtClean="0">
                <a:cs typeface="B Mitra" pitchFamily="2" charset="-78"/>
              </a:rPr>
              <a:t>زندگی </a:t>
            </a:r>
            <a:r>
              <a:rPr lang="fa-IR" b="1" dirty="0">
                <a:cs typeface="B Mitra" pitchFamily="2" charset="-78"/>
              </a:rPr>
              <a:t>در دنیا</a:t>
            </a:r>
          </a:p>
          <a:p>
            <a:pPr lvl="2" algn="just" rtl="1">
              <a:lnSpc>
                <a:spcPct val="105000"/>
              </a:lnSpc>
            </a:pPr>
            <a:r>
              <a:rPr lang="fa-IR" b="1" dirty="0">
                <a:cs typeface="B Mitra" pitchFamily="2" charset="-78"/>
              </a:rPr>
              <a:t>هیولت- پکرد: مساعدت فنی در اعتلا و رفاه بشریت</a:t>
            </a:r>
          </a:p>
          <a:p>
            <a:pPr lvl="2" algn="just" rtl="1">
              <a:lnSpc>
                <a:spcPct val="105000"/>
              </a:lnSpc>
            </a:pPr>
            <a:r>
              <a:rPr lang="fa-IR" b="1" dirty="0">
                <a:cs typeface="B Mitra" pitchFamily="2" charset="-78"/>
              </a:rPr>
              <a:t>مک کینزی: کمک به بنگاههای پیشرو و </a:t>
            </a:r>
            <a:r>
              <a:rPr lang="fa-IR" b="1" dirty="0" smtClean="0">
                <a:cs typeface="B Mitra" pitchFamily="2" charset="-78"/>
              </a:rPr>
              <a:t>دولت ها </a:t>
            </a:r>
            <a:r>
              <a:rPr lang="fa-IR" b="1" dirty="0">
                <a:cs typeface="B Mitra" pitchFamily="2" charset="-78"/>
              </a:rPr>
              <a:t>برای کسب موفقیت</a:t>
            </a:r>
          </a:p>
          <a:p>
            <a:pPr lvl="2" algn="just" rtl="1">
              <a:lnSpc>
                <a:spcPct val="105000"/>
              </a:lnSpc>
            </a:pPr>
            <a:r>
              <a:rPr lang="fa-IR" b="1" dirty="0">
                <a:cs typeface="B Mitra" pitchFamily="2" charset="-78"/>
              </a:rPr>
              <a:t>پسفیک تیاترز: ایجاد مکانی برای شکوفایی و تقویت جامعه</a:t>
            </a:r>
          </a:p>
          <a:p>
            <a:pPr lvl="2" algn="just" rtl="1">
              <a:lnSpc>
                <a:spcPct val="105000"/>
              </a:lnSpc>
            </a:pPr>
            <a:r>
              <a:rPr lang="fa-IR" b="1" dirty="0">
                <a:cs typeface="B Mitra" pitchFamily="2" charset="-78"/>
              </a:rPr>
              <a:t>سونی: لذت بردن از ارتقاء و کاربری </a:t>
            </a:r>
            <a:r>
              <a:rPr lang="fa-IR" b="1" dirty="0" smtClean="0">
                <a:cs typeface="B Mitra" pitchFamily="2" charset="-78"/>
              </a:rPr>
              <a:t>فناوری های </a:t>
            </a:r>
            <a:r>
              <a:rPr lang="fa-IR" b="1" dirty="0">
                <a:cs typeface="B Mitra" pitchFamily="2" charset="-78"/>
              </a:rPr>
              <a:t>مفید برای عموم</a:t>
            </a:r>
          </a:p>
          <a:p>
            <a:pPr lvl="2" algn="just" rtl="1">
              <a:lnSpc>
                <a:spcPct val="105000"/>
              </a:lnSpc>
            </a:pPr>
            <a:r>
              <a:rPr lang="fa-IR" b="1" dirty="0">
                <a:cs typeface="B Mitra" pitchFamily="2" charset="-78"/>
              </a:rPr>
              <a:t>وال- مارت: ایجاد فرصت مساوی خرید برای توده های عادی مردم</a:t>
            </a:r>
          </a:p>
          <a:p>
            <a:pPr lvl="2" algn="just" rtl="1">
              <a:lnSpc>
                <a:spcPct val="105000"/>
              </a:lnSpc>
            </a:pPr>
            <a:r>
              <a:rPr lang="fa-IR" b="1" dirty="0">
                <a:cs typeface="B Mitra" pitchFamily="2" charset="-78"/>
              </a:rPr>
              <a:t>والت دیسنی: ایجاد نشاط در مردم</a:t>
            </a:r>
          </a:p>
          <a:p>
            <a:pPr lvl="2" algn="just" rtl="1">
              <a:lnSpc>
                <a:spcPct val="105000"/>
              </a:lnSpc>
            </a:pPr>
            <a:r>
              <a:rPr lang="fa-IR" b="1" dirty="0">
                <a:cs typeface="B Mitra" pitchFamily="2" charset="-78"/>
              </a:rPr>
              <a:t>مرک: حفظ و بهبود </a:t>
            </a:r>
            <a:r>
              <a:rPr lang="fa-IR" b="1" dirty="0" smtClean="0">
                <a:cs typeface="B Mitra" pitchFamily="2" charset="-78"/>
              </a:rPr>
              <a:t>زندگی </a:t>
            </a:r>
            <a:r>
              <a:rPr lang="fa-IR" b="1" dirty="0">
                <a:cs typeface="B Mitra" pitchFamily="2" charset="-78"/>
              </a:rPr>
              <a:t>بشر</a:t>
            </a:r>
          </a:p>
          <a:p>
            <a:pPr lvl="2" algn="just" rtl="1">
              <a:lnSpc>
                <a:spcPct val="105000"/>
              </a:lnSpc>
            </a:pPr>
            <a:r>
              <a:rPr lang="fa-IR" b="1" dirty="0">
                <a:cs typeface="B Mitra" pitchFamily="2" charset="-78"/>
              </a:rPr>
              <a:t>فانی مای: تقویت بافت جامعه از طریق مردمی کردن مالکیت خانه</a:t>
            </a:r>
          </a:p>
        </p:txBody>
      </p:sp>
      <p:sp>
        <p:nvSpPr>
          <p:cNvPr id="64515" name="Rectangle 3"/>
          <p:cNvSpPr>
            <a:spLocks noGrp="1" noChangeArrowheads="1"/>
          </p:cNvSpPr>
          <p:nvPr>
            <p:ph type="title"/>
          </p:nvPr>
        </p:nvSpPr>
        <p:spPr>
          <a:xfrm>
            <a:off x="250825" y="255588"/>
            <a:ext cx="7543800" cy="796925"/>
          </a:xfrm>
          <a:noFill/>
          <a:ln/>
        </p:spPr>
        <p:txBody>
          <a:bodyPr/>
          <a:lstStyle/>
          <a:p>
            <a:pPr algn="ctr" rtl="1"/>
            <a:r>
              <a:rPr lang="fa-IR" sz="3600" dirty="0">
                <a:cs typeface="B Zar" pitchFamily="2" charset="-78"/>
              </a:rPr>
              <a:t>چند نمونه از هدف </a:t>
            </a:r>
            <a:r>
              <a:rPr lang="fa-IR" sz="3600" dirty="0" smtClean="0">
                <a:cs typeface="B Zar" pitchFamily="2" charset="-78"/>
              </a:rPr>
              <a:t>غایی</a:t>
            </a:r>
            <a:endParaRPr lang="en-US" sz="3600" dirty="0">
              <a:cs typeface="B Zar" pitchFamily="2" charset="-7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descr="Rectangle: Click to edit Master text styles&#10;Second level&#10;Third level&#10;Fourth level&#10;Fifth level"/>
          <p:cNvSpPr>
            <a:spLocks noGrp="1" noChangeArrowheads="1"/>
          </p:cNvSpPr>
          <p:nvPr>
            <p:ph type="body" idx="1"/>
          </p:nvPr>
        </p:nvSpPr>
        <p:spPr>
          <a:xfrm>
            <a:off x="179388" y="1628775"/>
            <a:ext cx="8501062" cy="4537075"/>
          </a:xfrm>
          <a:noFill/>
          <a:ln/>
        </p:spPr>
        <p:txBody>
          <a:bodyPr/>
          <a:lstStyle/>
          <a:p>
            <a:pPr lvl="2" algn="just" rtl="1">
              <a:lnSpc>
                <a:spcPct val="105000"/>
              </a:lnSpc>
            </a:pPr>
            <a:r>
              <a:rPr lang="fa-IR" sz="2400" b="1" dirty="0">
                <a:cs typeface="B Mitra" pitchFamily="2" charset="-78"/>
              </a:rPr>
              <a:t>جهان بینی را وضع یا خلق نمی کنند، بلکه </a:t>
            </a:r>
            <a:r>
              <a:rPr lang="fa-IR" sz="2400" b="1" dirty="0">
                <a:solidFill>
                  <a:srgbClr val="0070C0"/>
                </a:solidFill>
                <a:cs typeface="B Mitra" pitchFamily="2" charset="-78"/>
              </a:rPr>
              <a:t>جهان بینی را کشف می کنند</a:t>
            </a:r>
          </a:p>
          <a:p>
            <a:pPr lvl="2" algn="just" rtl="1">
              <a:lnSpc>
                <a:spcPct val="105000"/>
              </a:lnSpc>
            </a:pPr>
            <a:r>
              <a:rPr lang="fa-IR" sz="2400" b="1" dirty="0">
                <a:cs typeface="B Mitra" pitchFamily="2" charset="-78"/>
              </a:rPr>
              <a:t>جهان بینی حاصل برون نگری نیست، بلکه با درون نگری بدست می آید. هدف نهایی و اصول ارزشی باید با پوست و گوشت و خون سازمان لمس شود</a:t>
            </a:r>
          </a:p>
          <a:p>
            <a:pPr lvl="2" algn="just" rtl="1">
              <a:lnSpc>
                <a:spcPct val="105000"/>
              </a:lnSpc>
            </a:pPr>
            <a:r>
              <a:rPr lang="fa-IR" sz="2400" b="1" dirty="0">
                <a:cs typeface="B Mitra" pitchFamily="2" charset="-78"/>
              </a:rPr>
              <a:t>آنچه شرکتها را آرمانی می کند محتوای جهان بینی نیست، بلکه باور راستین به جهان بینی و داشتن نظم و سازگار بودن با آن سبب آرمانی شدن شرکتها می گردد</a:t>
            </a:r>
          </a:p>
          <a:p>
            <a:pPr lvl="2" algn="just" rtl="1">
              <a:lnSpc>
                <a:spcPct val="105000"/>
              </a:lnSpc>
            </a:pPr>
            <a:r>
              <a:rPr lang="fa-IR" sz="2400" b="1" dirty="0">
                <a:cs typeface="B Mitra" pitchFamily="2" charset="-78"/>
              </a:rPr>
              <a:t>این که به چه چیز معتقدیم به اندازه اینکه چقدر به آن چیز اعتقاد داریم، اهمیت ندارد. متمایز شدن در تلاش برای به عرصه عمل و واقعیت درآوردن باورها </a:t>
            </a:r>
            <a:r>
              <a:rPr lang="fa-IR" sz="2400" b="1" dirty="0" smtClean="0">
                <a:cs typeface="B Mitra" pitchFamily="2" charset="-78"/>
              </a:rPr>
              <a:t>است</a:t>
            </a:r>
            <a:endParaRPr lang="fa-IR" sz="2400" b="1" dirty="0">
              <a:cs typeface="B Mitra" pitchFamily="2" charset="-78"/>
            </a:endParaRPr>
          </a:p>
        </p:txBody>
      </p:sp>
      <p:sp>
        <p:nvSpPr>
          <p:cNvPr id="65539" name="Rectangle 3"/>
          <p:cNvSpPr>
            <a:spLocks noGrp="1" noChangeArrowheads="1"/>
          </p:cNvSpPr>
          <p:nvPr>
            <p:ph type="title"/>
          </p:nvPr>
        </p:nvSpPr>
        <p:spPr>
          <a:xfrm>
            <a:off x="250825" y="255588"/>
            <a:ext cx="7543800" cy="796925"/>
          </a:xfrm>
          <a:noFill/>
          <a:ln/>
        </p:spPr>
        <p:txBody>
          <a:bodyPr/>
          <a:lstStyle/>
          <a:p>
            <a:pPr algn="ctr" rtl="1"/>
            <a:r>
              <a:rPr lang="fa-IR" sz="3600" dirty="0">
                <a:cs typeface="B Zar" pitchFamily="2" charset="-78"/>
              </a:rPr>
              <a:t>چند نکته مهم درباره </a:t>
            </a:r>
            <a:r>
              <a:rPr lang="fa-IR" sz="3600" dirty="0" smtClean="0">
                <a:cs typeface="B Zar" pitchFamily="2" charset="-78"/>
              </a:rPr>
              <a:t>جهان بینی</a:t>
            </a:r>
            <a:endParaRPr lang="en-US" sz="3600" dirty="0">
              <a:cs typeface="B Zar" pitchFamily="2" charset="-7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descr="Rectangle: Click to edit Master text styles&#10;Second level&#10;Third level&#10;Fourth level&#10;Fifth level"/>
          <p:cNvSpPr>
            <a:spLocks noGrp="1" noChangeArrowheads="1"/>
          </p:cNvSpPr>
          <p:nvPr>
            <p:ph type="body" idx="1"/>
          </p:nvPr>
        </p:nvSpPr>
        <p:spPr>
          <a:xfrm>
            <a:off x="179388" y="1628775"/>
            <a:ext cx="8501062" cy="4537075"/>
          </a:xfrm>
          <a:noFill/>
          <a:ln/>
        </p:spPr>
        <p:txBody>
          <a:bodyPr/>
          <a:lstStyle/>
          <a:p>
            <a:pPr lvl="2" algn="just" rtl="1">
              <a:lnSpc>
                <a:spcPct val="105000"/>
              </a:lnSpc>
            </a:pPr>
            <a:r>
              <a:rPr lang="fa-IR" sz="2400" b="1" dirty="0" smtClean="0">
                <a:solidFill>
                  <a:srgbClr val="00B0F0"/>
                </a:solidFill>
                <a:cs typeface="B Mitra" pitchFamily="2" charset="-78"/>
              </a:rPr>
              <a:t>جهان بینی باید برای کارکنان سازمان بامعنا و الهام بخش باشد</a:t>
            </a:r>
            <a:r>
              <a:rPr lang="fa-IR" sz="2400" b="1" dirty="0" smtClean="0">
                <a:cs typeface="B Mitra" pitchFamily="2" charset="-78"/>
              </a:rPr>
              <a:t>، اثر جهان بینی بر محیط بیرون چندان مهم نیست. نقش اساسی جهان بینی در مرزبندی درونی ها و بیرونی ها است</a:t>
            </a:r>
          </a:p>
          <a:p>
            <a:pPr lvl="2" algn="just" rtl="1">
              <a:lnSpc>
                <a:spcPct val="105000"/>
              </a:lnSpc>
            </a:pPr>
            <a:r>
              <a:rPr lang="fa-IR" sz="2400" b="1" dirty="0" smtClean="0">
                <a:cs typeface="B Mitra" pitchFamily="2" charset="-78"/>
              </a:rPr>
              <a:t>جهان بینی و اصول اعتقادی چیزی نیست که بتوان آن را به دیگران تزریق کرد، افراد باید استعداد و آمادگی لازم برای جذب آن را داشته باشند</a:t>
            </a:r>
          </a:p>
          <a:p>
            <a:pPr lvl="2" algn="just" rtl="1">
              <a:lnSpc>
                <a:spcPct val="105000"/>
              </a:lnSpc>
            </a:pPr>
            <a:r>
              <a:rPr lang="fa-IR" sz="2400" b="1" dirty="0" smtClean="0">
                <a:cs typeface="B Mitra" pitchFamily="2" charset="-78"/>
              </a:rPr>
              <a:t>نباید </a:t>
            </a:r>
            <a:r>
              <a:rPr lang="fa-IR" sz="2400" b="1" dirty="0">
                <a:cs typeface="B Mitra" pitchFamily="2" charset="-78"/>
              </a:rPr>
              <a:t>جهان بینی را با بیانیه جهان بینی اشتباه گرفت. چه بسا در شرکتی اعتقاد مستحکم به جهان بینی خاصی وجود دارد اما این جهان بینی در قالبی رسمی (بیانیه) در نیامده باشد</a:t>
            </a:r>
          </a:p>
          <a:p>
            <a:pPr lvl="2" algn="just" rtl="1">
              <a:lnSpc>
                <a:spcPct val="105000"/>
              </a:lnSpc>
            </a:pPr>
            <a:r>
              <a:rPr lang="fa-IR" sz="2400" b="1" dirty="0">
                <a:cs typeface="B Mitra" pitchFamily="2" charset="-78"/>
              </a:rPr>
              <a:t>هر سازمانی ممکن است در گذر زمان برای شناساندن جهان بینی خود، انواع بیانیه ها را منتشر </a:t>
            </a:r>
            <a:r>
              <a:rPr lang="fa-IR" sz="2400" b="1" dirty="0" smtClean="0">
                <a:cs typeface="B Mitra" pitchFamily="2" charset="-78"/>
              </a:rPr>
              <a:t>کند</a:t>
            </a:r>
            <a:endParaRPr lang="fa-IR" sz="2400" b="1" dirty="0">
              <a:cs typeface="B Mitra" pitchFamily="2" charset="-78"/>
            </a:endParaRPr>
          </a:p>
        </p:txBody>
      </p:sp>
      <p:sp>
        <p:nvSpPr>
          <p:cNvPr id="66563" name="Rectangle 3"/>
          <p:cNvSpPr>
            <a:spLocks noGrp="1" noChangeArrowheads="1"/>
          </p:cNvSpPr>
          <p:nvPr>
            <p:ph type="title"/>
          </p:nvPr>
        </p:nvSpPr>
        <p:spPr>
          <a:xfrm>
            <a:off x="250825" y="255588"/>
            <a:ext cx="7543800" cy="796925"/>
          </a:xfrm>
          <a:noFill/>
          <a:ln/>
        </p:spPr>
        <p:txBody>
          <a:bodyPr/>
          <a:lstStyle/>
          <a:p>
            <a:pPr algn="ctr" rtl="1"/>
            <a:r>
              <a:rPr lang="fa-IR" sz="3600" dirty="0">
                <a:cs typeface="B Zar" pitchFamily="2" charset="-78"/>
              </a:rPr>
              <a:t>چند نکته مهم درباره </a:t>
            </a:r>
            <a:r>
              <a:rPr lang="fa-IR" sz="3600" dirty="0" smtClean="0">
                <a:cs typeface="B Zar" pitchFamily="2" charset="-78"/>
              </a:rPr>
              <a:t>جهان </a:t>
            </a:r>
            <a:r>
              <a:rPr lang="fa-IR" sz="3600" dirty="0">
                <a:cs typeface="B Zar" pitchFamily="2" charset="-78"/>
              </a:rPr>
              <a:t>بینی </a:t>
            </a:r>
            <a:r>
              <a:rPr lang="fa-IR" sz="2400" dirty="0">
                <a:cs typeface="B Zar" pitchFamily="2" charset="-78"/>
              </a:rPr>
              <a:t>(ادامه)</a:t>
            </a:r>
            <a:endParaRPr lang="en-US" sz="2400" dirty="0">
              <a:cs typeface="B Zar" pitchFamily="2" charset="-7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descr="Rectangle: Click to edit Master text styles&#10;Second level&#10;Third level&#10;Fourth level&#10;Fifth level"/>
          <p:cNvSpPr>
            <a:spLocks noGrp="1" noChangeArrowheads="1"/>
          </p:cNvSpPr>
          <p:nvPr>
            <p:ph type="body" idx="1"/>
          </p:nvPr>
        </p:nvSpPr>
        <p:spPr>
          <a:xfrm>
            <a:off x="179388" y="1628775"/>
            <a:ext cx="8501062" cy="4537075"/>
          </a:xfrm>
          <a:noFill/>
          <a:ln/>
        </p:spPr>
        <p:txBody>
          <a:bodyPr/>
          <a:lstStyle/>
          <a:p>
            <a:pPr lvl="2" algn="just" rtl="1">
              <a:lnSpc>
                <a:spcPct val="150000"/>
              </a:lnSpc>
            </a:pPr>
            <a:r>
              <a:rPr lang="fa-IR" sz="2400" b="1" dirty="0" smtClean="0">
                <a:cs typeface="B Mitra" pitchFamily="2" charset="-78"/>
              </a:rPr>
              <a:t>باید </a:t>
            </a:r>
            <a:r>
              <a:rPr lang="fa-IR" sz="2400" b="1" dirty="0">
                <a:cs typeface="B Mitra" pitchFamily="2" charset="-78"/>
              </a:rPr>
              <a:t>دقت شود باطن و اصل مساله (جوهره اصول ارزشی و هدف غایی) درست باشد نه صورت و ظاهر آن</a:t>
            </a:r>
          </a:p>
          <a:p>
            <a:pPr lvl="2" algn="just" rtl="1">
              <a:lnSpc>
                <a:spcPct val="150000"/>
              </a:lnSpc>
            </a:pPr>
            <a:r>
              <a:rPr lang="fa-IR" sz="2400" b="1" dirty="0">
                <a:solidFill>
                  <a:srgbClr val="002060"/>
                </a:solidFill>
                <a:cs typeface="B Mitra" pitchFamily="2" charset="-78"/>
              </a:rPr>
              <a:t>نباید مفهوم جهان بینی را با شایستگی های کلیدی خلط کنیم</a:t>
            </a:r>
            <a:r>
              <a:rPr lang="fa-IR" sz="2400" b="1" dirty="0">
                <a:cs typeface="B Mitra" pitchFamily="2" charset="-78"/>
              </a:rPr>
              <a:t>. شایستگی های کلیدی به </a:t>
            </a:r>
            <a:r>
              <a:rPr lang="fa-IR" sz="2400" b="1" dirty="0" smtClean="0">
                <a:cs typeface="B Mitra" pitchFamily="2" charset="-78"/>
              </a:rPr>
              <a:t>توانمندی های </a:t>
            </a:r>
            <a:r>
              <a:rPr lang="fa-IR" sz="2400" b="1" dirty="0">
                <a:cs typeface="B Mitra" pitchFamily="2" charset="-78"/>
              </a:rPr>
              <a:t>سازمان توجه دارد، در حالی که جهان بینی عبارتست از موضع </a:t>
            </a:r>
            <a:r>
              <a:rPr lang="fa-IR" sz="2400" b="1" dirty="0" smtClean="0">
                <a:cs typeface="B Mitra" pitchFamily="2" charset="-78"/>
              </a:rPr>
              <a:t>گیری های </a:t>
            </a:r>
            <a:r>
              <a:rPr lang="fa-IR" sz="2400" b="1" dirty="0">
                <a:cs typeface="B Mitra" pitchFamily="2" charset="-78"/>
              </a:rPr>
              <a:t>سازمان و فلسفه وجودی آن</a:t>
            </a:r>
          </a:p>
          <a:p>
            <a:pPr lvl="2" algn="just" rtl="1">
              <a:lnSpc>
                <a:spcPct val="150000"/>
              </a:lnSpc>
            </a:pPr>
            <a:r>
              <a:rPr lang="fa-IR" sz="2400" b="1" dirty="0">
                <a:cs typeface="B Mitra" pitchFamily="2" charset="-78"/>
              </a:rPr>
              <a:t>پس از شناسایی دقیق جهان بینی سازمان باید به هرس کردن پرداخت و هر چه را با آن همسو و سازگار نیست، تغییر داد</a:t>
            </a:r>
          </a:p>
        </p:txBody>
      </p:sp>
      <p:sp>
        <p:nvSpPr>
          <p:cNvPr id="66563" name="Rectangle 3"/>
          <p:cNvSpPr>
            <a:spLocks noGrp="1" noChangeArrowheads="1"/>
          </p:cNvSpPr>
          <p:nvPr>
            <p:ph type="title"/>
          </p:nvPr>
        </p:nvSpPr>
        <p:spPr>
          <a:xfrm>
            <a:off x="250825" y="255588"/>
            <a:ext cx="7543800" cy="796925"/>
          </a:xfrm>
          <a:noFill/>
          <a:ln/>
        </p:spPr>
        <p:txBody>
          <a:bodyPr/>
          <a:lstStyle/>
          <a:p>
            <a:pPr algn="ctr" rtl="1"/>
            <a:r>
              <a:rPr lang="fa-IR" sz="3600" dirty="0">
                <a:cs typeface="B Zar" pitchFamily="2" charset="-78"/>
              </a:rPr>
              <a:t>چند نکته مهم درباره </a:t>
            </a:r>
            <a:r>
              <a:rPr lang="fa-IR" sz="3600" dirty="0" smtClean="0">
                <a:cs typeface="B Zar" pitchFamily="2" charset="-78"/>
              </a:rPr>
              <a:t>جهان </a:t>
            </a:r>
            <a:r>
              <a:rPr lang="fa-IR" sz="3600" dirty="0">
                <a:cs typeface="B Zar" pitchFamily="2" charset="-78"/>
              </a:rPr>
              <a:t>بینی </a:t>
            </a:r>
            <a:r>
              <a:rPr lang="fa-IR" sz="2400" dirty="0">
                <a:cs typeface="B Zar" pitchFamily="2" charset="-78"/>
              </a:rPr>
              <a:t>(ادامه)</a:t>
            </a:r>
            <a:endParaRPr lang="en-US" sz="2400" dirty="0">
              <a:cs typeface="B Zar" pitchFamily="2" charset="-7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descr="Rectangle: Click to edit Master text styles&#10;Second level&#10;Third level&#10;Fourth level&#10;Fifth level"/>
          <p:cNvSpPr>
            <a:spLocks noGrp="1" noChangeArrowheads="1"/>
          </p:cNvSpPr>
          <p:nvPr>
            <p:ph type="body" idx="1"/>
          </p:nvPr>
        </p:nvSpPr>
        <p:spPr>
          <a:xfrm>
            <a:off x="539750" y="1844675"/>
            <a:ext cx="7848600" cy="4176713"/>
          </a:xfrm>
          <a:noFill/>
          <a:ln/>
        </p:spPr>
        <p:txBody>
          <a:bodyPr/>
          <a:lstStyle/>
          <a:p>
            <a:pPr lvl="2" algn="just" rtl="1">
              <a:lnSpc>
                <a:spcPct val="130000"/>
              </a:lnSpc>
            </a:pPr>
            <a:r>
              <a:rPr lang="fa-IR" b="1" dirty="0">
                <a:cs typeface="B Mitra" pitchFamily="2" charset="-78"/>
              </a:rPr>
              <a:t>سیمای آینده بعنوان دومین جزء از آرمان، خود از دو جزء تشکیل شده است:</a:t>
            </a:r>
          </a:p>
          <a:p>
            <a:pPr lvl="3" algn="just" rtl="1">
              <a:lnSpc>
                <a:spcPct val="130000"/>
              </a:lnSpc>
            </a:pPr>
            <a:r>
              <a:rPr lang="fa-IR" b="1" dirty="0">
                <a:solidFill>
                  <a:srgbClr val="FF0000"/>
                </a:solidFill>
                <a:cs typeface="B Mitra" pitchFamily="2" charset="-78"/>
              </a:rPr>
              <a:t>هدف جسورانه ای </a:t>
            </a:r>
            <a:r>
              <a:rPr lang="fa-IR" b="1" dirty="0">
                <a:cs typeface="B Mitra" pitchFamily="2" charset="-78"/>
              </a:rPr>
              <a:t>که در 10 تا 30 سال آینده باید تحقق یابد</a:t>
            </a:r>
          </a:p>
          <a:p>
            <a:pPr lvl="3" algn="just" rtl="1">
              <a:lnSpc>
                <a:spcPct val="130000"/>
              </a:lnSpc>
            </a:pPr>
            <a:r>
              <a:rPr lang="fa-IR" b="1" dirty="0">
                <a:solidFill>
                  <a:srgbClr val="00B0F0"/>
                </a:solidFill>
                <a:cs typeface="B Mitra" pitchFamily="2" charset="-78"/>
              </a:rPr>
              <a:t>توصیف روشن و زنده سازمان </a:t>
            </a:r>
            <a:r>
              <a:rPr lang="fa-IR" b="1" dirty="0">
                <a:cs typeface="B Mitra" pitchFamily="2" charset="-78"/>
              </a:rPr>
              <a:t>پس از رسیدن به آن هدف</a:t>
            </a:r>
          </a:p>
          <a:p>
            <a:pPr lvl="2" algn="just" rtl="1">
              <a:lnSpc>
                <a:spcPct val="130000"/>
              </a:lnSpc>
            </a:pPr>
            <a:r>
              <a:rPr lang="fa-IR" b="1" dirty="0">
                <a:cs typeface="B Mitra" pitchFamily="2" charset="-78"/>
              </a:rPr>
              <a:t>سیمای آینده:</a:t>
            </a:r>
          </a:p>
          <a:p>
            <a:pPr lvl="3" algn="just" rtl="1">
              <a:lnSpc>
                <a:spcPct val="130000"/>
              </a:lnSpc>
            </a:pPr>
            <a:r>
              <a:rPr lang="fa-IR" b="1" dirty="0">
                <a:cs typeface="B Mitra" pitchFamily="2" charset="-78"/>
              </a:rPr>
              <a:t>از یک طرف حالت قطعیت و واقعیت را به ذهن متبادر می کند بطوری که انسان می تواند آنها را لمس و حس کند</a:t>
            </a:r>
          </a:p>
          <a:p>
            <a:pPr lvl="3" algn="just" rtl="1">
              <a:lnSpc>
                <a:spcPct val="130000"/>
              </a:lnSpc>
            </a:pPr>
            <a:r>
              <a:rPr lang="fa-IR" b="1" dirty="0">
                <a:cs typeface="B Mitra" pitchFamily="2" charset="-78"/>
              </a:rPr>
              <a:t>از طرف دیگر زمانی را به تصویر می کشد که هنوز از راه نرسیده و جامه واقعیت به تن نکرده است</a:t>
            </a:r>
            <a:endParaRPr lang="en-US" b="1" dirty="0">
              <a:cs typeface="B Mitra" pitchFamily="2" charset="-78"/>
            </a:endParaRPr>
          </a:p>
        </p:txBody>
      </p:sp>
      <p:sp>
        <p:nvSpPr>
          <p:cNvPr id="67587" name="Rectangle 3"/>
          <p:cNvSpPr>
            <a:spLocks noGrp="1" noChangeArrowheads="1"/>
          </p:cNvSpPr>
          <p:nvPr>
            <p:ph type="title"/>
          </p:nvPr>
        </p:nvSpPr>
        <p:spPr>
          <a:xfrm>
            <a:off x="457200" y="476250"/>
            <a:ext cx="7543800" cy="796925"/>
          </a:xfrm>
          <a:noFill/>
          <a:ln/>
        </p:spPr>
        <p:txBody>
          <a:bodyPr/>
          <a:lstStyle/>
          <a:p>
            <a:pPr algn="ctr" rtl="1"/>
            <a:r>
              <a:rPr lang="fa-IR" sz="3600" dirty="0" smtClean="0">
                <a:cs typeface="B Zar" pitchFamily="2" charset="-78"/>
              </a:rPr>
              <a:t>سیمای </a:t>
            </a:r>
            <a:r>
              <a:rPr lang="fa-IR" sz="3600" dirty="0">
                <a:cs typeface="B Zar" pitchFamily="2" charset="-78"/>
              </a:rPr>
              <a:t>آینده </a:t>
            </a:r>
            <a:endParaRPr lang="en-US" sz="3600" dirty="0">
              <a:cs typeface="B Zar" pitchFamily="2" charset="-7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descr="Rectangle: Click to edit Master text styles&#10;Second level&#10;Third level&#10;Fourth level&#10;Fifth level"/>
          <p:cNvSpPr>
            <a:spLocks noGrp="1" noChangeArrowheads="1"/>
          </p:cNvSpPr>
          <p:nvPr>
            <p:ph type="body" idx="1"/>
          </p:nvPr>
        </p:nvSpPr>
        <p:spPr>
          <a:xfrm>
            <a:off x="395288" y="1500174"/>
            <a:ext cx="7488237" cy="4929222"/>
          </a:xfrm>
          <a:noFill/>
          <a:ln/>
        </p:spPr>
        <p:txBody>
          <a:bodyPr/>
          <a:lstStyle/>
          <a:p>
            <a:pPr algn="just" rtl="1"/>
            <a:r>
              <a:rPr lang="fa-IR" sz="2800" b="1" dirty="0">
                <a:cs typeface="B Mitra" pitchFamily="2" charset="-78"/>
              </a:rPr>
              <a:t> لازمه آرمان هر سازمان داشتن هدفی است چنان بلندپروازانه و جسورانه که در شان آرمان آن باشد. این هدف چنان فراگیر است که همه ارکان و اجزاء سازمان را </a:t>
            </a:r>
            <a:r>
              <a:rPr lang="fa-IR" sz="2800" b="1" dirty="0" smtClean="0">
                <a:cs typeface="B Mitra" pitchFamily="2" charset="-78"/>
              </a:rPr>
              <a:t>در بر </a:t>
            </a:r>
            <a:r>
              <a:rPr lang="fa-IR" sz="2800" b="1" dirty="0">
                <a:cs typeface="B Mitra" pitchFamily="2" charset="-78"/>
              </a:rPr>
              <a:t>می گیرد و برای تحقق آن باید بین 10 تا 30 سال تلاش شود  </a:t>
            </a:r>
          </a:p>
          <a:p>
            <a:pPr algn="just" rtl="1"/>
            <a:r>
              <a:rPr lang="fa-IR" sz="2800" b="1" dirty="0">
                <a:cs typeface="B Mitra" pitchFamily="2" charset="-78"/>
              </a:rPr>
              <a:t>برای برگزیدن هدفی که لازمه تحقق آن 10 تا 30 تلاش و فعالیت باشد، باید در جستجوی امکاناتی فراتر از </a:t>
            </a:r>
            <a:r>
              <a:rPr lang="fa-IR" sz="2800" b="1" dirty="0" smtClean="0">
                <a:cs typeface="B Mitra" pitchFamily="2" charset="-78"/>
              </a:rPr>
              <a:t>توانایی های </a:t>
            </a:r>
            <a:r>
              <a:rPr lang="fa-IR" sz="2800" b="1" dirty="0">
                <a:cs typeface="B Mitra" pitchFamily="2" charset="-78"/>
              </a:rPr>
              <a:t>موجود رفت و به نیروها و روندها و شرایطی جز آنچه موجود است اندیشید</a:t>
            </a:r>
          </a:p>
          <a:p>
            <a:pPr algn="just" rtl="1"/>
            <a:r>
              <a:rPr lang="fa-IR" sz="2800" b="1" dirty="0">
                <a:cs typeface="B Mitra" pitchFamily="2" charset="-78"/>
              </a:rPr>
              <a:t>توفیق در دستیابی به هدف جسورانه مستلزم تلاش فوق العاده و شاید اندکی بخت </a:t>
            </a:r>
            <a:r>
              <a:rPr lang="fa-IR" sz="2800" b="1" dirty="0" smtClean="0">
                <a:cs typeface="B Mitra" pitchFamily="2" charset="-78"/>
              </a:rPr>
              <a:t>است</a:t>
            </a:r>
            <a:endParaRPr lang="fa-IR" sz="2800" b="1" dirty="0">
              <a:cs typeface="B Mitra" pitchFamily="2" charset="-78"/>
            </a:endParaRPr>
          </a:p>
        </p:txBody>
      </p:sp>
      <p:sp>
        <p:nvSpPr>
          <p:cNvPr id="68611" name="Rectangle 3"/>
          <p:cNvSpPr>
            <a:spLocks noGrp="1" noChangeArrowheads="1"/>
          </p:cNvSpPr>
          <p:nvPr>
            <p:ph type="title"/>
          </p:nvPr>
        </p:nvSpPr>
        <p:spPr>
          <a:xfrm>
            <a:off x="250825" y="260350"/>
            <a:ext cx="7543800" cy="796925"/>
          </a:xfrm>
          <a:noFill/>
          <a:ln/>
        </p:spPr>
        <p:txBody>
          <a:bodyPr/>
          <a:lstStyle/>
          <a:p>
            <a:pPr algn="ctr" rtl="1"/>
            <a:r>
              <a:rPr lang="fa-IR" sz="3600">
                <a:cs typeface="B Zar" pitchFamily="2" charset="-78"/>
              </a:rPr>
              <a:t>هدف جسورانه و آرمانی</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Rectangle: Click to edit Master text styles&#10;Second level&#10;Third level&#10;Fourth level&#10;Fifth level"/>
          <p:cNvSpPr>
            <a:spLocks noGrp="1" noChangeArrowheads="1"/>
          </p:cNvSpPr>
          <p:nvPr>
            <p:ph type="body" idx="1"/>
          </p:nvPr>
        </p:nvSpPr>
        <p:spPr>
          <a:xfrm>
            <a:off x="749300" y="1557338"/>
            <a:ext cx="7710488" cy="4654550"/>
          </a:xfrm>
          <a:noFill/>
          <a:ln/>
        </p:spPr>
        <p:txBody>
          <a:bodyPr/>
          <a:lstStyle/>
          <a:p>
            <a:pPr lvl="1" algn="r" rtl="1">
              <a:lnSpc>
                <a:spcPct val="90000"/>
              </a:lnSpc>
            </a:pPr>
            <a:r>
              <a:rPr lang="fa-IR" b="1" dirty="0">
                <a:cs typeface="B Mitra" pitchFamily="2" charset="-78"/>
              </a:rPr>
              <a:t> </a:t>
            </a:r>
            <a:r>
              <a:rPr lang="ar-SA" sz="2900" b="1" dirty="0">
                <a:cs typeface="B Mitra" pitchFamily="2" charset="-78"/>
              </a:rPr>
              <a:t>چشم‌انداز سازمان</a:t>
            </a:r>
            <a:r>
              <a:rPr lang="ar-SA" sz="3200" b="1" dirty="0">
                <a:cs typeface="B Mitra" pitchFamily="2" charset="-78"/>
              </a:rPr>
              <a:t> (</a:t>
            </a:r>
            <a:r>
              <a:rPr lang="en-US" sz="2200" b="1" dirty="0">
                <a:cs typeface="B Mitra" pitchFamily="2" charset="-78"/>
              </a:rPr>
              <a:t>Vision</a:t>
            </a:r>
            <a:r>
              <a:rPr lang="ar-SA" sz="3200" b="1" dirty="0">
                <a:cs typeface="B Mitra" pitchFamily="2" charset="-78"/>
              </a:rPr>
              <a:t>) </a:t>
            </a:r>
            <a:r>
              <a:rPr lang="ar-SA" sz="2900" b="1" dirty="0">
                <a:cs typeface="B Mitra" pitchFamily="2" charset="-78"/>
              </a:rPr>
              <a:t>يا مأموريت سازمان</a:t>
            </a:r>
            <a:r>
              <a:rPr lang="ar-SA" sz="3200" b="1" dirty="0">
                <a:cs typeface="B Mitra" pitchFamily="2" charset="-78"/>
              </a:rPr>
              <a:t> (</a:t>
            </a:r>
            <a:r>
              <a:rPr lang="en-US" sz="2200" b="1" dirty="0">
                <a:cs typeface="B Mitra" pitchFamily="2" charset="-78"/>
              </a:rPr>
              <a:t>Mission</a:t>
            </a:r>
            <a:r>
              <a:rPr lang="ar-SA" sz="3200" b="1" dirty="0">
                <a:cs typeface="B Mitra" pitchFamily="2" charset="-78"/>
              </a:rPr>
              <a:t>)</a:t>
            </a:r>
            <a:r>
              <a:rPr lang="fa-IR" sz="3200" b="1" dirty="0">
                <a:cs typeface="B Mitra" pitchFamily="2" charset="-78"/>
              </a:rPr>
              <a:t>؟</a:t>
            </a:r>
            <a:r>
              <a:rPr lang="fa-IR" dirty="0">
                <a:cs typeface="B Mitra" pitchFamily="2" charset="-78"/>
              </a:rPr>
              <a:t> </a:t>
            </a:r>
            <a:endParaRPr lang="fa-IR" sz="3200" b="1" dirty="0">
              <a:cs typeface="B Mitra" pitchFamily="2" charset="-78"/>
            </a:endParaRPr>
          </a:p>
          <a:p>
            <a:pPr lvl="2" algn="r" rtl="1">
              <a:lnSpc>
                <a:spcPct val="90000"/>
              </a:lnSpc>
              <a:buFont typeface="Wingdings" pitchFamily="2" charset="2"/>
              <a:buNone/>
            </a:pPr>
            <a:r>
              <a:rPr lang="ar-SA" sz="2100" b="1" dirty="0">
                <a:cs typeface="B Mitra" pitchFamily="2" charset="-78"/>
              </a:rPr>
              <a:t>چشم‌انداز سازمان </a:t>
            </a:r>
            <a:r>
              <a:rPr lang="fa-IR" sz="2100" b="1" dirty="0">
                <a:cs typeface="B Mitra" pitchFamily="2" charset="-78"/>
              </a:rPr>
              <a:t>:</a:t>
            </a:r>
          </a:p>
          <a:p>
            <a:pPr lvl="2" algn="r" rtl="1">
              <a:lnSpc>
                <a:spcPct val="90000"/>
              </a:lnSpc>
            </a:pPr>
            <a:r>
              <a:rPr lang="ar-SA" sz="2100" b="1" dirty="0">
                <a:cs typeface="B Mitra" pitchFamily="2" charset="-78"/>
              </a:rPr>
              <a:t>بيانگر </a:t>
            </a:r>
            <a:r>
              <a:rPr lang="ar-SA" sz="2100" b="1" dirty="0">
                <a:solidFill>
                  <a:srgbClr val="00B050"/>
                </a:solidFill>
                <a:cs typeface="B Mitra" pitchFamily="2" charset="-78"/>
              </a:rPr>
              <a:t>آينده مطلوب و امکان‌پذير </a:t>
            </a:r>
            <a:r>
              <a:rPr lang="ar-SA" sz="2100" b="1" dirty="0">
                <a:cs typeface="B Mitra" pitchFamily="2" charset="-78"/>
              </a:rPr>
              <a:t>سازمان مي باشد</a:t>
            </a:r>
            <a:endParaRPr lang="fa-IR" sz="2100" b="1" dirty="0">
              <a:cs typeface="B Mitra" pitchFamily="2" charset="-78"/>
            </a:endParaRPr>
          </a:p>
          <a:p>
            <a:pPr lvl="2" algn="r" rtl="1">
              <a:lnSpc>
                <a:spcPct val="90000"/>
              </a:lnSpc>
            </a:pPr>
            <a:r>
              <a:rPr lang="ar-SA" sz="2100" b="1" dirty="0">
                <a:cs typeface="B Mitra" pitchFamily="2" charset="-78"/>
              </a:rPr>
              <a:t> </a:t>
            </a:r>
            <a:r>
              <a:rPr lang="fa-IR" sz="2100" b="1" dirty="0">
                <a:cs typeface="B Mitra" pitchFamily="2" charset="-78"/>
              </a:rPr>
              <a:t>مي‌گويد سازمان</a:t>
            </a:r>
            <a:r>
              <a:rPr lang="ar-SA" sz="2100" b="1" dirty="0">
                <a:cs typeface="B Mitra" pitchFamily="2" charset="-78"/>
              </a:rPr>
              <a:t> در آينده </a:t>
            </a:r>
            <a:r>
              <a:rPr lang="fa-IR" sz="2100" b="1" dirty="0">
                <a:cs typeface="B Mitra" pitchFamily="2" charset="-78"/>
              </a:rPr>
              <a:t>مي‌خواهد </a:t>
            </a:r>
            <a:r>
              <a:rPr lang="ar-SA" sz="2100" b="1" dirty="0">
                <a:cs typeface="B Mitra" pitchFamily="2" charset="-78"/>
              </a:rPr>
              <a:t>چه بشود </a:t>
            </a:r>
            <a:endParaRPr lang="fa-IR" sz="2100" b="1" dirty="0">
              <a:cs typeface="B Mitra" pitchFamily="2" charset="-78"/>
            </a:endParaRPr>
          </a:p>
          <a:p>
            <a:pPr lvl="2" algn="r" rtl="1">
              <a:lnSpc>
                <a:spcPct val="90000"/>
              </a:lnSpc>
              <a:buFont typeface="Wingdings" pitchFamily="2" charset="2"/>
              <a:buNone/>
            </a:pPr>
            <a:r>
              <a:rPr lang="ar-SA" sz="2100" b="1" dirty="0">
                <a:cs typeface="B Mitra" pitchFamily="2" charset="-78"/>
              </a:rPr>
              <a:t>ماموريت سازمان</a:t>
            </a:r>
            <a:r>
              <a:rPr lang="fa-IR" sz="2100" b="1" dirty="0">
                <a:cs typeface="B Mitra" pitchFamily="2" charset="-78"/>
              </a:rPr>
              <a:t>:</a:t>
            </a:r>
          </a:p>
          <a:p>
            <a:pPr lvl="2" algn="r" rtl="1">
              <a:lnSpc>
                <a:spcPct val="90000"/>
              </a:lnSpc>
            </a:pPr>
            <a:r>
              <a:rPr lang="ar-SA" sz="2100" b="1" dirty="0">
                <a:cs typeface="B Mitra" pitchFamily="2" charset="-78"/>
              </a:rPr>
              <a:t> بيشتر با </a:t>
            </a:r>
            <a:r>
              <a:rPr lang="ar-SA" sz="2100" b="1" dirty="0">
                <a:solidFill>
                  <a:srgbClr val="0070C0"/>
                </a:solidFill>
                <a:cs typeface="B Mitra" pitchFamily="2" charset="-78"/>
              </a:rPr>
              <a:t>وضع</a:t>
            </a:r>
            <a:r>
              <a:rPr lang="fa-IR" sz="2100" b="1" dirty="0">
                <a:solidFill>
                  <a:srgbClr val="0070C0"/>
                </a:solidFill>
                <a:cs typeface="B Mitra" pitchFamily="2" charset="-78"/>
              </a:rPr>
              <a:t>ی</a:t>
            </a:r>
            <a:r>
              <a:rPr lang="ar-SA" sz="2100" b="1" dirty="0">
                <a:solidFill>
                  <a:srgbClr val="0070C0"/>
                </a:solidFill>
                <a:cs typeface="B Mitra" pitchFamily="2" charset="-78"/>
              </a:rPr>
              <a:t>ت کنونی </a:t>
            </a:r>
            <a:r>
              <a:rPr lang="ar-SA" sz="2100" b="1" dirty="0">
                <a:cs typeface="B Mitra" pitchFamily="2" charset="-78"/>
              </a:rPr>
              <a:t>شرکت سر و کار دارد</a:t>
            </a:r>
            <a:endParaRPr lang="en-US" sz="3400" dirty="0">
              <a:cs typeface="B Mitra" pitchFamily="2" charset="-78"/>
            </a:endParaRPr>
          </a:p>
          <a:p>
            <a:pPr lvl="1" algn="r" rtl="1">
              <a:lnSpc>
                <a:spcPct val="90000"/>
              </a:lnSpc>
            </a:pPr>
            <a:r>
              <a:rPr lang="fa-IR" b="1" dirty="0">
                <a:cs typeface="B Mitra" pitchFamily="2" charset="-78"/>
              </a:rPr>
              <a:t>اهميت ماموريت سازمان </a:t>
            </a:r>
          </a:p>
          <a:p>
            <a:pPr lvl="2" algn="r" rtl="1">
              <a:lnSpc>
                <a:spcPct val="90000"/>
              </a:lnSpc>
            </a:pPr>
            <a:r>
              <a:rPr lang="fa-IR" sz="2100" b="1" dirty="0">
                <a:cs typeface="B Mitra" pitchFamily="2" charset="-78"/>
              </a:rPr>
              <a:t>تائيد جمعي هدف سازمان</a:t>
            </a:r>
          </a:p>
          <a:p>
            <a:pPr lvl="2" algn="r" rtl="1">
              <a:lnSpc>
                <a:spcPct val="90000"/>
              </a:lnSpc>
            </a:pPr>
            <a:r>
              <a:rPr lang="fa-IR" sz="2100" b="1" dirty="0">
                <a:cs typeface="B Mitra" pitchFamily="2" charset="-78"/>
              </a:rPr>
              <a:t>تخصيص بهينه منابع سازمان</a:t>
            </a:r>
          </a:p>
          <a:p>
            <a:pPr lvl="2" algn="r" rtl="1">
              <a:lnSpc>
                <a:spcPct val="90000"/>
              </a:lnSpc>
            </a:pPr>
            <a:r>
              <a:rPr lang="fa-IR" sz="2100" b="1" dirty="0">
                <a:cs typeface="B Mitra" pitchFamily="2" charset="-78"/>
              </a:rPr>
              <a:t>ايجاد جوي شناخته شده در سازمان</a:t>
            </a:r>
          </a:p>
          <a:p>
            <a:pPr lvl="2" algn="r" rtl="1">
              <a:lnSpc>
                <a:spcPct val="90000"/>
              </a:lnSpc>
            </a:pPr>
            <a:r>
              <a:rPr lang="fa-IR" sz="2100" b="1" dirty="0">
                <a:cs typeface="B Mitra" pitchFamily="2" charset="-78"/>
              </a:rPr>
              <a:t>هدايتگر مجموعه بخش‌هاي سازمان</a:t>
            </a:r>
            <a:endParaRPr lang="en-US" sz="2500" b="1" dirty="0">
              <a:cs typeface="B Mitra" pitchFamily="2" charset="-78"/>
            </a:endParaRPr>
          </a:p>
        </p:txBody>
      </p:sp>
      <p:pic>
        <p:nvPicPr>
          <p:cNvPr id="81923" name="Picture 3" descr="BD05364_"/>
          <p:cNvPicPr>
            <a:picLocks noChangeAspect="1" noChangeArrowheads="1"/>
          </p:cNvPicPr>
          <p:nvPr/>
        </p:nvPicPr>
        <p:blipFill>
          <a:blip r:embed="rId2" cstate="print"/>
          <a:srcRect/>
          <a:stretch>
            <a:fillRect/>
          </a:stretch>
        </p:blipFill>
        <p:spPr bwMode="auto">
          <a:xfrm>
            <a:off x="395288" y="2349500"/>
            <a:ext cx="1165225" cy="18002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descr="Rectangle: Click to edit Master text styles&#10;Second level&#10;Third level&#10;Fourth level&#10;Fifth level"/>
          <p:cNvSpPr>
            <a:spLocks noGrp="1" noChangeArrowheads="1"/>
          </p:cNvSpPr>
          <p:nvPr>
            <p:ph type="body" idx="1"/>
          </p:nvPr>
        </p:nvSpPr>
        <p:spPr>
          <a:xfrm>
            <a:off x="395288" y="1773238"/>
            <a:ext cx="7488237" cy="4608512"/>
          </a:xfrm>
          <a:noFill/>
          <a:ln/>
        </p:spPr>
        <p:txBody>
          <a:bodyPr/>
          <a:lstStyle/>
          <a:p>
            <a:pPr algn="just" rtl="1"/>
            <a:r>
              <a:rPr lang="fa-IR" sz="2800" b="1" dirty="0" smtClean="0">
                <a:cs typeface="B Mitra" pitchFamily="2" charset="-78"/>
              </a:rPr>
              <a:t>برای برگزیدن هدف جسورانه باید به چهار مقوله بیندیشیم: </a:t>
            </a:r>
            <a:r>
              <a:rPr lang="fa-IR" sz="2800" b="1" dirty="0" smtClean="0">
                <a:solidFill>
                  <a:srgbClr val="0070C0"/>
                </a:solidFill>
                <a:cs typeface="B Mitra" pitchFamily="2" charset="-78"/>
              </a:rPr>
              <a:t>آماج جسورانه، دشمن مشترک، الگو و سرمشق، تحول درونی</a:t>
            </a:r>
          </a:p>
          <a:p>
            <a:pPr algn="just" rtl="1"/>
            <a:r>
              <a:rPr lang="fa-IR" sz="2800" b="1" dirty="0" smtClean="0">
                <a:cs typeface="B Zar" pitchFamily="2" charset="-78"/>
              </a:rPr>
              <a:t>آماج </a:t>
            </a:r>
            <a:r>
              <a:rPr lang="fa-IR" sz="2800" b="1" dirty="0">
                <a:cs typeface="B Zar" pitchFamily="2" charset="-78"/>
              </a:rPr>
              <a:t>جسورانه:</a:t>
            </a:r>
            <a:r>
              <a:rPr lang="fa-IR" sz="2800" b="1" dirty="0">
                <a:cs typeface="B Mitra" pitchFamily="2" charset="-78"/>
              </a:rPr>
              <a:t> می تواند کمی یا کیفی باشد، مثل:</a:t>
            </a:r>
          </a:p>
          <a:p>
            <a:pPr lvl="1" algn="just" rtl="1"/>
            <a:r>
              <a:rPr lang="fa-IR" sz="2400" b="1" dirty="0">
                <a:cs typeface="B Mitra" pitchFamily="2" charset="-78"/>
              </a:rPr>
              <a:t>باید تا سال 2000 به مرز 125 میلیارد دلار درآمد برسیم (وال- مارت، 1990)</a:t>
            </a:r>
          </a:p>
          <a:p>
            <a:pPr lvl="1" algn="just" rtl="1"/>
            <a:r>
              <a:rPr lang="fa-IR" sz="2400" b="1" dirty="0">
                <a:cs typeface="B Mitra" pitchFamily="2" charset="-78"/>
              </a:rPr>
              <a:t>شرکتی می شویم که داوری جهانیان نسبت به کالاهای ژاپنی را تغییر می دهد تا دیگر کسی نگوید جنس ژاپنی نامرغوب است (سونی- اوایل دهه 50)</a:t>
            </a:r>
          </a:p>
          <a:p>
            <a:pPr lvl="1" algn="just" rtl="1"/>
            <a:r>
              <a:rPr lang="fa-IR" sz="2400" b="1" dirty="0">
                <a:cs typeface="B Mitra" pitchFamily="2" charset="-78"/>
              </a:rPr>
              <a:t>پیشاهنگ در ساخت هواپیماهای غیرنظامی و وارد کردن جهان به عصر </a:t>
            </a:r>
            <a:r>
              <a:rPr lang="fa-IR" sz="2400" b="1" dirty="0" smtClean="0">
                <a:cs typeface="B Mitra" pitchFamily="2" charset="-78"/>
              </a:rPr>
              <a:t>جت </a:t>
            </a:r>
            <a:r>
              <a:rPr lang="fa-IR" sz="2400" b="1" dirty="0">
                <a:cs typeface="B Mitra" pitchFamily="2" charset="-78"/>
              </a:rPr>
              <a:t>(بوئینگ- 1950</a:t>
            </a:r>
            <a:r>
              <a:rPr lang="fa-IR" sz="2400" b="1" dirty="0" smtClean="0">
                <a:cs typeface="B Mitra" pitchFamily="2" charset="-78"/>
              </a:rPr>
              <a:t>)</a:t>
            </a:r>
            <a:endParaRPr lang="fa-IR" sz="2400" b="1" dirty="0">
              <a:cs typeface="B Mitra" pitchFamily="2" charset="-78"/>
            </a:endParaRPr>
          </a:p>
        </p:txBody>
      </p:sp>
      <p:sp>
        <p:nvSpPr>
          <p:cNvPr id="69635" name="Rectangle 3"/>
          <p:cNvSpPr>
            <a:spLocks noGrp="1" noChangeArrowheads="1"/>
          </p:cNvSpPr>
          <p:nvPr>
            <p:ph type="title"/>
          </p:nvPr>
        </p:nvSpPr>
        <p:spPr>
          <a:xfrm>
            <a:off x="250825" y="260350"/>
            <a:ext cx="7543800" cy="796925"/>
          </a:xfrm>
          <a:noFill/>
          <a:ln/>
        </p:spPr>
        <p:txBody>
          <a:bodyPr/>
          <a:lstStyle/>
          <a:p>
            <a:pPr algn="ctr" rtl="1"/>
            <a:r>
              <a:rPr lang="fa-IR" sz="3600">
                <a:cs typeface="B Zar" pitchFamily="2" charset="-78"/>
              </a:rPr>
              <a:t>هدف جسورانه و آرمانی </a:t>
            </a:r>
            <a:r>
              <a:rPr lang="fa-IR" sz="2400">
                <a:cs typeface="B Zar" pitchFamily="2" charset="-78"/>
              </a:rPr>
              <a:t>(ادامه)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descr="Rectangle: Click to edit Master text styles&#10;Second level&#10;Third level&#10;Fourth level&#10;Fifth level"/>
          <p:cNvSpPr>
            <a:spLocks noGrp="1" noChangeArrowheads="1"/>
          </p:cNvSpPr>
          <p:nvPr>
            <p:ph type="body" idx="1"/>
          </p:nvPr>
        </p:nvSpPr>
        <p:spPr>
          <a:xfrm>
            <a:off x="395288" y="1196975"/>
            <a:ext cx="7488237" cy="5184775"/>
          </a:xfrm>
          <a:noFill/>
          <a:ln/>
        </p:spPr>
        <p:txBody>
          <a:bodyPr/>
          <a:lstStyle/>
          <a:p>
            <a:pPr algn="just" rtl="1"/>
            <a:r>
              <a:rPr lang="fa-IR" sz="2800" b="1" dirty="0" smtClean="0">
                <a:cs typeface="B Zar" pitchFamily="2" charset="-78"/>
              </a:rPr>
              <a:t>تعیین دشمن مشترک-</a:t>
            </a:r>
            <a:r>
              <a:rPr lang="fa-IR" sz="2800" b="1" dirty="0" smtClean="0">
                <a:cs typeface="B Mitra" pitchFamily="2" charset="-78"/>
              </a:rPr>
              <a:t> یعنی بسیج نیروها برای درهم شکستن دشمن مشترک و در واقع علم کردن داوود بر علیه جالوت، مثل:</a:t>
            </a:r>
          </a:p>
          <a:p>
            <a:pPr lvl="1" algn="just" rtl="1"/>
            <a:r>
              <a:rPr lang="fa-IR" sz="2400" b="1" dirty="0" smtClean="0">
                <a:cs typeface="B Mitra" pitchFamily="2" charset="-78"/>
              </a:rPr>
              <a:t> فرو کشیدن آر.جی.رینولدز از اریکه فرماندهی دخانیات دنیا (فیلیپ موریس- دهه 50)</a:t>
            </a:r>
          </a:p>
          <a:p>
            <a:pPr lvl="1" algn="just" rtl="1"/>
            <a:r>
              <a:rPr lang="fa-IR" sz="2400" b="1" dirty="0" smtClean="0">
                <a:cs typeface="B Mitra" pitchFamily="2" charset="-78"/>
              </a:rPr>
              <a:t>زمین زدن آدیداس (نایکه- دهه 60)</a:t>
            </a:r>
          </a:p>
          <a:p>
            <a:pPr lvl="1" algn="just" rtl="1"/>
            <a:r>
              <a:rPr lang="fa-IR" sz="2400" b="1" dirty="0" smtClean="0">
                <a:cs typeface="B Mitra" pitchFamily="2" charset="-78"/>
              </a:rPr>
              <a:t>درهم شکستن و نابود کردن یاماها (هوندا- دهه 70)</a:t>
            </a:r>
          </a:p>
          <a:p>
            <a:pPr algn="just" rtl="1">
              <a:lnSpc>
                <a:spcPct val="90000"/>
              </a:lnSpc>
            </a:pPr>
            <a:r>
              <a:rPr lang="fa-IR" sz="2800" b="1" dirty="0" smtClean="0">
                <a:cs typeface="B Zar" pitchFamily="2" charset="-78"/>
              </a:rPr>
              <a:t>تعیین </a:t>
            </a:r>
            <a:r>
              <a:rPr lang="fa-IR" sz="2800" b="1" dirty="0">
                <a:cs typeface="B Zar" pitchFamily="2" charset="-78"/>
              </a:rPr>
              <a:t>الگو و </a:t>
            </a:r>
            <a:r>
              <a:rPr lang="fa-IR" sz="2800" b="1" dirty="0" smtClean="0">
                <a:cs typeface="B Zar" pitchFamily="2" charset="-78"/>
              </a:rPr>
              <a:t>سرمشق-</a:t>
            </a:r>
            <a:r>
              <a:rPr lang="fa-IR" sz="2800" b="1" dirty="0" smtClean="0">
                <a:cs typeface="B Mitra" pitchFamily="2" charset="-78"/>
              </a:rPr>
              <a:t> </a:t>
            </a:r>
            <a:r>
              <a:rPr lang="fa-IR" sz="2800" b="1" dirty="0">
                <a:cs typeface="B Mitra" pitchFamily="2" charset="-78"/>
              </a:rPr>
              <a:t>بعنوان یک هدف جسورانه، مثل:</a:t>
            </a:r>
          </a:p>
          <a:p>
            <a:pPr lvl="1" algn="just" rtl="1">
              <a:lnSpc>
                <a:spcPct val="90000"/>
              </a:lnSpc>
            </a:pPr>
            <a:r>
              <a:rPr lang="fa-IR" sz="2400" b="1" dirty="0">
                <a:cs typeface="B Mitra" pitchFamily="2" charset="-78"/>
              </a:rPr>
              <a:t>می خواهیم نایکه ی صنعت دوچرخه شویم (ژیرو- 1986)</a:t>
            </a:r>
          </a:p>
          <a:p>
            <a:pPr lvl="1" algn="just" rtl="1">
              <a:lnSpc>
                <a:spcPct val="90000"/>
              </a:lnSpc>
            </a:pPr>
            <a:r>
              <a:rPr lang="fa-IR" sz="2400" b="1" dirty="0">
                <a:cs typeface="B Mitra" pitchFamily="2" charset="-78"/>
              </a:rPr>
              <a:t>می خواهیم ظرف 20 سال، منزلت و حرمت فعلی هیولت- پکرد را پیدا کنیم (واتکینز جانسن- 1996)</a:t>
            </a:r>
          </a:p>
          <a:p>
            <a:pPr lvl="1" algn="just" rtl="1">
              <a:lnSpc>
                <a:spcPct val="90000"/>
              </a:lnSpc>
            </a:pPr>
            <a:r>
              <a:rPr lang="fa-IR" sz="2400" b="1" dirty="0">
                <a:cs typeface="B Mitra" pitchFamily="2" charset="-78"/>
              </a:rPr>
              <a:t>می خواهیم هاروارد غرب باشیم (دانشگاه استنفورد- دهه 40</a:t>
            </a:r>
            <a:r>
              <a:rPr lang="fa-IR" sz="2400" b="1" dirty="0" smtClean="0">
                <a:cs typeface="B Mitra" pitchFamily="2" charset="-78"/>
              </a:rPr>
              <a:t>)</a:t>
            </a:r>
            <a:endParaRPr lang="fa-IR" sz="2400" b="1" dirty="0">
              <a:cs typeface="B Mitra" pitchFamily="2" charset="-78"/>
            </a:endParaRPr>
          </a:p>
        </p:txBody>
      </p:sp>
      <p:sp>
        <p:nvSpPr>
          <p:cNvPr id="70659" name="Rectangle 3"/>
          <p:cNvSpPr>
            <a:spLocks noGrp="1" noChangeArrowheads="1"/>
          </p:cNvSpPr>
          <p:nvPr>
            <p:ph type="title"/>
          </p:nvPr>
        </p:nvSpPr>
        <p:spPr>
          <a:xfrm>
            <a:off x="250825" y="115888"/>
            <a:ext cx="7543800" cy="796925"/>
          </a:xfrm>
          <a:noFill/>
          <a:ln/>
        </p:spPr>
        <p:txBody>
          <a:bodyPr/>
          <a:lstStyle/>
          <a:p>
            <a:pPr algn="ctr" rtl="1"/>
            <a:r>
              <a:rPr lang="fa-IR" sz="3600">
                <a:cs typeface="B Zar" pitchFamily="2" charset="-78"/>
              </a:rPr>
              <a:t>هدف جسورانه و آرمانی </a:t>
            </a:r>
            <a:r>
              <a:rPr lang="fa-IR" sz="2400">
                <a:cs typeface="B Zar" pitchFamily="2" charset="-78"/>
              </a:rPr>
              <a:t>(ادامه)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descr="Rectangle: Click to edit Master text styles&#10;Second level&#10;Third level&#10;Fourth level&#10;Fifth level"/>
          <p:cNvSpPr>
            <a:spLocks noGrp="1" noChangeArrowheads="1"/>
          </p:cNvSpPr>
          <p:nvPr>
            <p:ph type="body" idx="1"/>
          </p:nvPr>
        </p:nvSpPr>
        <p:spPr>
          <a:xfrm>
            <a:off x="395288" y="1196975"/>
            <a:ext cx="7488237" cy="5446735"/>
          </a:xfrm>
          <a:noFill/>
          <a:ln/>
        </p:spPr>
        <p:txBody>
          <a:bodyPr/>
          <a:lstStyle/>
          <a:p>
            <a:pPr algn="just" rtl="1">
              <a:lnSpc>
                <a:spcPct val="114000"/>
              </a:lnSpc>
            </a:pPr>
            <a:r>
              <a:rPr lang="fa-IR" sz="2800" b="1" dirty="0" smtClean="0">
                <a:cs typeface="B Zar" pitchFamily="2" charset="-78"/>
              </a:rPr>
              <a:t>تحولات درونی-</a:t>
            </a:r>
            <a:r>
              <a:rPr lang="fa-IR" sz="2800" b="1" dirty="0" smtClean="0">
                <a:cs typeface="B Mitra" pitchFamily="2" charset="-78"/>
              </a:rPr>
              <a:t> این هدف جسورانه در سازمانهای بزرگ و قدیمی اثربخش تر است، مثل:</a:t>
            </a:r>
          </a:p>
          <a:p>
            <a:pPr lvl="1" algn="just" rtl="1">
              <a:lnSpc>
                <a:spcPct val="114000"/>
              </a:lnSpc>
            </a:pPr>
            <a:r>
              <a:rPr lang="fa-IR" sz="2400" b="1" dirty="0" smtClean="0">
                <a:cs typeface="B Mitra" pitchFamily="2" charset="-78"/>
              </a:rPr>
              <a:t>در </a:t>
            </a:r>
            <a:r>
              <a:rPr lang="fa-IR" sz="2400" b="1" dirty="0">
                <a:cs typeface="B Mitra" pitchFamily="2" charset="-78"/>
              </a:rPr>
              <a:t>هر بازاری که وارد می شویم باید مقام اول یا دوم را به دست بیاوریم و طوری انقلاب درونی ایجاد کنیم که ترکیبی از </a:t>
            </a:r>
            <a:r>
              <a:rPr lang="fa-IR" sz="2400" b="1" dirty="0" smtClean="0">
                <a:cs typeface="B Mitra" pitchFamily="2" charset="-78"/>
              </a:rPr>
              <a:t>توانایی های </a:t>
            </a:r>
            <a:r>
              <a:rPr lang="fa-IR" sz="2400" b="1" dirty="0">
                <a:cs typeface="B Mitra" pitchFamily="2" charset="-78"/>
              </a:rPr>
              <a:t>شرکتهای بزرگ و چالاکی </a:t>
            </a:r>
            <a:r>
              <a:rPr lang="fa-IR" sz="2400" b="1" dirty="0" smtClean="0">
                <a:cs typeface="B Mitra" pitchFamily="2" charset="-78"/>
              </a:rPr>
              <a:t>شرکت های </a:t>
            </a:r>
            <a:r>
              <a:rPr lang="fa-IR" sz="2400" b="1" dirty="0">
                <a:cs typeface="B Mitra" pitchFamily="2" charset="-78"/>
              </a:rPr>
              <a:t>کوچک را داشته باشیم (جنرال الکتریک- دهه 80)</a:t>
            </a:r>
          </a:p>
          <a:p>
            <a:pPr lvl="1" algn="just" rtl="1">
              <a:lnSpc>
                <a:spcPct val="114000"/>
              </a:lnSpc>
            </a:pPr>
            <a:r>
              <a:rPr lang="fa-IR" sz="2400" b="1" dirty="0">
                <a:cs typeface="B Mitra" pitchFamily="2" charset="-78"/>
              </a:rPr>
              <a:t>باید این شرکت را از وضع فعلی (پیمانکار صنایع دفاعی)، به یکی از </a:t>
            </a:r>
            <a:r>
              <a:rPr lang="fa-IR" sz="2400" b="1" dirty="0" smtClean="0">
                <a:cs typeface="B Mitra" pitchFamily="2" charset="-78"/>
              </a:rPr>
              <a:t>شرکت های </a:t>
            </a:r>
            <a:r>
              <a:rPr lang="fa-IR" sz="2400" b="1" dirty="0">
                <a:cs typeface="B Mitra" pitchFamily="2" charset="-78"/>
              </a:rPr>
              <a:t>پیشرفته جهان در حوزه انواع </a:t>
            </a:r>
            <a:r>
              <a:rPr lang="fa-IR" sz="2400" b="1" dirty="0" smtClean="0">
                <a:cs typeface="B Mitra" pitchFamily="2" charset="-78"/>
              </a:rPr>
              <a:t>فناوری های </a:t>
            </a:r>
            <a:r>
              <a:rPr lang="fa-IR" sz="2400" b="1" dirty="0">
                <a:cs typeface="B Mitra" pitchFamily="2" charset="-78"/>
              </a:rPr>
              <a:t>پیشرفته تبدیل کنیم (راک ول- 1995) </a:t>
            </a:r>
          </a:p>
          <a:p>
            <a:pPr lvl="1" algn="just" rtl="1">
              <a:lnSpc>
                <a:spcPct val="114000"/>
              </a:lnSpc>
            </a:pPr>
            <a:r>
              <a:rPr lang="fa-IR" sz="2400" b="1" dirty="0">
                <a:cs typeface="B Mitra" pitchFamily="2" charset="-78"/>
              </a:rPr>
              <a:t>باید این قسمت را طوری متحول کنیم که سایر </a:t>
            </a:r>
            <a:r>
              <a:rPr lang="fa-IR" sz="2400" b="1" dirty="0" smtClean="0">
                <a:cs typeface="B Mitra" pitchFamily="2" charset="-78"/>
              </a:rPr>
              <a:t>قسمت ها </a:t>
            </a:r>
            <a:r>
              <a:rPr lang="fa-IR" sz="2400" b="1" dirty="0">
                <a:cs typeface="B Mitra" pitchFamily="2" charset="-78"/>
              </a:rPr>
              <a:t>با میل و رغبت دنبال ما بیایند (قسمت قطعه سازی یک شرکت رایانه ساز- 1989) </a:t>
            </a:r>
          </a:p>
        </p:txBody>
      </p:sp>
      <p:sp>
        <p:nvSpPr>
          <p:cNvPr id="70659" name="Rectangle 3"/>
          <p:cNvSpPr>
            <a:spLocks noGrp="1" noChangeArrowheads="1"/>
          </p:cNvSpPr>
          <p:nvPr>
            <p:ph type="title"/>
          </p:nvPr>
        </p:nvSpPr>
        <p:spPr>
          <a:xfrm>
            <a:off x="250825" y="115888"/>
            <a:ext cx="7543800" cy="796925"/>
          </a:xfrm>
          <a:noFill/>
          <a:ln/>
        </p:spPr>
        <p:txBody>
          <a:bodyPr/>
          <a:lstStyle/>
          <a:p>
            <a:pPr algn="ctr" rtl="1"/>
            <a:r>
              <a:rPr lang="fa-IR" sz="3600">
                <a:cs typeface="B Zar" pitchFamily="2" charset="-78"/>
              </a:rPr>
              <a:t>هدف جسورانه و آرمانی </a:t>
            </a:r>
            <a:r>
              <a:rPr lang="fa-IR" sz="2400">
                <a:cs typeface="B Zar" pitchFamily="2" charset="-78"/>
              </a:rPr>
              <a:t>(ادامه)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descr="Rectangle: Click to edit Master text styles&#10;Second level&#10;Third level&#10;Fourth level&#10;Fifth level"/>
          <p:cNvSpPr>
            <a:spLocks noGrp="1" noChangeArrowheads="1"/>
          </p:cNvSpPr>
          <p:nvPr>
            <p:ph type="body" idx="1"/>
          </p:nvPr>
        </p:nvSpPr>
        <p:spPr>
          <a:xfrm>
            <a:off x="323850" y="1700213"/>
            <a:ext cx="7488238" cy="4608512"/>
          </a:xfrm>
          <a:noFill/>
          <a:ln/>
        </p:spPr>
        <p:txBody>
          <a:bodyPr/>
          <a:lstStyle/>
          <a:p>
            <a:pPr algn="just" rtl="1"/>
            <a:r>
              <a:rPr lang="fa-IR" sz="2400" b="1" dirty="0">
                <a:cs typeface="B Mitra" pitchFamily="2" charset="-78"/>
              </a:rPr>
              <a:t>بیان یا توصیف روشن چگونگی رسیدن به هدف جسورانه را شرح می دهد</a:t>
            </a:r>
          </a:p>
          <a:p>
            <a:pPr algn="just" rtl="1"/>
            <a:r>
              <a:rPr lang="fa-IR" sz="2400" b="1" dirty="0">
                <a:cs typeface="B Mitra" pitchFamily="2" charset="-78"/>
              </a:rPr>
              <a:t>می توان آن را به </a:t>
            </a:r>
            <a:r>
              <a:rPr lang="fa-IR" sz="2400" b="1" dirty="0">
                <a:solidFill>
                  <a:srgbClr val="7030A0"/>
                </a:solidFill>
                <a:cs typeface="B Mitra" pitchFamily="2" charset="-78"/>
              </a:rPr>
              <a:t>ترجمه و تبدیل آرمان از کلمه و واژه به تصویر </a:t>
            </a:r>
            <a:r>
              <a:rPr lang="fa-IR" sz="2400" b="1" dirty="0">
                <a:cs typeface="B Mitra" pitchFamily="2" charset="-78"/>
              </a:rPr>
              <a:t>تعبیر کرد تا به این ترتیب در ذهن افراد باقی بماند</a:t>
            </a:r>
          </a:p>
          <a:p>
            <a:pPr algn="just" rtl="1"/>
            <a:r>
              <a:rPr lang="fa-IR" sz="2400" b="1" dirty="0" smtClean="0">
                <a:cs typeface="B Mitra" pitchFamily="2" charset="-78"/>
              </a:rPr>
              <a:t>بیان </a:t>
            </a:r>
            <a:r>
              <a:rPr lang="fa-IR" sz="2400" b="1" dirty="0">
                <a:cs typeface="B Mitra" pitchFamily="2" charset="-78"/>
              </a:rPr>
              <a:t>روشن عبارتست از خلق دورنما به کمک واژه ها. وظیفه و نقش این تصویرسازی، ماندگار کردن هدفهای 10 تا 30 ساله در ذهن افراد است</a:t>
            </a:r>
          </a:p>
          <a:p>
            <a:pPr algn="just" rtl="1"/>
            <a:r>
              <a:rPr lang="fa-IR" sz="2400" b="1" dirty="0">
                <a:cs typeface="B Mitra" pitchFamily="2" charset="-78"/>
              </a:rPr>
              <a:t>بیان روشن، بیانی است پرشور، عاطفی و متقاعد کننده. زیرا لازمه جذب و برانگیختن دیگران، شور و احساس است </a:t>
            </a:r>
          </a:p>
          <a:p>
            <a:pPr algn="just" rtl="1"/>
            <a:r>
              <a:rPr lang="fa-IR" sz="2400" b="1" dirty="0">
                <a:cs typeface="B Mitra" pitchFamily="2" charset="-78"/>
              </a:rPr>
              <a:t>مثالهایی از بیان روشن:</a:t>
            </a:r>
          </a:p>
        </p:txBody>
      </p:sp>
      <p:sp>
        <p:nvSpPr>
          <p:cNvPr id="71683" name="Rectangle 3"/>
          <p:cNvSpPr>
            <a:spLocks noGrp="1" noChangeArrowheads="1"/>
          </p:cNvSpPr>
          <p:nvPr>
            <p:ph type="title"/>
          </p:nvPr>
        </p:nvSpPr>
        <p:spPr>
          <a:xfrm>
            <a:off x="250825" y="260350"/>
            <a:ext cx="7543800" cy="796925"/>
          </a:xfrm>
          <a:noFill/>
          <a:ln/>
        </p:spPr>
        <p:txBody>
          <a:bodyPr/>
          <a:lstStyle/>
          <a:p>
            <a:pPr algn="ctr" rtl="1"/>
            <a:r>
              <a:rPr lang="fa-IR" sz="3600">
                <a:cs typeface="B Zar" pitchFamily="2" charset="-78"/>
              </a:rPr>
              <a:t>بیان روشن</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descr="Rectangle: Click to edit Master text styles&#10;Second level&#10;Third level&#10;Fourth level&#10;Fifth level"/>
          <p:cNvSpPr>
            <a:spLocks noGrp="1" noChangeArrowheads="1"/>
          </p:cNvSpPr>
          <p:nvPr>
            <p:ph type="body" idx="1"/>
          </p:nvPr>
        </p:nvSpPr>
        <p:spPr>
          <a:xfrm>
            <a:off x="395288" y="1773238"/>
            <a:ext cx="7488237" cy="4608512"/>
          </a:xfrm>
          <a:noFill/>
          <a:ln/>
        </p:spPr>
        <p:txBody>
          <a:bodyPr/>
          <a:lstStyle/>
          <a:p>
            <a:pPr algn="just" rtl="1">
              <a:lnSpc>
                <a:spcPct val="110000"/>
              </a:lnSpc>
            </a:pPr>
            <a:r>
              <a:rPr lang="fa-IR" sz="2400" b="1" dirty="0">
                <a:cs typeface="B Mitra" pitchFamily="2" charset="-78"/>
              </a:rPr>
              <a:t>هنری فورد هدف مردمی کردن خودرو را بدین شکل به تصویر می کشد:</a:t>
            </a:r>
          </a:p>
          <a:p>
            <a:pPr lvl="1" algn="just" rtl="1">
              <a:lnSpc>
                <a:spcPct val="110000"/>
              </a:lnSpc>
            </a:pPr>
            <a:r>
              <a:rPr lang="fa-IR" sz="2000" b="1" dirty="0">
                <a:cs typeface="B Mitra" pitchFamily="2" charset="-78"/>
              </a:rPr>
              <a:t>من خودرویی خواهم ساخت که انبوه مردم بتوانند از آن استفاده کنند ... خودرویی ارزان، آنقدر ارزان که هرکس درآمد متوسطی داشته باشد بتواند آن را بخرد و در ساعات فراغت خود و خانواده اش سوار آن شوند و در </a:t>
            </a:r>
            <a:r>
              <a:rPr lang="fa-IR" sz="2000" b="1" dirty="0" smtClean="0">
                <a:cs typeface="B Mitra" pitchFamily="2" charset="-78"/>
              </a:rPr>
              <a:t>زمین های </a:t>
            </a:r>
            <a:r>
              <a:rPr lang="fa-IR" sz="2000" b="1" dirty="0">
                <a:cs typeface="B Mitra" pitchFamily="2" charset="-78"/>
              </a:rPr>
              <a:t>بیکران خدا به گردش بروند ...</a:t>
            </a:r>
          </a:p>
          <a:p>
            <a:pPr algn="just" rtl="1">
              <a:lnSpc>
                <a:spcPct val="110000"/>
              </a:lnSpc>
            </a:pPr>
            <a:r>
              <a:rPr lang="fa-IR" sz="2400" b="1" dirty="0">
                <a:cs typeface="B Mitra" pitchFamily="2" charset="-78"/>
              </a:rPr>
              <a:t>وینستن چرچیل در سال 1940 برای توجیه هدف جسورانه خود در شکست دادن هیتلر چنین گفت:</a:t>
            </a:r>
          </a:p>
          <a:p>
            <a:pPr lvl="1" algn="just" rtl="1">
              <a:lnSpc>
                <a:spcPct val="110000"/>
              </a:lnSpc>
            </a:pPr>
            <a:r>
              <a:rPr lang="fa-IR" sz="2000" b="1" dirty="0">
                <a:cs typeface="B Mitra" pitchFamily="2" charset="-78"/>
              </a:rPr>
              <a:t>هیتلر می داند که یا باید ما را در این جزیره شکست دهد یا جنگ را ببازد. اگر بتوانیم در برابر او بایستیم، امکان دارد اروپا آزاد شود و زندگی ادامه یابد. اما اگر ببازیم ... بنابراین بیائید قرص و محکم به وظایف خود عمل کنیم و ...</a:t>
            </a:r>
          </a:p>
        </p:txBody>
      </p:sp>
      <p:sp>
        <p:nvSpPr>
          <p:cNvPr id="72707" name="Rectangle 3"/>
          <p:cNvSpPr>
            <a:spLocks noGrp="1" noChangeArrowheads="1"/>
          </p:cNvSpPr>
          <p:nvPr>
            <p:ph type="title"/>
          </p:nvPr>
        </p:nvSpPr>
        <p:spPr>
          <a:xfrm>
            <a:off x="250825" y="260350"/>
            <a:ext cx="7543800" cy="796925"/>
          </a:xfrm>
          <a:noFill/>
          <a:ln/>
        </p:spPr>
        <p:txBody>
          <a:bodyPr/>
          <a:lstStyle/>
          <a:p>
            <a:pPr algn="ctr" rtl="1"/>
            <a:r>
              <a:rPr lang="fa-IR" sz="3600">
                <a:cs typeface="B Zar" pitchFamily="2" charset="-78"/>
              </a:rPr>
              <a:t>بیان روشن </a:t>
            </a:r>
            <a:r>
              <a:rPr lang="fa-IR" sz="2400">
                <a:cs typeface="B Zar" pitchFamily="2" charset="-78"/>
              </a:rPr>
              <a:t>(ادامه)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descr="Rectangle: Click to edit Master text styles&#10;Second level&#10;Third level&#10;Fourth level&#10;Fifth level"/>
          <p:cNvSpPr>
            <a:spLocks noGrp="1" noChangeArrowheads="1"/>
          </p:cNvSpPr>
          <p:nvPr>
            <p:ph type="body" idx="1"/>
          </p:nvPr>
        </p:nvSpPr>
        <p:spPr>
          <a:xfrm>
            <a:off x="179388" y="1628775"/>
            <a:ext cx="7993062" cy="4537075"/>
          </a:xfrm>
          <a:noFill/>
          <a:ln/>
        </p:spPr>
        <p:txBody>
          <a:bodyPr/>
          <a:lstStyle/>
          <a:p>
            <a:pPr algn="just" rtl="1">
              <a:lnSpc>
                <a:spcPct val="125000"/>
              </a:lnSpc>
            </a:pPr>
            <a:r>
              <a:rPr lang="fa-IR" sz="2400" b="1" dirty="0">
                <a:cs typeface="B Mitra" pitchFamily="2" charset="-78"/>
              </a:rPr>
              <a:t>هیچگاه نباید جهان بینی را با سیمای آینده خلط کنیم، هدف </a:t>
            </a:r>
            <a:r>
              <a:rPr lang="fa-IR" sz="2400" b="1" dirty="0" smtClean="0">
                <a:cs typeface="B Mitra" pitchFamily="2" charset="-78"/>
              </a:rPr>
              <a:t>غایی </a:t>
            </a:r>
            <a:r>
              <a:rPr lang="fa-IR" sz="2400" b="1" dirty="0">
                <a:cs typeface="B Mitra" pitchFamily="2" charset="-78"/>
              </a:rPr>
              <a:t>علت اصلی و فلسفه وجودی سازمانها است، چون ستاره افق قابل دسترسی نیست، اما همواره الهام بخش و راهنما است. اما هدف جسورانه هدفی است خاص که می توان به آن دست پیدا کرد</a:t>
            </a:r>
          </a:p>
          <a:p>
            <a:pPr algn="just" rtl="1">
              <a:lnSpc>
                <a:spcPct val="125000"/>
              </a:lnSpc>
            </a:pPr>
            <a:r>
              <a:rPr lang="fa-IR" sz="2400" b="1" dirty="0">
                <a:cs typeface="B Mitra" pitchFamily="2" charset="-78"/>
              </a:rPr>
              <a:t>شناخت و تشخیص جهان بینی </a:t>
            </a:r>
            <a:r>
              <a:rPr lang="fa-IR" sz="2400" b="1" dirty="0" smtClean="0">
                <a:cs typeface="B Mitra" pitchFamily="2" charset="-78"/>
              </a:rPr>
              <a:t>در شرکت فرایندی </a:t>
            </a:r>
            <a:r>
              <a:rPr lang="fa-IR" sz="2400" b="1" dirty="0">
                <a:cs typeface="B Mitra" pitchFamily="2" charset="-78"/>
              </a:rPr>
              <a:t>اکتشافی است اما </a:t>
            </a:r>
            <a:r>
              <a:rPr lang="fa-IR" sz="2400" b="1" dirty="0" smtClean="0">
                <a:cs typeface="B Mitra" pitchFamily="2" charset="-78"/>
              </a:rPr>
              <a:t>به تصویر کشیدن </a:t>
            </a:r>
            <a:r>
              <a:rPr lang="fa-IR" sz="2400" b="1" dirty="0">
                <a:cs typeface="B Mitra" pitchFamily="2" charset="-78"/>
              </a:rPr>
              <a:t>سیمای آینده </a:t>
            </a:r>
            <a:r>
              <a:rPr lang="fa-IR" sz="2400" b="1" dirty="0" smtClean="0">
                <a:cs typeface="B Mitra" pitchFamily="2" charset="-78"/>
              </a:rPr>
              <a:t>شرکت فرایندی </a:t>
            </a:r>
            <a:r>
              <a:rPr lang="fa-IR" sz="2400" b="1" dirty="0">
                <a:cs typeface="B Mitra" pitchFamily="2" charset="-78"/>
              </a:rPr>
              <a:t>تکوینی دارد</a:t>
            </a:r>
          </a:p>
          <a:p>
            <a:pPr algn="just" rtl="1">
              <a:lnSpc>
                <a:spcPct val="125000"/>
              </a:lnSpc>
            </a:pPr>
            <a:r>
              <a:rPr lang="fa-IR" sz="2400" b="1" dirty="0">
                <a:cs typeface="B Mitra" pitchFamily="2" charset="-78"/>
              </a:rPr>
              <a:t>به تجربه مشخص شده است که مدیران در اجرای </a:t>
            </a:r>
            <a:r>
              <a:rPr lang="fa-IR" sz="2400" b="1" dirty="0" smtClean="0">
                <a:cs typeface="B Mitra" pitchFamily="2" charset="-78"/>
              </a:rPr>
              <a:t>هدف های </a:t>
            </a:r>
            <a:r>
              <a:rPr lang="fa-IR" sz="2400" b="1" dirty="0">
                <a:cs typeface="B Mitra" pitchFamily="2" charset="-78"/>
              </a:rPr>
              <a:t>مهیج با دشواری و مشکل روبرو هستند، توصیف و بیان روشن، راهی به سوی آینده در دستیابی به اهداف بلندپروازانه برای آنها می </a:t>
            </a:r>
            <a:r>
              <a:rPr lang="fa-IR" sz="2400" b="1" dirty="0" smtClean="0">
                <a:cs typeface="B Mitra" pitchFamily="2" charset="-78"/>
              </a:rPr>
              <a:t>گشاید</a:t>
            </a:r>
            <a:endParaRPr lang="fa-IR" sz="2400" b="1" dirty="0">
              <a:cs typeface="B Mitra" pitchFamily="2" charset="-78"/>
            </a:endParaRPr>
          </a:p>
        </p:txBody>
      </p:sp>
      <p:sp>
        <p:nvSpPr>
          <p:cNvPr id="73731" name="Rectangle 3"/>
          <p:cNvSpPr>
            <a:spLocks noGrp="1" noChangeArrowheads="1"/>
          </p:cNvSpPr>
          <p:nvPr>
            <p:ph type="title"/>
          </p:nvPr>
        </p:nvSpPr>
        <p:spPr>
          <a:xfrm>
            <a:off x="250825" y="255588"/>
            <a:ext cx="7543800" cy="796925"/>
          </a:xfrm>
          <a:noFill/>
          <a:ln/>
        </p:spPr>
        <p:txBody>
          <a:bodyPr/>
          <a:lstStyle/>
          <a:p>
            <a:pPr algn="ctr" rtl="1"/>
            <a:r>
              <a:rPr lang="fa-IR" sz="3600">
                <a:cs typeface="B Zar" pitchFamily="2" charset="-78"/>
              </a:rPr>
              <a:t>چند نکته درباره سیمای آینده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descr="Rectangle: Click to edit Master text styles&#10;Second level&#10;Third level&#10;Fourth level&#10;Fifth level"/>
          <p:cNvSpPr>
            <a:spLocks noGrp="1" noChangeArrowheads="1"/>
          </p:cNvSpPr>
          <p:nvPr>
            <p:ph type="body" idx="1"/>
          </p:nvPr>
        </p:nvSpPr>
        <p:spPr>
          <a:xfrm>
            <a:off x="179388" y="1749445"/>
            <a:ext cx="7993062" cy="4608513"/>
          </a:xfrm>
          <a:noFill/>
          <a:ln/>
        </p:spPr>
        <p:txBody>
          <a:bodyPr/>
          <a:lstStyle/>
          <a:p>
            <a:pPr algn="just" rtl="1">
              <a:lnSpc>
                <a:spcPct val="110000"/>
              </a:lnSpc>
            </a:pPr>
            <a:r>
              <a:rPr lang="fa-IR" sz="2400" b="1" dirty="0" smtClean="0">
                <a:cs typeface="B Mitra" pitchFamily="2" charset="-78"/>
              </a:rPr>
              <a:t>نباید به دنبال درست یا غلط بودن آینده بود، در آفرینش و تکوین مساله درست بودن یا نبودن بی معنا است. باید توجه داشت که وظیفه ما آفرینش آینده است نه پیش بینی آن</a:t>
            </a:r>
          </a:p>
          <a:p>
            <a:pPr algn="just" rtl="1">
              <a:lnSpc>
                <a:spcPct val="110000"/>
              </a:lnSpc>
            </a:pPr>
            <a:r>
              <a:rPr lang="fa-IR" sz="2400" b="1" dirty="0" smtClean="0">
                <a:cs typeface="B Mitra" pitchFamily="2" charset="-78"/>
              </a:rPr>
              <a:t>سیما و چهره آینده سازمان باید موجب تهییج کارکنان شود، در غیر این صورت هدف بلندپروازانه کامل نیست</a:t>
            </a:r>
          </a:p>
          <a:p>
            <a:pPr algn="just" rtl="1">
              <a:lnSpc>
                <a:spcPct val="120000"/>
              </a:lnSpc>
            </a:pPr>
            <a:r>
              <a:rPr lang="fa-IR" sz="2400" b="1" dirty="0" smtClean="0">
                <a:cs typeface="B Mitra" pitchFamily="2" charset="-78"/>
              </a:rPr>
              <a:t>تجربه </a:t>
            </a:r>
            <a:r>
              <a:rPr lang="fa-IR" sz="2400" b="1" dirty="0">
                <a:cs typeface="B Mitra" pitchFamily="2" charset="-78"/>
              </a:rPr>
              <a:t>و مطالعات نشان داده که </a:t>
            </a:r>
            <a:r>
              <a:rPr lang="fa-IR" sz="2400" b="1" dirty="0" smtClean="0">
                <a:cs typeface="B Mitra" pitchFamily="2" charset="-78"/>
              </a:rPr>
              <a:t>شرکت های </a:t>
            </a:r>
            <a:r>
              <a:rPr lang="fa-IR" sz="2400" b="1" dirty="0">
                <a:cs typeface="B Mitra" pitchFamily="2" charset="-78"/>
              </a:rPr>
              <a:t>آرمانی در پوشاندن جامه واقعیت بر تن </a:t>
            </a:r>
            <a:r>
              <a:rPr lang="fa-IR" sz="2400" b="1" dirty="0" smtClean="0">
                <a:cs typeface="B Mitra" pitchFamily="2" charset="-78"/>
              </a:rPr>
              <a:t>هدف های </a:t>
            </a:r>
            <a:r>
              <a:rPr lang="fa-IR" sz="2400" b="1" dirty="0">
                <a:cs typeface="B Mitra" pitchFamily="2" charset="-78"/>
              </a:rPr>
              <a:t>بلندپروازانه توانا هستند. فیلیپ موریس از جایگاه ششم به جایگاه اول صعود کرد، فورد موفق شد مالکیت خودرو را مردمی کند، بوئینگ آقای صنعت هواپیماسازی دنیا شد و </a:t>
            </a:r>
            <a:r>
              <a:rPr lang="fa-IR" sz="2400" b="1" dirty="0" smtClean="0">
                <a:cs typeface="B Mitra" pitchFamily="2" charset="-78"/>
              </a:rPr>
              <a:t>...</a:t>
            </a:r>
            <a:endParaRPr lang="fa-IR" sz="2400" b="1" dirty="0">
              <a:cs typeface="B Mitra" pitchFamily="2" charset="-78"/>
            </a:endParaRPr>
          </a:p>
        </p:txBody>
      </p:sp>
      <p:sp>
        <p:nvSpPr>
          <p:cNvPr id="74755" name="Rectangle 3"/>
          <p:cNvSpPr>
            <a:spLocks noGrp="1" noChangeArrowheads="1"/>
          </p:cNvSpPr>
          <p:nvPr>
            <p:ph type="title"/>
          </p:nvPr>
        </p:nvSpPr>
        <p:spPr>
          <a:xfrm>
            <a:off x="250825" y="255588"/>
            <a:ext cx="7543800" cy="796925"/>
          </a:xfrm>
          <a:noFill/>
          <a:ln/>
        </p:spPr>
        <p:txBody>
          <a:bodyPr/>
          <a:lstStyle/>
          <a:p>
            <a:pPr algn="ctr" rtl="1"/>
            <a:r>
              <a:rPr lang="fa-IR" sz="3600">
                <a:cs typeface="B Zar" pitchFamily="2" charset="-78"/>
              </a:rPr>
              <a:t>چند نکته درباره سیمای آینده </a:t>
            </a:r>
            <a:r>
              <a:rPr lang="fa-IR" sz="2400">
                <a:cs typeface="B Zar" pitchFamily="2" charset="-78"/>
              </a:rPr>
              <a:t>(ادامه)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descr="Rectangle: Click to edit Master text styles&#10;Second level&#10;Third level&#10;Fourth level&#10;Fifth level"/>
          <p:cNvSpPr>
            <a:spLocks noGrp="1" noChangeArrowheads="1"/>
          </p:cNvSpPr>
          <p:nvPr>
            <p:ph type="body" idx="1"/>
          </p:nvPr>
        </p:nvSpPr>
        <p:spPr>
          <a:xfrm>
            <a:off x="179388" y="1463693"/>
            <a:ext cx="7993062" cy="5180017"/>
          </a:xfrm>
          <a:noFill/>
          <a:ln/>
        </p:spPr>
        <p:txBody>
          <a:bodyPr/>
          <a:lstStyle/>
          <a:p>
            <a:pPr algn="just" rtl="1">
              <a:lnSpc>
                <a:spcPct val="150000"/>
              </a:lnSpc>
            </a:pPr>
            <a:r>
              <a:rPr lang="fa-IR" sz="2400" b="1" dirty="0" smtClean="0">
                <a:cs typeface="B Mitra" pitchFamily="2" charset="-78"/>
              </a:rPr>
              <a:t>علت </a:t>
            </a:r>
            <a:r>
              <a:rPr lang="fa-IR" sz="2400" b="1" dirty="0">
                <a:cs typeface="B Mitra" pitchFamily="2" charset="-78"/>
              </a:rPr>
              <a:t>اصلی موفقیت </a:t>
            </a:r>
            <a:r>
              <a:rPr lang="fa-IR" sz="2400" b="1" dirty="0" smtClean="0">
                <a:cs typeface="B Mitra" pitchFamily="2" charset="-78"/>
              </a:rPr>
              <a:t>شرکت های </a:t>
            </a:r>
            <a:r>
              <a:rPr lang="fa-IR" sz="2400" b="1" dirty="0">
                <a:cs typeface="B Mitra" pitchFamily="2" charset="-78"/>
              </a:rPr>
              <a:t>آرمانی در انتخاب </a:t>
            </a:r>
            <a:r>
              <a:rPr lang="fa-IR" sz="2400" b="1" dirty="0" smtClean="0">
                <a:cs typeface="B Mitra" pitchFamily="2" charset="-78"/>
              </a:rPr>
              <a:t>هدف های </a:t>
            </a:r>
            <a:r>
              <a:rPr lang="fa-IR" sz="2400" b="1" dirty="0">
                <a:cs typeface="B Mitra" pitchFamily="2" charset="-78"/>
              </a:rPr>
              <a:t>سهل الوصول، رهبران فرهنمد، و یا راهبردهای بهتر نیست بلکه در آن است که سازمان را سنگ بنای آینده می دانند</a:t>
            </a:r>
          </a:p>
          <a:p>
            <a:pPr algn="just" rtl="1">
              <a:lnSpc>
                <a:spcPct val="150000"/>
              </a:lnSpc>
            </a:pPr>
            <a:r>
              <a:rPr lang="fa-IR" sz="2400" b="1" dirty="0">
                <a:cs typeface="B Mitra" pitchFamily="2" charset="-78"/>
              </a:rPr>
              <a:t>باید توجه داشت که به عارضه خوش خیالی دچار نشویم. پس از رسیدن به هدف انتخاب شده باید از درجا زدن خودداری کرد و هدف جدید جایگزین نمود</a:t>
            </a:r>
          </a:p>
          <a:p>
            <a:pPr algn="just" rtl="1">
              <a:lnSpc>
                <a:spcPct val="150000"/>
              </a:lnSpc>
            </a:pPr>
            <a:r>
              <a:rPr lang="fa-IR" sz="2400" b="1" dirty="0">
                <a:cs typeface="B Mitra" pitchFamily="2" charset="-78"/>
              </a:rPr>
              <a:t>تصویر سیمای آینده تا زمانی که آینده موصوف لباس واقعیت نپوشیده سودمند و ثمربخش است. سریعا پس از فتح قله باید قله دیگری را انتخاب کرد</a:t>
            </a:r>
          </a:p>
        </p:txBody>
      </p:sp>
      <p:sp>
        <p:nvSpPr>
          <p:cNvPr id="74755" name="Rectangle 3"/>
          <p:cNvSpPr>
            <a:spLocks noGrp="1" noChangeArrowheads="1"/>
          </p:cNvSpPr>
          <p:nvPr>
            <p:ph type="title"/>
          </p:nvPr>
        </p:nvSpPr>
        <p:spPr>
          <a:xfrm>
            <a:off x="250825" y="255588"/>
            <a:ext cx="7543800" cy="796925"/>
          </a:xfrm>
          <a:noFill/>
          <a:ln/>
        </p:spPr>
        <p:txBody>
          <a:bodyPr/>
          <a:lstStyle/>
          <a:p>
            <a:pPr algn="ctr" rtl="1"/>
            <a:r>
              <a:rPr lang="fa-IR" sz="3600">
                <a:cs typeface="B Zar" pitchFamily="2" charset="-78"/>
              </a:rPr>
              <a:t>چند نکته درباره سیمای آینده </a:t>
            </a:r>
            <a:r>
              <a:rPr lang="fa-IR" sz="2400">
                <a:cs typeface="B Zar" pitchFamily="2" charset="-78"/>
              </a:rPr>
              <a:t>(ادامه)</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descr="Rectangle: Click to edit Master text styles&#10;Second level&#10;Third level&#10;Fourth level&#10;Fifth level"/>
          <p:cNvSpPr>
            <a:spLocks noGrp="1" noChangeArrowheads="1"/>
          </p:cNvSpPr>
          <p:nvPr>
            <p:ph type="body" idx="1"/>
          </p:nvPr>
        </p:nvSpPr>
        <p:spPr>
          <a:xfrm>
            <a:off x="179388" y="1341438"/>
            <a:ext cx="7704137" cy="4968875"/>
          </a:xfrm>
          <a:noFill/>
          <a:ln/>
        </p:spPr>
        <p:txBody>
          <a:bodyPr/>
          <a:lstStyle/>
          <a:p>
            <a:pPr algn="just" rtl="1">
              <a:lnSpc>
                <a:spcPct val="110000"/>
              </a:lnSpc>
            </a:pPr>
            <a:r>
              <a:rPr lang="fa-IR" sz="1800" b="1" dirty="0">
                <a:cs typeface="B Mitra" pitchFamily="2" charset="-78"/>
              </a:rPr>
              <a:t>جهان بینی و اصول ارزشی:</a:t>
            </a:r>
          </a:p>
          <a:p>
            <a:pPr lvl="1" algn="just" rtl="1">
              <a:lnSpc>
                <a:spcPct val="110000"/>
              </a:lnSpc>
            </a:pPr>
            <a:r>
              <a:rPr lang="fa-IR" sz="1600" b="1" dirty="0">
                <a:cs typeface="B Mitra" pitchFamily="2" charset="-78"/>
              </a:rPr>
              <a:t>رعایت </a:t>
            </a:r>
            <a:r>
              <a:rPr lang="fa-IR" sz="1600" b="1" dirty="0" smtClean="0">
                <a:cs typeface="B Mitra" pitchFamily="2" charset="-78"/>
              </a:rPr>
              <a:t>مسولیت های </a:t>
            </a:r>
            <a:r>
              <a:rPr lang="fa-IR" sz="1600" b="1" dirty="0">
                <a:cs typeface="B Mitra" pitchFamily="2" charset="-78"/>
              </a:rPr>
              <a:t>اجتماعی</a:t>
            </a:r>
          </a:p>
          <a:p>
            <a:pPr lvl="1" algn="just" rtl="1">
              <a:lnSpc>
                <a:spcPct val="110000"/>
              </a:lnSpc>
            </a:pPr>
            <a:r>
              <a:rPr lang="fa-IR" sz="1600" b="1" dirty="0">
                <a:cs typeface="B Mitra" pitchFamily="2" charset="-78"/>
              </a:rPr>
              <a:t>اعتلاء و برتری بی چون و چرا در همه ابعاد شرکت</a:t>
            </a:r>
          </a:p>
          <a:p>
            <a:pPr lvl="1" algn="just" rtl="1">
              <a:lnSpc>
                <a:spcPct val="110000"/>
              </a:lnSpc>
            </a:pPr>
            <a:r>
              <a:rPr lang="fa-IR" sz="1600" b="1" dirty="0">
                <a:cs typeface="B Mitra" pitchFamily="2" charset="-78"/>
              </a:rPr>
              <a:t>نوآوریهای علمی</a:t>
            </a:r>
          </a:p>
          <a:p>
            <a:pPr lvl="1" algn="just" rtl="1">
              <a:lnSpc>
                <a:spcPct val="110000"/>
              </a:lnSpc>
            </a:pPr>
            <a:r>
              <a:rPr lang="fa-IR" sz="1600" b="1" dirty="0">
                <a:cs typeface="B Mitra" pitchFamily="2" charset="-78"/>
              </a:rPr>
              <a:t>صداقت و کمال</a:t>
            </a:r>
          </a:p>
          <a:p>
            <a:pPr lvl="1" algn="just" rtl="1">
              <a:lnSpc>
                <a:spcPct val="110000"/>
              </a:lnSpc>
            </a:pPr>
            <a:r>
              <a:rPr lang="fa-IR" sz="1600" b="1" dirty="0">
                <a:cs typeface="B Mitra" pitchFamily="2" charset="-78"/>
              </a:rPr>
              <a:t>کسب سود، ولی سودی که در نتیجه خدمت به بشریت به دست آید</a:t>
            </a:r>
          </a:p>
          <a:p>
            <a:pPr algn="just" rtl="1">
              <a:lnSpc>
                <a:spcPct val="110000"/>
              </a:lnSpc>
            </a:pPr>
            <a:r>
              <a:rPr lang="fa-IR" sz="1800" b="1" dirty="0">
                <a:cs typeface="B Mitra" pitchFamily="2" charset="-78"/>
              </a:rPr>
              <a:t>هدف غایی:</a:t>
            </a:r>
          </a:p>
          <a:p>
            <a:pPr lvl="1" algn="just" rtl="1">
              <a:lnSpc>
                <a:spcPct val="110000"/>
              </a:lnSpc>
            </a:pPr>
            <a:r>
              <a:rPr lang="fa-IR" sz="1600" b="1" dirty="0">
                <a:cs typeface="B Mitra" pitchFamily="2" charset="-78"/>
              </a:rPr>
              <a:t>حفظ و </a:t>
            </a:r>
            <a:r>
              <a:rPr lang="fa-IR" sz="1600" b="1" dirty="0" smtClean="0">
                <a:cs typeface="B Mitra" pitchFamily="2" charset="-78"/>
              </a:rPr>
              <a:t>بهسازی </a:t>
            </a:r>
            <a:r>
              <a:rPr lang="fa-IR" sz="1600" b="1" dirty="0">
                <a:cs typeface="B Mitra" pitchFamily="2" charset="-78"/>
              </a:rPr>
              <a:t>زندگانی انسانها</a:t>
            </a:r>
          </a:p>
          <a:p>
            <a:pPr algn="just" rtl="1">
              <a:lnSpc>
                <a:spcPct val="110000"/>
              </a:lnSpc>
            </a:pPr>
            <a:r>
              <a:rPr lang="fa-IR" sz="1800" b="1" dirty="0">
                <a:cs typeface="B Mitra" pitchFamily="2" charset="-78"/>
              </a:rPr>
              <a:t>سیمای آینده:</a:t>
            </a:r>
          </a:p>
          <a:p>
            <a:pPr lvl="1" algn="just" rtl="1">
              <a:lnSpc>
                <a:spcPct val="110000"/>
              </a:lnSpc>
            </a:pPr>
            <a:r>
              <a:rPr lang="fa-IR" sz="1600" b="1" dirty="0">
                <a:cs typeface="B Mitra" pitchFamily="2" charset="-78"/>
              </a:rPr>
              <a:t>استحاله شرکت از یک شرکت سازنده مواد شیمیایی به یک شرکت معتبر و صاحب نام در صنعت داروسازی جهان. بطوریکه از نظر </a:t>
            </a:r>
            <a:r>
              <a:rPr lang="fa-IR" sz="1600" b="1" dirty="0" smtClean="0">
                <a:cs typeface="B Mitra" pitchFamily="2" charset="-78"/>
              </a:rPr>
              <a:t>توانائی های </a:t>
            </a:r>
            <a:r>
              <a:rPr lang="fa-IR" sz="1600" b="1" dirty="0">
                <a:cs typeface="B Mitra" pitchFamily="2" charset="-78"/>
              </a:rPr>
              <a:t>تحقیقاتی در حد دانشگاههای مهم جهان باشد</a:t>
            </a:r>
          </a:p>
          <a:p>
            <a:pPr algn="just" rtl="1">
              <a:lnSpc>
                <a:spcPct val="110000"/>
              </a:lnSpc>
            </a:pPr>
            <a:r>
              <a:rPr lang="fa-IR" sz="1800" b="1" dirty="0">
                <a:cs typeface="B Mitra" pitchFamily="2" charset="-78"/>
              </a:rPr>
              <a:t>بیان روشن:</a:t>
            </a:r>
          </a:p>
          <a:p>
            <a:pPr lvl="1" algn="just" rtl="1">
              <a:lnSpc>
                <a:spcPct val="110000"/>
              </a:lnSpc>
            </a:pPr>
            <a:r>
              <a:rPr lang="fa-IR" sz="1600" b="1" dirty="0">
                <a:cs typeface="B Mitra" pitchFamily="2" charset="-78"/>
              </a:rPr>
              <a:t>با ابزارهایی که این شرکت تولید می کند، علم پیشرفت خواهد کرد، دانش بشر اضافه خواهد شد و انسان بیش از پیش از چنگال درد و بیماری رها خواهد شد ... ما تمام همت خود را بکار خواهیم بست تا این شرکت شایستگی تحقق این آرمان را داشته باشد</a:t>
            </a:r>
          </a:p>
        </p:txBody>
      </p:sp>
      <p:sp>
        <p:nvSpPr>
          <p:cNvPr id="75779" name="Rectangle 3"/>
          <p:cNvSpPr>
            <a:spLocks noGrp="1" noChangeArrowheads="1"/>
          </p:cNvSpPr>
          <p:nvPr>
            <p:ph type="title"/>
          </p:nvPr>
        </p:nvSpPr>
        <p:spPr>
          <a:xfrm>
            <a:off x="250825" y="115888"/>
            <a:ext cx="7543800" cy="865187"/>
          </a:xfrm>
          <a:noFill/>
          <a:ln/>
        </p:spPr>
        <p:txBody>
          <a:bodyPr lIns="0" tIns="0" rIns="0" bIns="0"/>
          <a:lstStyle/>
          <a:p>
            <a:pPr algn="ctr" rtl="1"/>
            <a:r>
              <a:rPr lang="fa-IR" sz="3200">
                <a:cs typeface="B Zar" pitchFamily="2" charset="-78"/>
              </a:rPr>
              <a:t>نمونه ای از عناصر یک بیانیه آرمان</a:t>
            </a:r>
            <a:br>
              <a:rPr lang="fa-IR" sz="3200">
                <a:cs typeface="B Zar" pitchFamily="2" charset="-78"/>
              </a:rPr>
            </a:br>
            <a:r>
              <a:rPr lang="fa-IR" sz="2000">
                <a:cs typeface="B Zar" pitchFamily="2" charset="-78"/>
              </a:rPr>
              <a:t>(آرمان شرکت مرک در مرحله گذار از صنعت شیمی به صنعت داروسازی- دهه 30)</a:t>
            </a:r>
            <a:endParaRPr lang="en-US" sz="2000">
              <a:cs typeface="B Zar" pitchFamily="2" charset="-7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descr="Rectangle: Click to edit Master text styles&#10;Second level&#10;Third level&#10;Fourth level&#10;Fifth level"/>
          <p:cNvSpPr>
            <a:spLocks noGrp="1" noChangeArrowheads="1"/>
          </p:cNvSpPr>
          <p:nvPr>
            <p:ph type="body" idx="1"/>
          </p:nvPr>
        </p:nvSpPr>
        <p:spPr>
          <a:xfrm>
            <a:off x="179388" y="1484313"/>
            <a:ext cx="7704137" cy="4826000"/>
          </a:xfrm>
          <a:noFill/>
          <a:ln/>
        </p:spPr>
        <p:txBody>
          <a:bodyPr/>
          <a:lstStyle/>
          <a:p>
            <a:pPr algn="just" rtl="1">
              <a:lnSpc>
                <a:spcPct val="110000"/>
              </a:lnSpc>
            </a:pPr>
            <a:r>
              <a:rPr lang="fa-IR" sz="2000" b="1" dirty="0">
                <a:cs typeface="B Mitra" pitchFamily="2" charset="-78"/>
              </a:rPr>
              <a:t>جهان بینی و اصول ارزشی:</a:t>
            </a:r>
          </a:p>
          <a:p>
            <a:pPr lvl="1" algn="just" rtl="1">
              <a:lnSpc>
                <a:spcPct val="110000"/>
              </a:lnSpc>
            </a:pPr>
            <a:r>
              <a:rPr lang="fa-IR" sz="1800" b="1" dirty="0">
                <a:cs typeface="B Mitra" pitchFamily="2" charset="-78"/>
              </a:rPr>
              <a:t>برکشیدن و ارتقاء فرهنگ و منزلت ملی ژاپن</a:t>
            </a:r>
          </a:p>
          <a:p>
            <a:pPr lvl="1" algn="just" rtl="1">
              <a:lnSpc>
                <a:spcPct val="110000"/>
              </a:lnSpc>
            </a:pPr>
            <a:r>
              <a:rPr lang="fa-IR" sz="1800" b="1" dirty="0">
                <a:cs typeface="B Mitra" pitchFamily="2" charset="-78"/>
              </a:rPr>
              <a:t>پیشرو بودن (و نه تقلید از دیگران) و ممکن کردن ناممکن ها</a:t>
            </a:r>
          </a:p>
          <a:p>
            <a:pPr lvl="1" algn="just" rtl="1">
              <a:lnSpc>
                <a:spcPct val="110000"/>
              </a:lnSpc>
            </a:pPr>
            <a:r>
              <a:rPr lang="fa-IR" sz="1800" b="1" dirty="0">
                <a:cs typeface="B Mitra" pitchFamily="2" charset="-78"/>
              </a:rPr>
              <a:t>ترغیب و احترام گذاردن به خلاقیت و </a:t>
            </a:r>
            <a:r>
              <a:rPr lang="fa-IR" sz="1800" b="1" dirty="0" smtClean="0">
                <a:cs typeface="B Mitra" pitchFamily="2" charset="-78"/>
              </a:rPr>
              <a:t>توانایی های </a:t>
            </a:r>
            <a:r>
              <a:rPr lang="fa-IR" sz="1800" b="1" dirty="0">
                <a:cs typeface="B Mitra" pitchFamily="2" charset="-78"/>
              </a:rPr>
              <a:t>فردی</a:t>
            </a:r>
          </a:p>
          <a:p>
            <a:pPr algn="just" rtl="1">
              <a:lnSpc>
                <a:spcPct val="110000"/>
              </a:lnSpc>
            </a:pPr>
            <a:r>
              <a:rPr lang="fa-IR" sz="2000" b="1" dirty="0">
                <a:cs typeface="B Mitra" pitchFamily="2" charset="-78"/>
              </a:rPr>
              <a:t>هدف غایی:</a:t>
            </a:r>
          </a:p>
          <a:p>
            <a:pPr lvl="1" algn="just" rtl="1">
              <a:lnSpc>
                <a:spcPct val="110000"/>
              </a:lnSpc>
            </a:pPr>
            <a:r>
              <a:rPr lang="fa-IR" sz="1800" b="1" dirty="0">
                <a:cs typeface="B Mitra" pitchFamily="2" charset="-78"/>
              </a:rPr>
              <a:t>چشیدن طعم شیرین نوآوری و استفاده از فناوری در راه سعادت عموم</a:t>
            </a:r>
          </a:p>
          <a:p>
            <a:pPr algn="just" rtl="1">
              <a:lnSpc>
                <a:spcPct val="110000"/>
              </a:lnSpc>
            </a:pPr>
            <a:r>
              <a:rPr lang="fa-IR" sz="2000" b="1" dirty="0">
                <a:cs typeface="B Mitra" pitchFamily="2" charset="-78"/>
              </a:rPr>
              <a:t>سیمای آینده:</a:t>
            </a:r>
          </a:p>
          <a:p>
            <a:pPr lvl="1" algn="just" rtl="1">
              <a:lnSpc>
                <a:spcPct val="110000"/>
              </a:lnSpc>
            </a:pPr>
            <a:r>
              <a:rPr lang="fa-IR" sz="1800" b="1" dirty="0">
                <a:cs typeface="B Mitra" pitchFamily="2" charset="-78"/>
              </a:rPr>
              <a:t>سونی باید کاری کند که نظر جهانیان را به کالاهای ژاپنی عوض کند. جهانیان تصور می کنند کیفیت کالاهای ژاپنی بد است. این تغییر نگرش باید به نام سونی ثبت شود</a:t>
            </a:r>
          </a:p>
          <a:p>
            <a:pPr algn="just" rtl="1">
              <a:lnSpc>
                <a:spcPct val="110000"/>
              </a:lnSpc>
            </a:pPr>
            <a:r>
              <a:rPr lang="fa-IR" sz="2000" b="1" dirty="0">
                <a:cs typeface="B Mitra" pitchFamily="2" charset="-78"/>
              </a:rPr>
              <a:t>بیان روشن:</a:t>
            </a:r>
          </a:p>
          <a:p>
            <a:pPr lvl="1" algn="just" rtl="1">
              <a:lnSpc>
                <a:spcPct val="110000"/>
              </a:lnSpc>
            </a:pPr>
            <a:r>
              <a:rPr lang="fa-IR" sz="1800" b="1" dirty="0">
                <a:cs typeface="B Mitra" pitchFamily="2" charset="-78"/>
              </a:rPr>
              <a:t>فرآورده هایی تولید می کنیم که در سرتاسر دنیا خواهان داشته باشند ... ما اولین شرکت ژاپنی خواهیم بود که وارد بازار آمریکا می شویم ... </a:t>
            </a:r>
            <a:r>
              <a:rPr lang="fa-IR" sz="1800" b="1" dirty="0" smtClean="0">
                <a:cs typeface="B Mitra" pitchFamily="2" charset="-78"/>
              </a:rPr>
              <a:t>نوآوری ها </a:t>
            </a:r>
            <a:r>
              <a:rPr lang="fa-IR" sz="1800" b="1" dirty="0">
                <a:cs typeface="B Mitra" pitchFamily="2" charset="-78"/>
              </a:rPr>
              <a:t>را دنبال می کنیم ... پنجاه سال بعد نام سونی معروفترین نشانه تجاری سرتاسر کره زمین خواهد بود ... </a:t>
            </a:r>
          </a:p>
        </p:txBody>
      </p:sp>
      <p:sp>
        <p:nvSpPr>
          <p:cNvPr id="76803" name="Rectangle 3"/>
          <p:cNvSpPr>
            <a:spLocks noGrp="1" noChangeArrowheads="1"/>
          </p:cNvSpPr>
          <p:nvPr>
            <p:ph type="title"/>
          </p:nvPr>
        </p:nvSpPr>
        <p:spPr>
          <a:xfrm>
            <a:off x="250825" y="115888"/>
            <a:ext cx="7543800" cy="865187"/>
          </a:xfrm>
          <a:noFill/>
          <a:ln/>
        </p:spPr>
        <p:txBody>
          <a:bodyPr lIns="0" tIns="0" rIns="0" bIns="0"/>
          <a:lstStyle/>
          <a:p>
            <a:pPr algn="ctr" rtl="1"/>
            <a:r>
              <a:rPr lang="fa-IR" sz="3200">
                <a:cs typeface="B Zar" pitchFamily="2" charset="-78"/>
              </a:rPr>
              <a:t>نمونه ای از عناصر یک بیانیه آرمان</a:t>
            </a:r>
            <a:br>
              <a:rPr lang="fa-IR" sz="3200">
                <a:cs typeface="B Zar" pitchFamily="2" charset="-78"/>
              </a:rPr>
            </a:br>
            <a:r>
              <a:rPr lang="fa-IR" sz="2000">
                <a:cs typeface="B Zar" pitchFamily="2" charset="-78"/>
              </a:rPr>
              <a:t>(آرمان شرکت سونی در مرحله کوچکی و کارآفرینی- دهه 50)</a:t>
            </a:r>
            <a:endParaRPr lang="en-US" sz="2000">
              <a:cs typeface="B Zar" pitchFamily="2"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descr="Rectangle: Click to edit Master text styles&#10;Second level&#10;Third level&#10;Fourth level&#10;Fifth level"/>
          <p:cNvSpPr>
            <a:spLocks noGrp="1" noChangeArrowheads="1"/>
          </p:cNvSpPr>
          <p:nvPr>
            <p:ph type="body" idx="1"/>
          </p:nvPr>
        </p:nvSpPr>
        <p:spPr>
          <a:xfrm>
            <a:off x="323850" y="1727200"/>
            <a:ext cx="8501063" cy="4438650"/>
          </a:xfrm>
          <a:noFill/>
          <a:ln/>
        </p:spPr>
        <p:txBody>
          <a:bodyPr/>
          <a:lstStyle/>
          <a:p>
            <a:pPr lvl="2" algn="r" rtl="1">
              <a:lnSpc>
                <a:spcPct val="90000"/>
              </a:lnSpc>
            </a:pPr>
            <a:r>
              <a:rPr lang="fa-IR" b="1" dirty="0">
                <a:cs typeface="B Mitra" pitchFamily="2" charset="-78"/>
              </a:rPr>
              <a:t>معرفي </a:t>
            </a:r>
            <a:r>
              <a:rPr lang="ar-SA" b="1" dirty="0">
                <a:cs typeface="B Mitra" pitchFamily="2" charset="-78"/>
              </a:rPr>
              <a:t>سازمان بدان</a:t>
            </a:r>
            <a:r>
              <a:rPr lang="fa-IR" b="1" dirty="0">
                <a:cs typeface="B Mitra" pitchFamily="2" charset="-78"/>
              </a:rPr>
              <a:t>‌</a:t>
            </a:r>
            <a:r>
              <a:rPr lang="ar-SA" b="1" dirty="0">
                <a:cs typeface="B Mitra" pitchFamily="2" charset="-78"/>
              </a:rPr>
              <a:t>گونه که هست و آنچه در نظر دارد </a:t>
            </a:r>
            <a:r>
              <a:rPr lang="fa-IR" b="1" dirty="0">
                <a:cs typeface="B Mitra" pitchFamily="2" charset="-78"/>
              </a:rPr>
              <a:t>ب</a:t>
            </a:r>
            <a:r>
              <a:rPr lang="ar-SA" b="1" dirty="0">
                <a:cs typeface="B Mitra" pitchFamily="2" charset="-78"/>
              </a:rPr>
              <a:t>شود،</a:t>
            </a:r>
            <a:endParaRPr lang="fa-IR" b="1" dirty="0">
              <a:cs typeface="B Mitra" pitchFamily="2" charset="-78"/>
            </a:endParaRPr>
          </a:p>
          <a:p>
            <a:pPr lvl="4" algn="r" rtl="1">
              <a:lnSpc>
                <a:spcPct val="90000"/>
              </a:lnSpc>
            </a:pPr>
            <a:endParaRPr lang="fa-IR" b="1" dirty="0">
              <a:cs typeface="B Mitra" pitchFamily="2" charset="-78"/>
            </a:endParaRPr>
          </a:p>
          <a:p>
            <a:pPr lvl="2" algn="r" rtl="1">
              <a:lnSpc>
                <a:spcPct val="90000"/>
              </a:lnSpc>
            </a:pPr>
            <a:r>
              <a:rPr lang="ar-SA" b="1" dirty="0">
                <a:cs typeface="B Mitra" pitchFamily="2" charset="-78"/>
              </a:rPr>
              <a:t>به اندازه‌اي محدود باشد که برخي از </a:t>
            </a:r>
            <a:r>
              <a:rPr lang="ar-SA" b="1" dirty="0">
                <a:solidFill>
                  <a:srgbClr val="FF0000"/>
                </a:solidFill>
                <a:cs typeface="B Mitra" pitchFamily="2" charset="-78"/>
              </a:rPr>
              <a:t>فعاليتهاي مخاطره‌آميز </a:t>
            </a:r>
            <a:r>
              <a:rPr lang="ar-SA" b="1" dirty="0">
                <a:cs typeface="B Mitra" pitchFamily="2" charset="-78"/>
              </a:rPr>
              <a:t>را حذف نمايد </a:t>
            </a:r>
            <a:endParaRPr lang="fa-IR" b="1" dirty="0">
              <a:cs typeface="B Mitra" pitchFamily="2" charset="-78"/>
            </a:endParaRPr>
          </a:p>
          <a:p>
            <a:pPr lvl="4" algn="r" rtl="1">
              <a:lnSpc>
                <a:spcPct val="90000"/>
              </a:lnSpc>
            </a:pPr>
            <a:endParaRPr lang="fa-IR" b="1" dirty="0">
              <a:cs typeface="B Mitra" pitchFamily="2" charset="-78"/>
            </a:endParaRPr>
          </a:p>
          <a:p>
            <a:pPr lvl="2" algn="r" rtl="1">
              <a:lnSpc>
                <a:spcPct val="90000"/>
              </a:lnSpc>
            </a:pPr>
            <a:r>
              <a:rPr lang="ar-SA" b="1" dirty="0">
                <a:cs typeface="B Mitra" pitchFamily="2" charset="-78"/>
              </a:rPr>
              <a:t>بدان اندازه گسترده باشد که </a:t>
            </a:r>
            <a:r>
              <a:rPr lang="ar-SA" b="1" dirty="0">
                <a:solidFill>
                  <a:srgbClr val="00B050"/>
                </a:solidFill>
                <a:cs typeface="B Mitra" pitchFamily="2" charset="-78"/>
              </a:rPr>
              <a:t>نويد رشد خلاق و نوآوري </a:t>
            </a:r>
            <a:r>
              <a:rPr lang="ar-SA" b="1" dirty="0">
                <a:cs typeface="B Mitra" pitchFamily="2" charset="-78"/>
              </a:rPr>
              <a:t>را بدهد</a:t>
            </a:r>
            <a:endParaRPr lang="fa-IR" b="1" dirty="0">
              <a:cs typeface="B Mitra" pitchFamily="2" charset="-78"/>
            </a:endParaRPr>
          </a:p>
          <a:p>
            <a:pPr lvl="4" algn="r" rtl="1">
              <a:lnSpc>
                <a:spcPct val="90000"/>
              </a:lnSpc>
            </a:pPr>
            <a:endParaRPr lang="fa-IR" b="1" dirty="0">
              <a:cs typeface="B Mitra" pitchFamily="2" charset="-78"/>
            </a:endParaRPr>
          </a:p>
          <a:p>
            <a:pPr lvl="2" algn="r" rtl="1">
              <a:lnSpc>
                <a:spcPct val="90000"/>
              </a:lnSpc>
            </a:pPr>
            <a:r>
              <a:rPr lang="ar-SA" b="1" dirty="0">
                <a:cs typeface="B Mitra" pitchFamily="2" charset="-78"/>
              </a:rPr>
              <a:t>سازمان را از ساير سازمانها </a:t>
            </a:r>
            <a:r>
              <a:rPr lang="ar-SA" b="1" dirty="0">
                <a:solidFill>
                  <a:srgbClr val="7030A0"/>
                </a:solidFill>
                <a:cs typeface="B Mitra" pitchFamily="2" charset="-78"/>
              </a:rPr>
              <a:t>متمايز</a:t>
            </a:r>
            <a:r>
              <a:rPr lang="ar-SA" b="1" dirty="0">
                <a:cs typeface="B Mitra" pitchFamily="2" charset="-78"/>
              </a:rPr>
              <a:t> نمايد</a:t>
            </a:r>
            <a:endParaRPr lang="fa-IR" b="1" dirty="0">
              <a:cs typeface="B Mitra" pitchFamily="2" charset="-78"/>
            </a:endParaRPr>
          </a:p>
          <a:p>
            <a:pPr lvl="4" algn="r" rtl="1">
              <a:lnSpc>
                <a:spcPct val="90000"/>
              </a:lnSpc>
            </a:pPr>
            <a:endParaRPr lang="fa-IR" b="1" dirty="0">
              <a:cs typeface="B Mitra" pitchFamily="2" charset="-78"/>
            </a:endParaRPr>
          </a:p>
          <a:p>
            <a:pPr lvl="2" algn="r" rtl="1">
              <a:lnSpc>
                <a:spcPct val="90000"/>
              </a:lnSpc>
            </a:pPr>
            <a:r>
              <a:rPr lang="ar-SA" b="1" dirty="0">
                <a:cs typeface="B Mitra" pitchFamily="2" charset="-78"/>
              </a:rPr>
              <a:t>به عنوان </a:t>
            </a:r>
            <a:r>
              <a:rPr lang="ar-SA" b="1" dirty="0">
                <a:solidFill>
                  <a:srgbClr val="00B0F0"/>
                </a:solidFill>
                <a:cs typeface="B Mitra" pitchFamily="2" charset="-78"/>
              </a:rPr>
              <a:t>چارچوبي </a:t>
            </a:r>
            <a:r>
              <a:rPr lang="fa-IR" b="1" dirty="0">
                <a:solidFill>
                  <a:srgbClr val="00B0F0"/>
                </a:solidFill>
                <a:cs typeface="B Mitra" pitchFamily="2" charset="-78"/>
              </a:rPr>
              <a:t>براي ارزيابي</a:t>
            </a:r>
            <a:r>
              <a:rPr lang="ar-SA" b="1" dirty="0">
                <a:solidFill>
                  <a:srgbClr val="00B0F0"/>
                </a:solidFill>
                <a:cs typeface="B Mitra" pitchFamily="2" charset="-78"/>
              </a:rPr>
              <a:t> فعاليتهاي کنوني و آينده </a:t>
            </a:r>
            <a:r>
              <a:rPr lang="fa-IR" b="1" dirty="0">
                <a:cs typeface="B Mitra" pitchFamily="2" charset="-78"/>
              </a:rPr>
              <a:t>سازمان باشد</a:t>
            </a:r>
          </a:p>
          <a:p>
            <a:pPr lvl="4" algn="r" rtl="1">
              <a:lnSpc>
                <a:spcPct val="90000"/>
              </a:lnSpc>
            </a:pPr>
            <a:endParaRPr lang="fa-IR" b="1" dirty="0">
              <a:cs typeface="B Mitra" pitchFamily="2" charset="-78"/>
            </a:endParaRPr>
          </a:p>
          <a:p>
            <a:pPr lvl="2" algn="r" rtl="1">
              <a:lnSpc>
                <a:spcPct val="90000"/>
              </a:lnSpc>
            </a:pPr>
            <a:r>
              <a:rPr lang="ar-SA" b="1" dirty="0">
                <a:cs typeface="B Mitra" pitchFamily="2" charset="-78"/>
              </a:rPr>
              <a:t>ب</a:t>
            </a:r>
            <a:r>
              <a:rPr lang="fa-IR" b="1" dirty="0">
                <a:cs typeface="B Mitra" pitchFamily="2" charset="-78"/>
              </a:rPr>
              <a:t>ه </a:t>
            </a:r>
            <a:r>
              <a:rPr lang="ar-SA" b="1" dirty="0">
                <a:cs typeface="B Mitra" pitchFamily="2" charset="-78"/>
              </a:rPr>
              <a:t>حد کافي </a:t>
            </a:r>
            <a:r>
              <a:rPr lang="ar-SA" b="1" dirty="0">
                <a:solidFill>
                  <a:srgbClr val="002060"/>
                </a:solidFill>
                <a:cs typeface="B Mitra" pitchFamily="2" charset="-78"/>
              </a:rPr>
              <a:t>واضح و آشکار </a:t>
            </a:r>
            <a:r>
              <a:rPr lang="ar-SA" b="1" dirty="0">
                <a:cs typeface="B Mitra" pitchFamily="2" charset="-78"/>
              </a:rPr>
              <a:t>باشد تا همه اعضاي سازمان بتوانند آن را درک نمايند</a:t>
            </a:r>
            <a:endParaRPr lang="en-US" b="1" dirty="0">
              <a:cs typeface="B Mitra" pitchFamily="2" charset="-78"/>
            </a:endParaRPr>
          </a:p>
        </p:txBody>
      </p:sp>
      <p:sp>
        <p:nvSpPr>
          <p:cNvPr id="82947" name="Rectangle 3"/>
          <p:cNvSpPr>
            <a:spLocks noGrp="1" noChangeArrowheads="1"/>
          </p:cNvSpPr>
          <p:nvPr>
            <p:ph type="title"/>
          </p:nvPr>
        </p:nvSpPr>
        <p:spPr>
          <a:xfrm>
            <a:off x="457200" y="476250"/>
            <a:ext cx="7543800" cy="796925"/>
          </a:xfrm>
          <a:noFill/>
          <a:ln/>
        </p:spPr>
        <p:txBody>
          <a:bodyPr/>
          <a:lstStyle/>
          <a:p>
            <a:pPr algn="ctr" rtl="1"/>
            <a:r>
              <a:rPr lang="fa-IR" sz="3600">
                <a:cs typeface="B Zar" pitchFamily="2" charset="-78"/>
              </a:rPr>
              <a:t>ويژگي‌هاي ماموريت سازمان</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descr="Rectangle: Click to edit Master text styles&#10;Second level&#10;Third level&#10;Fourth level&#10;Fifth level"/>
          <p:cNvSpPr>
            <a:spLocks noGrp="1" noChangeArrowheads="1"/>
          </p:cNvSpPr>
          <p:nvPr>
            <p:ph type="body" idx="1"/>
          </p:nvPr>
        </p:nvSpPr>
        <p:spPr>
          <a:xfrm>
            <a:off x="179388" y="1628775"/>
            <a:ext cx="7993062" cy="4537075"/>
          </a:xfrm>
          <a:noFill/>
          <a:ln/>
        </p:spPr>
        <p:txBody>
          <a:bodyPr/>
          <a:lstStyle/>
          <a:p>
            <a:pPr algn="just" rtl="1">
              <a:lnSpc>
                <a:spcPct val="110000"/>
              </a:lnSpc>
            </a:pPr>
            <a:r>
              <a:rPr lang="fa-IR" sz="2400" b="1" dirty="0">
                <a:cs typeface="B Mitra" pitchFamily="2" charset="-78"/>
              </a:rPr>
              <a:t>باید توجه داشت که در ابعاد ظاهری آرمان (تدوین بیانیه) نباید گرفتار شد، نیرویی که جلوبرنده </a:t>
            </a:r>
            <a:r>
              <a:rPr lang="fa-IR" sz="2400" b="1" dirty="0" smtClean="0">
                <a:cs typeface="B Mitra" pitchFamily="2" charset="-78"/>
              </a:rPr>
              <a:t>شرکت های </a:t>
            </a:r>
            <a:r>
              <a:rPr lang="fa-IR" sz="2400" b="1" dirty="0">
                <a:cs typeface="B Mitra" pitchFamily="2" charset="-78"/>
              </a:rPr>
              <a:t>بزرگ و ماندگار است، بیانیه نیست بلکه جوهره آرمان است</a:t>
            </a:r>
          </a:p>
          <a:p>
            <a:pPr algn="just" rtl="1">
              <a:lnSpc>
                <a:spcPct val="110000"/>
              </a:lnSpc>
            </a:pPr>
            <a:r>
              <a:rPr lang="fa-IR" sz="2400" b="1" dirty="0">
                <a:cs typeface="B Mitra" pitchFamily="2" charset="-78"/>
              </a:rPr>
              <a:t>یکبار با دقت و ظرافت آرمان شرکت را تعریف و مابقی وقت خود را (دست کم تا 10 سال) به ایجاد موازنه و انسجام در امور بپردازید.</a:t>
            </a:r>
          </a:p>
          <a:p>
            <a:pPr algn="just" rtl="1">
              <a:lnSpc>
                <a:spcPct val="110000"/>
              </a:lnSpc>
            </a:pPr>
            <a:r>
              <a:rPr lang="fa-IR" sz="2400" b="1" dirty="0">
                <a:cs typeface="B Mitra" pitchFamily="2" charset="-78"/>
              </a:rPr>
              <a:t>ایجاد موازنه و انسجام مستلزم دو کار است:</a:t>
            </a:r>
          </a:p>
          <a:p>
            <a:pPr lvl="1" algn="just" rtl="1">
              <a:lnSpc>
                <a:spcPct val="110000"/>
              </a:lnSpc>
            </a:pPr>
            <a:r>
              <a:rPr lang="fa-IR" sz="2000" b="1" dirty="0">
                <a:cs typeface="B Mitra" pitchFamily="2" charset="-78"/>
              </a:rPr>
              <a:t>ایجاد موازنه های جدید به منظور حفظ اصول و مهیا ساختن زمینه پیشرفت (فرایندی تکوینی)</a:t>
            </a:r>
          </a:p>
          <a:p>
            <a:pPr lvl="1" algn="just" rtl="1">
              <a:lnSpc>
                <a:spcPct val="110000"/>
              </a:lnSpc>
            </a:pPr>
            <a:r>
              <a:rPr lang="fa-IR" sz="2000" b="1" dirty="0">
                <a:cs typeface="B Mitra" pitchFamily="2" charset="-78"/>
              </a:rPr>
              <a:t>از بین بردن </a:t>
            </a:r>
            <a:r>
              <a:rPr lang="fa-IR" sz="2000" b="1" dirty="0" smtClean="0">
                <a:cs typeface="B Mitra" pitchFamily="2" charset="-78"/>
              </a:rPr>
              <a:t>ناهماهنگی ها </a:t>
            </a:r>
            <a:r>
              <a:rPr lang="fa-IR" sz="2000" b="1" dirty="0">
                <a:cs typeface="B Mitra" pitchFamily="2" charset="-78"/>
              </a:rPr>
              <a:t>و افراط و تفریط (هر آنچه شرکت را از جهان بینی خود دور کند و نگذارد در مسیر پیشرفت حرکت کند) - بعنوان یک فرایند تحلیل نظام مند </a:t>
            </a:r>
            <a:r>
              <a:rPr lang="fa-IR" sz="2000" b="1" dirty="0" smtClean="0">
                <a:cs typeface="B Mitra" pitchFamily="2" charset="-78"/>
              </a:rPr>
              <a:t>سازمان</a:t>
            </a:r>
            <a:endParaRPr lang="fa-IR" sz="2000" b="1" dirty="0">
              <a:cs typeface="B Mitra" pitchFamily="2" charset="-78"/>
            </a:endParaRPr>
          </a:p>
        </p:txBody>
      </p:sp>
      <p:sp>
        <p:nvSpPr>
          <p:cNvPr id="77827" name="Rectangle 3"/>
          <p:cNvSpPr>
            <a:spLocks noGrp="1" noChangeArrowheads="1"/>
          </p:cNvSpPr>
          <p:nvPr>
            <p:ph type="title"/>
          </p:nvPr>
        </p:nvSpPr>
        <p:spPr>
          <a:xfrm>
            <a:off x="250825" y="255588"/>
            <a:ext cx="7543800" cy="796925"/>
          </a:xfrm>
          <a:noFill/>
          <a:ln/>
        </p:spPr>
        <p:txBody>
          <a:bodyPr/>
          <a:lstStyle/>
          <a:p>
            <a:pPr algn="ctr" rtl="1"/>
            <a:r>
              <a:rPr lang="fa-IR" sz="3600">
                <a:cs typeface="B Zar" pitchFamily="2" charset="-78"/>
              </a:rPr>
              <a:t>جمع بندی</a:t>
            </a:r>
            <a:endParaRPr lang="en-US" sz="3600">
              <a:cs typeface="B Zar" pitchFamily="2" charset="-7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descr="Rectangle: Click to edit Master text styles&#10;Second level&#10;Third level&#10;Fourth level&#10;Fifth level"/>
          <p:cNvSpPr>
            <a:spLocks noGrp="1" noChangeArrowheads="1"/>
          </p:cNvSpPr>
          <p:nvPr>
            <p:ph type="body" idx="1"/>
          </p:nvPr>
        </p:nvSpPr>
        <p:spPr>
          <a:xfrm>
            <a:off x="179388" y="1628775"/>
            <a:ext cx="7993062" cy="4537075"/>
          </a:xfrm>
          <a:noFill/>
          <a:ln/>
        </p:spPr>
        <p:txBody>
          <a:bodyPr/>
          <a:lstStyle/>
          <a:p>
            <a:pPr algn="just" rtl="1">
              <a:lnSpc>
                <a:spcPct val="110000"/>
              </a:lnSpc>
            </a:pPr>
            <a:r>
              <a:rPr lang="fa-IR" sz="2800" b="1" dirty="0" smtClean="0">
                <a:cs typeface="B Mitra" pitchFamily="2" charset="-78"/>
              </a:rPr>
              <a:t>اگر </a:t>
            </a:r>
            <a:r>
              <a:rPr lang="fa-IR" sz="2800" b="1" dirty="0">
                <a:cs typeface="B Mitra" pitchFamily="2" charset="-78"/>
              </a:rPr>
              <a:t>الزامات و زمینه های آرمانی شدن شرکت در مرحله تعریف آرمان در نظر گرفته شود، تدوین آرمان وقت گیر نخواهد بود و بخش اصلی وقت شما صرف متعادل کردن و هماهنگ ساختن امور خواهد شد. تامل درباره آرمان مهم است، ولی </a:t>
            </a:r>
            <a:r>
              <a:rPr lang="fa-IR" sz="2800" b="1" dirty="0" smtClean="0">
                <a:cs typeface="B Mitra" pitchFamily="2" charset="-78"/>
              </a:rPr>
              <a:t>مهم تر </a:t>
            </a:r>
            <a:r>
              <a:rPr lang="fa-IR" sz="2800" b="1" dirty="0">
                <a:cs typeface="B Mitra" pitchFamily="2" charset="-78"/>
              </a:rPr>
              <a:t>هماهنگی سازمان در راستای حفظ اصول و فراهم ساختن زمینه پیشرفت است</a:t>
            </a:r>
          </a:p>
          <a:p>
            <a:pPr algn="just" rtl="1">
              <a:lnSpc>
                <a:spcPct val="110000"/>
              </a:lnSpc>
            </a:pPr>
            <a:r>
              <a:rPr lang="fa-IR" sz="2800" b="1" dirty="0">
                <a:cs typeface="B Mitra" pitchFamily="2" charset="-78"/>
              </a:rPr>
              <a:t> دقت نمائید که نوشتن بیانیه آرمان با آرمانی شدن فرق دارد، اگر سازمان هماهنگ با آرمان باشد، با دیدن گردش کار آرمان درک خواهد شد و نیازی به خواندن بیانیه آرمان نخواهد بود</a:t>
            </a:r>
          </a:p>
        </p:txBody>
      </p:sp>
      <p:sp>
        <p:nvSpPr>
          <p:cNvPr id="77827" name="Rectangle 3"/>
          <p:cNvSpPr>
            <a:spLocks noGrp="1" noChangeArrowheads="1"/>
          </p:cNvSpPr>
          <p:nvPr>
            <p:ph type="title"/>
          </p:nvPr>
        </p:nvSpPr>
        <p:spPr>
          <a:xfrm>
            <a:off x="250825" y="255588"/>
            <a:ext cx="7543800" cy="796925"/>
          </a:xfrm>
          <a:noFill/>
          <a:ln/>
        </p:spPr>
        <p:txBody>
          <a:bodyPr/>
          <a:lstStyle/>
          <a:p>
            <a:pPr algn="ctr" rtl="1"/>
            <a:r>
              <a:rPr lang="fa-IR" sz="3600" dirty="0">
                <a:cs typeface="B Zar" pitchFamily="2" charset="-78"/>
              </a:rPr>
              <a:t>جمع </a:t>
            </a:r>
            <a:r>
              <a:rPr lang="fa-IR" sz="3600" dirty="0" smtClean="0">
                <a:cs typeface="B Zar" pitchFamily="2" charset="-78"/>
              </a:rPr>
              <a:t>بندی </a:t>
            </a:r>
            <a:r>
              <a:rPr lang="fa-IR" sz="2400" dirty="0" smtClean="0">
                <a:cs typeface="B Zar" pitchFamily="2" charset="-78"/>
              </a:rPr>
              <a:t>(ادامه)</a:t>
            </a:r>
            <a:endParaRPr lang="en-US" sz="2400" dirty="0">
              <a:cs typeface="B Zar" pitchFamily="2" charset="-7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611188" y="836613"/>
            <a:ext cx="7129462" cy="530225"/>
          </a:xfrm>
          <a:prstGeom prst="rect">
            <a:avLst/>
          </a:prstGeom>
          <a:noFill/>
          <a:ln w="9525">
            <a:noFill/>
            <a:miter lim="800000"/>
            <a:headEnd/>
            <a:tailEnd/>
          </a:ln>
          <a:effectLst/>
        </p:spPr>
        <p:txBody>
          <a:bodyPr>
            <a:spAutoFit/>
          </a:bodyPr>
          <a:lstStyle/>
          <a:p>
            <a:pPr algn="ctr" rtl="1">
              <a:lnSpc>
                <a:spcPct val="90000"/>
              </a:lnSpc>
              <a:spcBef>
                <a:spcPct val="20000"/>
              </a:spcBef>
              <a:buClr>
                <a:schemeClr val="accent2"/>
              </a:buClr>
              <a:buSzPct val="70000"/>
              <a:buFont typeface="Wingdings" pitchFamily="2" charset="2"/>
              <a:buNone/>
            </a:pPr>
            <a:r>
              <a:rPr lang="fa-IR" sz="3200" b="1">
                <a:cs typeface="B Zar" pitchFamily="2" charset="-78"/>
              </a:rPr>
              <a:t>تمرين عملي</a:t>
            </a:r>
          </a:p>
        </p:txBody>
      </p:sp>
      <p:sp>
        <p:nvSpPr>
          <p:cNvPr id="111620" name="Rectangle 4"/>
          <p:cNvSpPr>
            <a:spLocks noGrp="1" noChangeArrowheads="1"/>
          </p:cNvSpPr>
          <p:nvPr>
            <p:ph type="body" idx="1"/>
          </p:nvPr>
        </p:nvSpPr>
        <p:spPr>
          <a:xfrm>
            <a:off x="457200" y="1719263"/>
            <a:ext cx="7427913" cy="4411662"/>
          </a:xfrm>
          <a:noFill/>
          <a:ln/>
        </p:spPr>
        <p:txBody>
          <a:bodyPr/>
          <a:lstStyle/>
          <a:p>
            <a:pPr algn="just" rtl="1"/>
            <a:r>
              <a:rPr lang="fa-IR" dirty="0">
                <a:cs typeface="B Mitra" pitchFamily="2" charset="-78"/>
              </a:rPr>
              <a:t>براي شركت/ سازمان منتخب گروه:</a:t>
            </a:r>
          </a:p>
          <a:p>
            <a:pPr lvl="1" algn="just" rtl="1"/>
            <a:r>
              <a:rPr lang="fa-IR" dirty="0">
                <a:cs typeface="B Mitra" pitchFamily="2" charset="-78"/>
              </a:rPr>
              <a:t>بررسي كنيد آيا بيانيه چشم‌انداز مكتوب و رسمي دارد يا خير؟</a:t>
            </a:r>
          </a:p>
          <a:p>
            <a:pPr lvl="1" algn="just" rtl="1"/>
            <a:r>
              <a:rPr lang="fa-IR" dirty="0">
                <a:cs typeface="B Mitra" pitchFamily="2" charset="-78"/>
              </a:rPr>
              <a:t>در صورتي</a:t>
            </a:r>
            <a:r>
              <a:rPr lang="fa-IR" dirty="0"/>
              <a:t>‌</a:t>
            </a:r>
            <a:r>
              <a:rPr lang="fa-IR" dirty="0">
                <a:cs typeface="B Mitra" pitchFamily="2" charset="-78"/>
              </a:rPr>
              <a:t>كه داراي بيانيه چشم‌انداز است آن را براساس چارچوب توضيح داده شده ارزيابي و نقاط قوت/ ضعف آن را بيان نمائيد و بيانيه اصلاح شده پيشنهادي گروه را ارائه </a:t>
            </a:r>
            <a:r>
              <a:rPr lang="fa-IR" dirty="0" smtClean="0">
                <a:cs typeface="B Mitra" pitchFamily="2" charset="-78"/>
              </a:rPr>
              <a:t>كنيد</a:t>
            </a:r>
            <a:endParaRPr lang="fa-IR" dirty="0">
              <a:cs typeface="B Mitra" pitchFamily="2" charset="-78"/>
            </a:endParaRPr>
          </a:p>
          <a:p>
            <a:pPr lvl="1" algn="just" rtl="1"/>
            <a:r>
              <a:rPr lang="fa-IR" dirty="0">
                <a:cs typeface="B Mitra" pitchFamily="2" charset="-78"/>
              </a:rPr>
              <a:t>در صورتي كه فاقد بيانيه چشم‌انداز است، در صورت امكان ابتدا با مديران ارشد شركت/ سازمان مورد نظر ارتباط بگيريد و پس از كسب اطلاعات لازم نسبت به تدوين يك بيانيه چشم‌انداز پيشنهادي گروه اقدام نموده و نظر مديريت شركت را نيز در رابطه با آن كسب و </a:t>
            </a:r>
            <a:r>
              <a:rPr lang="fa-IR" dirty="0" smtClean="0">
                <a:cs typeface="B Mitra" pitchFamily="2" charset="-78"/>
              </a:rPr>
              <a:t>ارائه نمائيد</a:t>
            </a:r>
            <a:r>
              <a:rPr lang="fa-IR" dirty="0">
                <a:cs typeface="B Mitra" pitchFamily="2" charset="-78"/>
              </a:rPr>
              <a:t>.</a:t>
            </a:r>
            <a:endParaRPr lang="en-US" dirty="0">
              <a:cs typeface="B Mitra" pitchFamily="2" charset="-7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1835150" y="4913313"/>
            <a:ext cx="969963" cy="1108075"/>
          </a:xfrm>
          <a:prstGeom prst="rect">
            <a:avLst/>
          </a:prstGeom>
          <a:noFill/>
          <a:ln w="9525">
            <a:noFill/>
            <a:miter lim="800000"/>
            <a:headEnd/>
            <a:tailEnd/>
          </a:ln>
          <a:effectLst/>
        </p:spPr>
      </p:pic>
      <p:sp>
        <p:nvSpPr>
          <p:cNvPr id="37891" name="AutoShape 3">
            <a:hlinkClick r:id="" action="ppaction://hlinkshowjump?jump=firstslide"/>
          </p:cNvPr>
          <p:cNvSpPr>
            <a:spLocks noChangeArrowheads="1"/>
          </p:cNvSpPr>
          <p:nvPr/>
        </p:nvSpPr>
        <p:spPr bwMode="auto">
          <a:xfrm>
            <a:off x="3419475" y="836613"/>
            <a:ext cx="4968875" cy="3313112"/>
          </a:xfrm>
          <a:prstGeom prst="cloudCallout">
            <a:avLst>
              <a:gd name="adj1" fmla="val -57542"/>
              <a:gd name="adj2" fmla="val 85648"/>
            </a:avLst>
          </a:prstGeom>
          <a:solidFill>
            <a:schemeClr val="folHlink"/>
          </a:solidFill>
          <a:ln w="9525">
            <a:solidFill>
              <a:schemeClr val="tx1"/>
            </a:solidFill>
            <a:miter lim="800000"/>
            <a:headEnd/>
            <a:tailEnd/>
          </a:ln>
          <a:effectLst/>
        </p:spPr>
        <p:txBody>
          <a:bodyPr/>
          <a:lstStyle/>
          <a:p>
            <a:pPr algn="ctr"/>
            <a:endParaRPr lang="en-US" sz="3200" b="1">
              <a:latin typeface="Times New Roman" pitchFamily="18" charset="0"/>
              <a:cs typeface="B Titr" pitchFamily="2" charset="-78"/>
            </a:endParaRPr>
          </a:p>
          <a:p>
            <a:pPr algn="ctr"/>
            <a:endParaRPr lang="en-US" sz="2400" b="1">
              <a:latin typeface="Times New Roman" pitchFamily="18" charset="0"/>
              <a:cs typeface="B Titr" pitchFamily="2" charset="-78"/>
            </a:endParaRPr>
          </a:p>
          <a:p>
            <a:pPr algn="ctr"/>
            <a:r>
              <a:rPr lang="fa-IR" sz="4400" b="1">
                <a:latin typeface="Times New Roman" pitchFamily="18" charset="0"/>
                <a:cs typeface="B Titr" pitchFamily="2" charset="-78"/>
              </a:rPr>
              <a:t>سئوال</a:t>
            </a:r>
            <a:endParaRPr lang="en-US" sz="4400" b="1">
              <a:latin typeface="Times New Roman" pitchFamily="18" charset="0"/>
              <a:cs typeface="B Titr" pitchFamily="2" charset="-78"/>
            </a:endParaRP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3970" name="Group 2"/>
          <p:cNvGrpSpPr>
            <a:grpSpLocks/>
          </p:cNvGrpSpPr>
          <p:nvPr/>
        </p:nvGrpSpPr>
        <p:grpSpPr bwMode="auto">
          <a:xfrm>
            <a:off x="611188" y="2349500"/>
            <a:ext cx="7131050" cy="3124200"/>
            <a:chOff x="624" y="1632"/>
            <a:chExt cx="4492" cy="1968"/>
          </a:xfrm>
        </p:grpSpPr>
        <p:sp>
          <p:nvSpPr>
            <p:cNvPr id="83971" name="Oval 3"/>
            <p:cNvSpPr>
              <a:spLocks noChangeArrowheads="1"/>
            </p:cNvSpPr>
            <p:nvPr/>
          </p:nvSpPr>
          <p:spPr bwMode="auto">
            <a:xfrm>
              <a:off x="624" y="1872"/>
              <a:ext cx="1776" cy="1440"/>
            </a:xfrm>
            <a:prstGeom prst="ellipse">
              <a:avLst/>
            </a:prstGeom>
            <a:solidFill>
              <a:srgbClr val="E0D4B4"/>
            </a:solidFill>
            <a:ln w="9525">
              <a:solidFill>
                <a:schemeClr val="tx1"/>
              </a:solidFill>
              <a:round/>
              <a:headEnd/>
              <a:tailEnd/>
            </a:ln>
            <a:effectLst/>
          </p:spPr>
          <p:txBody>
            <a:bodyPr wrap="none" anchor="ctr"/>
            <a:lstStyle/>
            <a:p>
              <a:pPr algn="ctr" rtl="1"/>
              <a:r>
                <a:rPr lang="fa-IR" sz="3200" b="1">
                  <a:solidFill>
                    <a:srgbClr val="800000"/>
                  </a:solidFill>
                  <a:cs typeface="B Mitra" pitchFamily="2" charset="-78"/>
                </a:rPr>
                <a:t>ماموريت</a:t>
              </a:r>
              <a:endParaRPr lang="en-US" sz="3200" b="1">
                <a:solidFill>
                  <a:srgbClr val="800000"/>
                </a:solidFill>
                <a:cs typeface="B Mitra" pitchFamily="2" charset="-78"/>
              </a:endParaRPr>
            </a:p>
          </p:txBody>
        </p:sp>
        <p:sp>
          <p:nvSpPr>
            <p:cNvPr id="83972" name="Rectangle 4"/>
            <p:cNvSpPr>
              <a:spLocks noChangeArrowheads="1"/>
            </p:cNvSpPr>
            <p:nvPr/>
          </p:nvSpPr>
          <p:spPr bwMode="auto">
            <a:xfrm>
              <a:off x="2928" y="2160"/>
              <a:ext cx="2188" cy="384"/>
            </a:xfrm>
            <a:prstGeom prst="rect">
              <a:avLst/>
            </a:prstGeom>
            <a:solidFill>
              <a:schemeClr val="accent1"/>
            </a:solidFill>
            <a:ln w="9525">
              <a:solidFill>
                <a:schemeClr val="tx1"/>
              </a:solidFill>
              <a:miter lim="800000"/>
              <a:headEnd/>
              <a:tailEnd/>
            </a:ln>
            <a:effectLst/>
          </p:spPr>
          <p:txBody>
            <a:bodyPr wrap="none" anchor="ctr"/>
            <a:lstStyle/>
            <a:p>
              <a:pPr algn="ctr" rtl="1"/>
              <a:r>
                <a:rPr lang="fa-IR" sz="2200" b="1">
                  <a:cs typeface="B Mitra" pitchFamily="2" charset="-78"/>
                </a:rPr>
                <a:t>مشخص بودن مبناي تخصيص منابع</a:t>
              </a:r>
              <a:endParaRPr lang="en-US" sz="2200" b="1">
                <a:cs typeface="B Mitra" pitchFamily="2" charset="-78"/>
              </a:endParaRPr>
            </a:p>
          </p:txBody>
        </p:sp>
        <p:sp>
          <p:nvSpPr>
            <p:cNvPr id="83973" name="Rectangle 5"/>
            <p:cNvSpPr>
              <a:spLocks noChangeArrowheads="1"/>
            </p:cNvSpPr>
            <p:nvPr/>
          </p:nvSpPr>
          <p:spPr bwMode="auto">
            <a:xfrm>
              <a:off x="2928" y="1632"/>
              <a:ext cx="2188" cy="384"/>
            </a:xfrm>
            <a:prstGeom prst="rect">
              <a:avLst/>
            </a:prstGeom>
            <a:solidFill>
              <a:schemeClr val="accent1"/>
            </a:solidFill>
            <a:ln w="9525">
              <a:solidFill>
                <a:schemeClr val="tx1"/>
              </a:solidFill>
              <a:miter lim="800000"/>
              <a:headEnd/>
              <a:tailEnd/>
            </a:ln>
            <a:effectLst/>
          </p:spPr>
          <p:txBody>
            <a:bodyPr wrap="none" anchor="ctr"/>
            <a:lstStyle/>
            <a:p>
              <a:pPr algn="ctr" rtl="1"/>
              <a:r>
                <a:rPr lang="fa-IR" sz="2200" b="1">
                  <a:cs typeface="B Mitra" pitchFamily="2" charset="-78"/>
                </a:rPr>
                <a:t>اتفاق راي در پيگيري مقصود</a:t>
              </a:r>
              <a:endParaRPr lang="en-US" sz="2200" b="1">
                <a:cs typeface="B Mitra" pitchFamily="2" charset="-78"/>
              </a:endParaRPr>
            </a:p>
          </p:txBody>
        </p:sp>
        <p:sp>
          <p:nvSpPr>
            <p:cNvPr id="83974" name="Rectangle 6"/>
            <p:cNvSpPr>
              <a:spLocks noChangeArrowheads="1"/>
            </p:cNvSpPr>
            <p:nvPr/>
          </p:nvSpPr>
          <p:spPr bwMode="auto">
            <a:xfrm>
              <a:off x="2928" y="2688"/>
              <a:ext cx="2188" cy="384"/>
            </a:xfrm>
            <a:prstGeom prst="rect">
              <a:avLst/>
            </a:prstGeom>
            <a:solidFill>
              <a:schemeClr val="accent1"/>
            </a:solidFill>
            <a:ln w="9525">
              <a:solidFill>
                <a:schemeClr val="tx1"/>
              </a:solidFill>
              <a:miter lim="800000"/>
              <a:headEnd/>
              <a:tailEnd/>
            </a:ln>
            <a:effectLst/>
          </p:spPr>
          <p:txBody>
            <a:bodyPr wrap="none" anchor="ctr"/>
            <a:lstStyle/>
            <a:p>
              <a:pPr algn="ctr" rtl="1"/>
              <a:r>
                <a:rPr lang="fa-IR" sz="2200" b="1">
                  <a:cs typeface="B Mitra" pitchFamily="2" charset="-78"/>
                </a:rPr>
                <a:t>ايجاد فضاي سازماني مساعد</a:t>
              </a:r>
              <a:endParaRPr lang="en-US" sz="2200" b="1">
                <a:cs typeface="B Mitra" pitchFamily="2" charset="-78"/>
              </a:endParaRPr>
            </a:p>
          </p:txBody>
        </p:sp>
        <p:sp>
          <p:nvSpPr>
            <p:cNvPr id="83975" name="Rectangle 7"/>
            <p:cNvSpPr>
              <a:spLocks noChangeArrowheads="1"/>
            </p:cNvSpPr>
            <p:nvPr/>
          </p:nvSpPr>
          <p:spPr bwMode="auto">
            <a:xfrm>
              <a:off x="2928" y="3216"/>
              <a:ext cx="2188" cy="384"/>
            </a:xfrm>
            <a:prstGeom prst="rect">
              <a:avLst/>
            </a:prstGeom>
            <a:solidFill>
              <a:schemeClr val="accent1"/>
            </a:solidFill>
            <a:ln w="9525">
              <a:solidFill>
                <a:schemeClr val="tx1"/>
              </a:solidFill>
              <a:miter lim="800000"/>
              <a:headEnd/>
              <a:tailEnd/>
            </a:ln>
            <a:effectLst/>
          </p:spPr>
          <p:txBody>
            <a:bodyPr wrap="none" anchor="ctr"/>
            <a:lstStyle/>
            <a:p>
              <a:pPr algn="ctr" rtl="1"/>
              <a:r>
                <a:rPr lang="fa-IR" sz="2200" b="1">
                  <a:cs typeface="B Mitra" pitchFamily="2" charset="-78"/>
                </a:rPr>
                <a:t>كانوني براي تعريف ساختار كار</a:t>
              </a:r>
              <a:endParaRPr lang="en-US" sz="2200" b="1">
                <a:cs typeface="B Mitra" pitchFamily="2" charset="-78"/>
              </a:endParaRPr>
            </a:p>
          </p:txBody>
        </p:sp>
        <p:sp>
          <p:nvSpPr>
            <p:cNvPr id="83976" name="Line 8"/>
            <p:cNvSpPr>
              <a:spLocks noChangeShapeType="1"/>
            </p:cNvSpPr>
            <p:nvPr/>
          </p:nvSpPr>
          <p:spPr bwMode="auto">
            <a:xfrm flipV="1">
              <a:off x="2400" y="1824"/>
              <a:ext cx="528" cy="768"/>
            </a:xfrm>
            <a:prstGeom prst="line">
              <a:avLst/>
            </a:prstGeom>
            <a:noFill/>
            <a:ln w="9525">
              <a:solidFill>
                <a:schemeClr val="tx1"/>
              </a:solidFill>
              <a:round/>
              <a:headEnd/>
              <a:tailEnd type="triangle" w="med" len="med"/>
            </a:ln>
            <a:effectLst/>
          </p:spPr>
          <p:txBody>
            <a:bodyPr/>
            <a:lstStyle/>
            <a:p>
              <a:endParaRPr lang="en-US"/>
            </a:p>
          </p:txBody>
        </p:sp>
        <p:sp>
          <p:nvSpPr>
            <p:cNvPr id="83977" name="Line 9"/>
            <p:cNvSpPr>
              <a:spLocks noChangeShapeType="1"/>
            </p:cNvSpPr>
            <p:nvPr/>
          </p:nvSpPr>
          <p:spPr bwMode="auto">
            <a:xfrm flipV="1">
              <a:off x="2400" y="2352"/>
              <a:ext cx="528" cy="240"/>
            </a:xfrm>
            <a:prstGeom prst="line">
              <a:avLst/>
            </a:prstGeom>
            <a:noFill/>
            <a:ln w="9525">
              <a:solidFill>
                <a:schemeClr val="tx1"/>
              </a:solidFill>
              <a:round/>
              <a:headEnd/>
              <a:tailEnd type="triangle" w="med" len="med"/>
            </a:ln>
            <a:effectLst/>
          </p:spPr>
          <p:txBody>
            <a:bodyPr/>
            <a:lstStyle/>
            <a:p>
              <a:endParaRPr lang="en-US"/>
            </a:p>
          </p:txBody>
        </p:sp>
        <p:sp>
          <p:nvSpPr>
            <p:cNvPr id="83978" name="Line 10"/>
            <p:cNvSpPr>
              <a:spLocks noChangeShapeType="1"/>
            </p:cNvSpPr>
            <p:nvPr/>
          </p:nvSpPr>
          <p:spPr bwMode="auto">
            <a:xfrm>
              <a:off x="2400" y="2592"/>
              <a:ext cx="528" cy="288"/>
            </a:xfrm>
            <a:prstGeom prst="line">
              <a:avLst/>
            </a:prstGeom>
            <a:noFill/>
            <a:ln w="9525">
              <a:solidFill>
                <a:schemeClr val="tx1"/>
              </a:solidFill>
              <a:round/>
              <a:headEnd/>
              <a:tailEnd type="triangle" w="med" len="med"/>
            </a:ln>
            <a:effectLst/>
          </p:spPr>
          <p:txBody>
            <a:bodyPr/>
            <a:lstStyle/>
            <a:p>
              <a:endParaRPr lang="en-US"/>
            </a:p>
          </p:txBody>
        </p:sp>
        <p:sp>
          <p:nvSpPr>
            <p:cNvPr id="83979" name="Line 11"/>
            <p:cNvSpPr>
              <a:spLocks noChangeShapeType="1"/>
            </p:cNvSpPr>
            <p:nvPr/>
          </p:nvSpPr>
          <p:spPr bwMode="auto">
            <a:xfrm>
              <a:off x="2400" y="2592"/>
              <a:ext cx="528" cy="816"/>
            </a:xfrm>
            <a:prstGeom prst="line">
              <a:avLst/>
            </a:prstGeom>
            <a:noFill/>
            <a:ln w="9525">
              <a:solidFill>
                <a:schemeClr val="tx1"/>
              </a:solidFill>
              <a:round/>
              <a:headEnd/>
              <a:tailEnd type="triangle" w="med" len="med"/>
            </a:ln>
            <a:effectLst/>
          </p:spPr>
          <p:txBody>
            <a:bodyPr/>
            <a:lstStyle/>
            <a:p>
              <a:endParaRPr lang="en-US"/>
            </a:p>
          </p:txBody>
        </p:sp>
      </p:grpSp>
      <p:sp>
        <p:nvSpPr>
          <p:cNvPr id="83980" name="Rectangle 12"/>
          <p:cNvSpPr>
            <a:spLocks noGrp="1" noChangeArrowheads="1"/>
          </p:cNvSpPr>
          <p:nvPr>
            <p:ph type="title"/>
          </p:nvPr>
        </p:nvSpPr>
        <p:spPr>
          <a:xfrm>
            <a:off x="457200" y="549275"/>
            <a:ext cx="7543800" cy="1008063"/>
          </a:xfrm>
          <a:noFill/>
          <a:ln/>
        </p:spPr>
        <p:txBody>
          <a:bodyPr/>
          <a:lstStyle/>
          <a:p>
            <a:pPr algn="ctr" rtl="1"/>
            <a:r>
              <a:rPr lang="fa-IR" sz="3600">
                <a:cs typeface="B Zar" pitchFamily="2" charset="-78"/>
              </a:rPr>
              <a:t>اهميت بيانيه ماموريت</a:t>
            </a:r>
            <a:br>
              <a:rPr lang="fa-IR" sz="3600">
                <a:cs typeface="B Zar" pitchFamily="2" charset="-78"/>
              </a:rPr>
            </a:br>
            <a:r>
              <a:rPr lang="fa-IR" sz="2400">
                <a:cs typeface="B Zar" pitchFamily="2" charset="-78"/>
              </a:rPr>
              <a:t>(مزاياي داشتن يك بيانيه ماموريت قوي)</a:t>
            </a:r>
            <a:endParaRPr lang="en-US" sz="2400">
              <a:cs typeface="B Zar" pitchFamily="2" charset="-78"/>
            </a:endParaRPr>
          </a:p>
        </p:txBody>
      </p:sp>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609600" y="1752600"/>
            <a:ext cx="8229600" cy="838200"/>
          </a:xfrm>
          <a:noFill/>
          <a:ln/>
        </p:spPr>
        <p:txBody>
          <a:bodyPr/>
          <a:lstStyle/>
          <a:p>
            <a:pPr>
              <a:lnSpc>
                <a:spcPct val="90000"/>
              </a:lnSpc>
              <a:buFont typeface="Wingdings" pitchFamily="2" charset="2"/>
              <a:buNone/>
            </a:pPr>
            <a:r>
              <a:rPr lang="en-US" sz="2600"/>
              <a:t/>
            </a:r>
            <a:br>
              <a:rPr lang="en-US" sz="2600"/>
            </a:br>
            <a:endParaRPr lang="en-US" sz="2600" b="1"/>
          </a:p>
        </p:txBody>
      </p:sp>
      <p:grpSp>
        <p:nvGrpSpPr>
          <p:cNvPr id="86019" name="Group 3"/>
          <p:cNvGrpSpPr>
            <a:grpSpLocks/>
          </p:cNvGrpSpPr>
          <p:nvPr/>
        </p:nvGrpSpPr>
        <p:grpSpPr bwMode="auto">
          <a:xfrm>
            <a:off x="950913" y="765175"/>
            <a:ext cx="6934200" cy="5486400"/>
            <a:chOff x="288" y="336"/>
            <a:chExt cx="4368" cy="3456"/>
          </a:xfrm>
        </p:grpSpPr>
        <p:sp>
          <p:nvSpPr>
            <p:cNvPr id="86020" name="AutoShape 4"/>
            <p:cNvSpPr>
              <a:spLocks noChangeArrowheads="1"/>
            </p:cNvSpPr>
            <p:nvPr/>
          </p:nvSpPr>
          <p:spPr bwMode="auto">
            <a:xfrm>
              <a:off x="1536" y="1536"/>
              <a:ext cx="1968" cy="960"/>
            </a:xfrm>
            <a:prstGeom prst="octagon">
              <a:avLst>
                <a:gd name="adj" fmla="val 29287"/>
              </a:avLst>
            </a:prstGeom>
            <a:solidFill>
              <a:schemeClr val="tx2"/>
            </a:solidFill>
            <a:ln w="9525">
              <a:solidFill>
                <a:schemeClr val="tx1"/>
              </a:solidFill>
              <a:miter lim="800000"/>
              <a:headEnd/>
              <a:tailEnd/>
            </a:ln>
            <a:effectLst/>
          </p:spPr>
          <p:txBody>
            <a:bodyPr wrap="none" anchor="ctr"/>
            <a:lstStyle/>
            <a:p>
              <a:pPr algn="ctr" rtl="1"/>
              <a:r>
                <a:rPr lang="fa-IR" sz="2800" b="1">
                  <a:solidFill>
                    <a:srgbClr val="FFFFCC"/>
                  </a:solidFill>
                  <a:cs typeface="B Mitra" pitchFamily="2" charset="-78"/>
                </a:rPr>
                <a:t>اجزاي بيانيه ماموريت</a:t>
              </a:r>
              <a:endParaRPr lang="en-US" sz="2800" b="1">
                <a:solidFill>
                  <a:srgbClr val="FFFFCC"/>
                </a:solidFill>
                <a:cs typeface="B Mitra" pitchFamily="2" charset="-78"/>
              </a:endParaRPr>
            </a:p>
          </p:txBody>
        </p:sp>
        <p:sp>
          <p:nvSpPr>
            <p:cNvPr id="86021" name="Oval 5"/>
            <p:cNvSpPr>
              <a:spLocks noChangeArrowheads="1"/>
            </p:cNvSpPr>
            <p:nvPr/>
          </p:nvSpPr>
          <p:spPr bwMode="auto">
            <a:xfrm>
              <a:off x="480" y="480"/>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مشتريان</a:t>
              </a:r>
              <a:endParaRPr lang="en-US" sz="2400" b="1">
                <a:solidFill>
                  <a:srgbClr val="FFFFCC"/>
                </a:solidFill>
                <a:cs typeface="B Mitra" pitchFamily="2" charset="-78"/>
              </a:endParaRPr>
            </a:p>
          </p:txBody>
        </p:sp>
        <p:sp>
          <p:nvSpPr>
            <p:cNvPr id="86022" name="Oval 6"/>
            <p:cNvSpPr>
              <a:spLocks noChangeArrowheads="1"/>
            </p:cNvSpPr>
            <p:nvPr/>
          </p:nvSpPr>
          <p:spPr bwMode="auto">
            <a:xfrm>
              <a:off x="2832" y="384"/>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بازارها</a:t>
              </a:r>
              <a:endParaRPr lang="en-US" sz="2400" b="1">
                <a:solidFill>
                  <a:srgbClr val="FFFFCC"/>
                </a:solidFill>
                <a:cs typeface="B Mitra" pitchFamily="2" charset="-78"/>
              </a:endParaRPr>
            </a:p>
          </p:txBody>
        </p:sp>
        <p:sp>
          <p:nvSpPr>
            <p:cNvPr id="86023" name="Oval 7"/>
            <p:cNvSpPr>
              <a:spLocks noChangeArrowheads="1"/>
            </p:cNvSpPr>
            <p:nvPr/>
          </p:nvSpPr>
          <p:spPr bwMode="auto">
            <a:xfrm>
              <a:off x="288" y="1584"/>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توجه به</a:t>
              </a:r>
            </a:p>
            <a:p>
              <a:pPr algn="ctr" rtl="1"/>
              <a:r>
                <a:rPr lang="fa-IR" sz="2400" b="1">
                  <a:solidFill>
                    <a:srgbClr val="FFFFCC"/>
                  </a:solidFill>
                  <a:cs typeface="B Mitra" pitchFamily="2" charset="-78"/>
                </a:rPr>
                <a:t>كاركنان</a:t>
              </a:r>
              <a:endParaRPr lang="en-US" sz="2400" b="1">
                <a:solidFill>
                  <a:srgbClr val="FFFFCC"/>
                </a:solidFill>
                <a:cs typeface="B Mitra" pitchFamily="2" charset="-78"/>
              </a:endParaRPr>
            </a:p>
          </p:txBody>
        </p:sp>
        <p:sp>
          <p:nvSpPr>
            <p:cNvPr id="86024" name="Oval 8"/>
            <p:cNvSpPr>
              <a:spLocks noChangeArrowheads="1"/>
            </p:cNvSpPr>
            <p:nvPr/>
          </p:nvSpPr>
          <p:spPr bwMode="auto">
            <a:xfrm>
              <a:off x="336" y="2688"/>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توجه به‌</a:t>
              </a:r>
            </a:p>
            <a:p>
              <a:pPr algn="ctr" rtl="1"/>
              <a:r>
                <a:rPr lang="fa-IR" sz="2400" b="1">
                  <a:solidFill>
                    <a:srgbClr val="FFFFCC"/>
                  </a:solidFill>
                  <a:cs typeface="B Mitra" pitchFamily="2" charset="-78"/>
                </a:rPr>
                <a:t>تصوير عمومي</a:t>
              </a:r>
              <a:endParaRPr lang="en-US" sz="2400" b="1">
                <a:solidFill>
                  <a:srgbClr val="FFFFCC"/>
                </a:solidFill>
                <a:cs typeface="B Mitra" pitchFamily="2" charset="-78"/>
              </a:endParaRPr>
            </a:p>
          </p:txBody>
        </p:sp>
        <p:sp>
          <p:nvSpPr>
            <p:cNvPr id="86025" name="Oval 9"/>
            <p:cNvSpPr>
              <a:spLocks noChangeArrowheads="1"/>
            </p:cNvSpPr>
            <p:nvPr/>
          </p:nvSpPr>
          <p:spPr bwMode="auto">
            <a:xfrm>
              <a:off x="1488" y="2928"/>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تصور</a:t>
              </a:r>
            </a:p>
            <a:p>
              <a:pPr algn="ctr" rtl="1"/>
              <a:r>
                <a:rPr lang="fa-IR" sz="2400" b="1">
                  <a:solidFill>
                    <a:srgbClr val="FFFFCC"/>
                  </a:solidFill>
                  <a:cs typeface="B Mitra" pitchFamily="2" charset="-78"/>
                </a:rPr>
                <a:t>نسبت به خود</a:t>
              </a:r>
              <a:endParaRPr lang="en-US" sz="2400" b="1">
                <a:solidFill>
                  <a:srgbClr val="FFFFCC"/>
                </a:solidFill>
                <a:cs typeface="B Mitra" pitchFamily="2" charset="-78"/>
              </a:endParaRPr>
            </a:p>
          </p:txBody>
        </p:sp>
        <p:sp>
          <p:nvSpPr>
            <p:cNvPr id="86026" name="Oval 10"/>
            <p:cNvSpPr>
              <a:spLocks noChangeArrowheads="1"/>
            </p:cNvSpPr>
            <p:nvPr/>
          </p:nvSpPr>
          <p:spPr bwMode="auto">
            <a:xfrm>
              <a:off x="2688" y="2880"/>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فلسفه‌</a:t>
              </a:r>
            </a:p>
            <a:p>
              <a:pPr algn="ctr" rtl="1"/>
              <a:r>
                <a:rPr lang="fa-IR" sz="2400" b="1">
                  <a:solidFill>
                    <a:srgbClr val="FFFFCC"/>
                  </a:solidFill>
                  <a:cs typeface="B Mitra" pitchFamily="2" charset="-78"/>
                </a:rPr>
                <a:t>سازمان</a:t>
              </a:r>
              <a:endParaRPr lang="en-US" sz="2400" b="1">
                <a:solidFill>
                  <a:srgbClr val="FFFFCC"/>
                </a:solidFill>
                <a:cs typeface="B Mitra" pitchFamily="2" charset="-78"/>
              </a:endParaRPr>
            </a:p>
          </p:txBody>
        </p:sp>
        <p:sp>
          <p:nvSpPr>
            <p:cNvPr id="86027" name="Oval 11"/>
            <p:cNvSpPr>
              <a:spLocks noChangeArrowheads="1"/>
            </p:cNvSpPr>
            <p:nvPr/>
          </p:nvSpPr>
          <p:spPr bwMode="auto">
            <a:xfrm>
              <a:off x="3696" y="2304"/>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توجه به</a:t>
              </a:r>
            </a:p>
            <a:p>
              <a:pPr algn="ctr" rtl="1"/>
              <a:r>
                <a:rPr lang="fa-IR" sz="2400" b="1">
                  <a:solidFill>
                    <a:srgbClr val="FFFFCC"/>
                  </a:solidFill>
                  <a:cs typeface="B Mitra" pitchFamily="2" charset="-78"/>
                </a:rPr>
                <a:t>بقاء، رشد</a:t>
              </a:r>
            </a:p>
            <a:p>
              <a:pPr algn="ctr" rtl="1"/>
              <a:r>
                <a:rPr lang="fa-IR" sz="2400" b="1">
                  <a:solidFill>
                    <a:srgbClr val="FFFFCC"/>
                  </a:solidFill>
                  <a:cs typeface="B Mitra" pitchFamily="2" charset="-78"/>
                </a:rPr>
                <a:t>و سودآوري</a:t>
              </a:r>
              <a:endParaRPr lang="en-US" sz="2400" b="1">
                <a:solidFill>
                  <a:srgbClr val="FFFFCC"/>
                </a:solidFill>
                <a:cs typeface="B Mitra" pitchFamily="2" charset="-78"/>
              </a:endParaRPr>
            </a:p>
          </p:txBody>
        </p:sp>
        <p:sp>
          <p:nvSpPr>
            <p:cNvPr id="86028" name="Oval 12"/>
            <p:cNvSpPr>
              <a:spLocks noChangeArrowheads="1"/>
            </p:cNvSpPr>
            <p:nvPr/>
          </p:nvSpPr>
          <p:spPr bwMode="auto">
            <a:xfrm>
              <a:off x="1632" y="336"/>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محصولات</a:t>
              </a:r>
            </a:p>
            <a:p>
              <a:pPr algn="ctr" rtl="1"/>
              <a:r>
                <a:rPr lang="fa-IR" sz="2400" b="1">
                  <a:solidFill>
                    <a:srgbClr val="FFFFCC"/>
                  </a:solidFill>
                  <a:cs typeface="B Mitra" pitchFamily="2" charset="-78"/>
                </a:rPr>
                <a:t>و خدمات</a:t>
              </a:r>
              <a:endParaRPr lang="en-US" sz="2400" b="1">
                <a:solidFill>
                  <a:srgbClr val="FFFFCC"/>
                </a:solidFill>
                <a:cs typeface="B Mitra" pitchFamily="2" charset="-78"/>
              </a:endParaRPr>
            </a:p>
          </p:txBody>
        </p:sp>
        <p:sp>
          <p:nvSpPr>
            <p:cNvPr id="86029" name="Oval 13"/>
            <p:cNvSpPr>
              <a:spLocks noChangeArrowheads="1"/>
            </p:cNvSpPr>
            <p:nvPr/>
          </p:nvSpPr>
          <p:spPr bwMode="auto">
            <a:xfrm>
              <a:off x="3696" y="1200"/>
              <a:ext cx="960" cy="864"/>
            </a:xfrm>
            <a:prstGeom prst="ellipse">
              <a:avLst/>
            </a:prstGeom>
            <a:solidFill>
              <a:srgbClr val="800000"/>
            </a:solidFill>
            <a:ln w="9525">
              <a:solidFill>
                <a:schemeClr val="tx1"/>
              </a:solidFill>
              <a:round/>
              <a:headEnd/>
              <a:tailEnd/>
            </a:ln>
            <a:effectLst/>
          </p:spPr>
          <p:txBody>
            <a:bodyPr wrap="none" anchor="ctr"/>
            <a:lstStyle/>
            <a:p>
              <a:pPr algn="ctr" rtl="1"/>
              <a:r>
                <a:rPr lang="fa-IR" sz="2400" b="1">
                  <a:solidFill>
                    <a:srgbClr val="FFFFCC"/>
                  </a:solidFill>
                  <a:cs typeface="B Mitra" pitchFamily="2" charset="-78"/>
                </a:rPr>
                <a:t>تكنولوژي</a:t>
              </a:r>
              <a:endParaRPr lang="en-US" sz="2400" b="1">
                <a:solidFill>
                  <a:srgbClr val="FFFFCC"/>
                </a:solidFill>
                <a:cs typeface="B Mitra" pitchFamily="2" charset="-78"/>
              </a:endParaRPr>
            </a:p>
          </p:txBody>
        </p:sp>
        <p:sp>
          <p:nvSpPr>
            <p:cNvPr id="86030" name="Line 14"/>
            <p:cNvSpPr>
              <a:spLocks noChangeShapeType="1"/>
            </p:cNvSpPr>
            <p:nvPr/>
          </p:nvSpPr>
          <p:spPr bwMode="auto">
            <a:xfrm flipH="1">
              <a:off x="2112" y="2496"/>
              <a:ext cx="336" cy="432"/>
            </a:xfrm>
            <a:prstGeom prst="line">
              <a:avLst/>
            </a:prstGeom>
            <a:noFill/>
            <a:ln w="9525">
              <a:solidFill>
                <a:schemeClr val="tx1"/>
              </a:solidFill>
              <a:round/>
              <a:headEnd/>
              <a:tailEnd/>
            </a:ln>
            <a:effectLst/>
          </p:spPr>
          <p:txBody>
            <a:bodyPr/>
            <a:lstStyle/>
            <a:p>
              <a:endParaRPr lang="en-US"/>
            </a:p>
          </p:txBody>
        </p:sp>
        <p:sp>
          <p:nvSpPr>
            <p:cNvPr id="86031" name="Line 15"/>
            <p:cNvSpPr>
              <a:spLocks noChangeShapeType="1"/>
            </p:cNvSpPr>
            <p:nvPr/>
          </p:nvSpPr>
          <p:spPr bwMode="auto">
            <a:xfrm>
              <a:off x="3408" y="2304"/>
              <a:ext cx="384" cy="192"/>
            </a:xfrm>
            <a:prstGeom prst="line">
              <a:avLst/>
            </a:prstGeom>
            <a:noFill/>
            <a:ln w="9525">
              <a:solidFill>
                <a:schemeClr val="tx1"/>
              </a:solidFill>
              <a:round/>
              <a:headEnd/>
              <a:tailEnd/>
            </a:ln>
            <a:effectLst/>
          </p:spPr>
          <p:txBody>
            <a:bodyPr/>
            <a:lstStyle/>
            <a:p>
              <a:endParaRPr lang="en-US"/>
            </a:p>
          </p:txBody>
        </p:sp>
        <p:sp>
          <p:nvSpPr>
            <p:cNvPr id="86032" name="Line 16"/>
            <p:cNvSpPr>
              <a:spLocks noChangeShapeType="1"/>
            </p:cNvSpPr>
            <p:nvPr/>
          </p:nvSpPr>
          <p:spPr bwMode="auto">
            <a:xfrm flipV="1">
              <a:off x="3504" y="1776"/>
              <a:ext cx="192" cy="48"/>
            </a:xfrm>
            <a:prstGeom prst="line">
              <a:avLst/>
            </a:prstGeom>
            <a:noFill/>
            <a:ln w="9525">
              <a:solidFill>
                <a:schemeClr val="tx1"/>
              </a:solidFill>
              <a:round/>
              <a:headEnd/>
              <a:tailEnd/>
            </a:ln>
            <a:effectLst/>
          </p:spPr>
          <p:txBody>
            <a:bodyPr/>
            <a:lstStyle/>
            <a:p>
              <a:endParaRPr lang="en-US"/>
            </a:p>
          </p:txBody>
        </p:sp>
        <p:sp>
          <p:nvSpPr>
            <p:cNvPr id="86033" name="Line 17"/>
            <p:cNvSpPr>
              <a:spLocks noChangeShapeType="1"/>
            </p:cNvSpPr>
            <p:nvPr/>
          </p:nvSpPr>
          <p:spPr bwMode="auto">
            <a:xfrm flipV="1">
              <a:off x="3216" y="1248"/>
              <a:ext cx="48" cy="288"/>
            </a:xfrm>
            <a:prstGeom prst="line">
              <a:avLst/>
            </a:prstGeom>
            <a:noFill/>
            <a:ln w="9525">
              <a:solidFill>
                <a:schemeClr val="tx1"/>
              </a:solidFill>
              <a:round/>
              <a:headEnd/>
              <a:tailEnd/>
            </a:ln>
            <a:effectLst/>
          </p:spPr>
          <p:txBody>
            <a:bodyPr/>
            <a:lstStyle/>
            <a:p>
              <a:endParaRPr lang="en-US"/>
            </a:p>
          </p:txBody>
        </p:sp>
        <p:sp>
          <p:nvSpPr>
            <p:cNvPr id="86034" name="Line 18"/>
            <p:cNvSpPr>
              <a:spLocks noChangeShapeType="1"/>
            </p:cNvSpPr>
            <p:nvPr/>
          </p:nvSpPr>
          <p:spPr bwMode="auto">
            <a:xfrm flipH="1" flipV="1">
              <a:off x="2352" y="1104"/>
              <a:ext cx="144" cy="432"/>
            </a:xfrm>
            <a:prstGeom prst="line">
              <a:avLst/>
            </a:prstGeom>
            <a:noFill/>
            <a:ln w="9525">
              <a:solidFill>
                <a:schemeClr val="tx1"/>
              </a:solidFill>
              <a:round/>
              <a:headEnd/>
              <a:tailEnd/>
            </a:ln>
            <a:effectLst/>
          </p:spPr>
          <p:txBody>
            <a:bodyPr/>
            <a:lstStyle/>
            <a:p>
              <a:endParaRPr lang="en-US"/>
            </a:p>
          </p:txBody>
        </p:sp>
        <p:sp>
          <p:nvSpPr>
            <p:cNvPr id="86035" name="Line 19"/>
            <p:cNvSpPr>
              <a:spLocks noChangeShapeType="1"/>
            </p:cNvSpPr>
            <p:nvPr/>
          </p:nvSpPr>
          <p:spPr bwMode="auto">
            <a:xfrm flipH="1">
              <a:off x="3168" y="2496"/>
              <a:ext cx="48" cy="384"/>
            </a:xfrm>
            <a:prstGeom prst="line">
              <a:avLst/>
            </a:prstGeom>
            <a:noFill/>
            <a:ln w="9525">
              <a:solidFill>
                <a:schemeClr val="tx1"/>
              </a:solidFill>
              <a:round/>
              <a:headEnd/>
              <a:tailEnd/>
            </a:ln>
            <a:effectLst/>
          </p:spPr>
          <p:txBody>
            <a:bodyPr/>
            <a:lstStyle/>
            <a:p>
              <a:endParaRPr lang="en-US"/>
            </a:p>
          </p:txBody>
        </p:sp>
        <p:sp>
          <p:nvSpPr>
            <p:cNvPr id="86036" name="Line 20"/>
            <p:cNvSpPr>
              <a:spLocks noChangeShapeType="1"/>
            </p:cNvSpPr>
            <p:nvPr/>
          </p:nvSpPr>
          <p:spPr bwMode="auto">
            <a:xfrm flipH="1" flipV="1">
              <a:off x="1344" y="1200"/>
              <a:ext cx="480" cy="336"/>
            </a:xfrm>
            <a:prstGeom prst="line">
              <a:avLst/>
            </a:prstGeom>
            <a:noFill/>
            <a:ln w="9525">
              <a:solidFill>
                <a:schemeClr val="tx1"/>
              </a:solidFill>
              <a:round/>
              <a:headEnd/>
              <a:tailEnd/>
            </a:ln>
            <a:effectLst/>
          </p:spPr>
          <p:txBody>
            <a:bodyPr/>
            <a:lstStyle/>
            <a:p>
              <a:endParaRPr lang="en-US"/>
            </a:p>
          </p:txBody>
        </p:sp>
        <p:sp>
          <p:nvSpPr>
            <p:cNvPr id="86037" name="Line 21"/>
            <p:cNvSpPr>
              <a:spLocks noChangeShapeType="1"/>
            </p:cNvSpPr>
            <p:nvPr/>
          </p:nvSpPr>
          <p:spPr bwMode="auto">
            <a:xfrm flipH="1">
              <a:off x="1248" y="2016"/>
              <a:ext cx="288" cy="0"/>
            </a:xfrm>
            <a:prstGeom prst="line">
              <a:avLst/>
            </a:prstGeom>
            <a:noFill/>
            <a:ln w="9525">
              <a:solidFill>
                <a:schemeClr val="tx1"/>
              </a:solidFill>
              <a:round/>
              <a:headEnd/>
              <a:tailEnd/>
            </a:ln>
            <a:effectLst/>
          </p:spPr>
          <p:txBody>
            <a:bodyPr/>
            <a:lstStyle/>
            <a:p>
              <a:endParaRPr lang="en-US"/>
            </a:p>
          </p:txBody>
        </p:sp>
        <p:sp>
          <p:nvSpPr>
            <p:cNvPr id="86038" name="Line 22"/>
            <p:cNvSpPr>
              <a:spLocks noChangeShapeType="1"/>
            </p:cNvSpPr>
            <p:nvPr/>
          </p:nvSpPr>
          <p:spPr bwMode="auto">
            <a:xfrm flipH="1">
              <a:off x="1200" y="2496"/>
              <a:ext cx="624" cy="384"/>
            </a:xfrm>
            <a:prstGeom prst="line">
              <a:avLst/>
            </a:prstGeom>
            <a:noFill/>
            <a:ln w="9525">
              <a:solidFill>
                <a:schemeClr val="tx1"/>
              </a:solidFill>
              <a:round/>
              <a:headEnd/>
              <a:tailEnd/>
            </a:ln>
            <a:effectLst/>
          </p:spPr>
          <p:txBody>
            <a:bodyPr/>
            <a:lstStyle/>
            <a:p>
              <a:endParaRPr lang="en-US"/>
            </a:p>
          </p:txBody>
        </p:sp>
      </p:grpSp>
    </p:spTree>
  </p:cSld>
  <p:clrMapOvr>
    <a:masterClrMapping/>
  </p:clrMapOvr>
  <p:transition>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Documents"/>
          <p:cNvSpPr>
            <a:spLocks noEditPoints="1" noChangeArrowheads="1"/>
          </p:cNvSpPr>
          <p:nvPr/>
        </p:nvSpPr>
        <p:spPr bwMode="auto">
          <a:xfrm>
            <a:off x="2895600" y="836613"/>
            <a:ext cx="5486400" cy="583247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r" rtl="1">
              <a:buClr>
                <a:srgbClr val="800000"/>
              </a:buClr>
              <a:buFont typeface="Wingdings" pitchFamily="2" charset="2"/>
              <a:buChar char="ü"/>
            </a:pPr>
            <a:r>
              <a:rPr lang="fa-IR" sz="2300" b="1">
                <a:cs typeface="B Mitra" pitchFamily="2" charset="-78"/>
              </a:rPr>
              <a:t>داراي حيطه گسترده</a:t>
            </a:r>
            <a:endParaRPr lang="en-US" sz="2300" b="1">
              <a:cs typeface="B Mitra" pitchFamily="2" charset="-78"/>
            </a:endParaRPr>
          </a:p>
          <a:p>
            <a:pPr algn="r" rtl="1">
              <a:buClr>
                <a:srgbClr val="800000"/>
              </a:buClr>
              <a:buFont typeface="Wingdings" pitchFamily="2" charset="2"/>
              <a:buChar char="ü"/>
            </a:pPr>
            <a:endParaRPr lang="en-US" sz="2300" b="1">
              <a:cs typeface="B Mitra" pitchFamily="2" charset="-78"/>
            </a:endParaRPr>
          </a:p>
          <a:p>
            <a:pPr algn="r" rtl="1">
              <a:buClr>
                <a:srgbClr val="800000"/>
              </a:buClr>
              <a:buFont typeface="Wingdings" pitchFamily="2" charset="2"/>
              <a:buChar char="ü"/>
            </a:pPr>
            <a:r>
              <a:rPr lang="fa-IR" sz="2300" b="1">
                <a:cs typeface="B Mitra" pitchFamily="2" charset="-78"/>
              </a:rPr>
              <a:t>خلق كننده گزينه‌هاي استراتژيك</a:t>
            </a:r>
            <a:endParaRPr lang="en-US" sz="2300" b="1">
              <a:cs typeface="B Mitra" pitchFamily="2" charset="-78"/>
            </a:endParaRPr>
          </a:p>
          <a:p>
            <a:pPr algn="r" rtl="1">
              <a:buClr>
                <a:srgbClr val="800000"/>
              </a:buClr>
              <a:buFont typeface="Wingdings" pitchFamily="2" charset="2"/>
              <a:buChar char="ü"/>
            </a:pPr>
            <a:endParaRPr lang="en-US" sz="2300" b="1">
              <a:cs typeface="B Mitra" pitchFamily="2" charset="-78"/>
            </a:endParaRPr>
          </a:p>
          <a:p>
            <a:pPr algn="r" rtl="1">
              <a:buClr>
                <a:srgbClr val="800000"/>
              </a:buClr>
              <a:buFont typeface="Wingdings" pitchFamily="2" charset="2"/>
              <a:buChar char="ü"/>
            </a:pPr>
            <a:r>
              <a:rPr lang="fa-IR" sz="2300" b="1">
                <a:cs typeface="B Mitra" pitchFamily="2" charset="-78"/>
              </a:rPr>
              <a:t>خيلي صريح نيست</a:t>
            </a:r>
            <a:endParaRPr lang="en-US" sz="2300" b="1">
              <a:cs typeface="B Mitra" pitchFamily="2" charset="-78"/>
            </a:endParaRPr>
          </a:p>
          <a:p>
            <a:pPr algn="r" rtl="1">
              <a:buClr>
                <a:srgbClr val="800000"/>
              </a:buClr>
              <a:buFont typeface="Wingdings" pitchFamily="2" charset="2"/>
              <a:buChar char="ü"/>
            </a:pPr>
            <a:endParaRPr lang="en-US" sz="2300" b="1">
              <a:cs typeface="B Mitra" pitchFamily="2" charset="-78"/>
            </a:endParaRPr>
          </a:p>
          <a:p>
            <a:pPr algn="r" rtl="1">
              <a:buClr>
                <a:srgbClr val="800000"/>
              </a:buClr>
              <a:buFont typeface="Wingdings" pitchFamily="2" charset="2"/>
              <a:buChar char="ü"/>
            </a:pPr>
            <a:r>
              <a:rPr lang="fa-IR" sz="2300" b="1">
                <a:cs typeface="B Mitra" pitchFamily="2" charset="-78"/>
              </a:rPr>
              <a:t>علائق ذي‌نفع‌هاي مختلف سازمان را در بر مي‌گيرد</a:t>
            </a:r>
            <a:endParaRPr lang="en-US" sz="2300" b="1">
              <a:cs typeface="B Mitra" pitchFamily="2" charset="-78"/>
            </a:endParaRPr>
          </a:p>
          <a:p>
            <a:pPr algn="r" rtl="1">
              <a:buClr>
                <a:srgbClr val="800000"/>
              </a:buClr>
              <a:buFont typeface="Wingdings" pitchFamily="2" charset="2"/>
              <a:buChar char="ü"/>
            </a:pPr>
            <a:endParaRPr lang="en-US" sz="2300" b="1">
              <a:cs typeface="B Mitra" pitchFamily="2" charset="-78"/>
            </a:endParaRPr>
          </a:p>
          <a:p>
            <a:pPr algn="r" rtl="1">
              <a:buClr>
                <a:srgbClr val="800000"/>
              </a:buClr>
              <a:buFont typeface="Wingdings" pitchFamily="2" charset="2"/>
              <a:buChar char="ü"/>
            </a:pPr>
            <a:r>
              <a:rPr lang="fa-IR" sz="2300" b="1">
                <a:cs typeface="B Mitra" pitchFamily="2" charset="-78"/>
              </a:rPr>
              <a:t>بطور كلي ماهيتي بينابين عمومي و  خاص دارد</a:t>
            </a:r>
            <a:endParaRPr lang="en-US" sz="2300" b="1">
              <a:cs typeface="B Mitra" pitchFamily="2" charset="-78"/>
            </a:endParaRPr>
          </a:p>
          <a:p>
            <a:pPr algn="r" rtl="1">
              <a:buClr>
                <a:srgbClr val="800000"/>
              </a:buClr>
              <a:buFont typeface="Wingdings" pitchFamily="2" charset="2"/>
              <a:buChar char="ü"/>
            </a:pPr>
            <a:endParaRPr lang="en-US" sz="2300" b="1">
              <a:cs typeface="B Mitra" pitchFamily="2" charset="-78"/>
            </a:endParaRPr>
          </a:p>
        </p:txBody>
      </p:sp>
      <p:sp>
        <p:nvSpPr>
          <p:cNvPr id="88067" name="Text Box 3"/>
          <p:cNvSpPr txBox="1">
            <a:spLocks noChangeArrowheads="1"/>
          </p:cNvSpPr>
          <p:nvPr/>
        </p:nvSpPr>
        <p:spPr bwMode="auto">
          <a:xfrm>
            <a:off x="381000" y="115888"/>
            <a:ext cx="7286625" cy="519112"/>
          </a:xfrm>
          <a:prstGeom prst="rect">
            <a:avLst/>
          </a:prstGeom>
          <a:noFill/>
          <a:ln w="9525">
            <a:noFill/>
            <a:miter lim="800000"/>
            <a:headEnd/>
            <a:tailEnd/>
          </a:ln>
          <a:effectLst/>
        </p:spPr>
        <p:txBody>
          <a:bodyPr>
            <a:spAutoFit/>
          </a:bodyPr>
          <a:lstStyle/>
          <a:p>
            <a:pPr algn="ctr" rtl="1">
              <a:spcBef>
                <a:spcPct val="50000"/>
              </a:spcBef>
            </a:pPr>
            <a:r>
              <a:rPr lang="fa-IR" sz="2800" b="1">
                <a:solidFill>
                  <a:schemeClr val="tx2"/>
                </a:solidFill>
                <a:cs typeface="B Zar" pitchFamily="2" charset="-78"/>
              </a:rPr>
              <a:t>ويژگي‌هاي يك بيانيه ماموريت موثر</a:t>
            </a:r>
            <a:endParaRPr lang="en-US" sz="2800" b="1">
              <a:solidFill>
                <a:schemeClr val="tx2"/>
              </a:solidFill>
              <a:cs typeface="B Zar" pitchFamily="2" charset="-78"/>
            </a:endParaRPr>
          </a:p>
        </p:txBody>
      </p:sp>
      <p:pic>
        <p:nvPicPr>
          <p:cNvPr id="88068" name="Picture 4" descr="q3c_22bv[1]"/>
          <p:cNvPicPr>
            <a:picLocks noChangeAspect="1" noChangeArrowheads="1" noCrop="1"/>
          </p:cNvPicPr>
          <p:nvPr/>
        </p:nvPicPr>
        <p:blipFill>
          <a:blip r:embed="rId3" cstate="print"/>
          <a:srcRect/>
          <a:stretch>
            <a:fillRect/>
          </a:stretch>
        </p:blipFill>
        <p:spPr bwMode="auto">
          <a:xfrm>
            <a:off x="609600" y="2514600"/>
            <a:ext cx="2114550" cy="1414463"/>
          </a:xfrm>
          <a:prstGeom prst="rect">
            <a:avLst/>
          </a:prstGeom>
          <a:noFill/>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ox(in)">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Documents"/>
          <p:cNvSpPr>
            <a:spLocks noEditPoints="1" noChangeArrowheads="1"/>
          </p:cNvSpPr>
          <p:nvPr/>
        </p:nvSpPr>
        <p:spPr bwMode="auto">
          <a:xfrm>
            <a:off x="2895600" y="836613"/>
            <a:ext cx="5486400" cy="556418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r" rtl="1">
              <a:buClr>
                <a:srgbClr val="800000"/>
              </a:buClr>
              <a:buFont typeface="Wingdings" pitchFamily="2" charset="2"/>
              <a:buChar char="ü"/>
            </a:pPr>
            <a:endParaRPr lang="fa-IR" sz="2400" b="1">
              <a:cs typeface="B Mitra" pitchFamily="2" charset="-78"/>
            </a:endParaRPr>
          </a:p>
          <a:p>
            <a:pPr algn="r" rtl="1">
              <a:buClr>
                <a:srgbClr val="800000"/>
              </a:buClr>
              <a:buFont typeface="Wingdings" pitchFamily="2" charset="2"/>
              <a:buChar char="ü"/>
            </a:pPr>
            <a:r>
              <a:rPr lang="fa-IR" sz="2400" b="1">
                <a:cs typeface="B Mitra" pitchFamily="2" charset="-78"/>
              </a:rPr>
              <a:t>برانگيزاننده احساسات مثبت است</a:t>
            </a:r>
            <a:endParaRPr lang="en-US" sz="2400" b="1">
              <a:cs typeface="B Mitra" pitchFamily="2" charset="-78"/>
            </a:endParaRPr>
          </a:p>
          <a:p>
            <a:pPr algn="r" rtl="1">
              <a:buClr>
                <a:srgbClr val="800000"/>
              </a:buClr>
              <a:buFont typeface="Wingdings" pitchFamily="2" charset="2"/>
              <a:buChar char="ü"/>
            </a:pPr>
            <a:endParaRPr lang="en-US" sz="2400" b="1">
              <a:cs typeface="B Mitra" pitchFamily="2" charset="-78"/>
            </a:endParaRPr>
          </a:p>
          <a:p>
            <a:pPr algn="r" rtl="1">
              <a:buClr>
                <a:srgbClr val="800000"/>
              </a:buClr>
              <a:buFont typeface="Wingdings" pitchFamily="2" charset="2"/>
              <a:buChar char="ü"/>
            </a:pPr>
            <a:r>
              <a:rPr lang="fa-IR" sz="2400" b="1">
                <a:cs typeface="B Mitra" pitchFamily="2" charset="-78"/>
              </a:rPr>
              <a:t>خواننده را به اقدام ترغيب مي نمايد</a:t>
            </a:r>
            <a:endParaRPr lang="en-US" sz="2400" b="1">
              <a:cs typeface="B Mitra" pitchFamily="2" charset="-78"/>
            </a:endParaRPr>
          </a:p>
          <a:p>
            <a:pPr algn="r" rtl="1">
              <a:buClr>
                <a:srgbClr val="800000"/>
              </a:buClr>
              <a:buFont typeface="Wingdings" pitchFamily="2" charset="2"/>
              <a:buChar char="ü"/>
            </a:pPr>
            <a:endParaRPr lang="en-US" sz="2400" b="1">
              <a:cs typeface="B Mitra" pitchFamily="2" charset="-78"/>
            </a:endParaRPr>
          </a:p>
          <a:p>
            <a:pPr algn="r" rtl="1">
              <a:buClr>
                <a:srgbClr val="800000"/>
              </a:buClr>
              <a:buFont typeface="Wingdings" pitchFamily="2" charset="2"/>
              <a:buChar char="ü"/>
            </a:pPr>
            <a:r>
              <a:rPr lang="fa-IR" sz="2400" b="1">
                <a:cs typeface="B Mitra" pitchFamily="2" charset="-78"/>
              </a:rPr>
              <a:t>اثر مساعدي از سازمان در محيط ایجاد می کند </a:t>
            </a:r>
            <a:endParaRPr lang="en-US" sz="2400" b="1">
              <a:cs typeface="B Mitra" pitchFamily="2" charset="-78"/>
            </a:endParaRPr>
          </a:p>
        </p:txBody>
      </p:sp>
      <p:pic>
        <p:nvPicPr>
          <p:cNvPr id="90115" name="Picture 3" descr="td1ft12r[1]"/>
          <p:cNvPicPr>
            <a:picLocks noChangeAspect="1" noChangeArrowheads="1"/>
          </p:cNvPicPr>
          <p:nvPr/>
        </p:nvPicPr>
        <p:blipFill>
          <a:blip r:embed="rId3" cstate="print"/>
          <a:srcRect/>
          <a:stretch>
            <a:fillRect/>
          </a:stretch>
        </p:blipFill>
        <p:spPr bwMode="auto">
          <a:xfrm>
            <a:off x="685800" y="2438400"/>
            <a:ext cx="2144713" cy="1939925"/>
          </a:xfrm>
          <a:prstGeom prst="rect">
            <a:avLst/>
          </a:prstGeom>
          <a:noFill/>
        </p:spPr>
      </p:pic>
      <p:sp>
        <p:nvSpPr>
          <p:cNvPr id="90116" name="Text Box 4"/>
          <p:cNvSpPr txBox="1">
            <a:spLocks noChangeArrowheads="1"/>
          </p:cNvSpPr>
          <p:nvPr/>
        </p:nvSpPr>
        <p:spPr bwMode="auto">
          <a:xfrm>
            <a:off x="381000" y="115888"/>
            <a:ext cx="7286625" cy="519112"/>
          </a:xfrm>
          <a:prstGeom prst="rect">
            <a:avLst/>
          </a:prstGeom>
          <a:noFill/>
          <a:ln w="9525">
            <a:noFill/>
            <a:miter lim="800000"/>
            <a:headEnd/>
            <a:tailEnd/>
          </a:ln>
          <a:effectLst/>
        </p:spPr>
        <p:txBody>
          <a:bodyPr>
            <a:spAutoFit/>
          </a:bodyPr>
          <a:lstStyle/>
          <a:p>
            <a:pPr algn="ctr" rtl="1">
              <a:spcBef>
                <a:spcPct val="50000"/>
              </a:spcBef>
            </a:pPr>
            <a:r>
              <a:rPr lang="fa-IR" sz="2800" b="1">
                <a:solidFill>
                  <a:schemeClr val="tx2"/>
                </a:solidFill>
                <a:cs typeface="B Zar" pitchFamily="2" charset="-78"/>
              </a:rPr>
              <a:t>ويژگي‌هاي يك بيانيه ماموريت موثر</a:t>
            </a:r>
            <a:endParaRPr lang="en-US" sz="2800" b="1">
              <a:solidFill>
                <a:schemeClr val="tx2"/>
              </a:solidFill>
              <a:cs typeface="B Zar" pitchFamily="2" charset="-78"/>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linds(horizontal)">
                                      <p:cBhvr>
                                        <p:cTn id="7"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1048</TotalTime>
  <Words>4205</Words>
  <Application>Microsoft Office PowerPoint</Application>
  <PresentationFormat>On-screen Show (4:3)</PresentationFormat>
  <Paragraphs>317</Paragraphs>
  <Slides>53</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Arial</vt:lpstr>
      <vt:lpstr>B Mitra</vt:lpstr>
      <vt:lpstr>B Titr</vt:lpstr>
      <vt:lpstr>B Zar</vt:lpstr>
      <vt:lpstr>Roya</vt:lpstr>
      <vt:lpstr>Tahoma</vt:lpstr>
      <vt:lpstr>Times New Roman</vt:lpstr>
      <vt:lpstr>Wingdings</vt:lpstr>
      <vt:lpstr>Yagut</vt:lpstr>
      <vt:lpstr>Blueprint</vt:lpstr>
      <vt:lpstr>Network</vt:lpstr>
      <vt:lpstr>PowerPoint Presentation</vt:lpstr>
      <vt:lpstr>PowerPoint Presentation</vt:lpstr>
      <vt:lpstr>بيانيه ماموريت</vt:lpstr>
      <vt:lpstr>PowerPoint Presentation</vt:lpstr>
      <vt:lpstr>ويژگي‌هاي ماموريت سازمان</vt:lpstr>
      <vt:lpstr>اهميت بيانيه ماموريت (مزاياي داشتن يك بيانيه ماموريت قوي)</vt:lpstr>
      <vt:lpstr>PowerPoint Presentation</vt:lpstr>
      <vt:lpstr>PowerPoint Presentation</vt:lpstr>
      <vt:lpstr>PowerPoint Presentation</vt:lpstr>
      <vt:lpstr>PowerPoint Presentation</vt:lpstr>
      <vt:lpstr>بخشي از يك بيانيه ماموريت منتخب توجه به مشتریان</vt:lpstr>
      <vt:lpstr>بخشي از يك بيانيه ماموريت منتخب محصولات (كالاها يا خدمات)</vt:lpstr>
      <vt:lpstr>بخشي از يك بيانيه ماموريت منتخب بازار‌ها</vt:lpstr>
      <vt:lpstr>بخشي از يك بيانيه ماموريت منتخب فن‌آوري</vt:lpstr>
      <vt:lpstr>بخشي از يك بيانيه ماموريت منتخب توجه به بقا، رشد و سودآوري</vt:lpstr>
      <vt:lpstr>بخشي از يك بيانيه ماموريت منتخب فلسفه</vt:lpstr>
      <vt:lpstr>بخشي از يك بيانيه ماموريت منتخب ويژگي ممتاز</vt:lpstr>
      <vt:lpstr>بخشي از يك بيانيه ماموريت منتخب توجه به تصور مردم</vt:lpstr>
      <vt:lpstr>بخشي از يك بيانيه ماموريت منتخب توجه به كاركنان</vt:lpstr>
      <vt:lpstr>PowerPoint Presentation</vt:lpstr>
      <vt:lpstr>نمونه‌هاي بيانيه ماموريت سازمان</vt:lpstr>
      <vt:lpstr>PowerPoint Presentation</vt:lpstr>
      <vt:lpstr>PowerPoint Presentation</vt:lpstr>
      <vt:lpstr>نقش كليدي آرمان يا چشم‌انداز</vt:lpstr>
      <vt:lpstr>چه برداشتي از آرمان داريم؟</vt:lpstr>
      <vt:lpstr>PowerPoint Presentation</vt:lpstr>
      <vt:lpstr>اجزاء اصلي بيانيه آرمان يا چشم‌انداز</vt:lpstr>
      <vt:lpstr>جهان‌بيني</vt:lpstr>
      <vt:lpstr>اصول ارزشی</vt:lpstr>
      <vt:lpstr>اصول ارزشی (ادامه)</vt:lpstr>
      <vt:lpstr>پرسش‌های کلیدی در تدوین اصول ارزشی</vt:lpstr>
      <vt:lpstr>پرسش‌های کلیدی در تدوین اصول ارزشی (ادامه)</vt:lpstr>
      <vt:lpstr>هدف غایی</vt:lpstr>
      <vt:lpstr>چند نمونه از هدف غایی</vt:lpstr>
      <vt:lpstr>چند نکته مهم درباره جهان بینی</vt:lpstr>
      <vt:lpstr>چند نکته مهم درباره جهان بینی (ادامه)</vt:lpstr>
      <vt:lpstr>چند نکته مهم درباره جهان بینی (ادامه)</vt:lpstr>
      <vt:lpstr>سیمای آینده </vt:lpstr>
      <vt:lpstr>هدف جسورانه و آرمانی</vt:lpstr>
      <vt:lpstr>هدف جسورانه و آرمانی (ادامه)</vt:lpstr>
      <vt:lpstr>هدف جسورانه و آرمانی (ادامه)</vt:lpstr>
      <vt:lpstr>هدف جسورانه و آرمانی (ادامه)</vt:lpstr>
      <vt:lpstr>بیان روشن</vt:lpstr>
      <vt:lpstr>بیان روشن (ادامه)</vt:lpstr>
      <vt:lpstr>چند نکته درباره سیمای آینده</vt:lpstr>
      <vt:lpstr>چند نکته درباره سیمای آینده (ادامه)</vt:lpstr>
      <vt:lpstr>چند نکته درباره سیمای آینده (ادامه)</vt:lpstr>
      <vt:lpstr>نمونه ای از عناصر یک بیانیه آرمان (آرمان شرکت مرک در مرحله گذار از صنعت شیمی به صنعت داروسازی- دهه 30)</vt:lpstr>
      <vt:lpstr>نمونه ای از عناصر یک بیانیه آرمان (آرمان شرکت سونی در مرحله کوچکی و کارآفرینی- دهه 50)</vt:lpstr>
      <vt:lpstr>جمع بندی</vt:lpstr>
      <vt:lpstr>جمع بندی (ادامه)</vt:lpstr>
      <vt:lpstr>PowerPoint Presentation</vt:lpstr>
      <vt:lpstr>PowerPoint Presentation</vt:lpstr>
    </vt:vector>
  </TitlesOfParts>
  <Company>Boushehr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Management Presentation</dc:title>
  <dc:creator>Heidari</dc:creator>
  <cp:lastModifiedBy>A Heidari</cp:lastModifiedBy>
  <cp:revision>88</cp:revision>
  <dcterms:created xsi:type="dcterms:W3CDTF">2005-02-25T19:16:08Z</dcterms:created>
  <dcterms:modified xsi:type="dcterms:W3CDTF">2020-11-01T19:30:54Z</dcterms:modified>
</cp:coreProperties>
</file>