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 id="2147484100" r:id="rId2"/>
    <p:sldMasterId id="2147484113" r:id="rId3"/>
  </p:sldMasterIdLst>
  <p:notesMasterIdLst>
    <p:notesMasterId r:id="rId60"/>
  </p:notesMasterIdLst>
  <p:handoutMasterIdLst>
    <p:handoutMasterId r:id="rId61"/>
  </p:handoutMasterIdLst>
  <p:sldIdLst>
    <p:sldId id="487" r:id="rId4"/>
    <p:sldId id="495" r:id="rId5"/>
    <p:sldId id="531" r:id="rId6"/>
    <p:sldId id="591" r:id="rId7"/>
    <p:sldId id="585" r:id="rId8"/>
    <p:sldId id="525" r:id="rId9"/>
    <p:sldId id="510" r:id="rId10"/>
    <p:sldId id="595" r:id="rId11"/>
    <p:sldId id="537" r:id="rId12"/>
    <p:sldId id="538" r:id="rId13"/>
    <p:sldId id="526" r:id="rId14"/>
    <p:sldId id="540" r:id="rId15"/>
    <p:sldId id="541" r:id="rId16"/>
    <p:sldId id="527" r:id="rId17"/>
    <p:sldId id="543" r:id="rId18"/>
    <p:sldId id="528" r:id="rId19"/>
    <p:sldId id="545" r:id="rId20"/>
    <p:sldId id="546" r:id="rId21"/>
    <p:sldId id="529" r:id="rId22"/>
    <p:sldId id="548" r:id="rId23"/>
    <p:sldId id="550" r:id="rId24"/>
    <p:sldId id="524" r:id="rId25"/>
    <p:sldId id="551" r:id="rId26"/>
    <p:sldId id="552" r:id="rId27"/>
    <p:sldId id="580" r:id="rId28"/>
    <p:sldId id="554" r:id="rId29"/>
    <p:sldId id="555" r:id="rId30"/>
    <p:sldId id="556" r:id="rId31"/>
    <p:sldId id="557" r:id="rId32"/>
    <p:sldId id="559" r:id="rId33"/>
    <p:sldId id="496" r:id="rId34"/>
    <p:sldId id="593" r:id="rId35"/>
    <p:sldId id="563" r:id="rId36"/>
    <p:sldId id="564" r:id="rId37"/>
    <p:sldId id="565" r:id="rId38"/>
    <p:sldId id="592" r:id="rId39"/>
    <p:sldId id="594" r:id="rId40"/>
    <p:sldId id="567" r:id="rId41"/>
    <p:sldId id="568" r:id="rId42"/>
    <p:sldId id="571" r:id="rId43"/>
    <p:sldId id="587" r:id="rId44"/>
    <p:sldId id="572" r:id="rId45"/>
    <p:sldId id="588" r:id="rId46"/>
    <p:sldId id="589" r:id="rId47"/>
    <p:sldId id="590" r:id="rId48"/>
    <p:sldId id="576" r:id="rId49"/>
    <p:sldId id="577" r:id="rId50"/>
    <p:sldId id="604" r:id="rId51"/>
    <p:sldId id="596" r:id="rId52"/>
    <p:sldId id="597" r:id="rId53"/>
    <p:sldId id="598" r:id="rId54"/>
    <p:sldId id="599" r:id="rId55"/>
    <p:sldId id="600" r:id="rId56"/>
    <p:sldId id="601" r:id="rId57"/>
    <p:sldId id="602" r:id="rId58"/>
    <p:sldId id="603" r:id="rId59"/>
  </p:sldIdLst>
  <p:sldSz cx="9144000" cy="6858000" type="screen4x3"/>
  <p:notesSz cx="6934200" cy="92837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Ward" initials="TW" lastIdx="1" clrIdx="0">
    <p:extLst/>
  </p:cmAuthor>
  <p:cmAuthor id="2" name="Teresa Ward" initials="TW [2]" lastIdx="1" clrIdx="1">
    <p:extLst/>
  </p:cmAuthor>
  <p:cmAuthor id="3" name="Teresa Ward" initials="TW [3]" lastIdx="1" clrIdx="2">
    <p:extLst/>
  </p:cmAuthor>
  <p:cmAuthor id="4" name="Teresa Ward" initials="TW [4]" lastIdx="1" clrIdx="3">
    <p:extLst/>
  </p:cmAuthor>
  <p:cmAuthor id="5" name="Teresa Ward" initials="TW [5]" lastIdx="1" clrIdx="4">
    <p:extLst/>
  </p:cmAuthor>
  <p:cmAuthor id="6" name="Teresa Ward" initials="TW [6]" lastIdx="1" clrIdx="5">
    <p:extLst/>
  </p:cmAuthor>
  <p:cmAuthor id="7" name="Teresa Ward" initials="TW [7]" lastIdx="1" clrIdx="6">
    <p:extLst/>
  </p:cmAuthor>
  <p:cmAuthor id="8" name="Teresa Ward" initials="TW [8]" lastIdx="1" clrIdx="7">
    <p:extLst/>
  </p:cmAuthor>
  <p:cmAuthor id="9" name="Teresa Ward" initials="TW [9]" lastIdx="1" clrIdx="8">
    <p:extLst/>
  </p:cmAuthor>
  <p:cmAuthor id="10" name="Teresa Ward" initials="TW [10]" lastIdx="1" clrIdx="9">
    <p:extLst/>
  </p:cmAuthor>
  <p:cmAuthor id="11" name="Teresa Ward" initials="TW [11]" lastIdx="1" clrIdx="10">
    <p:extLst/>
  </p:cmAuthor>
  <p:cmAuthor id="12" name="Teresa Ward" initials="TW [12]" lastIdx="1" clrIdx="11">
    <p:extLst/>
  </p:cmAuthor>
  <p:cmAuthor id="13" name="Teresa Ward" initials="TW [13]" lastIdx="1" clrIdx="12">
    <p:extLst/>
  </p:cmAuthor>
  <p:cmAuthor id="14" name="Teresa Ward" initials="TW [14]" lastIdx="1" clrIdx="13">
    <p:extLst/>
  </p:cmAuthor>
  <p:cmAuthor id="15" name="Teresa Ward" initials="TW [15]" lastIdx="1" clrIdx="14">
    <p:extLst/>
  </p:cmAuthor>
  <p:cmAuthor id="16" name="Teresa Ward" initials="TW [16]" lastIdx="1" clrIdx="15">
    <p:extLst/>
  </p:cmAuthor>
  <p:cmAuthor id="17" name="Teresa Ward" initials="TW [17]" lastIdx="1" clrIdx="16">
    <p:extLst/>
  </p:cmAuthor>
  <p:cmAuthor id="18" name="Teresa Ward" initials="TW [18]" lastIdx="1" clrIdx="17">
    <p:extLst/>
  </p:cmAuthor>
  <p:cmAuthor id="19" name="Teresa Ward" initials="TW [19]" lastIdx="1" clrIdx="18">
    <p:extLst/>
  </p:cmAuthor>
  <p:cmAuthor id="20" name="Teresa Ward" initials="TW [20]" lastIdx="1" clrIdx="19">
    <p:extLst/>
  </p:cmAuthor>
  <p:cmAuthor id="21" name="Teresa Ward" initials="TW [21]" lastIdx="1" clrIdx="20">
    <p:extLst/>
  </p:cmAuthor>
  <p:cmAuthor id="22" name="Teresa Ward" initials="TW [22]" lastIdx="1" clrIdx="21">
    <p:extLst/>
  </p:cmAuthor>
  <p:cmAuthor id="23" name="Charlie Cook" initials="CC" lastIdx="0" clrIdx="2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C37"/>
    <a:srgbClr val="C2D7DB"/>
    <a:srgbClr val="336699"/>
    <a:srgbClr val="0070C0"/>
    <a:srgbClr val="FBB24F"/>
    <a:srgbClr val="349CC5"/>
    <a:srgbClr val="F0CC85"/>
    <a:srgbClr val="E0DDC6"/>
    <a:srgbClr val="6E9A43"/>
    <a:srgbClr val="7484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46" autoAdjust="0"/>
    <p:restoredTop sz="86298" autoAdjust="0"/>
  </p:normalViewPr>
  <p:slideViewPr>
    <p:cSldViewPr>
      <p:cViewPr varScale="1">
        <p:scale>
          <a:sx n="104" d="100"/>
          <a:sy n="104" d="100"/>
        </p:scale>
        <p:origin x="869"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0"/>
    </p:cViewPr>
  </p:notesTextViewPr>
  <p:sorterViewPr>
    <p:cViewPr>
      <p:scale>
        <a:sx n="75" d="100"/>
        <a:sy n="75" d="100"/>
      </p:scale>
      <p:origin x="0" y="-7878"/>
    </p:cViewPr>
  </p:sorterViewPr>
  <p:notesViewPr>
    <p:cSldViewPr>
      <p:cViewPr varScale="1">
        <p:scale>
          <a:sx n="99" d="100"/>
          <a:sy n="99" d="100"/>
        </p:scale>
        <p:origin x="582" y="72"/>
      </p:cViewPr>
      <p:guideLst>
        <p:guide orient="horz" pos="2924"/>
        <p:guide pos="2184"/>
      </p:guideLst>
    </p:cSldViewPr>
  </p:notes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 Type="http://schemas.openxmlformats.org/officeDocument/2006/relationships/slide" Target="slides/slide5.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1"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dirty="0"/>
          </a:p>
        </p:txBody>
      </p:sp>
      <p:sp>
        <p:nvSpPr>
          <p:cNvPr id="27652"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3"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4FCB7DE9-CECF-48A0-B8CC-C1B07B5F0906}" type="slidenum">
              <a:rPr lang="en-US"/>
              <a:pPr>
                <a:defRPr/>
              </a:pPr>
              <a:t>‹#›</a:t>
            </a:fld>
            <a:endParaRPr lang="en-US" dirty="0"/>
          </a:p>
        </p:txBody>
      </p:sp>
    </p:spTree>
    <p:extLst>
      <p:ext uri="{BB962C8B-B14F-4D97-AF65-F5344CB8AC3E}">
        <p14:creationId xmlns:p14="http://schemas.microsoft.com/office/powerpoint/2010/main" val="395437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dirty="0"/>
          </a:p>
        </p:txBody>
      </p:sp>
      <p:sp>
        <p:nvSpPr>
          <p:cNvPr id="409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923925" y="4410075"/>
            <a:ext cx="5086350" cy="417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7085C4FC-038C-42A3-9FC1-4F13DBF416F6}" type="slidenum">
              <a:rPr lang="en-US"/>
              <a:pPr>
                <a:defRPr/>
              </a:pPr>
              <a:t>‹#›</a:t>
            </a:fld>
            <a:endParaRPr lang="en-US" dirty="0"/>
          </a:p>
        </p:txBody>
      </p:sp>
    </p:spTree>
    <p:extLst>
      <p:ext uri="{BB962C8B-B14F-4D97-AF65-F5344CB8AC3E}">
        <p14:creationId xmlns:p14="http://schemas.microsoft.com/office/powerpoint/2010/main" val="1312984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a:t>
            </a:fld>
            <a:endParaRPr lang="en-US" dirty="0"/>
          </a:p>
        </p:txBody>
      </p:sp>
    </p:spTree>
    <p:extLst>
      <p:ext uri="{BB962C8B-B14F-4D97-AF65-F5344CB8AC3E}">
        <p14:creationId xmlns:p14="http://schemas.microsoft.com/office/powerpoint/2010/main" val="81558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25</a:t>
            </a:fld>
            <a:endParaRPr lang="en-US" dirty="0"/>
          </a:p>
        </p:txBody>
      </p:sp>
    </p:spTree>
    <p:extLst>
      <p:ext uri="{BB962C8B-B14F-4D97-AF65-F5344CB8AC3E}">
        <p14:creationId xmlns:p14="http://schemas.microsoft.com/office/powerpoint/2010/main" val="533684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26</a:t>
            </a:fld>
            <a:endParaRPr lang="en-US" dirty="0"/>
          </a:p>
        </p:txBody>
      </p:sp>
    </p:spTree>
    <p:extLst>
      <p:ext uri="{BB962C8B-B14F-4D97-AF65-F5344CB8AC3E}">
        <p14:creationId xmlns:p14="http://schemas.microsoft.com/office/powerpoint/2010/main" val="239298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27</a:t>
            </a:fld>
            <a:endParaRPr lang="en-US" dirty="0"/>
          </a:p>
        </p:txBody>
      </p:sp>
    </p:spTree>
    <p:extLst>
      <p:ext uri="{BB962C8B-B14F-4D97-AF65-F5344CB8AC3E}">
        <p14:creationId xmlns:p14="http://schemas.microsoft.com/office/powerpoint/2010/main" val="2246779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48</a:t>
            </a:fld>
            <a:endParaRPr lang="en-US" dirty="0"/>
          </a:p>
        </p:txBody>
      </p:sp>
    </p:spTree>
    <p:extLst>
      <p:ext uri="{BB962C8B-B14F-4D97-AF65-F5344CB8AC3E}">
        <p14:creationId xmlns:p14="http://schemas.microsoft.com/office/powerpoint/2010/main" val="64842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56</a:t>
            </a:fld>
            <a:endParaRPr lang="en-US" dirty="0"/>
          </a:p>
        </p:txBody>
      </p:sp>
    </p:spTree>
    <p:extLst>
      <p:ext uri="{BB962C8B-B14F-4D97-AF65-F5344CB8AC3E}">
        <p14:creationId xmlns:p14="http://schemas.microsoft.com/office/powerpoint/2010/main" val="139964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a:t>
            </a:fld>
            <a:endParaRPr lang="en-US" dirty="0"/>
          </a:p>
        </p:txBody>
      </p:sp>
    </p:spTree>
    <p:extLst>
      <p:ext uri="{BB962C8B-B14F-4D97-AF65-F5344CB8AC3E}">
        <p14:creationId xmlns:p14="http://schemas.microsoft.com/office/powerpoint/2010/main" val="122481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3</a:t>
            </a:fld>
            <a:endParaRPr lang="en-US" dirty="0"/>
          </a:p>
        </p:txBody>
      </p:sp>
    </p:spTree>
    <p:extLst>
      <p:ext uri="{BB962C8B-B14F-4D97-AF65-F5344CB8AC3E}">
        <p14:creationId xmlns:p14="http://schemas.microsoft.com/office/powerpoint/2010/main" val="398335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6</a:t>
            </a:fld>
            <a:endParaRPr lang="en-US" dirty="0"/>
          </a:p>
        </p:txBody>
      </p:sp>
    </p:spTree>
    <p:extLst>
      <p:ext uri="{BB962C8B-B14F-4D97-AF65-F5344CB8AC3E}">
        <p14:creationId xmlns:p14="http://schemas.microsoft.com/office/powerpoint/2010/main" val="54621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11</a:t>
            </a:fld>
            <a:endParaRPr lang="en-US" dirty="0"/>
          </a:p>
        </p:txBody>
      </p:sp>
    </p:spTree>
    <p:extLst>
      <p:ext uri="{BB962C8B-B14F-4D97-AF65-F5344CB8AC3E}">
        <p14:creationId xmlns:p14="http://schemas.microsoft.com/office/powerpoint/2010/main" val="374276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14</a:t>
            </a:fld>
            <a:endParaRPr lang="en-US" dirty="0"/>
          </a:p>
        </p:txBody>
      </p:sp>
    </p:spTree>
    <p:extLst>
      <p:ext uri="{BB962C8B-B14F-4D97-AF65-F5344CB8AC3E}">
        <p14:creationId xmlns:p14="http://schemas.microsoft.com/office/powerpoint/2010/main" val="84278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16</a:t>
            </a:fld>
            <a:endParaRPr lang="en-US" dirty="0"/>
          </a:p>
        </p:txBody>
      </p:sp>
    </p:spTree>
    <p:extLst>
      <p:ext uri="{BB962C8B-B14F-4D97-AF65-F5344CB8AC3E}">
        <p14:creationId xmlns:p14="http://schemas.microsoft.com/office/powerpoint/2010/main" val="229400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19</a:t>
            </a:fld>
            <a:endParaRPr lang="en-US" dirty="0"/>
          </a:p>
        </p:txBody>
      </p:sp>
    </p:spTree>
    <p:extLst>
      <p:ext uri="{BB962C8B-B14F-4D97-AF65-F5344CB8AC3E}">
        <p14:creationId xmlns:p14="http://schemas.microsoft.com/office/powerpoint/2010/main" val="406327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22</a:t>
            </a:fld>
            <a:endParaRPr lang="en-US" dirty="0"/>
          </a:p>
        </p:txBody>
      </p:sp>
    </p:spTree>
    <p:extLst>
      <p:ext uri="{BB962C8B-B14F-4D97-AF65-F5344CB8AC3E}">
        <p14:creationId xmlns:p14="http://schemas.microsoft.com/office/powerpoint/2010/main" val="2321854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Opener Title &amp; Subtitle Left">
    <p:spTree>
      <p:nvGrpSpPr>
        <p:cNvPr id="1" name=""/>
        <p:cNvGrpSpPr/>
        <p:nvPr/>
      </p:nvGrpSpPr>
      <p:grpSpPr>
        <a:xfrm>
          <a:off x="0" y="0"/>
          <a:ext cx="0" cy="0"/>
          <a:chOff x="0" y="0"/>
          <a:chExt cx="0" cy="0"/>
        </a:xfrm>
      </p:grpSpPr>
      <p:sp>
        <p:nvSpPr>
          <p:cNvPr id="2" name="Slide Title"/>
          <p:cNvSpPr>
            <a:spLocks noGrp="1"/>
          </p:cNvSpPr>
          <p:nvPr>
            <p:ph type="ctrTitle"/>
          </p:nvPr>
        </p:nvSpPr>
        <p:spPr>
          <a:xfrm>
            <a:off x="594356" y="2514610"/>
            <a:ext cx="2788937" cy="609600"/>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Photo Credit"/>
          <p:cNvSpPr>
            <a:spLocks noGrp="1"/>
          </p:cNvSpPr>
          <p:nvPr>
            <p:ph type="body" sz="quarter" idx="11" hasCustomPrompt="1"/>
          </p:nvPr>
        </p:nvSpPr>
        <p:spPr>
          <a:xfrm>
            <a:off x="6477000" y="6593365"/>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7" name="Red Bar">
            <a:extLst>
              <a:ext uri="{FF2B5EF4-FFF2-40B4-BE49-F238E27FC236}">
                <a16:creationId xmlns:a16="http://schemas.microsoft.com/office/drawing/2014/main" xmlns="" id="{3D7BB578-8E56-4FBF-97D8-D6FB4931C641}"/>
              </a:ext>
            </a:extLst>
          </p:cNvPr>
          <p:cNvSpPr/>
          <p:nvPr userDrawn="1"/>
        </p:nvSpPr>
        <p:spPr>
          <a:xfrm>
            <a:off x="0" y="6362248"/>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81" y="6465773"/>
            <a:ext cx="3223119" cy="272375"/>
          </a:xfrm>
          <a:prstGeom prst="rect">
            <a:avLst/>
          </a:prstGeom>
        </p:spPr>
      </p:pic>
    </p:spTree>
    <p:extLst>
      <p:ext uri="{BB962C8B-B14F-4D97-AF65-F5344CB8AC3E}">
        <p14:creationId xmlns:p14="http://schemas.microsoft.com/office/powerpoint/2010/main" val="364081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594391"/>
          </a:xfrm>
          <a:prstGeom prst="rect">
            <a:avLst/>
          </a:prstGeom>
        </p:spPr>
        <p:txBody>
          <a:bodyPr/>
          <a:lstStyle>
            <a:lvl1pPr marL="112713" indent="0" algn="l">
              <a:defRPr sz="32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00415" y="6509126"/>
            <a:ext cx="2743170" cy="182878"/>
          </a:xfrm>
          <a:prstGeom prst="rect">
            <a:avLst/>
          </a:prstGeom>
        </p:spPr>
        <p:txBody>
          <a:bodyPr lIns="0" tIns="0" rIns="0" bIns="0" anchor="ctr"/>
          <a:lstStyle>
            <a:lvl1pPr marL="0" indent="0" algn="ctr">
              <a:buNone/>
              <a:defRPr sz="1000" b="1"/>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2978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676073"/>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960147"/>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60147"/>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76E6E55F-DC0A-4D14-B66C-AD67A7EBDE62}"/>
              </a:ext>
            </a:extLst>
          </p:cNvPr>
          <p:cNvCxnSpPr>
            <a:cxnSpLocks/>
          </p:cNvCxnSpPr>
          <p:nvPr userDrawn="1"/>
        </p:nvCxnSpPr>
        <p:spPr bwMode="auto">
          <a:xfrm>
            <a:off x="-1" y="685830"/>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2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851364"/>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143024"/>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143024"/>
            <a:ext cx="4038600" cy="5373719"/>
          </a:xfrm>
          <a:prstGeom prst="rect">
            <a:avLst/>
          </a:prstGeom>
        </p:spPr>
        <p:txBody>
          <a:bodyPr/>
          <a:lstStyle>
            <a:lvl1pPr marL="0" indent="0">
              <a:spcBef>
                <a:spcPts val="0"/>
              </a:spcBef>
              <a:spcAft>
                <a:spcPts val="800"/>
              </a:spcAft>
              <a:buFont typeface="Arial" panose="020B0604020202020204" pitchFamily="34" charset="0"/>
              <a:buNone/>
              <a:defRPr sz="2400"/>
            </a:lvl1pPr>
            <a:lvl2pPr marL="457200" indent="0">
              <a:spcBef>
                <a:spcPts val="0"/>
              </a:spcBef>
              <a:spcAft>
                <a:spcPts val="800"/>
              </a:spcAft>
              <a:buFont typeface="Arial" panose="020B0604020202020204" pitchFamily="34" charset="0"/>
              <a:buNone/>
              <a:defRPr sz="2000"/>
            </a:lvl2pPr>
            <a:lvl3pPr marL="914400" indent="0">
              <a:spcBef>
                <a:spcPts val="0"/>
              </a:spcBef>
              <a:spcAft>
                <a:spcPts val="800"/>
              </a:spcAft>
              <a:buFont typeface="Arial" panose="020B0604020202020204" pitchFamily="34" charset="0"/>
              <a:buNone/>
              <a:defRPr sz="1800"/>
            </a:lvl3pPr>
            <a:lvl4pPr marL="1371600" indent="0">
              <a:spcBef>
                <a:spcPts val="0"/>
              </a:spcBef>
              <a:spcAft>
                <a:spcPts val="800"/>
              </a:spcAft>
              <a:buFont typeface="Arial" panose="020B0604020202020204" pitchFamily="34" charset="0"/>
              <a:buNone/>
              <a:defRPr sz="1600"/>
            </a:lvl4pPr>
            <a:lvl5pPr marL="1828800" indent="0">
              <a:spcBef>
                <a:spcPts val="0"/>
              </a:spcBef>
              <a:spcAft>
                <a:spcPts val="800"/>
              </a:spcAft>
              <a:buFont typeface="Arial" panose="020B0604020202020204" pitchFamily="34" charset="0"/>
              <a:buNone/>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a:off x="-1" y="868708"/>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1480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7"/>
            <a:ext cx="9144001" cy="118222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417342"/>
            <a:ext cx="4038600" cy="5099401"/>
          </a:xfrm>
          <a:prstGeom prst="rect">
            <a:avLst/>
          </a:prstGeom>
        </p:spPr>
        <p:txBody>
          <a:bodyPr/>
          <a:lstStyle>
            <a:lvl1pPr marL="0" indent="0">
              <a:spcAft>
                <a:spcPts val="800"/>
              </a:spcAft>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417342"/>
            <a:ext cx="4038600" cy="5099401"/>
          </a:xfrm>
          <a:prstGeom prst="rect">
            <a:avLst/>
          </a:prstGeom>
        </p:spPr>
        <p:txBody>
          <a:bodyPr/>
          <a:lstStyle>
            <a:lvl1pPr marL="0" indent="0">
              <a:spcAft>
                <a:spcPts val="800"/>
              </a:spcAft>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a:off x="-1" y="1200625"/>
            <a:ext cx="914015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56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0" y="-2482"/>
            <a:ext cx="9144000" cy="609600"/>
          </a:xfrm>
          <a:prstGeom prst="rect">
            <a:avLst/>
          </a:prstGeom>
        </p:spPr>
        <p:txBody>
          <a:bodyPr/>
          <a:lstStyle>
            <a:lvl1pPr>
              <a:defRPr sz="3600">
                <a:solidFill>
                  <a:schemeClr val="tx1"/>
                </a:solidFill>
              </a:defRPr>
            </a:lvl1pPr>
          </a:lstStyle>
          <a:p>
            <a:r>
              <a:rPr lang="en-US" dirty="0"/>
              <a:t>Click to edit Master title style</a:t>
            </a:r>
          </a:p>
        </p:txBody>
      </p:sp>
      <p:sp>
        <p:nvSpPr>
          <p:cNvPr id="3" name="Header 1"/>
          <p:cNvSpPr>
            <a:spLocks noGrp="1"/>
          </p:cNvSpPr>
          <p:nvPr>
            <p:ph type="body" idx="1" hasCustomPrompt="1"/>
          </p:nvPr>
        </p:nvSpPr>
        <p:spPr>
          <a:xfrm>
            <a:off x="457201" y="807516"/>
            <a:ext cx="4040188" cy="792684"/>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hasCustomPrompt="1"/>
          </p:nvPr>
        </p:nvSpPr>
        <p:spPr>
          <a:xfrm>
            <a:off x="4645026" y="807516"/>
            <a:ext cx="4041775" cy="792684"/>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xmlns="" id="{70105961-AF81-425E-B262-9E6F5521036D}"/>
              </a:ext>
            </a:extLst>
          </p:cNvPr>
          <p:cNvCxnSpPr/>
          <p:nvPr userDrawn="1"/>
        </p:nvCxnSpPr>
        <p:spPr>
          <a:xfrm>
            <a:off x="0" y="635430"/>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864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Line 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600760"/>
            <a:ext cx="9143950" cy="34900"/>
          </a:xfrm>
          <a:prstGeom prst="line">
            <a:avLst/>
          </a:prstGeom>
          <a:noFill/>
          <a:ln w="3810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itle 1"/>
          <p:cNvSpPr>
            <a:spLocks noGrp="1"/>
          </p:cNvSpPr>
          <p:nvPr>
            <p:ph type="title"/>
          </p:nvPr>
        </p:nvSpPr>
        <p:spPr>
          <a:xfrm>
            <a:off x="542830" y="45757"/>
            <a:ext cx="8077200" cy="914390"/>
          </a:xfrm>
        </p:spPr>
        <p:txBody>
          <a:bodyPr/>
          <a:lstStyle>
            <a:lvl1pPr algn="ctr">
              <a:defRPr b="1">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539064" y="1783098"/>
            <a:ext cx="8102600" cy="4571664"/>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11" name="Rectangle 5"/>
          <p:cNvSpPr>
            <a:spLocks noGrp="1" noChangeArrowheads="1"/>
          </p:cNvSpPr>
          <p:nvPr>
            <p:ph type="sldNum" sz="quarter" idx="4"/>
          </p:nvPr>
        </p:nvSpPr>
        <p:spPr bwMode="auto">
          <a:xfrm>
            <a:off x="7512224" y="6369224"/>
            <a:ext cx="109699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lgn="r">
              <a:defRPr sz="700" b="1">
                <a:cs typeface="Times New Roman" pitchFamily="18" charset="0"/>
              </a:defRPr>
            </a:lvl1pPr>
          </a:lstStyle>
          <a:p>
            <a:pPr>
              <a:defRPr/>
            </a:pPr>
            <a:r>
              <a:rPr lang="en-US" dirty="0"/>
              <a:t>3–</a:t>
            </a:r>
            <a:fld id="{7ADB2717-F9B9-49D1-8CB5-0D236D591608}" type="slidenum">
              <a:rPr lang="en-US" smtClean="0">
                <a:cs typeface="+mn-cs"/>
              </a:rPr>
              <a:pPr>
                <a:defRPr/>
              </a:pPr>
              <a:t>‹#›</a:t>
            </a:fld>
            <a:endParaRPr lang="en-US" dirty="0">
              <a:cs typeface="+mn-cs"/>
            </a:endParaRPr>
          </a:p>
        </p:txBody>
      </p:sp>
      <p:sp>
        <p:nvSpPr>
          <p:cNvPr id="12" name="Footer Placeholder 1"/>
          <p:cNvSpPr>
            <a:spLocks noGrp="1"/>
          </p:cNvSpPr>
          <p:nvPr>
            <p:ph type="ftr" sz="quarter" idx="3"/>
          </p:nvPr>
        </p:nvSpPr>
        <p:spPr>
          <a:xfrm>
            <a:off x="514166" y="6370811"/>
            <a:ext cx="5155102" cy="365125"/>
          </a:xfrm>
          <a:prstGeom prst="rect">
            <a:avLst/>
          </a:prstGeom>
        </p:spPr>
        <p:txBody>
          <a:bodyPr vert="horz" lIns="91440" tIns="45720" rIns="91440" bIns="45720" rtlCol="0" anchor="b"/>
          <a:lstStyle>
            <a:lvl1pPr algn="l">
              <a:defRPr sz="600" b="1">
                <a:solidFill>
                  <a:schemeClr val="tx1"/>
                </a:solidFill>
              </a:defRPr>
            </a:lvl1pPr>
          </a:lstStyle>
          <a:p>
            <a:r>
              <a:rPr lang="en-US" dirty="0"/>
              <a:t>© 2017 by McGraw-Hill Education. This is proprietary material solely for authorized instructor use. Not authorized for sale or distribution in any manner. This document may not be copied, scanned, duplicated, forwarded, distributed, or posted on a website, in whole or part. </a:t>
            </a:r>
          </a:p>
        </p:txBody>
      </p:sp>
    </p:spTree>
    <p:extLst>
      <p:ext uri="{BB962C8B-B14F-4D97-AF65-F5344CB8AC3E}">
        <p14:creationId xmlns:p14="http://schemas.microsoft.com/office/powerpoint/2010/main" val="156867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 name="Slide Title"/>
          <p:cNvSpPr>
            <a:spLocks noGrp="1"/>
          </p:cNvSpPr>
          <p:nvPr>
            <p:ph type="ctrTitle"/>
          </p:nvPr>
        </p:nvSpPr>
        <p:spPr>
          <a:xfrm>
            <a:off x="594356" y="2514610"/>
            <a:ext cx="2788937" cy="609600"/>
          </a:xfrm>
          <a:prstGeom prst="rect">
            <a:avLst/>
          </a:prstGeom>
          <a:effectLst>
            <a:outerShdw blurRad="50800" dist="38100" dir="5400000" algn="t" rotWithShape="0">
              <a:prstClr val="black">
                <a:alpha val="40000"/>
              </a:prstClr>
            </a:outerShdw>
          </a:effectLst>
        </p:spPr>
        <p:txBody>
          <a:bodyPr/>
          <a:lstStyle>
            <a:lvl1pPr algn="l">
              <a:defRPr sz="3200" b="1">
                <a:solidFill>
                  <a:srgbClr val="336699"/>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80310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RedTagline-Opener Title &amp; Subtitle Left">
    <p:spTree>
      <p:nvGrpSpPr>
        <p:cNvPr id="1" name=""/>
        <p:cNvGrpSpPr/>
        <p:nvPr/>
      </p:nvGrpSpPr>
      <p:grpSpPr>
        <a:xfrm>
          <a:off x="0" y="0"/>
          <a:ext cx="0" cy="0"/>
          <a:chOff x="0" y="0"/>
          <a:chExt cx="0" cy="0"/>
        </a:xfrm>
      </p:grpSpPr>
      <p:sp>
        <p:nvSpPr>
          <p:cNvPr id="7" name="Red Bar">
            <a:extLst>
              <a:ext uri="{FF2B5EF4-FFF2-40B4-BE49-F238E27FC236}">
                <a16:creationId xmlns:a16="http://schemas.microsoft.com/office/drawing/2014/main" xmlns="" id="{3D7BB578-8E56-4FBF-97D8-D6FB4931C641}"/>
              </a:ext>
            </a:extLst>
          </p:cNvPr>
          <p:cNvSpPr/>
          <p:nvPr userDrawn="1"/>
        </p:nvSpPr>
        <p:spPr>
          <a:xfrm>
            <a:off x="0" y="6355047"/>
            <a:ext cx="9144000" cy="349689"/>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8" name="MH Tagline" descr="Tagline: Because learning changes everything.™">
            <a:extLst>
              <a:ext uri="{FF2B5EF4-FFF2-40B4-BE49-F238E27FC236}">
                <a16:creationId xmlns:a16="http://schemas.microsoft.com/office/drawing/2014/main" xmlns="" id="{92388835-B320-4FE8-97FA-9BF06D42BC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81" y="6419629"/>
            <a:ext cx="3223119" cy="272375"/>
          </a:xfrm>
          <a:prstGeom prst="rect">
            <a:avLst/>
          </a:prstGeom>
        </p:spPr>
      </p:pic>
      <p:sp>
        <p:nvSpPr>
          <p:cNvPr id="9" name="Copyright" descr="©McGraw-Hill Education. All rights reserved. Authorized only for instructor use in the classroom.  No reproduction or further distribution permitted without the prior written consent of McGraw-Hill Education.&#10;">
            <a:extLst>
              <a:ext uri="{FF2B5EF4-FFF2-40B4-BE49-F238E27FC236}">
                <a16:creationId xmlns:a16="http://schemas.microsoft.com/office/drawing/2014/main" xmlns="" id="{F252DF37-327B-43B4-8533-F98C8FEA32BA}"/>
              </a:ext>
            </a:extLst>
          </p:cNvPr>
          <p:cNvSpPr txBox="1">
            <a:spLocks/>
          </p:cNvSpPr>
          <p:nvPr userDrawn="1"/>
        </p:nvSpPr>
        <p:spPr>
          <a:xfrm>
            <a:off x="1203157" y="6684804"/>
            <a:ext cx="7907103" cy="173196"/>
          </a:xfrm>
          <a:prstGeom prst="rect">
            <a:avLst/>
          </a:prstGeom>
        </p:spPr>
        <p:txBody>
          <a:bodyPr vert="horz" lIns="91440" tIns="0" rIns="91440" bIns="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j-lt"/>
                <a:ea typeface="+mn-ea"/>
                <a:cs typeface="+mn-cs"/>
              </a:rPr>
              <a:t>All rights reserved. Authorized </a:t>
            </a:r>
            <a:r>
              <a:rPr lang="en-US" sz="800" b="0" kern="1200" dirty="0">
                <a:solidFill>
                  <a:schemeClr val="bg1"/>
                </a:solidFill>
                <a:effectLst/>
                <a:latin typeface="+mj-lt"/>
                <a:ea typeface="+mn-ea"/>
                <a:cs typeface="+mn-cs"/>
              </a:rPr>
              <a:t>only </a:t>
            </a:r>
            <a:r>
              <a:rPr kumimoji="0" lang="en-US" sz="800" b="0" i="0" u="none" strike="noStrike" kern="1200" cap="none" spc="0" normalizeH="0" baseline="0" noProof="0" dirty="0">
                <a:ln>
                  <a:noFill/>
                </a:ln>
                <a:solidFill>
                  <a:schemeClr val="bg1"/>
                </a:solidFill>
                <a:effectLst/>
                <a:uLnTx/>
                <a:uFillTx/>
                <a:latin typeface="+mj-lt"/>
                <a:ea typeface="+mn-ea"/>
                <a:cs typeface="+mn-cs"/>
              </a:rPr>
              <a:t>for instructor use in the classroom.  No reproduction or further distribution permitted without the prior written consent of McGraw-Hill Education.</a:t>
            </a:r>
          </a:p>
        </p:txBody>
      </p:sp>
      <p:pic>
        <p:nvPicPr>
          <p:cNvPr id="6" name="Picture 5">
            <a:extLst>
              <a:ext uri="{FF2B5EF4-FFF2-40B4-BE49-F238E27FC236}">
                <a16:creationId xmlns:a16="http://schemas.microsoft.com/office/drawing/2014/main" xmlns="" id="{844FD0F0-FF63-4A54-964C-0CC18B9C6E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23366" y="-38247"/>
            <a:ext cx="5120634" cy="6400791"/>
          </a:xfrm>
          <a:prstGeom prst="rect">
            <a:avLst/>
          </a:prstGeom>
        </p:spPr>
      </p:pic>
      <p:sp>
        <p:nvSpPr>
          <p:cNvPr id="4" name="Text Placeholder 3">
            <a:extLst>
              <a:ext uri="{FF2B5EF4-FFF2-40B4-BE49-F238E27FC236}">
                <a16:creationId xmlns:a16="http://schemas.microsoft.com/office/drawing/2014/main" xmlns="" id="{66719927-D68D-430E-A783-C4ECD8424B43}"/>
              </a:ext>
            </a:extLst>
          </p:cNvPr>
          <p:cNvSpPr>
            <a:spLocks noGrp="1"/>
          </p:cNvSpPr>
          <p:nvPr>
            <p:ph type="body" sz="quarter" idx="10" hasCustomPrompt="1"/>
          </p:nvPr>
        </p:nvSpPr>
        <p:spPr>
          <a:xfrm>
            <a:off x="549275" y="685800"/>
            <a:ext cx="3016250" cy="5121275"/>
          </a:xfrm>
        </p:spPr>
        <p:txBody>
          <a:bodyPr/>
          <a:lstStyle>
            <a:lvl1pPr>
              <a:defRPr>
                <a:solidFill>
                  <a:srgbClr val="698C3D"/>
                </a:solidFill>
                <a:latin typeface="Arial Black" panose="020B0A04020102020204" pitchFamily="34" charset="0"/>
              </a:defRPr>
            </a:lvl1pPr>
          </a:lstStyle>
          <a:p>
            <a:pPr lvl="0"/>
            <a:r>
              <a:rPr lang="en-US" dirty="0"/>
              <a:t>CHAPTER NUMBER</a:t>
            </a:r>
          </a:p>
          <a:p>
            <a:pPr lvl="0"/>
            <a:r>
              <a:rPr lang="en-US" dirty="0"/>
              <a:t>Chapter title</a:t>
            </a:r>
          </a:p>
        </p:txBody>
      </p:sp>
    </p:spTree>
    <p:extLst>
      <p:ext uri="{BB962C8B-B14F-4D97-AF65-F5344CB8AC3E}">
        <p14:creationId xmlns:p14="http://schemas.microsoft.com/office/powerpoint/2010/main" val="3098040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 title and content">
    <p:bg>
      <p:bgPr>
        <a:solidFill>
          <a:srgbClr val="D2E2E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576"/>
            <a:ext cx="9124950" cy="874227"/>
          </a:xfrm>
        </p:spPr>
        <p:txBody>
          <a:bodyPr anchor="ctr">
            <a:normAutofit/>
          </a:bodyPr>
          <a:lstStyle>
            <a:lvl1pPr marL="398463" indent="0" algn="l">
              <a:defRPr sz="3600" b="1">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514395" y="960147"/>
            <a:ext cx="8102600" cy="5317638"/>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5" name="Red Bar">
            <a:extLst>
              <a:ext uri="{FF2B5EF4-FFF2-40B4-BE49-F238E27FC236}">
                <a16:creationId xmlns:a16="http://schemas.microsoft.com/office/drawing/2014/main" xmlns="" id="{2AD72104-4390-4E46-BCB4-CE40B7BA7CCC}"/>
              </a:ext>
            </a:extLst>
          </p:cNvP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Copyright" descr="©McGraw-Hill Education&#10;">
            <a:extLst>
              <a:ext uri="{FF2B5EF4-FFF2-40B4-BE49-F238E27FC236}">
                <a16:creationId xmlns:a16="http://schemas.microsoft.com/office/drawing/2014/main" xmlns="" id="{DB766973-CC7C-4316-BB3B-1F892041C621}"/>
              </a:ext>
            </a:extLst>
          </p:cNvPr>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111938434"/>
      </p:ext>
    </p:extLst>
  </p:cSld>
  <p:clrMapOvr>
    <a:masterClrMapping/>
  </p:clrMapOvr>
  <p:transition>
    <p:cut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O title and content">
    <p:bg>
      <p:bgPr>
        <a:solidFill>
          <a:srgbClr val="D2E2E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576"/>
            <a:ext cx="9124950" cy="1134449"/>
          </a:xfrm>
        </p:spPr>
        <p:txBody>
          <a:bodyPr anchor="ctr">
            <a:normAutofit/>
          </a:bodyPr>
          <a:lstStyle>
            <a:lvl1pPr marL="398463" indent="0" algn="l">
              <a:defRPr sz="3600" b="1">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514395" y="1143025"/>
            <a:ext cx="8102600" cy="5134759"/>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l">
              <a:spcBef>
                <a:spcPts val="0"/>
              </a:spcBef>
              <a:spcAft>
                <a:spcPts val="600"/>
              </a:spcAft>
              <a:buClr>
                <a:schemeClr val="tx1"/>
              </a:buClr>
              <a:buNone/>
              <a:defRPr lang="en-US" sz="2800" b="0" smtClean="0">
                <a:solidFill>
                  <a:schemeClr val="tx1"/>
                </a:solidFill>
              </a:defRPr>
            </a:lvl1pPr>
            <a:lvl2pPr marL="341312" indent="0" algn="l">
              <a:spcBef>
                <a:spcPts val="0"/>
              </a:spcBef>
              <a:spcAft>
                <a:spcPts val="600"/>
              </a:spcAft>
              <a:buNone/>
              <a:defRPr lang="en-US" sz="2400" b="0" smtClean="0">
                <a:solidFill>
                  <a:schemeClr val="tx1"/>
                </a:solidFill>
              </a:defRPr>
            </a:lvl2pPr>
            <a:lvl3pPr marL="739775" indent="0" algn="l">
              <a:spcBef>
                <a:spcPts val="0"/>
              </a:spcBef>
              <a:spcAft>
                <a:spcPts val="600"/>
              </a:spcAft>
              <a:buNone/>
              <a:defRPr lang="en-US" sz="2000" b="0" smtClean="0">
                <a:solidFill>
                  <a:schemeClr val="tx1"/>
                </a:solidFill>
              </a:defRPr>
            </a:lvl3pPr>
            <a:lvl4pPr marL="1089025" indent="0" algn="l">
              <a:spcBef>
                <a:spcPts val="0"/>
              </a:spcBef>
              <a:spcAft>
                <a:spcPts val="600"/>
              </a:spcAft>
              <a:buNone/>
              <a:defRPr lang="en-US" sz="2000" b="0" smtClean="0">
                <a:solidFill>
                  <a:schemeClr val="tx1"/>
                </a:solidFill>
              </a:defRPr>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
        <p:nvSpPr>
          <p:cNvPr id="5" name="Red Bar">
            <a:extLst>
              <a:ext uri="{FF2B5EF4-FFF2-40B4-BE49-F238E27FC236}">
                <a16:creationId xmlns:a16="http://schemas.microsoft.com/office/drawing/2014/main" xmlns="" id="{2AD72104-4390-4E46-BCB4-CE40B7BA7CCC}"/>
              </a:ext>
            </a:extLst>
          </p:cNvP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Copyright" descr="©McGraw-Hill Education&#10;">
            <a:extLst>
              <a:ext uri="{FF2B5EF4-FFF2-40B4-BE49-F238E27FC236}">
                <a16:creationId xmlns:a16="http://schemas.microsoft.com/office/drawing/2014/main" xmlns="" id="{DB766973-CC7C-4316-BB3B-1F892041C621}"/>
              </a:ext>
            </a:extLst>
          </p:cNvPr>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366810561"/>
      </p:ext>
    </p:extLst>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re Concept-1 Line Title and Content">
    <p:bg>
      <p:bgPr>
        <a:solidFill>
          <a:srgbClr val="D2E2E5"/>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0" y="868708"/>
            <a:ext cx="9144000" cy="5821100"/>
          </a:xfrm>
          <a:prstGeom prst="rect">
            <a:avLst/>
          </a:prstGeom>
          <a:noFill/>
        </p:spPr>
        <p:txBody>
          <a:bodyPr lIns="457200" tIns="182880" rIns="457200" bIns="182880" anchor="t" anchorCtr="1"/>
          <a:lstStyle>
            <a:lvl1pPr marL="0" indent="0" defTabSz="457200">
              <a:spcAft>
                <a:spcPts val="800"/>
              </a:spcAft>
              <a:buFont typeface="Arial" panose="020B0604020202020204" pitchFamily="34" charset="0"/>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Title"/>
          <p:cNvSpPr>
            <a:spLocks noGrp="1"/>
          </p:cNvSpPr>
          <p:nvPr>
            <p:ph type="title"/>
          </p:nvPr>
        </p:nvSpPr>
        <p:spPr>
          <a:xfrm>
            <a:off x="0" y="-1"/>
            <a:ext cx="9144000" cy="868709"/>
          </a:xfrm>
          <a:prstGeom prst="rect">
            <a:avLst/>
          </a:prstGeom>
          <a:noFill/>
        </p:spPr>
        <p:txBody>
          <a:bodyPr anchor="ctr"/>
          <a:lstStyle>
            <a:lvl1pPr marL="0" indent="0" algn="ctr">
              <a:defRPr sz="3600" b="1">
                <a:solidFill>
                  <a:schemeClr val="tx1"/>
                </a:solidFill>
              </a:defRPr>
            </a:lvl1pPr>
          </a:lstStyle>
          <a:p>
            <a:endParaRPr lang="en-US" dirty="0"/>
          </a:p>
        </p:txBody>
      </p:sp>
      <p:cxnSp>
        <p:nvCxnSpPr>
          <p:cNvPr id="4" name="Straight Connector 3">
            <a:extLst>
              <a:ext uri="{FF2B5EF4-FFF2-40B4-BE49-F238E27FC236}">
                <a16:creationId xmlns:a16="http://schemas.microsoft.com/office/drawing/2014/main" xmlns="" id="{7243216A-D2BA-40E2-A37A-3ACEDB40F786}"/>
              </a:ext>
            </a:extLst>
          </p:cNvPr>
          <p:cNvCxnSpPr/>
          <p:nvPr userDrawn="1"/>
        </p:nvCxnSpPr>
        <p:spPr>
          <a:xfrm>
            <a:off x="0" y="868708"/>
            <a:ext cx="9144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714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051587"/>
            <a:ext cx="8229600" cy="5370798"/>
          </a:xfrm>
          <a:prstGeom prst="rect">
            <a:avLst/>
          </a:prstGeom>
        </p:spPr>
        <p:txBody>
          <a:bodyPr/>
          <a:lstStyle>
            <a:lvl1pPr marL="0" indent="0">
              <a:spcBef>
                <a:spcPts val="0"/>
              </a:spcBef>
              <a:spcAft>
                <a:spcPts val="1200"/>
              </a:spcAft>
              <a:buNone/>
              <a:defRPr sz="2800">
                <a:solidFill>
                  <a:srgbClr val="336699"/>
                </a:solidFill>
              </a:defRPr>
            </a:lvl1pPr>
            <a:lvl2pPr marL="742950" indent="-285750">
              <a:spcBef>
                <a:spcPts val="0"/>
              </a:spcBef>
              <a:spcAft>
                <a:spcPts val="1200"/>
              </a:spcAft>
              <a:buFont typeface="Arial" panose="020B0604020202020204" pitchFamily="34" charset="0"/>
              <a:buChar char="•"/>
              <a:defRPr sz="24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1800"/>
            </a:lvl4pPr>
            <a:lvl5pPr marL="2057400" indent="-228600">
              <a:spcBef>
                <a:spcPts val="0"/>
              </a:spcBef>
              <a:spcAft>
                <a:spcPts val="1200"/>
              </a:spcAft>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50" y="8543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1260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269403"/>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a:xfrm>
            <a:off x="0" y="0"/>
            <a:ext cx="9162860" cy="1274954"/>
          </a:xfrm>
        </p:spPr>
        <p:txBody>
          <a:bodyPr/>
          <a:lstStyle>
            <a:lvl1pPr algn="ctr">
              <a:defRPr b="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16606" y="1508781"/>
            <a:ext cx="8320949" cy="5029145"/>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a:spcAft>
                <a:spcPts val="1200"/>
              </a:spcAft>
              <a:buNone/>
              <a:defRPr lang="en-US" sz="2800" smtClean="0">
                <a:solidFill>
                  <a:srgbClr val="336699"/>
                </a:solidFill>
              </a:defRPr>
            </a:lvl1pPr>
            <a:lvl2pPr marL="685800" indent="-342900" algn="l">
              <a:spcAft>
                <a:spcPts val="1200"/>
              </a:spcAft>
              <a:buFont typeface="Arial" panose="020B0604020202020204" pitchFamily="34" charset="0"/>
              <a:buChar char="•"/>
              <a:defRPr lang="en-US" sz="2400" smtClean="0"/>
            </a:lvl2pPr>
            <a:lvl3pPr algn="l">
              <a:spcAft>
                <a:spcPts val="1200"/>
              </a:spcAft>
              <a:defRPr lang="en-US" sz="2000" smtClean="0"/>
            </a:lvl3pPr>
            <a:lvl4pPr algn="l">
              <a:spcAft>
                <a:spcPts val="1200"/>
              </a:spcAft>
              <a:defRPr lang="en-US" sz="1800" smtClean="0"/>
            </a:lvl4pPr>
          </a:lstStyle>
          <a:p>
            <a:pPr lvl="0">
              <a:buClr>
                <a:srgbClr val="336699"/>
              </a:buClr>
            </a:pPr>
            <a:r>
              <a:rPr lang="en-US" dirty="0"/>
              <a:t>Click to edit Master text styles</a:t>
            </a:r>
          </a:p>
          <a:p>
            <a:pPr lvl="1">
              <a:buClrTx/>
            </a:pPr>
            <a:r>
              <a:rPr lang="en-US" dirty="0"/>
              <a:t>Second level</a:t>
            </a:r>
          </a:p>
          <a:p>
            <a:pPr lvl="2">
              <a:buClrTx/>
            </a:pPr>
            <a:r>
              <a:rPr lang="en-US" dirty="0"/>
              <a:t>Third level</a:t>
            </a:r>
          </a:p>
          <a:p>
            <a:pPr lvl="3"/>
            <a:r>
              <a:rPr lang="en-US" dirty="0"/>
              <a:t>Fourth level</a:t>
            </a:r>
          </a:p>
        </p:txBody>
      </p:sp>
    </p:spTree>
    <p:extLst>
      <p:ext uri="{BB962C8B-B14F-4D97-AF65-F5344CB8AC3E}">
        <p14:creationId xmlns:p14="http://schemas.microsoft.com/office/powerpoint/2010/main" val="1445131005"/>
      </p:ext>
    </p:extLst>
  </p:cSld>
  <p:clrMapOvr>
    <a:masterClrMapping/>
  </p:clrMapOvr>
  <p:transition>
    <p:cut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65676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274367" y="1874537"/>
            <a:ext cx="8412433" cy="4571950"/>
          </a:xfrm>
          <a:prstGeom prst="rect">
            <a:avLst/>
          </a:prstGeom>
        </p:spPr>
        <p:txBody>
          <a:bodyPr anchor="t" anchorCtr="0">
            <a:normAutofit/>
          </a:bodyPr>
          <a:lstStyle>
            <a:lvl1pPr marL="0" indent="0" algn="l">
              <a:spcAft>
                <a:spcPts val="800"/>
              </a:spcAft>
              <a:buNone/>
              <a:defRPr sz="2800">
                <a:solidFill>
                  <a:schemeClr val="tx1"/>
                </a:solidFill>
              </a:defRPr>
            </a:lvl1pPr>
            <a:lvl2pPr marL="742950" indent="-285750" algn="l">
              <a:spcAft>
                <a:spcPts val="800"/>
              </a:spcAft>
              <a:buFont typeface="Arial" panose="020B0604020202020204" pitchFamily="34" charset="0"/>
              <a:buChar char="•"/>
              <a:defRPr sz="2400">
                <a:solidFill>
                  <a:schemeClr val="tx1"/>
                </a:solidFill>
              </a:defRPr>
            </a:lvl2pPr>
            <a:lvl3pPr marL="1143000" indent="-228600" algn="l">
              <a:spcAft>
                <a:spcPts val="800"/>
              </a:spcAft>
              <a:buFont typeface="Arial" panose="020B0604020202020204" pitchFamily="34" charset="0"/>
              <a:buChar char="•"/>
              <a:defRPr sz="2000">
                <a:solidFill>
                  <a:schemeClr val="tx1"/>
                </a:solidFill>
              </a:defRPr>
            </a:lvl3pPr>
            <a:lvl4pPr marL="1600200" indent="-228600" algn="l">
              <a:spcAft>
                <a:spcPts val="800"/>
              </a:spcAft>
              <a:buFont typeface="Arial" panose="020B0604020202020204" pitchFamily="34" charset="0"/>
              <a:buChar char="•"/>
              <a:defRPr sz="1800">
                <a:solidFill>
                  <a:schemeClr val="tx1"/>
                </a:solidFill>
              </a:defRPr>
            </a:lvl4pPr>
            <a:lvl5pPr marL="2057400" indent="-228600" algn="l">
              <a:spcAft>
                <a:spcPts val="800"/>
              </a:spcAft>
              <a:buFont typeface="Arial" panose="020B0604020202020204" pitchFamily="34" charset="0"/>
              <a:buChar cha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566171" y="6496886"/>
            <a:ext cx="2011658" cy="208713"/>
          </a:xfrm>
          <a:prstGeom prst="rect">
            <a:avLst/>
          </a:prstGeom>
        </p:spPr>
        <p:txBody>
          <a:bodyPr lIns="0" tIns="0" rIns="0" bIns="0" anchor="ctr"/>
          <a:lstStyle>
            <a:lvl1pPr marL="0" indent="0" algn="ctr">
              <a:buNone/>
              <a:defRPr sz="1000" b="1"/>
            </a:lvl1pPr>
          </a:lstStyle>
          <a:p>
            <a:pPr lvl="0"/>
            <a:r>
              <a:rPr lang="en-US" dirty="0"/>
              <a:t>Jump to long image description</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3801" y="1656759"/>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13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Level Title with Jump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26494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508781"/>
            <a:ext cx="8229600" cy="4952979"/>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474732" y="6493414"/>
            <a:ext cx="2194536" cy="191390"/>
          </a:xfrm>
          <a:prstGeom prst="rect">
            <a:avLst/>
          </a:prstGeom>
        </p:spPr>
        <p:txBody>
          <a:bodyPr lIns="0" tIns="0" rIns="0" bIns="0" anchor="ctr"/>
          <a:lstStyle>
            <a:lvl1pPr marL="0" indent="0" algn="ctr">
              <a:buNone/>
              <a:defRPr sz="1000" b="1"/>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50" y="1299264"/>
            <a:ext cx="914395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104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Line Title and No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68708"/>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291854" y="6487792"/>
            <a:ext cx="2560292"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cxnSp>
        <p:nvCxnSpPr>
          <p:cNvPr id="8" name="Straight Connector 7">
            <a:extLst>
              <a:ext uri="{FF2B5EF4-FFF2-40B4-BE49-F238E27FC236}">
                <a16:creationId xmlns:a16="http://schemas.microsoft.com/office/drawing/2014/main" xmlns="" id="{823B9173-E14D-475D-A585-1AC01FCA548F}"/>
              </a:ext>
            </a:extLst>
          </p:cNvPr>
          <p:cNvCxnSpPr/>
          <p:nvPr userDrawn="1"/>
        </p:nvCxnSpPr>
        <p:spPr bwMode="auto">
          <a:xfrm flipV="1">
            <a:off x="50" y="8687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0477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Line Title and No Content">
    <p:spTree>
      <p:nvGrpSpPr>
        <p:cNvPr id="1" name=""/>
        <p:cNvGrpSpPr/>
        <p:nvPr/>
      </p:nvGrpSpPr>
      <p:grpSpPr>
        <a:xfrm>
          <a:off x="0" y="0"/>
          <a:ext cx="0" cy="0"/>
          <a:chOff x="0" y="0"/>
          <a:chExt cx="0" cy="0"/>
        </a:xfrm>
      </p:grpSpPr>
      <p:cxnSp>
        <p:nvCxnSpPr>
          <p:cNvPr id="7" name="Straight Connector 6"/>
          <p:cNvCxnSpPr/>
          <p:nvPr userDrawn="1"/>
        </p:nvCxnSpPr>
        <p:spPr bwMode="auto">
          <a:xfrm flipV="1">
            <a:off x="50" y="1143025"/>
            <a:ext cx="9143950" cy="3490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a:xfrm>
            <a:off x="50" y="0"/>
            <a:ext cx="9162760" cy="1188782"/>
          </a:xfrm>
        </p:spPr>
        <p:txBody>
          <a:bodyPr/>
          <a:lstStyle>
            <a:lvl1pPr algn="ctr">
              <a:defRPr b="0">
                <a:solidFill>
                  <a:schemeClr val="tx1"/>
                </a:solidFill>
                <a:effectLst/>
              </a:defRPr>
            </a:lvl1pPr>
          </a:lstStyle>
          <a:p>
            <a:r>
              <a:rPr lang="en-US" dirty="0"/>
              <a:t>Click to edit Master title style</a:t>
            </a:r>
          </a:p>
        </p:txBody>
      </p:sp>
    </p:spTree>
    <p:extLst>
      <p:ext uri="{BB962C8B-B14F-4D97-AF65-F5344CB8AC3E}">
        <p14:creationId xmlns:p14="http://schemas.microsoft.com/office/powerpoint/2010/main" val="4035188626"/>
      </p:ext>
    </p:extLst>
  </p:cSld>
  <p:clrMapOvr>
    <a:masterClrMapping/>
  </p:clrMapOvr>
  <p:transition>
    <p:cut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676073"/>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00804"/>
            <a:ext cx="4038600" cy="5615940"/>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cxnSp>
        <p:nvCxnSpPr>
          <p:cNvPr id="9" name="Straight Connector 8">
            <a:extLst>
              <a:ext uri="{FF2B5EF4-FFF2-40B4-BE49-F238E27FC236}">
                <a16:creationId xmlns:a16="http://schemas.microsoft.com/office/drawing/2014/main" xmlns="" id="{DD423DE4-6353-4A19-84B8-AE09D305B133}"/>
              </a:ext>
            </a:extLst>
          </p:cNvPr>
          <p:cNvCxnSpPr/>
          <p:nvPr userDrawn="1"/>
        </p:nvCxnSpPr>
        <p:spPr bwMode="auto">
          <a:xfrm flipV="1">
            <a:off x="-3801" y="650930"/>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02737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Line title 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9756"/>
            <a:ext cx="9144001" cy="1310167"/>
          </a:xfrm>
          <a:prstGeom prst="rect">
            <a:avLst/>
          </a:prstGeom>
        </p:spPr>
        <p:txBody>
          <a:bodyPr/>
          <a:lstStyle>
            <a:lvl1pPr>
              <a:defRPr sz="3600">
                <a:solidFill>
                  <a:schemeClr val="tx1"/>
                </a:solidFill>
              </a:defRPr>
            </a:lvl1pPr>
          </a:lstStyle>
          <a:p>
            <a:r>
              <a:rPr lang="en-US" dirty="0"/>
              <a:t>Click to edit Master title style</a:t>
            </a:r>
          </a:p>
        </p:txBody>
      </p:sp>
      <p:sp>
        <p:nvSpPr>
          <p:cNvPr id="3" name="Content Placeholder 1"/>
          <p:cNvSpPr>
            <a:spLocks noGrp="1"/>
          </p:cNvSpPr>
          <p:nvPr>
            <p:ph sz="half" idx="1"/>
          </p:nvPr>
        </p:nvSpPr>
        <p:spPr>
          <a:xfrm>
            <a:off x="457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508781"/>
            <a:ext cx="4038600" cy="5007962"/>
          </a:xfrm>
          <a:prstGeom prst="rect">
            <a:avLst/>
          </a:prstGeom>
        </p:spPr>
        <p:txBody>
          <a:bodyPr/>
          <a:lstStyle>
            <a:lvl1pPr marL="0" indent="0">
              <a:spcAft>
                <a:spcPts val="800"/>
              </a:spcAft>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566171" y="6524330"/>
            <a:ext cx="2011658" cy="167674"/>
          </a:xfrm>
          <a:prstGeom prst="rect">
            <a:avLst/>
          </a:prstGeom>
        </p:spPr>
        <p:txBody>
          <a:bodyPr lIns="0" tIns="0" rIns="0" bIns="0" anchor="ctr"/>
          <a:lstStyle>
            <a:lvl1pPr marL="0" indent="0" algn="ctr">
              <a:buNone/>
              <a:defRPr sz="1000" b="1"/>
            </a:lvl1pPr>
          </a:lstStyle>
          <a:p>
            <a:pPr lvl="0"/>
            <a:r>
              <a:rPr lang="en-US" dirty="0"/>
              <a:t>Jump to long image description(s)</a:t>
            </a:r>
          </a:p>
        </p:txBody>
      </p:sp>
      <p:cxnSp>
        <p:nvCxnSpPr>
          <p:cNvPr id="9" name="Straight Connector 8">
            <a:extLst>
              <a:ext uri="{FF2B5EF4-FFF2-40B4-BE49-F238E27FC236}">
                <a16:creationId xmlns:a16="http://schemas.microsoft.com/office/drawing/2014/main" xmlns="" id="{DD423DE4-6353-4A19-84B8-AE09D305B133}"/>
              </a:ext>
            </a:extLst>
          </p:cNvPr>
          <p:cNvCxnSpPr>
            <a:cxnSpLocks/>
          </p:cNvCxnSpPr>
          <p:nvPr userDrawn="1"/>
        </p:nvCxnSpPr>
        <p:spPr bwMode="auto">
          <a:xfrm flipV="1">
            <a:off x="-3801" y="1291003"/>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8181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Line title 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0" y="0"/>
            <a:ext cx="9144000" cy="838200"/>
          </a:xfrm>
          <a:prstGeom prst="rect">
            <a:avLst/>
          </a:prstGeom>
        </p:spPr>
        <p:txBody>
          <a:bodyPr/>
          <a:lstStyle>
            <a:lvl1pPr>
              <a:defRPr sz="3600">
                <a:solidFill>
                  <a:schemeClr val="tx1"/>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05002"/>
          </a:xfrm>
          <a:prstGeom prst="rect">
            <a:avLst/>
          </a:prstGeom>
        </p:spPr>
        <p:txBody>
          <a:bodyPr/>
          <a:lstStyle>
            <a:lvl1pPr>
              <a:spcAft>
                <a:spcPts val="800"/>
              </a:spcAft>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566171" y="6505202"/>
            <a:ext cx="2011658" cy="208402"/>
          </a:xfrm>
          <a:prstGeom prst="rect">
            <a:avLst/>
          </a:prstGeom>
        </p:spPr>
        <p:txBody>
          <a:bodyPr lIns="0" tIns="0" rIns="0" bIns="0" anchor="ctr"/>
          <a:lstStyle>
            <a:lvl1pPr>
              <a:defRPr lang="en-US" sz="1000" b="1" dirty="0"/>
            </a:lvl1pPr>
          </a:lstStyle>
          <a:p>
            <a:pPr marL="0" lvl="0" indent="0" algn="ctr">
              <a:buNone/>
            </a:pPr>
            <a:r>
              <a:rPr lang="en-US" dirty="0"/>
              <a:t>Jump to long image description(s)</a:t>
            </a:r>
          </a:p>
        </p:txBody>
      </p:sp>
      <p:cxnSp>
        <p:nvCxnSpPr>
          <p:cNvPr id="11" name="Straight Connector 10">
            <a:extLst>
              <a:ext uri="{FF2B5EF4-FFF2-40B4-BE49-F238E27FC236}">
                <a16:creationId xmlns:a16="http://schemas.microsoft.com/office/drawing/2014/main" xmlns="" id="{9477E967-323A-43F6-B4E9-56F987A7F3B4}"/>
              </a:ext>
            </a:extLst>
          </p:cNvPr>
          <p:cNvCxnSpPr>
            <a:cxnSpLocks/>
          </p:cNvCxnSpPr>
          <p:nvPr userDrawn="1"/>
        </p:nvCxnSpPr>
        <p:spPr bwMode="auto">
          <a:xfrm flipV="1">
            <a:off x="-3801" y="833808"/>
            <a:ext cx="9143950" cy="3490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0828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18933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re Concept-1 Line Title and Content">
    <p:bg>
      <p:bgPr>
        <a:solidFill>
          <a:srgbClr val="D2E2E5"/>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0" y="1234464"/>
            <a:ext cx="9144000" cy="5455344"/>
          </a:xfrm>
          <a:prstGeom prst="rect">
            <a:avLst/>
          </a:prstGeom>
          <a:noFill/>
        </p:spPr>
        <p:txBody>
          <a:bodyPr lIns="457200" tIns="182880" rIns="457200" bIns="182880" anchor="t" anchorCtr="1"/>
          <a:lstStyle>
            <a:lvl1pPr marL="0" indent="0" defTabSz="457200">
              <a:spcAft>
                <a:spcPts val="800"/>
              </a:spcAft>
              <a:buFont typeface="Arial" panose="020B0604020202020204" pitchFamily="34" charset="0"/>
              <a:buNone/>
              <a:defRPr sz="2800"/>
            </a:lvl1pPr>
            <a:lvl2pPr marL="457200" indent="0">
              <a:spcAft>
                <a:spcPts val="800"/>
              </a:spcAft>
              <a:buFont typeface="Arial" panose="020B0604020202020204" pitchFamily="34" charset="0"/>
              <a:buNone/>
              <a:defRPr sz="2400"/>
            </a:lvl2pPr>
            <a:lvl3pPr marL="914400" indent="0">
              <a:spcAft>
                <a:spcPts val="800"/>
              </a:spcAft>
              <a:buFont typeface="Arial" panose="020B0604020202020204" pitchFamily="34" charset="0"/>
              <a:buNone/>
              <a:defRPr sz="2000"/>
            </a:lvl3pPr>
            <a:lvl4pPr marL="1371600" indent="0">
              <a:spcAft>
                <a:spcPts val="800"/>
              </a:spcAft>
              <a:buFont typeface="Arial" panose="020B0604020202020204" pitchFamily="34" charset="0"/>
              <a:buNone/>
              <a:defRPr sz="1800"/>
            </a:lvl4pPr>
            <a:lvl5pPr marL="1828800" indent="0">
              <a:spcAft>
                <a:spcPts val="8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Title"/>
          <p:cNvSpPr>
            <a:spLocks noGrp="1"/>
          </p:cNvSpPr>
          <p:nvPr>
            <p:ph type="title"/>
          </p:nvPr>
        </p:nvSpPr>
        <p:spPr>
          <a:xfrm>
            <a:off x="0" y="-1"/>
            <a:ext cx="9144000" cy="1234463"/>
          </a:xfrm>
          <a:prstGeom prst="rect">
            <a:avLst/>
          </a:prstGeom>
          <a:noFill/>
        </p:spPr>
        <p:txBody>
          <a:bodyPr anchor="ctr"/>
          <a:lstStyle>
            <a:lvl1pPr marL="0" indent="0" algn="ctr">
              <a:defRPr sz="3600" b="1">
                <a:solidFill>
                  <a:schemeClr val="tx1"/>
                </a:solidFill>
              </a:defRPr>
            </a:lvl1pPr>
          </a:lstStyle>
          <a:p>
            <a:endParaRPr lang="en-US" dirty="0"/>
          </a:p>
        </p:txBody>
      </p:sp>
      <p:cxnSp>
        <p:nvCxnSpPr>
          <p:cNvPr id="4" name="Straight Connector 3">
            <a:extLst>
              <a:ext uri="{FF2B5EF4-FFF2-40B4-BE49-F238E27FC236}">
                <a16:creationId xmlns:a16="http://schemas.microsoft.com/office/drawing/2014/main" xmlns="" id="{7243216A-D2BA-40E2-A37A-3ACEDB40F786}"/>
              </a:ext>
            </a:extLst>
          </p:cNvPr>
          <p:cNvCxnSpPr/>
          <p:nvPr userDrawn="1"/>
        </p:nvCxnSpPr>
        <p:spPr>
          <a:xfrm>
            <a:off x="0" y="1234464"/>
            <a:ext cx="9144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999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303801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78145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Bar-1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60147"/>
            <a:ext cx="8229600" cy="5462237"/>
          </a:xfrm>
          <a:prstGeom prst="rect">
            <a:avLst/>
          </a:prstGeom>
        </p:spPr>
        <p:txBody>
          <a:bodyPr anchor="t" anchorCtr="1"/>
          <a:lstStyle>
            <a:lvl1pPr marL="0" indent="0">
              <a:spcBef>
                <a:spcPts val="0"/>
              </a:spcBef>
              <a:spcAft>
                <a:spcPts val="1200"/>
              </a:spcAft>
              <a:buFont typeface="Arial" panose="020B0604020202020204" pitchFamily="34" charset="0"/>
              <a:buNone/>
              <a:defRPr sz="2800">
                <a:solidFill>
                  <a:srgbClr val="336699"/>
                </a:solidFill>
              </a:defRPr>
            </a:lvl1pPr>
            <a:lvl2pPr marL="457200" indent="0">
              <a:spcBef>
                <a:spcPts val="0"/>
              </a:spcBef>
              <a:spcAft>
                <a:spcPts val="1200"/>
              </a:spcAft>
              <a:buFont typeface="Arial" panose="020B0604020202020204" pitchFamily="34" charset="0"/>
              <a:buNone/>
              <a:defRPr sz="2400"/>
            </a:lvl2pPr>
            <a:lvl3pPr marL="914400" indent="0">
              <a:spcBef>
                <a:spcPts val="0"/>
              </a:spcBef>
              <a:spcAft>
                <a:spcPts val="1200"/>
              </a:spcAft>
              <a:buFont typeface="Arial" panose="020B0604020202020204" pitchFamily="34" charset="0"/>
              <a:buNone/>
              <a:defRPr sz="2000"/>
            </a:lvl3pPr>
            <a:lvl4pPr marL="1371600" indent="0">
              <a:spcBef>
                <a:spcPts val="0"/>
              </a:spcBef>
              <a:spcAft>
                <a:spcPts val="1200"/>
              </a:spcAft>
              <a:buFont typeface="Arial" panose="020B0604020202020204" pitchFamily="34" charset="0"/>
              <a:buNone/>
              <a:defRPr sz="1800"/>
            </a:lvl4pPr>
            <a:lvl5pPr marL="1828800" indent="0">
              <a:spcBef>
                <a:spcPts val="0"/>
              </a:spcBef>
              <a:spcAft>
                <a:spcPts val="12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868708"/>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96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Bar-2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299263"/>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508781"/>
            <a:ext cx="8229600" cy="4952979"/>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50" y="1299264"/>
            <a:ext cx="914395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01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RedBar-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4718"/>
            <a:ext cx="9144000" cy="168694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874537"/>
            <a:ext cx="8229600" cy="4587223"/>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50" y="1691659"/>
            <a:ext cx="914395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1743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657610" y="6487792"/>
            <a:ext cx="1828780"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868708"/>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87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Bar-3 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9757"/>
            <a:ext cx="9144000" cy="1316146"/>
          </a:xfrm>
          <a:prstGeom prst="rect">
            <a:avLst/>
          </a:prstGeom>
        </p:spPr>
        <p:txBody>
          <a:bodyPr anchor="ctr"/>
          <a:lstStyle>
            <a:lvl1pPr>
              <a:defRPr sz="3600">
                <a:solidFill>
                  <a:schemeClr val="tx1"/>
                </a:solidFill>
              </a:defRPr>
            </a:lvl1pPr>
          </a:lstStyle>
          <a:p>
            <a:r>
              <a:rPr lang="en-US" dirty="0"/>
              <a:t>Click to edit Master title style</a:t>
            </a:r>
          </a:p>
        </p:txBody>
      </p:sp>
      <p:sp>
        <p:nvSpPr>
          <p:cNvPr id="7" name="Jump Link"/>
          <p:cNvSpPr>
            <a:spLocks noGrp="1"/>
          </p:cNvSpPr>
          <p:nvPr>
            <p:ph type="body" sz="quarter" idx="16" hasCustomPrompt="1"/>
          </p:nvPr>
        </p:nvSpPr>
        <p:spPr>
          <a:xfrm>
            <a:off x="3657610" y="6487792"/>
            <a:ext cx="1828780" cy="217808"/>
          </a:xfrm>
          <a:prstGeom prst="rect">
            <a:avLst/>
          </a:prstGeom>
        </p:spPr>
        <p:txBody>
          <a:bodyPr lIns="0" tIns="0" rIns="0" bIns="0" anchor="ctr"/>
          <a:lstStyle>
            <a:lvl1pPr>
              <a:defRPr lang="en-US" sz="1000" b="1" dirty="0"/>
            </a:lvl1pPr>
          </a:lstStyle>
          <a:p>
            <a:pPr marL="0" lvl="0" indent="0" algn="ctr">
              <a:buNone/>
            </a:pPr>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4" name="Straight Connector 3">
            <a:extLst>
              <a:ext uri="{FF2B5EF4-FFF2-40B4-BE49-F238E27FC236}">
                <a16:creationId xmlns:a16="http://schemas.microsoft.com/office/drawing/2014/main" xmlns="" id="{B0EEE7C5-D8F7-4407-8B45-8E446DC1F395}"/>
              </a:ext>
            </a:extLst>
          </p:cNvPr>
          <p:cNvCxnSpPr/>
          <p:nvPr userDrawn="1"/>
        </p:nvCxnSpPr>
        <p:spPr>
          <a:xfrm>
            <a:off x="0" y="1325903"/>
            <a:ext cx="9144000" cy="0"/>
          </a:xfrm>
          <a:prstGeom prst="lin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7014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
            <a:ext cx="9144000" cy="1264940"/>
          </a:xfrm>
          <a:prstGeom prst="rect">
            <a:avLst/>
          </a:prstGeom>
        </p:spPr>
        <p:txBody>
          <a:bodyPr anchor="ctr"/>
          <a:lstStyle>
            <a:lvl1pPr>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1508781"/>
            <a:ext cx="8229600" cy="4952979"/>
          </a:xfrm>
          <a:prstGeom prst="rect">
            <a:avLst/>
          </a:prstGeom>
        </p:spPr>
        <p:txBody>
          <a:bodyPr/>
          <a:lstStyle>
            <a:lvl1pPr marL="0" indent="0">
              <a:spcBef>
                <a:spcPts val="0"/>
              </a:spcBef>
              <a:spcAft>
                <a:spcPts val="900"/>
              </a:spcAft>
              <a:buFont typeface="Arial" panose="020B0604020202020204" pitchFamily="34" charset="0"/>
              <a:buNone/>
              <a:defRPr sz="2800">
                <a:solidFill>
                  <a:srgbClr val="336699"/>
                </a:solidFill>
              </a:defRPr>
            </a:lvl1pPr>
            <a:lvl2pPr marL="457200" indent="0">
              <a:spcBef>
                <a:spcPts val="0"/>
              </a:spcBef>
              <a:spcAft>
                <a:spcPts val="900"/>
              </a:spcAft>
              <a:buFont typeface="Arial" panose="020B0604020202020204" pitchFamily="34" charset="0"/>
              <a:buNone/>
              <a:defRPr sz="2400"/>
            </a:lvl2pPr>
            <a:lvl3pPr marL="914400" indent="0">
              <a:spcBef>
                <a:spcPts val="0"/>
              </a:spcBef>
              <a:spcAft>
                <a:spcPts val="900"/>
              </a:spcAft>
              <a:buFont typeface="Arial" panose="020B0604020202020204" pitchFamily="34" charset="0"/>
              <a:buNone/>
              <a:defRPr sz="2000"/>
            </a:lvl3pPr>
            <a:lvl4pPr marL="1371600" indent="0">
              <a:spcBef>
                <a:spcPts val="0"/>
              </a:spcBef>
              <a:spcAft>
                <a:spcPts val="900"/>
              </a:spcAft>
              <a:buFont typeface="Arial" panose="020B0604020202020204" pitchFamily="34" charset="0"/>
              <a:buNone/>
              <a:defRPr sz="1800"/>
            </a:lvl4pPr>
            <a:lvl5pPr marL="1828800" indent="0">
              <a:spcBef>
                <a:spcPts val="0"/>
              </a:spcBef>
              <a:spcAft>
                <a:spcPts val="900"/>
              </a:spcAft>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cxnSp>
        <p:nvCxnSpPr>
          <p:cNvPr id="8" name="Straight Connector 7">
            <a:extLst>
              <a:ext uri="{FF2B5EF4-FFF2-40B4-BE49-F238E27FC236}">
                <a16:creationId xmlns:a16="http://schemas.microsoft.com/office/drawing/2014/main" xmlns="" id="{823B9173-E14D-475D-A585-1AC01FCA548F}"/>
              </a:ext>
            </a:extLst>
          </p:cNvPr>
          <p:cNvCxnSpPr>
            <a:cxnSpLocks/>
          </p:cNvCxnSpPr>
          <p:nvPr userDrawn="1"/>
        </p:nvCxnSpPr>
        <p:spPr bwMode="auto">
          <a:xfrm>
            <a:off x="0" y="1270464"/>
            <a:ext cx="9144000" cy="0"/>
          </a:xfrm>
          <a:prstGeom prst="line">
            <a:avLst/>
          </a:prstGeom>
          <a:noFill/>
          <a:ln w="381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9420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2" name="Title Placeholder 1">
            <a:extLst>
              <a:ext uri="{FF2B5EF4-FFF2-40B4-BE49-F238E27FC236}">
                <a16:creationId xmlns:a16="http://schemas.microsoft.com/office/drawing/2014/main" xmlns="" id="{B49DDB13-5B34-474A-BC09-CD2D1146F48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4C71EE8-0731-491B-9DFF-EE04DB9F37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486120"/>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7" r:id="rId6"/>
    <p:sldLayoutId id="2147484091" r:id="rId7"/>
    <p:sldLayoutId id="2147484098" r:id="rId8"/>
    <p:sldLayoutId id="2147484092" r:id="rId9"/>
    <p:sldLayoutId id="2147484093" r:id="rId10"/>
    <p:sldLayoutId id="2147484094" r:id="rId11"/>
    <p:sldLayoutId id="2147484099" r:id="rId12"/>
    <p:sldLayoutId id="2147484095" r:id="rId13"/>
    <p:sldLayoutId id="2147484096" r:id="rId14"/>
    <p:sldLayoutId id="214748408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chor="ct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2" name="Title Placeholder 1">
            <a:extLst>
              <a:ext uri="{FF2B5EF4-FFF2-40B4-BE49-F238E27FC236}">
                <a16:creationId xmlns:a16="http://schemas.microsoft.com/office/drawing/2014/main" xmlns="" id="{7F19113F-1752-427C-A9D4-61978D729808}"/>
              </a:ext>
            </a:extLst>
          </p:cNvPr>
          <p:cNvSpPr>
            <a:spLocks noGrp="1"/>
          </p:cNvSpPr>
          <p:nvPr>
            <p:ph type="title"/>
          </p:nvPr>
        </p:nvSpPr>
        <p:spPr>
          <a:xfrm>
            <a:off x="0" y="1"/>
            <a:ext cx="9144000" cy="105158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9471EE44-842D-4E0B-AFF7-B419DE98BCDE}"/>
              </a:ext>
            </a:extLst>
          </p:cNvPr>
          <p:cNvSpPr>
            <a:spLocks noGrp="1"/>
          </p:cNvSpPr>
          <p:nvPr>
            <p:ph type="body" idx="1"/>
          </p:nvPr>
        </p:nvSpPr>
        <p:spPr>
          <a:xfrm>
            <a:off x="365806" y="1296988"/>
            <a:ext cx="8412388" cy="4879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3235014"/>
      </p:ext>
    </p:extLst>
  </p:cSld>
  <p:clrMap bg1="lt1" tx1="dk1" bg2="lt2" tx2="dk2" accent1="accent1" accent2="accent2" accent3="accent3" accent4="accent4" accent5="accent5" accent6="accent6" hlink="hlink" folHlink="folHlink"/>
  <p:sldLayoutIdLst>
    <p:sldLayoutId id="2147484101" r:id="rId1"/>
    <p:sldLayoutId id="2147484117"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4112" r:id="rId13"/>
  </p:sldLayoutIdLst>
  <p:hf sldNum="0"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292100" indent="-292100" algn="l" defTabSz="457200" rtl="0" eaLnBrk="1" latinLnBrk="0" hangingPunct="1">
        <a:spcBef>
          <a:spcPts val="0"/>
        </a:spcBef>
        <a:spcAft>
          <a:spcPts val="600"/>
        </a:spcAft>
        <a:buFont typeface="Arial"/>
        <a:buChar char="•"/>
        <a:defRPr sz="2800" kern="1200">
          <a:solidFill>
            <a:srgbClr val="336699"/>
          </a:solidFill>
          <a:latin typeface="+mn-lt"/>
          <a:ea typeface="+mn-ea"/>
          <a:cs typeface="+mn-cs"/>
        </a:defRPr>
      </a:lvl1pPr>
      <a:lvl2pPr marL="635000" indent="-292100" algn="l" defTabSz="457200"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77900" indent="-228600" algn="l" defTabSz="457200" rtl="0" eaLnBrk="1" latinLnBrk="0" hangingPunct="1">
        <a:spcBef>
          <a:spcPts val="0"/>
        </a:spcBef>
        <a:spcAft>
          <a:spcPts val="600"/>
        </a:spcAft>
        <a:buFont typeface="Arial"/>
        <a:buChar char="•"/>
        <a:defRPr sz="2000" kern="1200">
          <a:solidFill>
            <a:schemeClr val="tx1"/>
          </a:solidFill>
          <a:latin typeface="+mn-lt"/>
          <a:ea typeface="+mn-ea"/>
          <a:cs typeface="+mn-cs"/>
        </a:defRPr>
      </a:lvl3pPr>
      <a:lvl4pPr marL="16002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4pPr>
      <a:lvl5pPr marL="2057400" indent="-228600" algn="l" defTabSz="457200" rtl="0" eaLnBrk="1" latinLnBrk="0" hangingPunct="1">
        <a:spcBef>
          <a:spcPts val="0"/>
        </a:spcBef>
        <a:spcAft>
          <a:spcPts val="600"/>
        </a:spcAft>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1575083168"/>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slide" Target="slide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slide" Target="slide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slide" Target="slide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slide" Target="slide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slide" Target="slide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slide" Target="slide5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slide" Target="slide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bwMode="gray">
          <a:xfrm>
            <a:off x="2445543" y="8092389"/>
            <a:ext cx="4252913" cy="609600"/>
          </a:xfrm>
          <a:effectLst/>
        </p:spPr>
        <p:txBody>
          <a:bodyPr>
            <a:normAutofit fontScale="90000"/>
          </a:bodyPr>
          <a:lstStyle/>
          <a:p>
            <a:pPr marL="627063" indent="-627063"/>
            <a:r>
              <a:rPr lang="en-US" sz="1000" dirty="0">
                <a:solidFill>
                  <a:schemeClr val="bg1"/>
                </a:solidFill>
                <a:ea typeface="Liberation Sans" panose="020B0604020202020204" pitchFamily="34" charset="0"/>
                <a:cs typeface="Liberation Sans" panose="020B0604020202020204" pitchFamily="34" charset="0"/>
              </a:rPr>
              <a:t>Chapter 3 </a:t>
            </a:r>
            <a:r>
              <a:rPr lang="en-US" sz="3600" dirty="0">
                <a:solidFill>
                  <a:srgbClr val="349CC5"/>
                </a:solidFill>
                <a:ea typeface="Liberation Sans" panose="020B0604020202020204" pitchFamily="34" charset="0"/>
                <a:cs typeface="Liberation Sans" panose="020B0604020202020204" pitchFamily="34" charset="0"/>
              </a:rPr>
              <a:t>Evaluating a Company’s External Environment</a:t>
            </a:r>
            <a:endParaRPr lang="en-US" sz="3600" dirty="0"/>
          </a:p>
        </p:txBody>
      </p:sp>
      <p:sp>
        <p:nvSpPr>
          <p:cNvPr id="5" name="Text Placeholder 4">
            <a:extLst>
              <a:ext uri="{FF2B5EF4-FFF2-40B4-BE49-F238E27FC236}">
                <a16:creationId xmlns:a16="http://schemas.microsoft.com/office/drawing/2014/main" xmlns="" id="{A9A63D60-F2E5-4ED0-AEE9-E3D8AE5B33EF}"/>
              </a:ext>
            </a:extLst>
          </p:cNvPr>
          <p:cNvSpPr>
            <a:spLocks noGrp="1"/>
          </p:cNvSpPr>
          <p:nvPr>
            <p:ph type="body" sz="quarter" idx="10"/>
          </p:nvPr>
        </p:nvSpPr>
        <p:spPr/>
        <p:txBody>
          <a:bodyPr>
            <a:noAutofit/>
          </a:bodyPr>
          <a:lstStyle/>
          <a:p>
            <a:pPr marL="0" indent="0">
              <a:buNone/>
            </a:pPr>
            <a:r>
              <a:rPr lang="en-US" sz="3200" dirty="0"/>
              <a:t>CHAPTER 3</a:t>
            </a:r>
          </a:p>
          <a:p>
            <a:pPr marL="0" indent="0">
              <a:buNone/>
            </a:pPr>
            <a:r>
              <a:rPr lang="en-US" sz="3200" dirty="0"/>
              <a:t>Evaluating a Company’s External Environment</a:t>
            </a:r>
          </a:p>
        </p:txBody>
      </p:sp>
    </p:spTree>
    <p:extLst>
      <p:ext uri="{BB962C8B-B14F-4D97-AF65-F5344CB8AC3E}">
        <p14:creationId xmlns:p14="http://schemas.microsoft.com/office/powerpoint/2010/main" val="3914929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7" y="1"/>
            <a:ext cx="8595266" cy="1264940"/>
          </a:xfrm>
        </p:spPr>
        <p:txBody>
          <a:bodyPr/>
          <a:lstStyle/>
          <a:p>
            <a:r>
              <a:rPr lang="en-US" dirty="0"/>
              <a:t>The Five Competitive Forces Affecting Industry Attractiveness</a:t>
            </a:r>
          </a:p>
        </p:txBody>
      </p:sp>
      <p:sp>
        <p:nvSpPr>
          <p:cNvPr id="6" name="Content Placeholder 5"/>
          <p:cNvSpPr>
            <a:spLocks noGrp="1"/>
          </p:cNvSpPr>
          <p:nvPr>
            <p:ph idx="1"/>
          </p:nvPr>
        </p:nvSpPr>
        <p:spPr>
          <a:xfrm>
            <a:off x="457199" y="1508781"/>
            <a:ext cx="8418287" cy="4952979"/>
          </a:xfrm>
        </p:spPr>
        <p:txBody>
          <a:bodyPr>
            <a:normAutofit lnSpcReduction="10000"/>
          </a:bodyPr>
          <a:lstStyle/>
          <a:p>
            <a:pPr>
              <a:lnSpc>
                <a:spcPct val="125000"/>
              </a:lnSpc>
            </a:pPr>
            <a:r>
              <a:rPr lang="en-US" sz="3600" dirty="0"/>
              <a:t>Competitive pressures:</a:t>
            </a:r>
          </a:p>
          <a:p>
            <a:pPr marL="914400" lvl="1" indent="-457200">
              <a:lnSpc>
                <a:spcPct val="125000"/>
              </a:lnSpc>
              <a:buFont typeface="Arial" panose="020B0604020202020204" pitchFamily="34" charset="0"/>
              <a:buChar char="•"/>
            </a:pPr>
            <a:r>
              <a:rPr lang="en-US" sz="3200" b="0" dirty="0">
                <a:solidFill>
                  <a:schemeClr val="tx1"/>
                </a:solidFill>
              </a:rPr>
              <a:t>Bargaining power of b</a:t>
            </a:r>
            <a:r>
              <a:rPr lang="en-US" sz="3200" dirty="0">
                <a:solidFill>
                  <a:schemeClr val="tx1"/>
                </a:solidFill>
              </a:rPr>
              <a:t>uyers</a:t>
            </a:r>
            <a:endParaRPr lang="en-US" sz="3200" b="0" dirty="0">
              <a:solidFill>
                <a:schemeClr val="tx1"/>
              </a:solidFill>
            </a:endParaRPr>
          </a:p>
          <a:p>
            <a:pPr marL="920750" lvl="1" indent="-463550">
              <a:lnSpc>
                <a:spcPct val="125000"/>
              </a:lnSpc>
              <a:buFont typeface="Arial" panose="020B0604020202020204" pitchFamily="34" charset="0"/>
              <a:buChar char="•"/>
            </a:pPr>
            <a:r>
              <a:rPr lang="en-US" sz="3200" dirty="0">
                <a:solidFill>
                  <a:schemeClr val="tx1"/>
                </a:solidFill>
              </a:rPr>
              <a:t>Substitute products of f</a:t>
            </a:r>
            <a:r>
              <a:rPr lang="en-US" sz="3200" b="0" dirty="0">
                <a:solidFill>
                  <a:schemeClr val="tx1"/>
                </a:solidFill>
              </a:rPr>
              <a:t>irms in other industries</a:t>
            </a:r>
          </a:p>
          <a:p>
            <a:pPr marL="914400" lvl="1" indent="-457200">
              <a:lnSpc>
                <a:spcPct val="125000"/>
              </a:lnSpc>
              <a:buFont typeface="Arial" panose="020B0604020202020204" pitchFamily="34" charset="0"/>
              <a:buChar char="•"/>
            </a:pPr>
            <a:r>
              <a:rPr lang="en-US" sz="3200" b="0" dirty="0">
                <a:solidFill>
                  <a:schemeClr val="tx1"/>
                </a:solidFill>
              </a:rPr>
              <a:t>Bargaining </a:t>
            </a:r>
            <a:r>
              <a:rPr lang="en-US" sz="3200" dirty="0">
                <a:solidFill>
                  <a:schemeClr val="tx1"/>
                </a:solidFill>
              </a:rPr>
              <a:t>power of suppliers </a:t>
            </a:r>
            <a:endParaRPr lang="en-US" sz="3200" b="0" dirty="0">
              <a:solidFill>
                <a:schemeClr val="tx1"/>
              </a:solidFill>
            </a:endParaRPr>
          </a:p>
          <a:p>
            <a:pPr marL="914400" lvl="1" indent="-457200">
              <a:lnSpc>
                <a:spcPct val="125000"/>
              </a:lnSpc>
              <a:buFont typeface="Arial" panose="020B0604020202020204" pitchFamily="34" charset="0"/>
              <a:buChar char="•"/>
            </a:pPr>
            <a:r>
              <a:rPr lang="en-US" sz="3200" dirty="0">
                <a:solidFill>
                  <a:schemeClr val="tx1"/>
                </a:solidFill>
              </a:rPr>
              <a:t>T</a:t>
            </a:r>
            <a:r>
              <a:rPr lang="en-US" sz="3200" b="0" dirty="0">
                <a:solidFill>
                  <a:schemeClr val="tx1"/>
                </a:solidFill>
              </a:rPr>
              <a:t>he threat of new entrants into the market</a:t>
            </a:r>
          </a:p>
          <a:p>
            <a:pPr marL="914400" lvl="1" indent="-457200">
              <a:lnSpc>
                <a:spcPct val="125000"/>
              </a:lnSpc>
              <a:buFont typeface="Arial" panose="020B0604020202020204" pitchFamily="34" charset="0"/>
              <a:buChar char="•"/>
            </a:pPr>
            <a:r>
              <a:rPr lang="en-US" sz="3200" b="0" dirty="0">
                <a:solidFill>
                  <a:schemeClr val="tx1"/>
                </a:solidFill>
              </a:rPr>
              <a:t>Rivalry among competing sellers</a:t>
            </a:r>
          </a:p>
        </p:txBody>
      </p:sp>
    </p:spTree>
    <p:extLst>
      <p:ext uri="{BB962C8B-B14F-4D97-AF65-F5344CB8AC3E}">
        <p14:creationId xmlns:p14="http://schemas.microsoft.com/office/powerpoint/2010/main" val="319165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bwMode="gray">
          <a:xfrm>
            <a:off x="50" y="0"/>
            <a:ext cx="9052511" cy="594391"/>
          </a:xfrm>
        </p:spPr>
        <p:txBody>
          <a:bodyPr>
            <a:normAutofit/>
          </a:bodyPr>
          <a:lstStyle/>
          <a:p>
            <a:pPr marL="1485900" indent="-1312863"/>
            <a:r>
              <a:rPr lang="en-US" sz="2800" dirty="0">
                <a:solidFill>
                  <a:srgbClr val="E56C37"/>
                </a:solidFill>
              </a:rPr>
              <a:t>FIGURE 3.2   </a:t>
            </a:r>
            <a:r>
              <a:rPr lang="en-US" sz="2800" dirty="0"/>
              <a:t>The Five-Forces Model of Competition</a:t>
            </a:r>
          </a:p>
        </p:txBody>
      </p:sp>
      <p:pic>
        <p:nvPicPr>
          <p:cNvPr id="10" name="Picture 9" descr="A model depicts the five-forces model of competition."/>
          <p:cNvPicPr>
            <a:picLocks noChangeAspect="1"/>
          </p:cNvPicPr>
          <p:nvPr/>
        </p:nvPicPr>
        <p:blipFill>
          <a:blip r:embed="rId3" cstate="print"/>
          <a:stretch>
            <a:fillRect/>
          </a:stretch>
        </p:blipFill>
        <p:spPr>
          <a:xfrm>
            <a:off x="495300" y="594391"/>
            <a:ext cx="8153400" cy="5688333"/>
          </a:xfrm>
          <a:prstGeom prst="rect">
            <a:avLst/>
          </a:prstGeom>
        </p:spPr>
      </p:pic>
      <p:sp>
        <p:nvSpPr>
          <p:cNvPr id="4" name="Text Placeholder 3">
            <a:extLst>
              <a:ext uri="{FF2B5EF4-FFF2-40B4-BE49-F238E27FC236}">
                <a16:creationId xmlns:a16="http://schemas.microsoft.com/office/drawing/2014/main" xmlns="" id="{C04C9FC8-77A0-4D57-BC1E-6FC85E0BA4EF}"/>
              </a:ext>
            </a:extLst>
          </p:cNvPr>
          <p:cNvSpPr>
            <a:spLocks noGrp="1"/>
          </p:cNvSpPr>
          <p:nvPr>
            <p:ph type="body" sz="quarter" idx="16"/>
          </p:nvPr>
        </p:nvSpPr>
        <p:spPr/>
        <p:txBody>
          <a:bodyPr/>
          <a:lstStyle/>
          <a:p>
            <a:r>
              <a:rPr lang="en-US" dirty="0">
                <a:hlinkClick r:id="rId4" action="ppaction://hlinksldjump"/>
              </a:rPr>
              <a:t>Jump to Appendix 2 for long description.</a:t>
            </a:r>
            <a:endParaRPr lang="en-US" dirty="0"/>
          </a:p>
        </p:txBody>
      </p:sp>
    </p:spTree>
    <p:extLst>
      <p:ext uri="{BB962C8B-B14F-4D97-AF65-F5344CB8AC3E}">
        <p14:creationId xmlns:p14="http://schemas.microsoft.com/office/powerpoint/2010/main" val="388902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Competitive Force of Buyer Bargaining Power</a:t>
            </a:r>
          </a:p>
        </p:txBody>
      </p:sp>
      <p:sp>
        <p:nvSpPr>
          <p:cNvPr id="6" name="Content Placeholder 5"/>
          <p:cNvSpPr>
            <a:spLocks noGrp="1"/>
          </p:cNvSpPr>
          <p:nvPr>
            <p:ph idx="1"/>
          </p:nvPr>
        </p:nvSpPr>
        <p:spPr/>
        <p:txBody>
          <a:bodyPr>
            <a:noAutofit/>
          </a:bodyPr>
          <a:lstStyle/>
          <a:p>
            <a:r>
              <a:rPr lang="en-US" sz="3200" dirty="0"/>
              <a:t>Whether seller-buyer relationships represent a minor or significant competitive force in limiting industry profitability depends on:</a:t>
            </a:r>
          </a:p>
          <a:p>
            <a:pPr marL="800100" lvl="1" indent="-342900">
              <a:buFont typeface="Arial" panose="020B0604020202020204" pitchFamily="34" charset="0"/>
              <a:buChar char="•"/>
            </a:pPr>
            <a:r>
              <a:rPr lang="en-US" sz="2800" dirty="0"/>
              <a:t>Some or many buyers having sufficient bargaining leverage to obtain price concessions and other favorable terms</a:t>
            </a:r>
          </a:p>
          <a:p>
            <a:pPr marL="800100" lvl="1" indent="-342900">
              <a:buFont typeface="Arial" panose="020B0604020202020204" pitchFamily="34" charset="0"/>
              <a:buChar char="•"/>
            </a:pPr>
            <a:r>
              <a:rPr lang="en-US" sz="2800" dirty="0"/>
              <a:t>The extent to which buyers are price sensitive</a:t>
            </a:r>
          </a:p>
        </p:txBody>
      </p:sp>
    </p:spTree>
    <p:extLst>
      <p:ext uri="{BB962C8B-B14F-4D97-AF65-F5344CB8AC3E}">
        <p14:creationId xmlns:p14="http://schemas.microsoft.com/office/powerpoint/2010/main" val="143333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E2DEF38-75AE-4D9E-B791-103FBB1D7A70}"/>
              </a:ext>
            </a:extLst>
          </p:cNvPr>
          <p:cNvSpPr>
            <a:spLocks noGrp="1"/>
          </p:cNvSpPr>
          <p:nvPr>
            <p:ph type="title"/>
          </p:nvPr>
        </p:nvSpPr>
        <p:spPr/>
        <p:txBody>
          <a:bodyPr/>
          <a:lstStyle/>
          <a:p>
            <a:r>
              <a:rPr lang="en-US" dirty="0"/>
              <a:t>When Is the Bargaining Power of </a:t>
            </a:r>
            <a:br>
              <a:rPr lang="en-US" dirty="0"/>
            </a:br>
            <a:r>
              <a:rPr lang="en-US" dirty="0"/>
              <a:t>Buyers Stronger?</a:t>
            </a:r>
          </a:p>
        </p:txBody>
      </p:sp>
      <p:sp>
        <p:nvSpPr>
          <p:cNvPr id="5" name="Content Placeholder 4">
            <a:extLst>
              <a:ext uri="{FF2B5EF4-FFF2-40B4-BE49-F238E27FC236}">
                <a16:creationId xmlns:a16="http://schemas.microsoft.com/office/drawing/2014/main" xmlns="" id="{361C96C6-8FE5-4D8F-BF7B-C72A1B6387FF}"/>
              </a:ext>
            </a:extLst>
          </p:cNvPr>
          <p:cNvSpPr>
            <a:spLocks noGrp="1"/>
          </p:cNvSpPr>
          <p:nvPr>
            <p:ph idx="1"/>
          </p:nvPr>
        </p:nvSpPr>
        <p:spPr>
          <a:xfrm>
            <a:off x="47195" y="1314012"/>
            <a:ext cx="9052511" cy="5330102"/>
          </a:xfrm>
        </p:spPr>
        <p:txBody>
          <a:bodyPr>
            <a:noAutofit/>
          </a:bodyPr>
          <a:lstStyle/>
          <a:p>
            <a:r>
              <a:rPr lang="en-US" sz="3200" dirty="0"/>
              <a:t>Buyers gain bargaining leverage when:</a:t>
            </a:r>
          </a:p>
          <a:p>
            <a:pPr marL="914400" lvl="1" indent="-457200">
              <a:buFont typeface="Wingdings" panose="05000000000000000000" pitchFamily="2" charset="2"/>
              <a:buChar char="Ø"/>
            </a:pPr>
            <a:r>
              <a:rPr lang="en-US" sz="2700" dirty="0"/>
              <a:t>Their costs of switching to competing brands or substitutes are relatively low.</a:t>
            </a:r>
          </a:p>
          <a:p>
            <a:pPr marL="914400" lvl="1" indent="-457200">
              <a:buFont typeface="Wingdings" panose="05000000000000000000" pitchFamily="2" charset="2"/>
              <a:buChar char="Ø"/>
            </a:pPr>
            <a:r>
              <a:rPr lang="en-US" sz="2700" dirty="0"/>
              <a:t>Their large size allows them to demand concessions.</a:t>
            </a:r>
          </a:p>
          <a:p>
            <a:pPr marL="914400" lvl="1" indent="-457200">
              <a:buFont typeface="Wingdings" panose="05000000000000000000" pitchFamily="2" charset="2"/>
              <a:buChar char="Ø"/>
            </a:pPr>
            <a:r>
              <a:rPr lang="en-US" sz="2700" dirty="0"/>
              <a:t>They are few in number, control market access or, if a buyer-customer is particularly important to a seller.</a:t>
            </a:r>
          </a:p>
          <a:p>
            <a:pPr marL="914400" lvl="1" indent="-457200">
              <a:buFont typeface="Wingdings" panose="05000000000000000000" pitchFamily="2" charset="2"/>
              <a:buChar char="Ø"/>
            </a:pPr>
            <a:r>
              <a:rPr lang="en-US" sz="2700" dirty="0"/>
              <a:t>Weak buyer demand creates a “buyers’ market.”</a:t>
            </a:r>
          </a:p>
          <a:p>
            <a:pPr marL="914400" lvl="1" indent="-457200">
              <a:buFont typeface="Wingdings" panose="05000000000000000000" pitchFamily="2" charset="2"/>
              <a:buChar char="Ø"/>
            </a:pPr>
            <a:r>
              <a:rPr lang="en-US" sz="2700" dirty="0"/>
              <a:t>Buyers are well informed about products, prices, and costs.</a:t>
            </a:r>
          </a:p>
          <a:p>
            <a:pPr marL="914400" lvl="1" indent="-457200">
              <a:buFont typeface="Wingdings" panose="05000000000000000000" pitchFamily="2" charset="2"/>
              <a:buChar char="Ø"/>
            </a:pPr>
            <a:r>
              <a:rPr lang="en-US" sz="2700" dirty="0"/>
              <a:t>Buyers can integrate backward into the business of sellers.</a:t>
            </a:r>
          </a:p>
        </p:txBody>
      </p:sp>
    </p:spTree>
    <p:extLst>
      <p:ext uri="{BB962C8B-B14F-4D97-AF65-F5344CB8AC3E}">
        <p14:creationId xmlns:p14="http://schemas.microsoft.com/office/powerpoint/2010/main" val="1219898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7154" y="0"/>
            <a:ext cx="9026846" cy="594391"/>
          </a:xfrm>
        </p:spPr>
        <p:txBody>
          <a:bodyPr>
            <a:noAutofit/>
          </a:bodyPr>
          <a:lstStyle/>
          <a:p>
            <a:pPr>
              <a:tabLst>
                <a:tab pos="1712913" algn="l"/>
              </a:tabLst>
            </a:pPr>
            <a:r>
              <a:rPr lang="en-US" sz="2400" dirty="0">
                <a:solidFill>
                  <a:srgbClr val="E56C37"/>
                </a:solidFill>
              </a:rPr>
              <a:t>FIGURE 3.3</a:t>
            </a:r>
            <a:r>
              <a:rPr lang="en-US" sz="2400" dirty="0"/>
              <a:t>	Factors Affecting the Strength of Buyer Bargaining Power</a:t>
            </a:r>
          </a:p>
        </p:txBody>
      </p:sp>
      <p:pic>
        <p:nvPicPr>
          <p:cNvPr id="7" name="Picture 2" descr="A figure shows the five competing forces (internal competition, substitutes, suppliers, new entrants, and buyers), and highlights buyer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153" y="1096346"/>
            <a:ext cx="8935357" cy="5258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 Placeholder 12">
            <a:extLst>
              <a:ext uri="{FF2B5EF4-FFF2-40B4-BE49-F238E27FC236}">
                <a16:creationId xmlns:a16="http://schemas.microsoft.com/office/drawing/2014/main" xmlns="" id="{A93C0E12-BD68-4F04-9C00-A0D9D002E1CE}"/>
              </a:ext>
            </a:extLst>
          </p:cNvPr>
          <p:cNvSpPr>
            <a:spLocks noGrp="1"/>
          </p:cNvSpPr>
          <p:nvPr>
            <p:ph type="body" sz="quarter" idx="16"/>
          </p:nvPr>
        </p:nvSpPr>
        <p:spPr/>
        <p:txBody>
          <a:bodyPr/>
          <a:lstStyle/>
          <a:p>
            <a:r>
              <a:rPr lang="en-US" dirty="0">
                <a:hlinkClick r:id="rId4" action="ppaction://hlinksldjump"/>
              </a:rPr>
              <a:t>Jump to Appendix 3 for long description.</a:t>
            </a:r>
            <a:endParaRPr lang="en-US" dirty="0"/>
          </a:p>
        </p:txBody>
      </p:sp>
    </p:spTree>
    <p:extLst>
      <p:ext uri="{BB962C8B-B14F-4D97-AF65-F5344CB8AC3E}">
        <p14:creationId xmlns:p14="http://schemas.microsoft.com/office/powerpoint/2010/main" val="1152940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9E2763-912D-4C28-B6AC-9A004AAA4C29}"/>
              </a:ext>
            </a:extLst>
          </p:cNvPr>
          <p:cNvSpPr>
            <a:spLocks noGrp="1"/>
          </p:cNvSpPr>
          <p:nvPr>
            <p:ph type="title"/>
          </p:nvPr>
        </p:nvSpPr>
        <p:spPr/>
        <p:txBody>
          <a:bodyPr/>
          <a:lstStyle/>
          <a:p>
            <a:r>
              <a:rPr lang="en-US" dirty="0"/>
              <a:t>The Competitive Force of Substitute Products</a:t>
            </a:r>
          </a:p>
        </p:txBody>
      </p:sp>
      <p:sp>
        <p:nvSpPr>
          <p:cNvPr id="5" name="Content Placeholder 4">
            <a:extLst>
              <a:ext uri="{FF2B5EF4-FFF2-40B4-BE49-F238E27FC236}">
                <a16:creationId xmlns:a16="http://schemas.microsoft.com/office/drawing/2014/main" xmlns="" id="{FE6407C6-DF2C-438A-AB75-053BB1CADFB3}"/>
              </a:ext>
            </a:extLst>
          </p:cNvPr>
          <p:cNvSpPr>
            <a:spLocks noGrp="1"/>
          </p:cNvSpPr>
          <p:nvPr>
            <p:ph idx="1"/>
          </p:nvPr>
        </p:nvSpPr>
        <p:spPr/>
        <p:txBody>
          <a:bodyPr>
            <a:normAutofit/>
          </a:bodyPr>
          <a:lstStyle/>
          <a:p>
            <a:r>
              <a:rPr lang="en-US" sz="3200" dirty="0"/>
              <a:t>The strength of competitive pressures from the sellers of substitute products depends on whether:</a:t>
            </a:r>
          </a:p>
          <a:p>
            <a:pPr marL="914400" lvl="1" indent="-457200">
              <a:buFont typeface="Wingdings" panose="05000000000000000000" pitchFamily="2" charset="2"/>
              <a:buChar char="Ø"/>
            </a:pPr>
            <a:r>
              <a:rPr lang="en-US" sz="2800" dirty="0"/>
              <a:t>Substitutes are readily available and attractively priced.</a:t>
            </a:r>
          </a:p>
          <a:p>
            <a:pPr marL="914400" lvl="1" indent="-457200">
              <a:buFont typeface="Wingdings" panose="05000000000000000000" pitchFamily="2" charset="2"/>
              <a:buChar char="Ø"/>
            </a:pPr>
            <a:r>
              <a:rPr lang="en-US" sz="2800" dirty="0"/>
              <a:t>Buyers view the substitutes as comparable or better in terms of quality, performance, and other relevant attributes.</a:t>
            </a:r>
          </a:p>
          <a:p>
            <a:pPr marL="914400" lvl="1" indent="-457200">
              <a:buFont typeface="Wingdings" panose="05000000000000000000" pitchFamily="2" charset="2"/>
              <a:buChar char="Ø"/>
            </a:pPr>
            <a:r>
              <a:rPr lang="en-US" sz="2800" dirty="0"/>
              <a:t>The costs that buyers incur in switching to the substitutes are high or low.</a:t>
            </a:r>
          </a:p>
        </p:txBody>
      </p:sp>
    </p:spTree>
    <p:extLst>
      <p:ext uri="{BB962C8B-B14F-4D97-AF65-F5344CB8AC3E}">
        <p14:creationId xmlns:p14="http://schemas.microsoft.com/office/powerpoint/2010/main" val="2778230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117"/>
            <a:ext cx="9144000" cy="594391"/>
          </a:xfrm>
        </p:spPr>
        <p:txBody>
          <a:bodyPr>
            <a:noAutofit/>
          </a:bodyPr>
          <a:lstStyle/>
          <a:p>
            <a:pPr marL="1597025" indent="-1481138"/>
            <a:r>
              <a:rPr lang="en-US" sz="2400" dirty="0">
                <a:solidFill>
                  <a:srgbClr val="E56C37"/>
                </a:solidFill>
              </a:rPr>
              <a:t>FIGURE 3.4</a:t>
            </a:r>
            <a:r>
              <a:rPr lang="en-US" sz="2400" dirty="0"/>
              <a:t>	Factors Affecting Competition from Substitute Products</a:t>
            </a:r>
          </a:p>
        </p:txBody>
      </p:sp>
      <p:pic>
        <p:nvPicPr>
          <p:cNvPr id="7" name="Picture 2" descr="A figure shows the five competing forces (internal competition, substitutes, suppliers, new entrants, and buyers), and highlights substitute product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757" y="689665"/>
            <a:ext cx="6798190" cy="5848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 Placeholder 12">
            <a:extLst>
              <a:ext uri="{FF2B5EF4-FFF2-40B4-BE49-F238E27FC236}">
                <a16:creationId xmlns:a16="http://schemas.microsoft.com/office/drawing/2014/main" xmlns="" id="{C9A1E3C2-E8FC-4080-B9BC-8CAA66457A38}"/>
              </a:ext>
            </a:extLst>
          </p:cNvPr>
          <p:cNvSpPr>
            <a:spLocks noGrp="1"/>
          </p:cNvSpPr>
          <p:nvPr>
            <p:ph type="body" sz="quarter" idx="16"/>
          </p:nvPr>
        </p:nvSpPr>
        <p:spPr>
          <a:xfrm>
            <a:off x="4572000" y="6509126"/>
            <a:ext cx="2743170" cy="182878"/>
          </a:xfrm>
        </p:spPr>
        <p:txBody>
          <a:bodyPr/>
          <a:lstStyle/>
          <a:p>
            <a:r>
              <a:rPr lang="en-US" dirty="0">
                <a:hlinkClick r:id="rId4" action="ppaction://hlinksldjump"/>
              </a:rPr>
              <a:t>Jump to Appendix 4 for long description.</a:t>
            </a:r>
            <a:endParaRPr lang="en-US" dirty="0"/>
          </a:p>
        </p:txBody>
      </p:sp>
    </p:spTree>
    <p:extLst>
      <p:ext uri="{BB962C8B-B14F-4D97-AF65-F5344CB8AC3E}">
        <p14:creationId xmlns:p14="http://schemas.microsoft.com/office/powerpoint/2010/main" val="400183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7D5834-D201-4820-A1AA-266776D12F77}"/>
              </a:ext>
            </a:extLst>
          </p:cNvPr>
          <p:cNvSpPr>
            <a:spLocks noGrp="1"/>
          </p:cNvSpPr>
          <p:nvPr>
            <p:ph type="title"/>
          </p:nvPr>
        </p:nvSpPr>
        <p:spPr/>
        <p:txBody>
          <a:bodyPr/>
          <a:lstStyle/>
          <a:p>
            <a:r>
              <a:rPr lang="en-US" dirty="0"/>
              <a:t>The Competitive Force of Supplier Bargaining Power </a:t>
            </a:r>
            <a:r>
              <a:rPr lang="en-US" sz="2400" dirty="0"/>
              <a:t>(1 of 2)</a:t>
            </a:r>
            <a:endParaRPr lang="en-US" dirty="0"/>
          </a:p>
        </p:txBody>
      </p:sp>
      <p:sp>
        <p:nvSpPr>
          <p:cNvPr id="5" name="Content Placeholder 4">
            <a:extLst>
              <a:ext uri="{FF2B5EF4-FFF2-40B4-BE49-F238E27FC236}">
                <a16:creationId xmlns:a16="http://schemas.microsoft.com/office/drawing/2014/main" xmlns="" id="{92C666A2-ECB6-406B-8C87-6AC1A220E3CF}"/>
              </a:ext>
            </a:extLst>
          </p:cNvPr>
          <p:cNvSpPr>
            <a:spLocks noGrp="1"/>
          </p:cNvSpPr>
          <p:nvPr>
            <p:ph idx="1"/>
          </p:nvPr>
        </p:nvSpPr>
        <p:spPr>
          <a:xfrm>
            <a:off x="274367" y="1508781"/>
            <a:ext cx="8778144" cy="4952979"/>
          </a:xfrm>
        </p:spPr>
        <p:txBody>
          <a:bodyPr>
            <a:normAutofit/>
          </a:bodyPr>
          <a:lstStyle/>
          <a:p>
            <a:r>
              <a:rPr lang="en-US" sz="3200" dirty="0"/>
              <a:t>Industry suppliers can exert substantial bargaining power or leverage if:</a:t>
            </a:r>
          </a:p>
          <a:p>
            <a:pPr marL="914400" lvl="1" indent="-457200">
              <a:buFont typeface="Wingdings" panose="05000000000000000000" pitchFamily="2" charset="2"/>
              <a:buChar char="Ø"/>
            </a:pPr>
            <a:r>
              <a:rPr lang="en-US" sz="2800" dirty="0"/>
              <a:t>The supplied item is not a commodity readily available from many suppliers.</a:t>
            </a:r>
          </a:p>
          <a:p>
            <a:pPr marL="914400" lvl="1" indent="-457200">
              <a:buFont typeface="Wingdings" panose="05000000000000000000" pitchFamily="2" charset="2"/>
              <a:buChar char="Ø"/>
            </a:pPr>
            <a:r>
              <a:rPr lang="en-US" sz="2800" dirty="0"/>
              <a:t>Industry members cannot switch their purchases to another supplier or switch to attractive substitutes.</a:t>
            </a:r>
          </a:p>
          <a:p>
            <a:pPr marL="914400" lvl="1" indent="-457200">
              <a:buFont typeface="Wingdings" panose="05000000000000000000" pitchFamily="2" charset="2"/>
              <a:buChar char="Ø"/>
            </a:pPr>
            <a:r>
              <a:rPr lang="en-US" sz="2800" dirty="0"/>
              <a:t>Certain required inputs are in short supply.</a:t>
            </a:r>
          </a:p>
          <a:p>
            <a:pPr marL="914400" lvl="1" indent="-457200">
              <a:buFont typeface="Wingdings" panose="05000000000000000000" pitchFamily="2" charset="2"/>
              <a:buChar char="Ø"/>
            </a:pPr>
            <a:r>
              <a:rPr lang="en-US" sz="2800" dirty="0"/>
              <a:t>Certain suppliers provide a differentiated item that enhances the desired performance, quality, or image of the industry’s product.</a:t>
            </a:r>
          </a:p>
        </p:txBody>
      </p:sp>
    </p:spTree>
    <p:extLst>
      <p:ext uri="{BB962C8B-B14F-4D97-AF65-F5344CB8AC3E}">
        <p14:creationId xmlns:p14="http://schemas.microsoft.com/office/powerpoint/2010/main" val="107170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2C5BD6-072F-4BCF-8287-6B48BFB42831}"/>
              </a:ext>
            </a:extLst>
          </p:cNvPr>
          <p:cNvSpPr>
            <a:spLocks noGrp="1"/>
          </p:cNvSpPr>
          <p:nvPr>
            <p:ph type="title"/>
          </p:nvPr>
        </p:nvSpPr>
        <p:spPr/>
        <p:txBody>
          <a:bodyPr/>
          <a:lstStyle/>
          <a:p>
            <a:r>
              <a:rPr lang="en-US" dirty="0"/>
              <a:t>The Competitive Force of Supplier Bargaining Power </a:t>
            </a:r>
            <a:r>
              <a:rPr lang="en-US" sz="2400" dirty="0"/>
              <a:t>(2 of 2)</a:t>
            </a:r>
            <a:endParaRPr lang="en-US" dirty="0"/>
          </a:p>
        </p:txBody>
      </p:sp>
      <p:sp>
        <p:nvSpPr>
          <p:cNvPr id="5" name="Content Placeholder 4">
            <a:extLst>
              <a:ext uri="{FF2B5EF4-FFF2-40B4-BE49-F238E27FC236}">
                <a16:creationId xmlns:a16="http://schemas.microsoft.com/office/drawing/2014/main" xmlns="" id="{E976E040-372F-4CAF-9653-B3FCC7690F1D}"/>
              </a:ext>
            </a:extLst>
          </p:cNvPr>
          <p:cNvSpPr>
            <a:spLocks noGrp="1"/>
          </p:cNvSpPr>
          <p:nvPr>
            <p:ph idx="1"/>
          </p:nvPr>
        </p:nvSpPr>
        <p:spPr/>
        <p:txBody>
          <a:bodyPr/>
          <a:lstStyle/>
          <a:p>
            <a:r>
              <a:rPr lang="en-US" dirty="0"/>
              <a:t>Industry suppliers can exert substantial bargaining power or leverage when:</a:t>
            </a:r>
          </a:p>
          <a:p>
            <a:pPr marL="800100" lvl="1" indent="-342900">
              <a:buFont typeface="Wingdings" panose="05000000000000000000" pitchFamily="2" charset="2"/>
              <a:buChar char="Ø"/>
            </a:pPr>
            <a:r>
              <a:rPr lang="en-US" dirty="0"/>
              <a:t>They provide specialized equipment or services that yield cost savings to industry members in conducting their operations.</a:t>
            </a:r>
          </a:p>
          <a:p>
            <a:pPr marL="800100" lvl="1" indent="-342900">
              <a:buFont typeface="Wingdings" panose="05000000000000000000" pitchFamily="2" charset="2"/>
              <a:buChar char="Ø"/>
            </a:pPr>
            <a:r>
              <a:rPr lang="en-US" dirty="0"/>
              <a:t>A large fraction of the costs of the buyer industry’s product is accounted by the cost of a particular input.</a:t>
            </a:r>
          </a:p>
          <a:p>
            <a:pPr marL="800100" lvl="1" indent="-342900">
              <a:buFont typeface="Wingdings" panose="05000000000000000000" pitchFamily="2" charset="2"/>
              <a:buChar char="Ø"/>
            </a:pPr>
            <a:r>
              <a:rPr lang="en-US" dirty="0"/>
              <a:t>Industry members are not major or large customers of suppliers.</a:t>
            </a:r>
          </a:p>
          <a:p>
            <a:pPr marL="800100" lvl="1" indent="-342900">
              <a:buFont typeface="Wingdings" panose="05000000000000000000" pitchFamily="2" charset="2"/>
              <a:buChar char="Ø"/>
            </a:pPr>
            <a:r>
              <a:rPr lang="en-US" dirty="0"/>
              <a:t>It does not make good economic sense for industry members to vertically integrate backward.</a:t>
            </a:r>
          </a:p>
        </p:txBody>
      </p:sp>
    </p:spTree>
    <p:extLst>
      <p:ext uri="{BB962C8B-B14F-4D97-AF65-F5344CB8AC3E}">
        <p14:creationId xmlns:p14="http://schemas.microsoft.com/office/powerpoint/2010/main" val="173695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91488" y="0"/>
            <a:ext cx="9052511" cy="594391"/>
          </a:xfrm>
        </p:spPr>
        <p:txBody>
          <a:bodyPr>
            <a:normAutofit/>
          </a:bodyPr>
          <a:lstStyle/>
          <a:p>
            <a:r>
              <a:rPr lang="en-US" sz="2800" dirty="0">
                <a:solidFill>
                  <a:srgbClr val="E56C37"/>
                </a:solidFill>
              </a:rPr>
              <a:t>FIGURE 3.5  </a:t>
            </a:r>
            <a:r>
              <a:rPr lang="en-US" sz="2800" dirty="0"/>
              <a:t>Factors Affecting the Strength of Suppliers </a:t>
            </a:r>
          </a:p>
        </p:txBody>
      </p:sp>
      <p:pic>
        <p:nvPicPr>
          <p:cNvPr id="7" name="Picture 2" descr="A figure shows the five competing forces (internal competition, substitutes, suppliers, new entrants, and buyers), and highlights suppli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928" y="814824"/>
            <a:ext cx="8813359" cy="52659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xmlns="" id="{8114AF16-0291-4701-9AA3-04A1D194AD47}"/>
              </a:ext>
            </a:extLst>
          </p:cNvPr>
          <p:cNvSpPr>
            <a:spLocks noGrp="1"/>
          </p:cNvSpPr>
          <p:nvPr>
            <p:ph type="body" sz="quarter" idx="16"/>
          </p:nvPr>
        </p:nvSpPr>
        <p:spPr/>
        <p:txBody>
          <a:bodyPr/>
          <a:lstStyle/>
          <a:p>
            <a:r>
              <a:rPr lang="en-US" dirty="0">
                <a:hlinkClick r:id="rId4" action="ppaction://hlinksldjump"/>
              </a:rPr>
              <a:t>Jump to Appendix 5 for long description.</a:t>
            </a:r>
            <a:endParaRPr lang="en-US" dirty="0"/>
          </a:p>
        </p:txBody>
      </p:sp>
    </p:spTree>
    <p:extLst>
      <p:ext uri="{BB962C8B-B14F-4D97-AF65-F5344CB8AC3E}">
        <p14:creationId xmlns:p14="http://schemas.microsoft.com/office/powerpoint/2010/main" val="273531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Content Placeholder 4"/>
          <p:cNvSpPr>
            <a:spLocks noGrp="1"/>
          </p:cNvSpPr>
          <p:nvPr>
            <p:ph idx="1"/>
          </p:nvPr>
        </p:nvSpPr>
        <p:spPr/>
        <p:txBody>
          <a:bodyPr/>
          <a:lstStyle/>
          <a:p>
            <a:pPr marL="514350" indent="-514350">
              <a:spcAft>
                <a:spcPts val="1200"/>
              </a:spcAft>
              <a:buFont typeface="+mj-lt"/>
              <a:buAutoNum type="arabicPeriod"/>
            </a:pPr>
            <a:r>
              <a:rPr lang="en-US" dirty="0"/>
              <a:t>Identify factors in a company’s broad macro-environment that may have strategic significance.</a:t>
            </a:r>
          </a:p>
          <a:p>
            <a:pPr marL="514350" indent="-514350">
              <a:spcAft>
                <a:spcPts val="1200"/>
              </a:spcAft>
              <a:buFont typeface="+mj-lt"/>
              <a:buAutoNum type="arabicPeriod"/>
            </a:pPr>
            <a:r>
              <a:rPr lang="en-US" dirty="0"/>
              <a:t>Recognize the factors that cause competition in an industry to be fierce, normal, or relatively weak.</a:t>
            </a:r>
          </a:p>
          <a:p>
            <a:pPr marL="514350" indent="-514350">
              <a:spcAft>
                <a:spcPts val="1200"/>
              </a:spcAft>
              <a:buFont typeface="+mj-lt"/>
              <a:buAutoNum type="arabicPeriod"/>
            </a:pPr>
            <a:r>
              <a:rPr lang="en-US" dirty="0"/>
              <a:t>Map market positions of key groups of industry rivals.</a:t>
            </a:r>
          </a:p>
          <a:p>
            <a:pPr marL="514350" indent="-514350">
              <a:spcAft>
                <a:spcPts val="1200"/>
              </a:spcAft>
              <a:buFont typeface="+mj-lt"/>
              <a:buAutoNum type="arabicPeriod"/>
            </a:pPr>
            <a:r>
              <a:rPr lang="en-US" dirty="0"/>
              <a:t>Determine whether an industry’s outlook presents a company with sufficiently attractive opportunities for growth and profitability.</a:t>
            </a:r>
          </a:p>
        </p:txBody>
      </p:sp>
    </p:spTree>
    <p:extLst>
      <p:ext uri="{BB962C8B-B14F-4D97-AF65-F5344CB8AC3E}">
        <p14:creationId xmlns:p14="http://schemas.microsoft.com/office/powerpoint/2010/main" val="1580432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4C32BC5-ED7B-44F9-931A-7AB110307E62}"/>
              </a:ext>
            </a:extLst>
          </p:cNvPr>
          <p:cNvSpPr>
            <a:spLocks noGrp="1"/>
          </p:cNvSpPr>
          <p:nvPr>
            <p:ph type="title"/>
          </p:nvPr>
        </p:nvSpPr>
        <p:spPr/>
        <p:txBody>
          <a:bodyPr/>
          <a:lstStyle/>
          <a:p>
            <a:r>
              <a:rPr lang="en-US" dirty="0"/>
              <a:t>The Competitive Force of Potential New Entrants</a:t>
            </a:r>
          </a:p>
        </p:txBody>
      </p:sp>
      <p:sp>
        <p:nvSpPr>
          <p:cNvPr id="5" name="Content Placeholder 4">
            <a:extLst>
              <a:ext uri="{FF2B5EF4-FFF2-40B4-BE49-F238E27FC236}">
                <a16:creationId xmlns:a16="http://schemas.microsoft.com/office/drawing/2014/main" xmlns="" id="{56DD1065-2BDA-4D24-BC82-A560C16BA6BA}"/>
              </a:ext>
            </a:extLst>
          </p:cNvPr>
          <p:cNvSpPr>
            <a:spLocks noGrp="1"/>
          </p:cNvSpPr>
          <p:nvPr>
            <p:ph idx="1"/>
          </p:nvPr>
        </p:nvSpPr>
        <p:spPr>
          <a:xfrm>
            <a:off x="274367" y="1508781"/>
            <a:ext cx="8686705" cy="5120584"/>
          </a:xfrm>
        </p:spPr>
        <p:txBody>
          <a:bodyPr>
            <a:normAutofit/>
          </a:bodyPr>
          <a:lstStyle/>
          <a:p>
            <a:r>
              <a:rPr lang="en-US" sz="3200" dirty="0"/>
              <a:t>The threat of entrants into the marketplace presents significant competitive pressure when:</a:t>
            </a:r>
          </a:p>
          <a:p>
            <a:pPr marL="914400" lvl="1" indent="-457200">
              <a:buFont typeface="Wingdings" panose="05000000000000000000" pitchFamily="2" charset="2"/>
              <a:buChar char="Ø"/>
            </a:pPr>
            <a:r>
              <a:rPr lang="en-US" sz="2800" dirty="0"/>
              <a:t>There is a sizable pool of likely entry candidates.</a:t>
            </a:r>
          </a:p>
          <a:p>
            <a:pPr marL="914400" lvl="1" indent="-457200">
              <a:buFont typeface="Wingdings" panose="05000000000000000000" pitchFamily="2" charset="2"/>
              <a:buChar char="Ø"/>
            </a:pPr>
            <a:r>
              <a:rPr lang="en-US" sz="2800" dirty="0"/>
              <a:t>Potential entrants have ample entry resources at their command.</a:t>
            </a:r>
          </a:p>
          <a:p>
            <a:pPr marL="914400" lvl="1" indent="-457200">
              <a:buFont typeface="Wingdings" panose="05000000000000000000" pitchFamily="2" charset="2"/>
              <a:buChar char="Ø"/>
            </a:pPr>
            <a:r>
              <a:rPr lang="en-US" sz="2800" dirty="0"/>
              <a:t>Current industry participants are looking beyond their current markets for growth opportunities.</a:t>
            </a:r>
          </a:p>
          <a:p>
            <a:pPr marL="914400" lvl="1" indent="-457200">
              <a:buFont typeface="Wingdings" panose="05000000000000000000" pitchFamily="2" charset="2"/>
              <a:buChar char="Ø"/>
            </a:pPr>
            <a:r>
              <a:rPr lang="en-US" sz="2800" dirty="0"/>
              <a:t>When the industry is growing, offers attractive profit opportunities, and its barriers to entry are low.</a:t>
            </a:r>
          </a:p>
        </p:txBody>
      </p:sp>
    </p:spTree>
    <p:extLst>
      <p:ext uri="{BB962C8B-B14F-4D97-AF65-F5344CB8AC3E}">
        <p14:creationId xmlns:p14="http://schemas.microsoft.com/office/powerpoint/2010/main" val="72949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Barriers to Entry?</a:t>
            </a:r>
          </a:p>
        </p:txBody>
      </p:sp>
      <p:sp>
        <p:nvSpPr>
          <p:cNvPr id="8" name="Content Placeholder 7"/>
          <p:cNvSpPr>
            <a:spLocks noGrp="1"/>
          </p:cNvSpPr>
          <p:nvPr>
            <p:ph sz="half" idx="1"/>
          </p:nvPr>
        </p:nvSpPr>
        <p:spPr>
          <a:xfrm>
            <a:off x="182928" y="685829"/>
            <a:ext cx="4465272" cy="5852097"/>
          </a:xfrm>
        </p:spPr>
        <p:txBody>
          <a:bodyPr>
            <a:noAutofit/>
          </a:bodyPr>
          <a:lstStyle/>
          <a:p>
            <a:r>
              <a:rPr lang="en-US" sz="3200" b="1" dirty="0"/>
              <a:t>Barriers to Entry</a:t>
            </a:r>
          </a:p>
          <a:p>
            <a:pPr marL="342900" indent="-342900">
              <a:buFont typeface="Arial" panose="020B0604020202020204" pitchFamily="34" charset="0"/>
              <a:buChar char="•"/>
            </a:pPr>
            <a:r>
              <a:rPr lang="en-US" sz="2800" dirty="0"/>
              <a:t>Sizable economies of scale in production or other areas of operation</a:t>
            </a:r>
          </a:p>
          <a:p>
            <a:pPr marL="342900" indent="-342900">
              <a:buFont typeface="Arial" panose="020B0604020202020204" pitchFamily="34" charset="0"/>
              <a:buChar char="•"/>
            </a:pPr>
            <a:r>
              <a:rPr lang="en-US" sz="2800" dirty="0"/>
              <a:t>Cost and resource disadvantages not related to scale of operation</a:t>
            </a:r>
          </a:p>
          <a:p>
            <a:pPr marL="342900" indent="-342900">
              <a:buFont typeface="Arial" panose="020B0604020202020204" pitchFamily="34" charset="0"/>
              <a:buChar char="•"/>
            </a:pPr>
            <a:r>
              <a:rPr lang="en-US" sz="2800" dirty="0"/>
              <a:t>Strong brand preferences and customer loyalty</a:t>
            </a:r>
          </a:p>
          <a:p>
            <a:pPr marL="342900" indent="-342900">
              <a:buFont typeface="Arial" panose="020B0604020202020204" pitchFamily="34" charset="0"/>
              <a:buChar char="•"/>
            </a:pPr>
            <a:r>
              <a:rPr lang="en-US" sz="2800" dirty="0"/>
              <a:t>High capital requirements</a:t>
            </a:r>
          </a:p>
          <a:p>
            <a:pPr marL="342900" indent="-342900">
              <a:buFont typeface="Arial" panose="020B0604020202020204" pitchFamily="34" charset="0"/>
              <a:buChar char="•"/>
            </a:pPr>
            <a:r>
              <a:rPr lang="en-US" sz="2800" dirty="0"/>
              <a:t>Restrictive regulatory policies</a:t>
            </a:r>
          </a:p>
        </p:txBody>
      </p:sp>
      <p:sp>
        <p:nvSpPr>
          <p:cNvPr id="9" name="Content Placeholder 8"/>
          <p:cNvSpPr>
            <a:spLocks noGrp="1"/>
          </p:cNvSpPr>
          <p:nvPr>
            <p:ph sz="half" idx="2"/>
          </p:nvPr>
        </p:nvSpPr>
        <p:spPr>
          <a:xfrm>
            <a:off x="4648200" y="960147"/>
            <a:ext cx="4038600" cy="5373719"/>
          </a:xfrm>
        </p:spPr>
        <p:txBody>
          <a:bodyPr>
            <a:normAutofit/>
          </a:bodyPr>
          <a:lstStyle/>
          <a:p>
            <a:pPr marL="342900" indent="-342900">
              <a:buFont typeface="Arial" panose="020B0604020202020204" pitchFamily="34" charset="0"/>
              <a:buChar char="•"/>
            </a:pPr>
            <a:r>
              <a:rPr lang="en-US" sz="2800" dirty="0"/>
              <a:t>Difficulties in building a network of distributors-retailers and securing space on retailers’ shelves</a:t>
            </a:r>
          </a:p>
          <a:p>
            <a:pPr marL="342900" indent="-342900">
              <a:buFont typeface="Arial" panose="020B0604020202020204" pitchFamily="34" charset="0"/>
              <a:buChar char="•"/>
            </a:pPr>
            <a:r>
              <a:rPr lang="en-US" sz="2800" dirty="0"/>
              <a:t>Tariffs and international trade restrictions</a:t>
            </a:r>
          </a:p>
          <a:p>
            <a:pPr marL="342900" indent="-342900">
              <a:buFont typeface="Arial" panose="020B0604020202020204" pitchFamily="34" charset="0"/>
              <a:buChar char="•"/>
            </a:pPr>
            <a:r>
              <a:rPr lang="en-US" sz="2800" dirty="0"/>
              <a:t>Industry incumbents that can launch initiatives to block a successful entry</a:t>
            </a:r>
          </a:p>
        </p:txBody>
      </p:sp>
    </p:spTree>
    <p:extLst>
      <p:ext uri="{BB962C8B-B14F-4D97-AF65-F5344CB8AC3E}">
        <p14:creationId xmlns:p14="http://schemas.microsoft.com/office/powerpoint/2010/main" val="88364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 y="0"/>
            <a:ext cx="9052611" cy="594391"/>
          </a:xfrm>
        </p:spPr>
        <p:txBody>
          <a:bodyPr>
            <a:normAutofit/>
          </a:bodyPr>
          <a:lstStyle/>
          <a:p>
            <a:r>
              <a:rPr lang="en-US" sz="2800" dirty="0">
                <a:solidFill>
                  <a:srgbClr val="E56C37"/>
                </a:solidFill>
              </a:rPr>
              <a:t>FIGURE 3.6   </a:t>
            </a:r>
            <a:r>
              <a:rPr lang="en-US" sz="2800" dirty="0"/>
              <a:t>Factors Affecting the Threat of Entry</a:t>
            </a:r>
          </a:p>
        </p:txBody>
      </p:sp>
      <p:pic>
        <p:nvPicPr>
          <p:cNvPr id="7" name="Picture 3" descr="A figure shows the five competing forces (internal competition, substitutes, suppliers, new entrants, and buyers), and highlights potential new entrant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6148" y="594391"/>
            <a:ext cx="5838682" cy="5864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 Placeholder 4">
            <a:extLst>
              <a:ext uri="{FF2B5EF4-FFF2-40B4-BE49-F238E27FC236}">
                <a16:creationId xmlns:a16="http://schemas.microsoft.com/office/drawing/2014/main" xmlns="" id="{0563EC80-523F-495B-8995-C52C0BF564E8}"/>
              </a:ext>
            </a:extLst>
          </p:cNvPr>
          <p:cNvSpPr>
            <a:spLocks noGrp="1"/>
          </p:cNvSpPr>
          <p:nvPr>
            <p:ph type="body" sz="quarter" idx="16"/>
          </p:nvPr>
        </p:nvSpPr>
        <p:spPr/>
        <p:txBody>
          <a:bodyPr/>
          <a:lstStyle/>
          <a:p>
            <a:r>
              <a:rPr lang="en-US" dirty="0">
                <a:hlinkClick r:id="rId4" action="ppaction://hlinksldjump"/>
              </a:rPr>
              <a:t>Jump to Appendix 6 for long description.</a:t>
            </a:r>
            <a:endParaRPr lang="en-US" dirty="0"/>
          </a:p>
        </p:txBody>
      </p:sp>
    </p:spTree>
    <p:extLst>
      <p:ext uri="{BB962C8B-B14F-4D97-AF65-F5344CB8AC3E}">
        <p14:creationId xmlns:p14="http://schemas.microsoft.com/office/powerpoint/2010/main" val="92038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939F12A-86A9-4AC8-8E51-7F824DB1A3F7}"/>
              </a:ext>
            </a:extLst>
          </p:cNvPr>
          <p:cNvSpPr>
            <a:spLocks noGrp="1"/>
          </p:cNvSpPr>
          <p:nvPr>
            <p:ph type="title"/>
          </p:nvPr>
        </p:nvSpPr>
        <p:spPr/>
        <p:txBody>
          <a:bodyPr/>
          <a:lstStyle/>
          <a:p>
            <a:r>
              <a:rPr lang="en-US" dirty="0"/>
              <a:t>When Is the Competitive Force of Rivalry Most Intense among Competing Sellers?</a:t>
            </a:r>
          </a:p>
        </p:txBody>
      </p:sp>
      <p:sp>
        <p:nvSpPr>
          <p:cNvPr id="5" name="Content Placeholder 4">
            <a:extLst>
              <a:ext uri="{FF2B5EF4-FFF2-40B4-BE49-F238E27FC236}">
                <a16:creationId xmlns:a16="http://schemas.microsoft.com/office/drawing/2014/main" xmlns="" id="{2BF65A82-4D47-47A7-AC47-6BBC4693E1DF}"/>
              </a:ext>
            </a:extLst>
          </p:cNvPr>
          <p:cNvSpPr>
            <a:spLocks noGrp="1"/>
          </p:cNvSpPr>
          <p:nvPr>
            <p:ph idx="1"/>
          </p:nvPr>
        </p:nvSpPr>
        <p:spPr>
          <a:xfrm>
            <a:off x="182928" y="1417343"/>
            <a:ext cx="8778144" cy="5212022"/>
          </a:xfrm>
        </p:spPr>
        <p:txBody>
          <a:bodyPr>
            <a:normAutofit fontScale="92500" lnSpcReduction="10000"/>
          </a:bodyPr>
          <a:lstStyle/>
          <a:p>
            <a:pPr marL="457200" indent="-457200">
              <a:buFont typeface="Arial" panose="020B0604020202020204" pitchFamily="34" charset="0"/>
              <a:buChar char="•"/>
            </a:pPr>
            <a:r>
              <a:rPr lang="en-US" dirty="0"/>
              <a:t>Rivals can boost market standing and business performance.</a:t>
            </a:r>
          </a:p>
          <a:p>
            <a:pPr marL="457200" indent="-457200">
              <a:buFont typeface="Arial" panose="020B0604020202020204" pitchFamily="34" charset="0"/>
              <a:buChar char="•"/>
            </a:pPr>
            <a:r>
              <a:rPr lang="en-US" dirty="0"/>
              <a:t>Competitors are equal in size and capability.</a:t>
            </a:r>
          </a:p>
          <a:p>
            <a:pPr marL="457200" indent="-457200">
              <a:buFont typeface="Arial" panose="020B0604020202020204" pitchFamily="34" charset="0"/>
              <a:buChar char="•"/>
            </a:pPr>
            <a:r>
              <a:rPr lang="en-US" dirty="0"/>
              <a:t>Market growth slows or declines and lower demand results in no growth opportunities, excess capacity and inventory.</a:t>
            </a:r>
          </a:p>
          <a:p>
            <a:pPr marL="457200" indent="-457200">
              <a:buFont typeface="Arial" panose="020B0604020202020204" pitchFamily="34" charset="0"/>
              <a:buChar char="•"/>
            </a:pPr>
            <a:r>
              <a:rPr lang="en-US" dirty="0"/>
              <a:t>It has become less costly for buyers to switch brands.</a:t>
            </a:r>
          </a:p>
          <a:p>
            <a:pPr marL="457200" indent="-457200">
              <a:buFont typeface="Arial" panose="020B0604020202020204" pitchFamily="34" charset="0"/>
              <a:buChar char="•"/>
            </a:pPr>
            <a:r>
              <a:rPr lang="en-US" dirty="0"/>
              <a:t>Products of rival sellers have become more standardized.</a:t>
            </a:r>
          </a:p>
          <a:p>
            <a:pPr marL="457200" indent="-457200">
              <a:buFont typeface="Arial" panose="020B0604020202020204" pitchFamily="34" charset="0"/>
              <a:buChar char="•"/>
            </a:pPr>
            <a:r>
              <a:rPr lang="en-US" dirty="0"/>
              <a:t>Industry conditions tempt competitors to use price cuts or other competitive weapons to boost unit volume.</a:t>
            </a:r>
          </a:p>
          <a:p>
            <a:pPr marL="457200" indent="-457200">
              <a:buFont typeface="Arial" panose="020B0604020202020204" pitchFamily="34" charset="0"/>
              <a:buChar char="•"/>
            </a:pPr>
            <a:r>
              <a:rPr lang="en-US" dirty="0"/>
              <a:t>Competitors are dissatisfied with their market position.</a:t>
            </a:r>
          </a:p>
          <a:p>
            <a:pPr marL="457200" indent="-457200">
              <a:buFont typeface="Arial" panose="020B0604020202020204" pitchFamily="34" charset="0"/>
              <a:buChar char="•"/>
            </a:pPr>
            <a:r>
              <a:rPr lang="en-US" dirty="0"/>
              <a:t>Strong outside firms acquire weak firms in the industry and launch aggressive, well-funded moves to build market share.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37973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ED8DC1D-F78B-4955-B068-95BAB4CB4BB9}"/>
              </a:ext>
            </a:extLst>
          </p:cNvPr>
          <p:cNvSpPr>
            <a:spLocks noGrp="1"/>
          </p:cNvSpPr>
          <p:nvPr>
            <p:ph type="title"/>
          </p:nvPr>
        </p:nvSpPr>
        <p:spPr/>
        <p:txBody>
          <a:bodyPr/>
          <a:lstStyle/>
          <a:p>
            <a:r>
              <a:rPr lang="en-US" dirty="0"/>
              <a:t>When Is the Competitive Force of Rivalry Among Competing Sellers Weak?</a:t>
            </a:r>
          </a:p>
        </p:txBody>
      </p:sp>
      <p:sp>
        <p:nvSpPr>
          <p:cNvPr id="5" name="Content Placeholder 4">
            <a:extLst>
              <a:ext uri="{FF2B5EF4-FFF2-40B4-BE49-F238E27FC236}">
                <a16:creationId xmlns:a16="http://schemas.microsoft.com/office/drawing/2014/main" xmlns="" id="{74212EE0-F585-450A-8C88-BA0B77A8C0B7}"/>
              </a:ext>
            </a:extLst>
          </p:cNvPr>
          <p:cNvSpPr>
            <a:spLocks noGrp="1"/>
          </p:cNvSpPr>
          <p:nvPr>
            <p:ph idx="1"/>
          </p:nvPr>
        </p:nvSpPr>
        <p:spPr/>
        <p:txBody>
          <a:bodyPr>
            <a:normAutofit/>
          </a:bodyPr>
          <a:lstStyle/>
          <a:p>
            <a:r>
              <a:rPr lang="en-US" sz="3200" dirty="0"/>
              <a:t>The rivalry among industry competitors is usually weaker in industries where: </a:t>
            </a:r>
          </a:p>
          <a:p>
            <a:pPr marL="914400" lvl="1" indent="-457200">
              <a:spcAft>
                <a:spcPts val="1800"/>
              </a:spcAft>
              <a:buFont typeface="Wingdings" panose="05000000000000000000" pitchFamily="2" charset="2"/>
              <a:buChar char="Ø"/>
            </a:pPr>
            <a:r>
              <a:rPr lang="en-US" sz="2800" dirty="0"/>
              <a:t>The products of industry rivals become more differentiated.</a:t>
            </a:r>
          </a:p>
          <a:p>
            <a:pPr marL="914400" lvl="1" indent="-457200">
              <a:spcAft>
                <a:spcPts val="1800"/>
              </a:spcAft>
              <a:buFont typeface="Wingdings" panose="05000000000000000000" pitchFamily="2" charset="2"/>
              <a:buChar char="Ø"/>
            </a:pPr>
            <a:r>
              <a:rPr lang="en-US" sz="2800" dirty="0"/>
              <a:t>Markets or market segments are expanding and fast-growing.</a:t>
            </a:r>
          </a:p>
          <a:p>
            <a:pPr marL="914400" lvl="1" indent="-457200">
              <a:buFont typeface="Wingdings" panose="05000000000000000000" pitchFamily="2" charset="2"/>
              <a:buChar char="Ø"/>
            </a:pPr>
            <a:r>
              <a:rPr lang="en-US" sz="2800" dirty="0"/>
              <a:t>Markets are comprised of vast numbers of small rivals; likewise, it is often weak when there are fewer than five competitors.</a:t>
            </a:r>
          </a:p>
        </p:txBody>
      </p:sp>
    </p:spTree>
    <p:extLst>
      <p:ext uri="{BB962C8B-B14F-4D97-AF65-F5344CB8AC3E}">
        <p14:creationId xmlns:p14="http://schemas.microsoft.com/office/powerpoint/2010/main" val="133862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2878" y="0"/>
            <a:ext cx="8595316" cy="594391"/>
          </a:xfrm>
        </p:spPr>
        <p:txBody>
          <a:bodyPr>
            <a:noAutofit/>
          </a:bodyPr>
          <a:lstStyle/>
          <a:p>
            <a:r>
              <a:rPr lang="en-US" sz="2400" dirty="0">
                <a:solidFill>
                  <a:srgbClr val="E56C37"/>
                </a:solidFill>
              </a:rPr>
              <a:t>FIGURE 3.7    </a:t>
            </a:r>
            <a:r>
              <a:rPr lang="en-US" sz="2400" dirty="0"/>
              <a:t>Factors Affecting the Strength of Competitive Rivalry</a:t>
            </a:r>
          </a:p>
        </p:txBody>
      </p:sp>
      <p:pic>
        <p:nvPicPr>
          <p:cNvPr id="7" name="Picture 2" descr="A figure shows the five competing forces (internal competition, substitutes, suppliers, new entrants, and buyers), and highlights rivalry among competing seller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112" y="626825"/>
            <a:ext cx="7606326" cy="5819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 Placeholder 12">
            <a:extLst>
              <a:ext uri="{FF2B5EF4-FFF2-40B4-BE49-F238E27FC236}">
                <a16:creationId xmlns:a16="http://schemas.microsoft.com/office/drawing/2014/main" xmlns="" id="{782111AA-F9CD-4BB0-91CF-D6D698614F1D}"/>
              </a:ext>
            </a:extLst>
          </p:cNvPr>
          <p:cNvSpPr>
            <a:spLocks noGrp="1"/>
          </p:cNvSpPr>
          <p:nvPr>
            <p:ph type="body" sz="quarter" idx="16"/>
          </p:nvPr>
        </p:nvSpPr>
        <p:spPr/>
        <p:txBody>
          <a:bodyPr/>
          <a:lstStyle/>
          <a:p>
            <a:r>
              <a:rPr lang="en-US" dirty="0">
                <a:hlinkClick r:id="rId4" action="ppaction://hlinksldjump"/>
              </a:rPr>
              <a:t>Jump to Appendix 7 for long description.</a:t>
            </a:r>
            <a:endParaRPr lang="en-US" dirty="0"/>
          </a:p>
        </p:txBody>
      </p:sp>
    </p:spTree>
    <p:extLst>
      <p:ext uri="{BB962C8B-B14F-4D97-AF65-F5344CB8AC3E}">
        <p14:creationId xmlns:p14="http://schemas.microsoft.com/office/powerpoint/2010/main" val="148915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Rivalry</a:t>
            </a:r>
          </a:p>
        </p:txBody>
      </p:sp>
      <p:sp>
        <p:nvSpPr>
          <p:cNvPr id="5" name="Content Placeholder 4"/>
          <p:cNvSpPr>
            <a:spLocks noGrp="1"/>
          </p:cNvSpPr>
          <p:nvPr>
            <p:ph idx="1"/>
          </p:nvPr>
        </p:nvSpPr>
        <p:spPr>
          <a:xfrm>
            <a:off x="457200" y="1051586"/>
            <a:ext cx="8229600" cy="5462237"/>
          </a:xfrm>
        </p:spPr>
        <p:txBody>
          <a:bodyPr/>
          <a:lstStyle/>
          <a:p>
            <a:pPr marL="457200" indent="-457200">
              <a:spcAft>
                <a:spcPts val="600"/>
              </a:spcAft>
              <a:buFont typeface="Wingdings" panose="05000000000000000000" pitchFamily="2" charset="2"/>
              <a:buChar char="Ø"/>
            </a:pPr>
            <a:r>
              <a:rPr lang="en-US" dirty="0"/>
              <a:t>Cutthroat (Brutal)</a:t>
            </a:r>
          </a:p>
          <a:p>
            <a:pPr lvl="1">
              <a:spcAft>
                <a:spcPts val="600"/>
              </a:spcAft>
            </a:pPr>
            <a:r>
              <a:rPr lang="en-US" dirty="0"/>
              <a:t>Competitors engage in protracted price wars or employ other aggressive tactics mutually destructive to profitability.</a:t>
            </a:r>
          </a:p>
          <a:p>
            <a:pPr marL="457200" indent="-457200">
              <a:spcAft>
                <a:spcPts val="600"/>
              </a:spcAft>
              <a:buFont typeface="Wingdings" panose="05000000000000000000" pitchFamily="2" charset="2"/>
              <a:buChar char="Ø"/>
            </a:pPr>
            <a:r>
              <a:rPr lang="en-US" dirty="0"/>
              <a:t>Fierce (Strong)</a:t>
            </a:r>
          </a:p>
          <a:p>
            <a:pPr lvl="1">
              <a:spcAft>
                <a:spcPts val="600"/>
              </a:spcAft>
            </a:pPr>
            <a:r>
              <a:rPr lang="en-US" dirty="0"/>
              <a:t>A vigorous market share battle reduces the profit margins of most industry rivals to bare-bones levels.</a:t>
            </a:r>
          </a:p>
          <a:p>
            <a:pPr marL="457200" indent="-457200">
              <a:spcAft>
                <a:spcPts val="600"/>
              </a:spcAft>
              <a:buFont typeface="Wingdings" panose="05000000000000000000" pitchFamily="2" charset="2"/>
              <a:buChar char="Ø"/>
            </a:pPr>
            <a:r>
              <a:rPr lang="en-US" dirty="0"/>
              <a:t>Moderate (Normal)</a:t>
            </a:r>
          </a:p>
          <a:p>
            <a:pPr lvl="1">
              <a:spcAft>
                <a:spcPts val="600"/>
              </a:spcAft>
            </a:pPr>
            <a:r>
              <a:rPr lang="en-US" dirty="0"/>
              <a:t>Maneuvering among industry rivals, while lively and healthy, still allows most rivals to earn acceptable profits.</a:t>
            </a:r>
          </a:p>
          <a:p>
            <a:pPr marL="457200" indent="-457200">
              <a:spcAft>
                <a:spcPts val="600"/>
              </a:spcAft>
              <a:buFont typeface="Wingdings" panose="05000000000000000000" pitchFamily="2" charset="2"/>
              <a:buChar char="Ø"/>
            </a:pPr>
            <a:r>
              <a:rPr lang="en-US" dirty="0"/>
              <a:t>Weak</a:t>
            </a:r>
          </a:p>
          <a:p>
            <a:pPr lvl="1">
              <a:spcAft>
                <a:spcPts val="600"/>
              </a:spcAft>
            </a:pPr>
            <a:r>
              <a:rPr lang="en-US" dirty="0"/>
              <a:t>Industry rivals satisfied with their sales growth and market share rarely undertake offensives against their competitors.</a:t>
            </a:r>
          </a:p>
        </p:txBody>
      </p:sp>
    </p:spTree>
    <p:extLst>
      <p:ext uri="{BB962C8B-B14F-4D97-AF65-F5344CB8AC3E}">
        <p14:creationId xmlns:p14="http://schemas.microsoft.com/office/powerpoint/2010/main" val="78843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Collective Strengths of the Five Competitive Forces and Industry Profitability</a:t>
            </a:r>
          </a:p>
        </p:txBody>
      </p:sp>
      <p:sp>
        <p:nvSpPr>
          <p:cNvPr id="2" name="Content Placeholder 1"/>
          <p:cNvSpPr>
            <a:spLocks noGrp="1"/>
          </p:cNvSpPr>
          <p:nvPr>
            <p:ph idx="1"/>
          </p:nvPr>
        </p:nvSpPr>
        <p:spPr/>
        <p:txBody>
          <a:bodyPr>
            <a:normAutofit/>
          </a:bodyPr>
          <a:lstStyle/>
          <a:p>
            <a:pPr>
              <a:spcAft>
                <a:spcPts val="2400"/>
              </a:spcAft>
            </a:pPr>
            <a:r>
              <a:rPr lang="en-US" sz="3600" dirty="0"/>
              <a:t>As a rule, the stronger the collective impact of the five competitive forces, the lower the combined profitability of industry participants.</a:t>
            </a:r>
          </a:p>
          <a:p>
            <a:r>
              <a:rPr lang="en-US" sz="3600" dirty="0"/>
              <a:t>The stronger the forces of competition, the harder it becomes for industry members to earn attractive profits.</a:t>
            </a:r>
          </a:p>
        </p:txBody>
      </p:sp>
    </p:spTree>
    <p:extLst>
      <p:ext uri="{BB962C8B-B14F-4D97-AF65-F5344CB8AC3E}">
        <p14:creationId xmlns:p14="http://schemas.microsoft.com/office/powerpoint/2010/main" val="2330833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98540B-5EEF-4522-BA44-E98A3D119A84}"/>
              </a:ext>
            </a:extLst>
          </p:cNvPr>
          <p:cNvSpPr>
            <a:spLocks noGrp="1"/>
          </p:cNvSpPr>
          <p:nvPr>
            <p:ph type="title"/>
          </p:nvPr>
        </p:nvSpPr>
        <p:spPr/>
        <p:txBody>
          <a:bodyPr/>
          <a:lstStyle/>
          <a:p>
            <a:r>
              <a:rPr lang="en-US" dirty="0"/>
              <a:t>When Do the Five Competitive Forces Result in Attractive Industry Conditions?</a:t>
            </a:r>
          </a:p>
        </p:txBody>
      </p:sp>
      <p:sp>
        <p:nvSpPr>
          <p:cNvPr id="5" name="Content Placeholder 4">
            <a:extLst>
              <a:ext uri="{FF2B5EF4-FFF2-40B4-BE49-F238E27FC236}">
                <a16:creationId xmlns:a16="http://schemas.microsoft.com/office/drawing/2014/main" xmlns="" id="{AFEAE5B7-BBE0-428C-9AC2-486C83DB9945}"/>
              </a:ext>
            </a:extLst>
          </p:cNvPr>
          <p:cNvSpPr>
            <a:spLocks noGrp="1"/>
          </p:cNvSpPr>
          <p:nvPr>
            <p:ph idx="1"/>
          </p:nvPr>
        </p:nvSpPr>
        <p:spPr/>
        <p:txBody>
          <a:bodyPr>
            <a:normAutofit/>
          </a:bodyPr>
          <a:lstStyle/>
          <a:p>
            <a:r>
              <a:rPr lang="en-US" sz="3200" dirty="0"/>
              <a:t>The ideal competitive environment for earning superior profits occurs when:</a:t>
            </a:r>
          </a:p>
          <a:p>
            <a:pPr marL="914400" lvl="1" indent="-457200">
              <a:buFont typeface="Wingdings" panose="05000000000000000000" pitchFamily="2" charset="2"/>
              <a:buChar char="ü"/>
            </a:pPr>
            <a:r>
              <a:rPr lang="en-US" sz="2800" dirty="0"/>
              <a:t>Suppliers and customers are in weak bargaining positions.</a:t>
            </a:r>
          </a:p>
          <a:p>
            <a:pPr marL="914400" lvl="1" indent="-457200">
              <a:buFont typeface="Wingdings" panose="05000000000000000000" pitchFamily="2" charset="2"/>
              <a:buChar char="ü"/>
            </a:pPr>
            <a:r>
              <a:rPr lang="en-US" sz="2800" dirty="0"/>
              <a:t>There are no good substitutes.</a:t>
            </a:r>
          </a:p>
          <a:p>
            <a:pPr marL="914400" lvl="1" indent="-457200">
              <a:buFont typeface="Wingdings" panose="05000000000000000000" pitchFamily="2" charset="2"/>
              <a:buChar char="ü"/>
            </a:pPr>
            <a:r>
              <a:rPr lang="en-US" sz="2800" dirty="0"/>
              <a:t>High entry barriers deter entry of new competitors.</a:t>
            </a:r>
          </a:p>
          <a:p>
            <a:pPr marL="914400" lvl="1" indent="-457200">
              <a:buFont typeface="Wingdings" panose="05000000000000000000" pitchFamily="2" charset="2"/>
              <a:buChar char="ü"/>
            </a:pPr>
            <a:r>
              <a:rPr lang="en-US" sz="2800" dirty="0"/>
              <a:t>Internal rivalry produces moderate competitive pressure.</a:t>
            </a:r>
          </a:p>
        </p:txBody>
      </p:sp>
    </p:spTree>
    <p:extLst>
      <p:ext uri="{BB962C8B-B14F-4D97-AF65-F5344CB8AC3E}">
        <p14:creationId xmlns:p14="http://schemas.microsoft.com/office/powerpoint/2010/main" val="2369791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B902E7-E561-4DE0-AC2A-69813C6324AA}"/>
              </a:ext>
            </a:extLst>
          </p:cNvPr>
          <p:cNvSpPr>
            <a:spLocks noGrp="1"/>
          </p:cNvSpPr>
          <p:nvPr>
            <p:ph type="title"/>
          </p:nvPr>
        </p:nvSpPr>
        <p:spPr/>
        <p:txBody>
          <a:bodyPr/>
          <a:lstStyle/>
          <a:p>
            <a:r>
              <a:rPr lang="en-US" dirty="0"/>
              <a:t>When Do the Five Competitive Forces Result in Unattractive Industry Conditions?</a:t>
            </a:r>
          </a:p>
        </p:txBody>
      </p:sp>
      <p:sp>
        <p:nvSpPr>
          <p:cNvPr id="5" name="Content Placeholder 4">
            <a:extLst>
              <a:ext uri="{FF2B5EF4-FFF2-40B4-BE49-F238E27FC236}">
                <a16:creationId xmlns:a16="http://schemas.microsoft.com/office/drawing/2014/main" xmlns="" id="{B5CDA65E-917F-47F7-9B7A-DF0D53052877}"/>
              </a:ext>
            </a:extLst>
          </p:cNvPr>
          <p:cNvSpPr>
            <a:spLocks noGrp="1"/>
          </p:cNvSpPr>
          <p:nvPr>
            <p:ph idx="1"/>
          </p:nvPr>
        </p:nvSpPr>
        <p:spPr/>
        <p:txBody>
          <a:bodyPr>
            <a:normAutofit/>
          </a:bodyPr>
          <a:lstStyle/>
          <a:p>
            <a:r>
              <a:rPr lang="en-US" sz="3200" dirty="0"/>
              <a:t>An industry is competitively unattractive when all five forces are producing strong competitive pressures.</a:t>
            </a:r>
          </a:p>
          <a:p>
            <a:pPr marL="914400" lvl="1" indent="-457200">
              <a:buFont typeface="Courier New" panose="02070309020205020404" pitchFamily="49" charset="0"/>
              <a:buChar char="o"/>
            </a:pPr>
            <a:r>
              <a:rPr lang="en-US" sz="2800" dirty="0"/>
              <a:t>Internal rivalry among competitors is strong.</a:t>
            </a:r>
          </a:p>
          <a:p>
            <a:pPr marL="914400" lvl="1" indent="-457200">
              <a:buFont typeface="Courier New" panose="02070309020205020404" pitchFamily="49" charset="0"/>
              <a:buChar char="o"/>
            </a:pPr>
            <a:r>
              <a:rPr lang="en-US" sz="2800" dirty="0"/>
              <a:t>Low entry barriers result in entry of new competitors.</a:t>
            </a:r>
          </a:p>
          <a:p>
            <a:pPr marL="914400" lvl="1" indent="-457200">
              <a:buFont typeface="Courier New" panose="02070309020205020404" pitchFamily="49" charset="0"/>
              <a:buChar char="o"/>
            </a:pPr>
            <a:r>
              <a:rPr lang="en-US" sz="2800" dirty="0"/>
              <a:t>Competition from substitutes is intense.</a:t>
            </a:r>
          </a:p>
          <a:p>
            <a:pPr marL="914400" lvl="1" indent="-457200">
              <a:buFont typeface="Courier New" panose="02070309020205020404" pitchFamily="49" charset="0"/>
              <a:buChar char="o"/>
            </a:pPr>
            <a:r>
              <a:rPr lang="en-US" sz="2800" dirty="0"/>
              <a:t>Suppliers and customers are in strong bargaining positions.</a:t>
            </a:r>
          </a:p>
        </p:txBody>
      </p:sp>
    </p:spTree>
    <p:extLst>
      <p:ext uri="{BB962C8B-B14F-4D97-AF65-F5344CB8AC3E}">
        <p14:creationId xmlns:p14="http://schemas.microsoft.com/office/powerpoint/2010/main" val="304894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E577E78-2845-4DA6-8758-B6BC8952BDC5}"/>
              </a:ext>
            </a:extLst>
          </p:cNvPr>
          <p:cNvSpPr>
            <a:spLocks noGrp="1"/>
          </p:cNvSpPr>
          <p:nvPr>
            <p:ph type="title"/>
          </p:nvPr>
        </p:nvSpPr>
        <p:spPr/>
        <p:txBody>
          <a:bodyPr>
            <a:normAutofit fontScale="90000"/>
          </a:bodyPr>
          <a:lstStyle/>
          <a:p>
            <a:r>
              <a:rPr lang="en-US" dirty="0"/>
              <a:t>The First Test of a Winning Strategy: “How well does the current strategy fit the company’s situation?”</a:t>
            </a:r>
          </a:p>
        </p:txBody>
      </p:sp>
      <p:sp>
        <p:nvSpPr>
          <p:cNvPr id="5" name="Content Placeholder 4">
            <a:extLst>
              <a:ext uri="{FF2B5EF4-FFF2-40B4-BE49-F238E27FC236}">
                <a16:creationId xmlns:a16="http://schemas.microsoft.com/office/drawing/2014/main" xmlns="" id="{41863B6B-36CA-4B02-904D-510DE4FD9B44}"/>
              </a:ext>
            </a:extLst>
          </p:cNvPr>
          <p:cNvSpPr>
            <a:spLocks noGrp="1"/>
          </p:cNvSpPr>
          <p:nvPr>
            <p:ph idx="1"/>
          </p:nvPr>
        </p:nvSpPr>
        <p:spPr/>
        <p:txBody>
          <a:bodyPr>
            <a:normAutofit/>
          </a:bodyPr>
          <a:lstStyle/>
          <a:p>
            <a:pPr>
              <a:spcBef>
                <a:spcPts val="1200"/>
              </a:spcBef>
              <a:spcAft>
                <a:spcPts val="0"/>
              </a:spcAft>
            </a:pPr>
            <a:r>
              <a:rPr lang="en-US" sz="3600" dirty="0"/>
              <a:t>Two facets of the company’s situation</a:t>
            </a:r>
          </a:p>
          <a:p>
            <a:pPr marL="800100" lvl="1" indent="-342900">
              <a:spcBef>
                <a:spcPts val="1200"/>
              </a:spcBef>
              <a:spcAft>
                <a:spcPts val="0"/>
              </a:spcAft>
              <a:buFont typeface="Arial" panose="020B0604020202020204" pitchFamily="34" charset="0"/>
              <a:buChar char="•"/>
            </a:pPr>
            <a:r>
              <a:rPr lang="en-US" sz="3200" dirty="0"/>
              <a:t>Its </a:t>
            </a:r>
            <a:r>
              <a:rPr lang="en-US" sz="3200" b="1" dirty="0"/>
              <a:t>external</a:t>
            </a:r>
            <a:r>
              <a:rPr lang="en-US" sz="3200" dirty="0"/>
              <a:t> environment— </a:t>
            </a:r>
            <a:r>
              <a:rPr lang="en-US" sz="3200" i="1" dirty="0">
                <a:solidFill>
                  <a:srgbClr val="C00000"/>
                </a:solidFill>
              </a:rPr>
              <a:t>industry and competitive environments </a:t>
            </a:r>
            <a:r>
              <a:rPr lang="en-US" sz="3200" dirty="0"/>
              <a:t>in which it </a:t>
            </a:r>
            <a:r>
              <a:rPr lang="en-US" sz="3200" dirty="0" smtClean="0"/>
              <a:t>operates</a:t>
            </a:r>
          </a:p>
          <a:p>
            <a:pPr marL="800100" lvl="1" indent="-342900">
              <a:spcBef>
                <a:spcPts val="1200"/>
              </a:spcBef>
              <a:spcAft>
                <a:spcPts val="0"/>
              </a:spcAft>
              <a:buFont typeface="Arial" panose="020B0604020202020204" pitchFamily="34" charset="0"/>
              <a:buChar char="•"/>
            </a:pPr>
            <a:endParaRPr lang="en-US" sz="1600" dirty="0"/>
          </a:p>
          <a:p>
            <a:pPr marL="800100" lvl="1" indent="-342900">
              <a:spcBef>
                <a:spcPts val="1200"/>
              </a:spcBef>
              <a:spcAft>
                <a:spcPts val="0"/>
              </a:spcAft>
              <a:buFont typeface="Arial" panose="020B0604020202020204" pitchFamily="34" charset="0"/>
              <a:buChar char="•"/>
            </a:pPr>
            <a:r>
              <a:rPr lang="en-US" sz="3200" dirty="0"/>
              <a:t>Its </a:t>
            </a:r>
            <a:r>
              <a:rPr lang="en-US" sz="3200" b="1" dirty="0"/>
              <a:t>internal</a:t>
            </a:r>
            <a:r>
              <a:rPr lang="en-US" sz="3200" dirty="0"/>
              <a:t> environment—the company’s </a:t>
            </a:r>
            <a:r>
              <a:rPr lang="en-US" sz="3200" i="1" dirty="0">
                <a:solidFill>
                  <a:srgbClr val="C00000"/>
                </a:solidFill>
              </a:rPr>
              <a:t>resources and organizational capabilities</a:t>
            </a:r>
            <a:endParaRPr lang="en-US" sz="3200" dirty="0"/>
          </a:p>
          <a:p>
            <a:endParaRPr lang="en-US" sz="3600" dirty="0"/>
          </a:p>
        </p:txBody>
      </p:sp>
    </p:spTree>
    <p:extLst>
      <p:ext uri="{BB962C8B-B14F-4D97-AF65-F5344CB8AC3E}">
        <p14:creationId xmlns:p14="http://schemas.microsoft.com/office/powerpoint/2010/main" val="34907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3247D74-8371-47D1-AF6D-04CF4C1B7337}"/>
              </a:ext>
            </a:extLst>
          </p:cNvPr>
          <p:cNvSpPr>
            <a:spLocks noGrp="1"/>
          </p:cNvSpPr>
          <p:nvPr>
            <p:ph type="title"/>
          </p:nvPr>
        </p:nvSpPr>
        <p:spPr/>
        <p:txBody>
          <a:bodyPr>
            <a:normAutofit fontScale="90000"/>
          </a:bodyPr>
          <a:lstStyle/>
          <a:p>
            <a:r>
              <a:rPr lang="en-US" dirty="0"/>
              <a:t>Question 3: What Are the Industry’s Driving Forces of Change and What Impact Will They Have?</a:t>
            </a:r>
          </a:p>
        </p:txBody>
      </p:sp>
      <p:sp>
        <p:nvSpPr>
          <p:cNvPr id="5" name="Content Placeholder 4">
            <a:extLst>
              <a:ext uri="{FF2B5EF4-FFF2-40B4-BE49-F238E27FC236}">
                <a16:creationId xmlns:a16="http://schemas.microsoft.com/office/drawing/2014/main" xmlns="" id="{46008D9E-EE1E-4188-9AC1-389C13F1CC19}"/>
              </a:ext>
            </a:extLst>
          </p:cNvPr>
          <p:cNvSpPr>
            <a:spLocks noGrp="1"/>
          </p:cNvSpPr>
          <p:nvPr>
            <p:ph idx="1"/>
          </p:nvPr>
        </p:nvSpPr>
        <p:spPr>
          <a:xfrm>
            <a:off x="182928" y="1508781"/>
            <a:ext cx="8778144" cy="4952979"/>
          </a:xfrm>
        </p:spPr>
        <p:txBody>
          <a:bodyPr>
            <a:noAutofit/>
          </a:bodyPr>
          <a:lstStyle/>
          <a:p>
            <a:r>
              <a:rPr lang="en-US" sz="3600" dirty="0"/>
              <a:t>Driving forces analysis has three steps:</a:t>
            </a:r>
          </a:p>
          <a:p>
            <a:pPr marL="914400" lvl="1" indent="-457200">
              <a:buFont typeface="+mj-lt"/>
              <a:buAutoNum type="arabicPeriod"/>
            </a:pPr>
            <a:r>
              <a:rPr lang="en-US" sz="3200" dirty="0"/>
              <a:t>Identifying the present driving forces, as only 3 to 4 factors qualify as real drivers of change</a:t>
            </a:r>
          </a:p>
          <a:p>
            <a:pPr marL="914400" lvl="1" indent="-457200">
              <a:buFont typeface="+mj-lt"/>
              <a:buAutoNum type="arabicPeriod"/>
            </a:pPr>
            <a:r>
              <a:rPr lang="en-US" sz="3200" dirty="0"/>
              <a:t>Assessing whether the drivers of change are, individually or collectively, acting to make the industry more or less attractive</a:t>
            </a:r>
          </a:p>
          <a:p>
            <a:pPr marL="914400" lvl="1" indent="-457200">
              <a:buFont typeface="+mj-lt"/>
              <a:buAutoNum type="arabicPeriod"/>
            </a:pPr>
            <a:r>
              <a:rPr lang="en-US" sz="3200" dirty="0"/>
              <a:t>Determining what strategy changes are needed to prepare for the impact of the driving forces</a:t>
            </a:r>
          </a:p>
        </p:txBody>
      </p:sp>
    </p:spTree>
    <p:extLst>
      <p:ext uri="{BB962C8B-B14F-4D97-AF65-F5344CB8AC3E}">
        <p14:creationId xmlns:p14="http://schemas.microsoft.com/office/powerpoint/2010/main" val="256013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CORE CONCEPT: Driving Forces</a:t>
            </a:r>
          </a:p>
        </p:txBody>
      </p:sp>
      <p:sp>
        <p:nvSpPr>
          <p:cNvPr id="4" name="Content Placeholder 3"/>
          <p:cNvSpPr>
            <a:spLocks noGrp="1"/>
          </p:cNvSpPr>
          <p:nvPr>
            <p:ph idx="1"/>
          </p:nvPr>
        </p:nvSpPr>
        <p:spPr/>
        <p:txBody>
          <a:bodyPr>
            <a:normAutofit/>
          </a:bodyPr>
          <a:lstStyle/>
          <a:p>
            <a:pPr>
              <a:spcAft>
                <a:spcPts val="2400"/>
              </a:spcAft>
            </a:pPr>
            <a:r>
              <a:rPr lang="en-US" sz="3600" b="1" dirty="0"/>
              <a:t>Driving forces </a:t>
            </a:r>
            <a:r>
              <a:rPr lang="en-US" sz="3600" dirty="0"/>
              <a:t>are the major underlying causes of change in industry and competitive conditions.</a:t>
            </a:r>
          </a:p>
          <a:p>
            <a:r>
              <a:rPr lang="en-US" sz="3600" dirty="0"/>
              <a:t>Some driving forces originate in the outer ring of the company’s macro-environment but most originate in the company’s more immediate industry and competitive environment.</a:t>
            </a:r>
          </a:p>
        </p:txBody>
      </p:sp>
    </p:spTree>
    <p:extLst>
      <p:ext uri="{BB962C8B-B14F-4D97-AF65-F5344CB8AC3E}">
        <p14:creationId xmlns:p14="http://schemas.microsoft.com/office/powerpoint/2010/main" val="409171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E582D-2997-44B8-AA9F-11E9460BC45D}"/>
              </a:ext>
            </a:extLst>
          </p:cNvPr>
          <p:cNvSpPr>
            <a:spLocks noGrp="1"/>
          </p:cNvSpPr>
          <p:nvPr>
            <p:ph type="title"/>
          </p:nvPr>
        </p:nvSpPr>
        <p:spPr>
          <a:xfrm>
            <a:off x="50" y="9757"/>
            <a:ext cx="9052511" cy="584634"/>
          </a:xfrm>
        </p:spPr>
        <p:txBody>
          <a:bodyPr>
            <a:normAutofit fontScale="90000"/>
          </a:bodyPr>
          <a:lstStyle/>
          <a:p>
            <a:r>
              <a:rPr lang="en-US" dirty="0"/>
              <a:t>Common Driving Forces</a:t>
            </a:r>
          </a:p>
        </p:txBody>
      </p:sp>
      <p:sp>
        <p:nvSpPr>
          <p:cNvPr id="3" name="Content Placeholder 2">
            <a:extLst>
              <a:ext uri="{FF2B5EF4-FFF2-40B4-BE49-F238E27FC236}">
                <a16:creationId xmlns:a16="http://schemas.microsoft.com/office/drawing/2014/main" xmlns="" id="{E324C52D-9FED-44A1-96E7-F1716B62827B}"/>
              </a:ext>
            </a:extLst>
          </p:cNvPr>
          <p:cNvSpPr>
            <a:spLocks noGrp="1"/>
          </p:cNvSpPr>
          <p:nvPr>
            <p:ph sz="half" idx="1"/>
          </p:nvPr>
        </p:nvSpPr>
        <p:spPr>
          <a:xfrm>
            <a:off x="457200" y="868708"/>
            <a:ext cx="4038600" cy="5648035"/>
          </a:xfrm>
        </p:spPr>
        <p:txBody>
          <a:bodyPr>
            <a:noAutofit/>
          </a:bodyPr>
          <a:lstStyle/>
          <a:p>
            <a:r>
              <a:rPr lang="en-US" sz="2000" b="1" dirty="0"/>
              <a:t>Driving Forces</a:t>
            </a:r>
          </a:p>
          <a:p>
            <a:pPr marL="342900" indent="-342900">
              <a:buFont typeface="Arial" panose="020B0604020202020204" pitchFamily="34" charset="0"/>
              <a:buChar char="•"/>
            </a:pPr>
            <a:r>
              <a:rPr lang="en-US" sz="2000" dirty="0"/>
              <a:t>Changes in the long-term industry growth rate</a:t>
            </a:r>
          </a:p>
          <a:p>
            <a:pPr marL="342900" indent="-342900">
              <a:buFont typeface="Arial" panose="020B0604020202020204" pitchFamily="34" charset="0"/>
              <a:buChar char="•"/>
            </a:pPr>
            <a:r>
              <a:rPr lang="en-US" sz="2000" dirty="0"/>
              <a:t>Increasing globalization</a:t>
            </a:r>
          </a:p>
          <a:p>
            <a:pPr marL="342900" indent="-342900">
              <a:buFont typeface="Arial" panose="020B0604020202020204" pitchFamily="34" charset="0"/>
              <a:buChar char="•"/>
            </a:pPr>
            <a:r>
              <a:rPr lang="en-US" sz="2000" dirty="0"/>
              <a:t>Emerging new Internet capabilities and applications</a:t>
            </a:r>
          </a:p>
          <a:p>
            <a:pPr marL="342900" indent="-342900">
              <a:buFont typeface="Arial" panose="020B0604020202020204" pitchFamily="34" charset="0"/>
              <a:buChar char="•"/>
            </a:pPr>
            <a:r>
              <a:rPr lang="en-US" sz="2000" dirty="0"/>
              <a:t>Changes in who buys the product and how they use it</a:t>
            </a:r>
          </a:p>
          <a:p>
            <a:pPr marL="342900" indent="-342900">
              <a:buFont typeface="Arial" panose="020B0604020202020204" pitchFamily="34" charset="0"/>
              <a:buChar char="•"/>
            </a:pPr>
            <a:r>
              <a:rPr lang="en-US" sz="2000" dirty="0"/>
              <a:t>Product innovation</a:t>
            </a:r>
          </a:p>
          <a:p>
            <a:pPr marL="342900" indent="-342900">
              <a:buFont typeface="Arial" panose="020B0604020202020204" pitchFamily="34" charset="0"/>
              <a:buChar char="•"/>
            </a:pPr>
            <a:r>
              <a:rPr lang="en-US" sz="2000" dirty="0"/>
              <a:t>Technological change and manufacturing process innovation</a:t>
            </a:r>
          </a:p>
          <a:p>
            <a:pPr marL="342900" indent="-342900">
              <a:buFont typeface="Arial" panose="020B0604020202020204" pitchFamily="34" charset="0"/>
              <a:buChar char="•"/>
            </a:pPr>
            <a:r>
              <a:rPr lang="en-US" sz="2000" dirty="0"/>
              <a:t>Marketing innovation</a:t>
            </a:r>
          </a:p>
          <a:p>
            <a:pPr marL="342900" indent="-342900">
              <a:buFont typeface="Arial" panose="020B0604020202020204" pitchFamily="34" charset="0"/>
              <a:buChar char="•"/>
            </a:pPr>
            <a:r>
              <a:rPr lang="en-US" sz="2000" dirty="0"/>
              <a:t>Entry or exit of major firms</a:t>
            </a:r>
          </a:p>
          <a:p>
            <a:pPr marL="342900" indent="-342900">
              <a:buFont typeface="Arial" panose="020B0604020202020204" pitchFamily="34" charset="0"/>
              <a:buChar char="•"/>
            </a:pPr>
            <a:endParaRPr lang="en-US" sz="2000" b="1" dirty="0"/>
          </a:p>
        </p:txBody>
      </p:sp>
      <p:sp>
        <p:nvSpPr>
          <p:cNvPr id="4" name="Content Placeholder 3">
            <a:extLst>
              <a:ext uri="{FF2B5EF4-FFF2-40B4-BE49-F238E27FC236}">
                <a16:creationId xmlns:a16="http://schemas.microsoft.com/office/drawing/2014/main" xmlns="" id="{FDF64C70-DA5F-46D6-85FC-CDF492EDC523}"/>
              </a:ext>
            </a:extLst>
          </p:cNvPr>
          <p:cNvSpPr>
            <a:spLocks noGrp="1"/>
          </p:cNvSpPr>
          <p:nvPr>
            <p:ph sz="half" idx="2"/>
          </p:nvPr>
        </p:nvSpPr>
        <p:spPr>
          <a:xfrm>
            <a:off x="4648200" y="868708"/>
            <a:ext cx="4038600" cy="5648035"/>
          </a:xfrm>
        </p:spPr>
        <p:txBody>
          <a:bodyPr>
            <a:normAutofit/>
          </a:bodyPr>
          <a:lstStyle/>
          <a:p>
            <a:pPr marL="342900" indent="-342900">
              <a:buFont typeface="Arial" panose="020B0604020202020204" pitchFamily="34" charset="0"/>
              <a:buChar char="•"/>
            </a:pPr>
            <a:r>
              <a:rPr lang="en-US" sz="2000" dirty="0"/>
              <a:t>Diffusion of technical know-how across more companies and more countries</a:t>
            </a:r>
          </a:p>
          <a:p>
            <a:pPr marL="342900" indent="-342900">
              <a:buFont typeface="Arial" panose="020B0604020202020204" pitchFamily="34" charset="0"/>
              <a:buChar char="•"/>
            </a:pPr>
            <a:r>
              <a:rPr lang="en-US" sz="2000" dirty="0"/>
              <a:t>Changes in cost and efficiency</a:t>
            </a:r>
          </a:p>
          <a:p>
            <a:pPr marL="342900" indent="-342900">
              <a:buFont typeface="Arial" panose="020B0604020202020204" pitchFamily="34" charset="0"/>
              <a:buChar char="•"/>
            </a:pPr>
            <a:r>
              <a:rPr lang="en-US" sz="2000" dirty="0"/>
              <a:t>Growing buyer preferences for differentiated products instead of a standardized commodity product (or for standardized products instead of strongly differentiated products)</a:t>
            </a:r>
          </a:p>
          <a:p>
            <a:pPr marL="342900" indent="-342900">
              <a:buFont typeface="Arial" panose="020B0604020202020204" pitchFamily="34" charset="0"/>
              <a:buChar char="•"/>
            </a:pPr>
            <a:r>
              <a:rPr lang="en-US" sz="2000" dirty="0"/>
              <a:t>Regulatory influences and government policy changes</a:t>
            </a:r>
          </a:p>
          <a:p>
            <a:pPr marL="342900" indent="-342900">
              <a:buFont typeface="Arial" panose="020B0604020202020204" pitchFamily="34" charset="0"/>
              <a:buChar char="•"/>
            </a:pPr>
            <a:r>
              <a:rPr lang="en-US" sz="2000" dirty="0"/>
              <a:t>Changing societal concerns, attitudes, and lifestyles</a:t>
            </a:r>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2471815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Question 4: How Are Industry Rivals Positioned?</a:t>
            </a:r>
          </a:p>
        </p:txBody>
      </p:sp>
      <p:sp>
        <p:nvSpPr>
          <p:cNvPr id="8" name="Content Placeholder 7"/>
          <p:cNvSpPr>
            <a:spLocks noGrp="1"/>
          </p:cNvSpPr>
          <p:nvPr>
            <p:ph idx="1"/>
          </p:nvPr>
        </p:nvSpPr>
        <p:spPr>
          <a:xfrm>
            <a:off x="457245" y="960147"/>
            <a:ext cx="8229509" cy="5462237"/>
          </a:xfrm>
        </p:spPr>
        <p:txBody>
          <a:bodyPr>
            <a:normAutofit/>
          </a:bodyPr>
          <a:lstStyle/>
          <a:p>
            <a:r>
              <a:rPr lang="en-US" sz="3600" dirty="0"/>
              <a:t>Strategic Group Mapping</a:t>
            </a:r>
          </a:p>
          <a:p>
            <a:pPr lvl="1"/>
            <a:r>
              <a:rPr lang="en-US" sz="3200" dirty="0"/>
              <a:t>It is a useful technique for graphically displaying different market or competitive positions that rival firms occupy in the industry.</a:t>
            </a:r>
          </a:p>
          <a:p>
            <a:r>
              <a:rPr lang="en-US" sz="3600" dirty="0"/>
              <a:t>A Strategic Group</a:t>
            </a:r>
          </a:p>
          <a:p>
            <a:pPr lvl="1"/>
            <a:r>
              <a:rPr lang="en-US" sz="3200" dirty="0"/>
              <a:t>It is a cluster of industry rivals that have similar competitive approaches and market positions.</a:t>
            </a:r>
          </a:p>
        </p:txBody>
      </p:sp>
    </p:spTree>
    <p:extLst>
      <p:ext uri="{BB962C8B-B14F-4D97-AF65-F5344CB8AC3E}">
        <p14:creationId xmlns:p14="http://schemas.microsoft.com/office/powerpoint/2010/main" val="3287671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CORE CONCEPTS: Strategic Group Mapping and Strategic Groups</a:t>
            </a:r>
          </a:p>
        </p:txBody>
      </p:sp>
      <p:sp>
        <p:nvSpPr>
          <p:cNvPr id="3" name="Content Placeholder 2"/>
          <p:cNvSpPr>
            <a:spLocks noGrp="1"/>
          </p:cNvSpPr>
          <p:nvPr>
            <p:ph idx="1"/>
          </p:nvPr>
        </p:nvSpPr>
        <p:spPr>
          <a:xfrm>
            <a:off x="514395" y="1417342"/>
            <a:ext cx="8102600" cy="4860442"/>
          </a:xfrm>
        </p:spPr>
        <p:txBody>
          <a:bodyPr>
            <a:normAutofit/>
          </a:bodyPr>
          <a:lstStyle/>
          <a:p>
            <a:pPr>
              <a:spcAft>
                <a:spcPts val="2400"/>
              </a:spcAft>
            </a:pPr>
            <a:r>
              <a:rPr lang="en-US" sz="3600" b="1" dirty="0"/>
              <a:t>Strategic group mapping </a:t>
            </a:r>
            <a:r>
              <a:rPr lang="en-US" sz="3600" dirty="0"/>
              <a:t>is a technique for displaying the different market or competitive positions that rival firms occupy in the industry.</a:t>
            </a:r>
          </a:p>
          <a:p>
            <a:r>
              <a:rPr lang="en-US" sz="3600" b="1" dirty="0"/>
              <a:t>A strategic group </a:t>
            </a:r>
            <a:r>
              <a:rPr lang="en-US" sz="3600" dirty="0"/>
              <a:t>is a cluster of industry rivals that have similar competitive approaches and market positions.</a:t>
            </a:r>
          </a:p>
        </p:txBody>
      </p:sp>
    </p:spTree>
    <p:extLst>
      <p:ext uri="{BB962C8B-B14F-4D97-AF65-F5344CB8AC3E}">
        <p14:creationId xmlns:p14="http://schemas.microsoft.com/office/powerpoint/2010/main" val="74013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Strategic Group Map</a:t>
            </a:r>
          </a:p>
        </p:txBody>
      </p:sp>
      <p:sp>
        <p:nvSpPr>
          <p:cNvPr id="3" name="Content Placeholder 2"/>
          <p:cNvSpPr>
            <a:spLocks noGrp="1"/>
          </p:cNvSpPr>
          <p:nvPr>
            <p:ph idx="1"/>
          </p:nvPr>
        </p:nvSpPr>
        <p:spPr>
          <a:xfrm>
            <a:off x="91489" y="868708"/>
            <a:ext cx="8961022" cy="5760657"/>
          </a:xfrm>
        </p:spPr>
        <p:txBody>
          <a:bodyPr>
            <a:noAutofit/>
          </a:bodyPr>
          <a:lstStyle/>
          <a:p>
            <a:r>
              <a:rPr lang="en-US" dirty="0"/>
              <a:t>Identify the competitive characteristics of strategic approaches used in the industry.</a:t>
            </a:r>
          </a:p>
          <a:p>
            <a:pPr lvl="1"/>
            <a:r>
              <a:rPr lang="en-US" sz="2800" dirty="0"/>
              <a:t>Typical variables: the price/quality range, geographic coverage, degree of vertical integration, product-line breadth, distribution channels, and degree of service offered.</a:t>
            </a:r>
          </a:p>
          <a:p>
            <a:r>
              <a:rPr lang="en-US" dirty="0"/>
              <a:t>Plot firms on a two-variable map based upon their strategic approaches. </a:t>
            </a:r>
          </a:p>
          <a:p>
            <a:r>
              <a:rPr lang="en-US" dirty="0"/>
              <a:t>Assign firms occupying the same map location to a common strategic group.</a:t>
            </a:r>
          </a:p>
          <a:p>
            <a:r>
              <a:rPr lang="en-US" dirty="0"/>
              <a:t>Draw circles around each strategic group proportional to the size of the group’s share of total industry sales revenues.</a:t>
            </a:r>
          </a:p>
        </p:txBody>
      </p:sp>
    </p:spTree>
    <p:extLst>
      <p:ext uri="{BB962C8B-B14F-4D97-AF65-F5344CB8AC3E}">
        <p14:creationId xmlns:p14="http://schemas.microsoft.com/office/powerpoint/2010/main" val="3033456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Strategic Group Map Construction</a:t>
            </a:r>
          </a:p>
        </p:txBody>
      </p:sp>
      <p:sp>
        <p:nvSpPr>
          <p:cNvPr id="6" name="Content Placeholder 5"/>
          <p:cNvSpPr>
            <a:spLocks noGrp="1"/>
          </p:cNvSpPr>
          <p:nvPr>
            <p:ph idx="1"/>
          </p:nvPr>
        </p:nvSpPr>
        <p:spPr>
          <a:xfrm>
            <a:off x="182928" y="1508781"/>
            <a:ext cx="8778144" cy="5120584"/>
          </a:xfrm>
        </p:spPr>
        <p:txBody>
          <a:bodyPr>
            <a:noAutofit/>
          </a:bodyPr>
          <a:lstStyle/>
          <a:p>
            <a:pPr marL="342900" indent="-342900">
              <a:spcAft>
                <a:spcPts val="1200"/>
              </a:spcAft>
              <a:buFont typeface="Wingdings" panose="05000000000000000000" pitchFamily="2" charset="2"/>
              <a:buChar char="ü"/>
            </a:pPr>
            <a:r>
              <a:rPr lang="en-US" sz="2500" dirty="0"/>
              <a:t>The variables used as map axes must not be highly correlated.</a:t>
            </a:r>
          </a:p>
          <a:p>
            <a:pPr marL="342900" indent="-342900">
              <a:spcAft>
                <a:spcPts val="1200"/>
              </a:spcAft>
              <a:buFont typeface="Wingdings" panose="05000000000000000000" pitchFamily="2" charset="2"/>
              <a:buChar char="ü"/>
            </a:pPr>
            <a:r>
              <a:rPr lang="en-US" sz="2500" dirty="0"/>
              <a:t>Variables must reflect large differences in how rivals are positioned to offer customer value in their marketplace. </a:t>
            </a:r>
          </a:p>
          <a:p>
            <a:pPr marL="342900" indent="-342900">
              <a:spcAft>
                <a:spcPts val="1200"/>
              </a:spcAft>
              <a:buFont typeface="Wingdings" panose="05000000000000000000" pitchFamily="2" charset="2"/>
              <a:buChar char="ü"/>
            </a:pPr>
            <a:r>
              <a:rPr lang="en-US" sz="2500" dirty="0"/>
              <a:t>Variables can be either quantitative or continuous; can be discrete variables or distinct classes and combinations.</a:t>
            </a:r>
          </a:p>
          <a:p>
            <a:pPr marL="342900" indent="-342900">
              <a:spcAft>
                <a:spcPts val="1200"/>
              </a:spcAft>
              <a:buFont typeface="Wingdings" panose="05000000000000000000" pitchFamily="2" charset="2"/>
              <a:buChar char="ü"/>
            </a:pPr>
            <a:r>
              <a:rPr lang="en-US" sz="2500" dirty="0"/>
              <a:t>Draw circle sizes proportional to combined sales of each strategic group to show the relative sizes of each strategic group.</a:t>
            </a:r>
          </a:p>
          <a:p>
            <a:pPr marL="342900" indent="-342900">
              <a:spcAft>
                <a:spcPts val="1200"/>
              </a:spcAft>
              <a:buFont typeface="Wingdings" panose="05000000000000000000" pitchFamily="2" charset="2"/>
              <a:buChar char="ü"/>
            </a:pPr>
            <a:r>
              <a:rPr lang="en-US" sz="2500" dirty="0"/>
              <a:t>Use various competitive variables as map axes, multiple maps can show different views of competitive positioning in the industry.</a:t>
            </a:r>
          </a:p>
        </p:txBody>
      </p:sp>
    </p:spTree>
    <p:extLst>
      <p:ext uri="{BB962C8B-B14F-4D97-AF65-F5344CB8AC3E}">
        <p14:creationId xmlns:p14="http://schemas.microsoft.com/office/powerpoint/2010/main" val="3489496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D31E9D2-FA56-48CE-AA0D-9DEA817E2248}"/>
              </a:ext>
            </a:extLst>
          </p:cNvPr>
          <p:cNvSpPr>
            <a:spLocks noGrp="1"/>
          </p:cNvSpPr>
          <p:nvPr>
            <p:ph type="title"/>
          </p:nvPr>
        </p:nvSpPr>
        <p:spPr>
          <a:xfrm>
            <a:off x="0" y="-1"/>
            <a:ext cx="9144000" cy="856271"/>
          </a:xfrm>
          <a:noFill/>
          <a:effectLst/>
        </p:spPr>
        <p:txBody>
          <a:bodyPr/>
          <a:lstStyle/>
          <a:p>
            <a:pPr marL="231775" algn="l"/>
            <a:r>
              <a:rPr lang="en-US" b="0" dirty="0">
                <a:solidFill>
                  <a:srgbClr val="E56C37"/>
                </a:solidFill>
              </a:rPr>
              <a:t>Concepts and Connections 3.1</a:t>
            </a:r>
          </a:p>
        </p:txBody>
      </p:sp>
      <p:pic>
        <p:nvPicPr>
          <p:cNvPr id="1026" name="Picture 2" descr="Graphic of comparative market positions of selected companies in the casual dining industry; a strategic group map example">
            <a:extLst>
              <a:ext uri="{FF2B5EF4-FFF2-40B4-BE49-F238E27FC236}">
                <a16:creationId xmlns:a16="http://schemas.microsoft.com/office/drawing/2014/main" xmlns="" id="{F9BF81A4-B0A8-4E8F-AAB0-08A5161F0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45" y="1134559"/>
            <a:ext cx="7772315" cy="529275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xmlns="" id="{807EA084-6C6F-454B-A8B3-C8E7158C87FC}"/>
              </a:ext>
            </a:extLst>
          </p:cNvPr>
          <p:cNvSpPr>
            <a:spLocks noGrp="1"/>
          </p:cNvSpPr>
          <p:nvPr>
            <p:ph type="body" sz="quarter" idx="16"/>
          </p:nvPr>
        </p:nvSpPr>
        <p:spPr/>
        <p:txBody>
          <a:bodyPr>
            <a:normAutofit fontScale="77500" lnSpcReduction="20000"/>
          </a:bodyPr>
          <a:lstStyle/>
          <a:p>
            <a:pPr algn="ctr"/>
            <a:r>
              <a:rPr lang="en-US" dirty="0">
                <a:hlinkClick r:id="rId3" action="ppaction://hlinksldjump"/>
              </a:rPr>
              <a:t>Jump to Appendix 8 for long description.</a:t>
            </a:r>
            <a:endParaRPr lang="en-US" dirty="0"/>
          </a:p>
        </p:txBody>
      </p:sp>
    </p:spTree>
    <p:extLst>
      <p:ext uri="{BB962C8B-B14F-4D97-AF65-F5344CB8AC3E}">
        <p14:creationId xmlns:p14="http://schemas.microsoft.com/office/powerpoint/2010/main" val="3955895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D0E688-537C-4ECC-A1FA-6E871F65A9B9}"/>
              </a:ext>
            </a:extLst>
          </p:cNvPr>
          <p:cNvSpPr>
            <a:spLocks noGrp="1"/>
          </p:cNvSpPr>
          <p:nvPr>
            <p:ph type="title"/>
          </p:nvPr>
        </p:nvSpPr>
        <p:spPr/>
        <p:txBody>
          <a:bodyPr/>
          <a:lstStyle/>
          <a:p>
            <a:r>
              <a:rPr lang="en-US" dirty="0"/>
              <a:t>The Value of Strategic Group Maps</a:t>
            </a:r>
          </a:p>
        </p:txBody>
      </p:sp>
      <p:sp>
        <p:nvSpPr>
          <p:cNvPr id="7" name="Content Placeholder 6">
            <a:extLst>
              <a:ext uri="{FF2B5EF4-FFF2-40B4-BE49-F238E27FC236}">
                <a16:creationId xmlns:a16="http://schemas.microsoft.com/office/drawing/2014/main" xmlns="" id="{4BEC2149-8513-456B-B615-833B42F37E12}"/>
              </a:ext>
            </a:extLst>
          </p:cNvPr>
          <p:cNvSpPr>
            <a:spLocks noGrp="1"/>
          </p:cNvSpPr>
          <p:nvPr>
            <p:ph idx="1"/>
          </p:nvPr>
        </p:nvSpPr>
        <p:spPr/>
        <p:txBody>
          <a:bodyPr>
            <a:normAutofit/>
          </a:bodyPr>
          <a:lstStyle/>
          <a:p>
            <a:r>
              <a:rPr lang="en-US" sz="3200" dirty="0"/>
              <a:t>The closer groups are to each other on the map, the stronger the cross-group rivalry.</a:t>
            </a:r>
          </a:p>
          <a:p>
            <a:pPr lvl="1"/>
            <a:r>
              <a:rPr lang="en-US" sz="2800" dirty="0"/>
              <a:t>Firms in groups that are far apart hardly compete.</a:t>
            </a:r>
          </a:p>
          <a:p>
            <a:r>
              <a:rPr lang="en-US" sz="3200" dirty="0"/>
              <a:t>Not all map positions are equally attractive.</a:t>
            </a:r>
          </a:p>
          <a:p>
            <a:pPr lvl="1"/>
            <a:r>
              <a:rPr lang="en-US" sz="2800" dirty="0"/>
              <a:t>Some groups are more favorably positioned because they confront weaker competitive forces.</a:t>
            </a:r>
          </a:p>
          <a:p>
            <a:pPr lvl="1"/>
            <a:r>
              <a:rPr lang="en-US" sz="2800" dirty="0"/>
              <a:t>Industry driving forces favor some groups over others.</a:t>
            </a:r>
          </a:p>
          <a:p>
            <a:pPr lvl="1"/>
            <a:r>
              <a:rPr lang="en-US" sz="2800" dirty="0"/>
              <a:t>Competitive pressures cause profit potential differences.</a:t>
            </a:r>
          </a:p>
        </p:txBody>
      </p:sp>
    </p:spTree>
    <p:extLst>
      <p:ext uri="{BB962C8B-B14F-4D97-AF65-F5344CB8AC3E}">
        <p14:creationId xmlns:p14="http://schemas.microsoft.com/office/powerpoint/2010/main" val="162333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What Strategic Moves Are Rivals Likely to Make Next?</a:t>
            </a:r>
          </a:p>
        </p:txBody>
      </p:sp>
      <p:sp>
        <p:nvSpPr>
          <p:cNvPr id="3" name="Content Placeholder 2"/>
          <p:cNvSpPr>
            <a:spLocks noGrp="1"/>
          </p:cNvSpPr>
          <p:nvPr>
            <p:ph idx="1"/>
          </p:nvPr>
        </p:nvSpPr>
        <p:spPr/>
        <p:txBody>
          <a:bodyPr/>
          <a:lstStyle/>
          <a:p>
            <a:pPr>
              <a:spcAft>
                <a:spcPts val="600"/>
              </a:spcAft>
            </a:pPr>
            <a:r>
              <a:rPr lang="en-US" dirty="0"/>
              <a:t>Framework for Analysis of Rival Competitors</a:t>
            </a:r>
          </a:p>
          <a:p>
            <a:pPr lvl="1">
              <a:spcAft>
                <a:spcPts val="600"/>
              </a:spcAft>
            </a:pPr>
            <a:r>
              <a:rPr lang="en-US" dirty="0"/>
              <a:t>Current Strategy?</a:t>
            </a:r>
          </a:p>
          <a:p>
            <a:pPr lvl="2">
              <a:spcAft>
                <a:spcPts val="600"/>
              </a:spcAft>
            </a:pPr>
            <a:r>
              <a:rPr lang="en-US" dirty="0"/>
              <a:t>Rival’s market position, competitive advantage basis, and its investments in infrastructure, technology, or other resources</a:t>
            </a:r>
          </a:p>
          <a:p>
            <a:pPr lvl="1">
              <a:spcAft>
                <a:spcPts val="600"/>
              </a:spcAft>
            </a:pPr>
            <a:r>
              <a:rPr lang="en-US" dirty="0"/>
              <a:t>Objectives?</a:t>
            </a:r>
          </a:p>
          <a:p>
            <a:pPr lvl="2">
              <a:spcAft>
                <a:spcPts val="600"/>
              </a:spcAft>
            </a:pPr>
            <a:r>
              <a:rPr lang="en-US" dirty="0"/>
              <a:t>Its performance on current financial and strategic objectives</a:t>
            </a:r>
          </a:p>
          <a:p>
            <a:pPr lvl="1">
              <a:spcAft>
                <a:spcPts val="600"/>
              </a:spcAft>
            </a:pPr>
            <a:r>
              <a:rPr lang="en-US" dirty="0"/>
              <a:t>Capabilities?</a:t>
            </a:r>
          </a:p>
          <a:p>
            <a:pPr lvl="2">
              <a:spcAft>
                <a:spcPts val="600"/>
              </a:spcAft>
            </a:pPr>
            <a:r>
              <a:rPr lang="en-US" dirty="0"/>
              <a:t>Its current set of capabilities and efforts to acquire new capabilities related to future strategic moves</a:t>
            </a:r>
          </a:p>
          <a:p>
            <a:pPr lvl="1">
              <a:spcAft>
                <a:spcPts val="600"/>
              </a:spcAft>
            </a:pPr>
            <a:r>
              <a:rPr lang="en-US" dirty="0"/>
              <a:t>Assumptions?</a:t>
            </a:r>
          </a:p>
          <a:p>
            <a:pPr lvl="2">
              <a:spcAft>
                <a:spcPts val="600"/>
              </a:spcAft>
            </a:pPr>
            <a:r>
              <a:rPr lang="en-US" dirty="0"/>
              <a:t>Views and beliefs of rival’s top managers about their firm’s strategic situation can strongly impact their future behaviors</a:t>
            </a:r>
          </a:p>
        </p:txBody>
      </p:sp>
    </p:spTree>
    <p:extLst>
      <p:ext uri="{BB962C8B-B14F-4D97-AF65-F5344CB8AC3E}">
        <p14:creationId xmlns:p14="http://schemas.microsoft.com/office/powerpoint/2010/main" val="1231353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Company’s Industry and Competitive Environment</a:t>
            </a:r>
          </a:p>
        </p:txBody>
      </p:sp>
      <p:sp>
        <p:nvSpPr>
          <p:cNvPr id="3" name="Content Placeholder 2"/>
          <p:cNvSpPr>
            <a:spLocks noGrp="1"/>
          </p:cNvSpPr>
          <p:nvPr>
            <p:ph idx="1"/>
          </p:nvPr>
        </p:nvSpPr>
        <p:spPr>
          <a:xfrm>
            <a:off x="274367" y="1508781"/>
            <a:ext cx="8595266" cy="4952979"/>
          </a:xfrm>
        </p:spPr>
        <p:txBody>
          <a:bodyPr>
            <a:noAutofit/>
          </a:bodyPr>
          <a:lstStyle/>
          <a:p>
            <a:pPr marL="457200" indent="-457200">
              <a:spcAft>
                <a:spcPts val="1200"/>
              </a:spcAft>
              <a:buFont typeface="+mj-lt"/>
              <a:buAutoNum type="arabicPeriod"/>
            </a:pPr>
            <a:r>
              <a:rPr lang="en-US" sz="2400" b="0" dirty="0"/>
              <a:t>Do macro-environmental factors and industry characteristics offer sellers opportunities for growth and attractive profits? </a:t>
            </a:r>
          </a:p>
          <a:p>
            <a:pPr marL="457200" indent="-457200">
              <a:spcAft>
                <a:spcPts val="1200"/>
              </a:spcAft>
              <a:buFont typeface="+mj-lt"/>
              <a:buAutoNum type="arabicPeriod"/>
            </a:pPr>
            <a:r>
              <a:rPr lang="en-US" sz="2400" b="0" dirty="0"/>
              <a:t>What kinds and strengths of competitive forces are present in the industry? </a:t>
            </a:r>
          </a:p>
          <a:p>
            <a:pPr marL="457200" indent="-457200">
              <a:spcAft>
                <a:spcPts val="1200"/>
              </a:spcAft>
              <a:buFont typeface="+mj-lt"/>
              <a:buAutoNum type="arabicPeriod"/>
            </a:pPr>
            <a:r>
              <a:rPr lang="en-US" sz="2400" b="0" dirty="0"/>
              <a:t>How will forces driving change in the industry impact</a:t>
            </a:r>
            <a:r>
              <a:rPr lang="en-US" sz="2400" dirty="0"/>
              <a:t> its competitive intensity and profitability</a:t>
            </a:r>
            <a:r>
              <a:rPr lang="en-US" sz="2400" b="0" dirty="0"/>
              <a:t>? </a:t>
            </a:r>
          </a:p>
          <a:p>
            <a:pPr marL="457200" indent="-457200">
              <a:spcAft>
                <a:spcPts val="1200"/>
              </a:spcAft>
              <a:buFont typeface="+mj-lt"/>
              <a:buAutoNum type="arabicPeriod"/>
            </a:pPr>
            <a:r>
              <a:rPr lang="en-US" sz="2400" b="0" dirty="0"/>
              <a:t>Which rivals </a:t>
            </a:r>
            <a:r>
              <a:rPr lang="en-US" sz="2400" dirty="0"/>
              <a:t>are </a:t>
            </a:r>
            <a:r>
              <a:rPr lang="en-US" sz="2400" b="0" dirty="0"/>
              <a:t>strongly positioned in the market and which are not? </a:t>
            </a:r>
          </a:p>
          <a:p>
            <a:pPr marL="457200" indent="-457200">
              <a:spcAft>
                <a:spcPts val="1200"/>
              </a:spcAft>
              <a:buFont typeface="+mj-lt"/>
              <a:buAutoNum type="arabicPeriod"/>
            </a:pPr>
            <a:r>
              <a:rPr lang="en-US" sz="2400" b="0" dirty="0"/>
              <a:t>What strategic moves are rivals likely to make next?</a:t>
            </a:r>
          </a:p>
          <a:p>
            <a:pPr marL="457200" indent="-457200">
              <a:spcAft>
                <a:spcPts val="1200"/>
              </a:spcAft>
              <a:buFont typeface="+mj-lt"/>
              <a:buAutoNum type="arabicPeriod"/>
            </a:pPr>
            <a:r>
              <a:rPr lang="en-US" sz="2400" b="0" dirty="0"/>
              <a:t>What are the key factors of competitive success?</a:t>
            </a:r>
          </a:p>
          <a:p>
            <a:pPr marL="457200" indent="-457200">
              <a:spcAft>
                <a:spcPts val="1200"/>
              </a:spcAft>
              <a:buFont typeface="+mj-lt"/>
              <a:buAutoNum type="arabicPeriod"/>
            </a:pPr>
            <a:r>
              <a:rPr lang="en-US" sz="2400" b="0" dirty="0"/>
              <a:t>Does the industry outlook offer good prospects for profitability? </a:t>
            </a:r>
          </a:p>
        </p:txBody>
      </p:sp>
    </p:spTree>
    <p:extLst>
      <p:ext uri="{BB962C8B-B14F-4D97-AF65-F5344CB8AC3E}">
        <p14:creationId xmlns:p14="http://schemas.microsoft.com/office/powerpoint/2010/main" val="135730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812A9F7-A2EA-4DC8-ACE2-99842B8480D0}"/>
              </a:ext>
            </a:extLst>
          </p:cNvPr>
          <p:cNvSpPr>
            <a:spLocks noGrp="1"/>
          </p:cNvSpPr>
          <p:nvPr>
            <p:ph type="title"/>
          </p:nvPr>
        </p:nvSpPr>
        <p:spPr/>
        <p:txBody>
          <a:bodyPr/>
          <a:lstStyle/>
          <a:p>
            <a:r>
              <a:rPr lang="en-US" dirty="0"/>
              <a:t>Question 6: What Are the </a:t>
            </a:r>
            <a:br>
              <a:rPr lang="en-US" dirty="0"/>
            </a:br>
            <a:r>
              <a:rPr lang="en-US" dirty="0"/>
              <a:t>Industry Key Success Factors?</a:t>
            </a:r>
          </a:p>
        </p:txBody>
      </p:sp>
      <p:sp>
        <p:nvSpPr>
          <p:cNvPr id="5" name="Content Placeholder 4">
            <a:extLst>
              <a:ext uri="{FF2B5EF4-FFF2-40B4-BE49-F238E27FC236}">
                <a16:creationId xmlns:a16="http://schemas.microsoft.com/office/drawing/2014/main" xmlns="" id="{B9C4133A-4CAF-44E2-9D8D-498BAF371394}"/>
              </a:ext>
            </a:extLst>
          </p:cNvPr>
          <p:cNvSpPr>
            <a:spLocks noGrp="1"/>
          </p:cNvSpPr>
          <p:nvPr>
            <p:ph idx="1"/>
          </p:nvPr>
        </p:nvSpPr>
        <p:spPr/>
        <p:txBody>
          <a:bodyPr/>
          <a:lstStyle/>
          <a:p>
            <a:r>
              <a:rPr lang="en-US" dirty="0"/>
              <a:t>Key Success Factors (KSFs) are competitive factors that most affect the ability of </a:t>
            </a:r>
            <a:r>
              <a:rPr lang="en-US" i="1" dirty="0"/>
              <a:t>all</a:t>
            </a:r>
            <a:r>
              <a:rPr lang="en-US" dirty="0"/>
              <a:t> industry firms to prosper. </a:t>
            </a:r>
          </a:p>
          <a:p>
            <a:r>
              <a:rPr lang="en-US" dirty="0"/>
              <a:t>KSFs include:</a:t>
            </a:r>
          </a:p>
          <a:p>
            <a:pPr marL="800100" lvl="1" indent="-342900">
              <a:buFont typeface="Wingdings" panose="05000000000000000000" pitchFamily="2" charset="2"/>
              <a:buChar char="Ø"/>
            </a:pPr>
            <a:r>
              <a:rPr lang="en-US" sz="3200" dirty="0"/>
              <a:t>Specific product attributes</a:t>
            </a:r>
          </a:p>
          <a:p>
            <a:pPr marL="800100" lvl="1" indent="-342900">
              <a:buFont typeface="Wingdings" panose="05000000000000000000" pitchFamily="2" charset="2"/>
              <a:buChar char="Ø"/>
            </a:pPr>
            <a:r>
              <a:rPr lang="en-US" sz="3200" dirty="0"/>
              <a:t>Necessary resources, competencies, and capabilities</a:t>
            </a:r>
          </a:p>
          <a:p>
            <a:pPr marL="800100" lvl="1" indent="-342900">
              <a:buFont typeface="Wingdings" panose="05000000000000000000" pitchFamily="2" charset="2"/>
              <a:buChar char="Ø"/>
            </a:pPr>
            <a:r>
              <a:rPr lang="en-US" sz="3200" dirty="0"/>
              <a:t>Specific intangible assets</a:t>
            </a:r>
          </a:p>
          <a:p>
            <a:pPr marL="800100" lvl="1" indent="-342900">
              <a:buFont typeface="Wingdings" panose="05000000000000000000" pitchFamily="2" charset="2"/>
              <a:buChar char="Ø"/>
            </a:pPr>
            <a:r>
              <a:rPr lang="en-US" sz="3200" dirty="0"/>
              <a:t>Competitive capabilities</a:t>
            </a:r>
          </a:p>
        </p:txBody>
      </p:sp>
    </p:spTree>
    <p:extLst>
      <p:ext uri="{BB962C8B-B14F-4D97-AF65-F5344CB8AC3E}">
        <p14:creationId xmlns:p14="http://schemas.microsoft.com/office/powerpoint/2010/main" val="56215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Key Success Factors</a:t>
            </a:r>
          </a:p>
        </p:txBody>
      </p:sp>
      <p:sp>
        <p:nvSpPr>
          <p:cNvPr id="3" name="Content Placeholder 2"/>
          <p:cNvSpPr>
            <a:spLocks noGrp="1"/>
          </p:cNvSpPr>
          <p:nvPr>
            <p:ph idx="1"/>
          </p:nvPr>
        </p:nvSpPr>
        <p:spPr/>
        <p:txBody>
          <a:bodyPr>
            <a:normAutofit/>
          </a:bodyPr>
          <a:lstStyle/>
          <a:p>
            <a:r>
              <a:rPr lang="en-US" sz="3600" b="1" dirty="0"/>
              <a:t>Key success factors </a:t>
            </a:r>
            <a:r>
              <a:rPr lang="en-US" sz="3600" dirty="0"/>
              <a:t>are the strategy elements, product attributes, competitive capabilities, or intangible assets with the greatest impact on future success in the marketplace.</a:t>
            </a:r>
          </a:p>
        </p:txBody>
      </p:sp>
    </p:spTree>
    <p:extLst>
      <p:ext uri="{BB962C8B-B14F-4D97-AF65-F5344CB8AC3E}">
        <p14:creationId xmlns:p14="http://schemas.microsoft.com/office/powerpoint/2010/main" val="332473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F5A2EF8-6B66-45E5-B5FC-B51DB256E742}"/>
              </a:ext>
            </a:extLst>
          </p:cNvPr>
          <p:cNvSpPr>
            <a:spLocks noGrp="1"/>
          </p:cNvSpPr>
          <p:nvPr>
            <p:ph type="title"/>
          </p:nvPr>
        </p:nvSpPr>
        <p:spPr/>
        <p:txBody>
          <a:bodyPr/>
          <a:lstStyle/>
          <a:p>
            <a:r>
              <a:rPr lang="en-US" dirty="0"/>
              <a:t>Questions to Ask in Identifying Industry Key Success Factors</a:t>
            </a:r>
          </a:p>
        </p:txBody>
      </p:sp>
      <p:sp>
        <p:nvSpPr>
          <p:cNvPr id="5" name="Content Placeholder 4">
            <a:extLst>
              <a:ext uri="{FF2B5EF4-FFF2-40B4-BE49-F238E27FC236}">
                <a16:creationId xmlns:a16="http://schemas.microsoft.com/office/drawing/2014/main" xmlns="" id="{CB52BC79-DC0F-4851-B424-267CBA5CA9AD}"/>
              </a:ext>
            </a:extLst>
          </p:cNvPr>
          <p:cNvSpPr>
            <a:spLocks noGrp="1"/>
          </p:cNvSpPr>
          <p:nvPr>
            <p:ph idx="1"/>
          </p:nvPr>
        </p:nvSpPr>
        <p:spPr/>
        <p:txBody>
          <a:bodyPr>
            <a:normAutofit/>
          </a:bodyPr>
          <a:lstStyle/>
          <a:p>
            <a:pPr marL="457200" indent="-457200">
              <a:spcAft>
                <a:spcPts val="1200"/>
              </a:spcAft>
              <a:buFont typeface="Wingdings" panose="05000000000000000000" pitchFamily="2" charset="2"/>
              <a:buChar char="§"/>
            </a:pPr>
            <a:r>
              <a:rPr lang="en-US" sz="3200" dirty="0"/>
              <a:t>Which crucial product attributes do industry buyers consider when choosing between competing sellers?</a:t>
            </a:r>
          </a:p>
          <a:p>
            <a:pPr marL="457200" indent="-457200">
              <a:spcAft>
                <a:spcPts val="1200"/>
              </a:spcAft>
              <a:buFont typeface="Wingdings" panose="05000000000000000000" pitchFamily="2" charset="2"/>
              <a:buChar char="§"/>
            </a:pPr>
            <a:r>
              <a:rPr lang="en-US" sz="3200" dirty="0"/>
              <a:t>Which resources and competitive capabilities must a company have to be competitively successful?</a:t>
            </a:r>
          </a:p>
          <a:p>
            <a:pPr marL="457200" indent="-457200">
              <a:spcAft>
                <a:spcPts val="1200"/>
              </a:spcAft>
              <a:buFont typeface="Wingdings" panose="05000000000000000000" pitchFamily="2" charset="2"/>
              <a:buChar char="§"/>
            </a:pPr>
            <a:r>
              <a:rPr lang="en-US" sz="3200" dirty="0"/>
              <a:t>Which shortcomings are certain to put a company at a significant competitive disadvantage to its rivals?</a:t>
            </a:r>
          </a:p>
        </p:txBody>
      </p:sp>
    </p:spTree>
    <p:extLst>
      <p:ext uri="{BB962C8B-B14F-4D97-AF65-F5344CB8AC3E}">
        <p14:creationId xmlns:p14="http://schemas.microsoft.com/office/powerpoint/2010/main" val="1976028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7" y="0"/>
            <a:ext cx="8778294" cy="594391"/>
          </a:xfrm>
        </p:spPr>
        <p:txBody>
          <a:bodyPr>
            <a:noAutofit/>
          </a:bodyPr>
          <a:lstStyle/>
          <a:p>
            <a:pPr>
              <a:tabLst>
                <a:tab pos="1603375" algn="l"/>
              </a:tabLst>
            </a:pPr>
            <a:r>
              <a:rPr lang="en-US" sz="2400" dirty="0">
                <a:solidFill>
                  <a:srgbClr val="E56C37"/>
                </a:solidFill>
              </a:rPr>
              <a:t>TABLE 3.3	</a:t>
            </a:r>
            <a:r>
              <a:rPr lang="en-US" sz="2400" dirty="0"/>
              <a:t>Common Types of Industry Key Success Factors </a:t>
            </a:r>
            <a:r>
              <a:rPr lang="en-US" sz="2000" dirty="0"/>
              <a:t>(1 of 3)</a:t>
            </a:r>
            <a:endParaRPr lang="en-US" sz="2400" dirty="0"/>
          </a:p>
        </p:txBody>
      </p:sp>
      <p:graphicFrame>
        <p:nvGraphicFramePr>
          <p:cNvPr id="14" name="Table 13"/>
          <p:cNvGraphicFramePr>
            <a:graphicFrameLocks noGrp="1"/>
          </p:cNvGraphicFramePr>
          <p:nvPr>
            <p:extLst>
              <p:ext uri="{D42A27DB-BD31-4B8C-83A1-F6EECF244321}">
                <p14:modId xmlns:p14="http://schemas.microsoft.com/office/powerpoint/2010/main" val="361550723"/>
              </p:ext>
            </p:extLst>
          </p:nvPr>
        </p:nvGraphicFramePr>
        <p:xfrm>
          <a:off x="91489" y="571461"/>
          <a:ext cx="8961172" cy="6225540"/>
        </p:xfrm>
        <a:graphic>
          <a:graphicData uri="http://schemas.openxmlformats.org/drawingml/2006/table">
            <a:tbl>
              <a:tblPr firstRow="1" bandRow="1">
                <a:tableStyleId>{5940675A-B579-460E-94D1-54222C63F5DA}</a:tableStyleId>
              </a:tblPr>
              <a:tblGrid>
                <a:gridCol w="1903381">
                  <a:extLst>
                    <a:ext uri="{9D8B030D-6E8A-4147-A177-3AD203B41FA5}">
                      <a16:colId xmlns:a16="http://schemas.microsoft.com/office/drawing/2014/main" xmlns="" val="20000"/>
                    </a:ext>
                  </a:extLst>
                </a:gridCol>
                <a:gridCol w="7057791">
                  <a:extLst>
                    <a:ext uri="{9D8B030D-6E8A-4147-A177-3AD203B41FA5}">
                      <a16:colId xmlns:a16="http://schemas.microsoft.com/office/drawing/2014/main" xmlns="" val="20001"/>
                    </a:ext>
                  </a:extLst>
                </a:gridCol>
              </a:tblGrid>
              <a:tr h="370840">
                <a:tc>
                  <a:txBody>
                    <a:bodyPr/>
                    <a:lstStyle/>
                    <a:p>
                      <a:pPr marL="0" indent="0">
                        <a:buFont typeface="Arial" panose="020B0604020202020204" pitchFamily="34" charset="0"/>
                        <a:buNone/>
                      </a:pPr>
                      <a:r>
                        <a:rPr lang="en-US" sz="2000" b="1" dirty="0"/>
                        <a:t>Technology-related key success factors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spcBef>
                          <a:spcPts val="300"/>
                        </a:spcBef>
                        <a:buFont typeface="Arial" pitchFamily="34" charset="0"/>
                        <a:buChar char="•"/>
                      </a:pPr>
                      <a:r>
                        <a:rPr lang="en-US" sz="2000" dirty="0"/>
                        <a:t>Expertise in a particular technology or in scientific research (important in pharmaceuticals, Internet applications, mobile communications, and most high-tech industries)</a:t>
                      </a:r>
                    </a:p>
                    <a:p>
                      <a:pPr marL="285750" indent="-285750" algn="l">
                        <a:spcBef>
                          <a:spcPts val="300"/>
                        </a:spcBef>
                        <a:buFont typeface="Arial" pitchFamily="34" charset="0"/>
                        <a:buChar char="•"/>
                      </a:pPr>
                      <a:r>
                        <a:rPr lang="en-US" sz="2000" dirty="0"/>
                        <a:t>Proven ability to improve production processes (important in industries where advancing technology opens the way for higher manufacturing efficiency and lower production costs)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marL="0" indent="0">
                        <a:buFont typeface="Arial" panose="020B0604020202020204" pitchFamily="34" charset="0"/>
                        <a:buNone/>
                      </a:pPr>
                      <a:r>
                        <a:rPr lang="en-US" sz="2000" b="1" dirty="0"/>
                        <a:t>Manufacturing-related key success factors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spcBef>
                          <a:spcPts val="300"/>
                        </a:spcBef>
                        <a:buFont typeface="Arial" pitchFamily="34" charset="0"/>
                        <a:buChar char="•"/>
                      </a:pPr>
                      <a:r>
                        <a:rPr lang="en-US" sz="1900" dirty="0"/>
                        <a:t>Ability to achieve scale economies and/or capture experience curve effects (important to achieving low production costs)</a:t>
                      </a:r>
                    </a:p>
                    <a:p>
                      <a:pPr marL="285750" indent="-285750" algn="l">
                        <a:spcBef>
                          <a:spcPts val="300"/>
                        </a:spcBef>
                        <a:buFont typeface="Arial" pitchFamily="34" charset="0"/>
                        <a:buChar char="•"/>
                      </a:pPr>
                      <a:r>
                        <a:rPr lang="en-US" sz="1900" dirty="0"/>
                        <a:t>Quality control know-how (important in industries where customers insist on product reliability)</a:t>
                      </a:r>
                    </a:p>
                    <a:p>
                      <a:pPr marL="285750" indent="-285750" algn="l">
                        <a:spcBef>
                          <a:spcPts val="300"/>
                        </a:spcBef>
                        <a:buFont typeface="Arial" pitchFamily="34" charset="0"/>
                        <a:buChar char="•"/>
                      </a:pPr>
                      <a:r>
                        <a:rPr lang="en-US" sz="1900" dirty="0"/>
                        <a:t>High utilization of fixed assets (important in capital-intensive/high fixed-cost industries)</a:t>
                      </a:r>
                    </a:p>
                    <a:p>
                      <a:pPr marL="285750" indent="-285750" algn="l">
                        <a:spcBef>
                          <a:spcPts val="300"/>
                        </a:spcBef>
                        <a:buFont typeface="Arial" pitchFamily="34" charset="0"/>
                        <a:buChar char="•"/>
                      </a:pPr>
                      <a:r>
                        <a:rPr lang="en-US" sz="1900" dirty="0"/>
                        <a:t>Access to attractive supplies of skilled labor</a:t>
                      </a:r>
                    </a:p>
                    <a:p>
                      <a:pPr marL="285750" indent="-285750" algn="l">
                        <a:spcBef>
                          <a:spcPts val="300"/>
                        </a:spcBef>
                        <a:buFont typeface="Arial" pitchFamily="34" charset="0"/>
                        <a:buChar char="•"/>
                      </a:pPr>
                      <a:r>
                        <a:rPr lang="en-US" sz="1900" dirty="0"/>
                        <a:t>High labor productivity (important for items with high labor content)</a:t>
                      </a:r>
                    </a:p>
                    <a:p>
                      <a:pPr marL="285750" indent="-285750" algn="l">
                        <a:spcBef>
                          <a:spcPts val="300"/>
                        </a:spcBef>
                        <a:buFont typeface="Arial" pitchFamily="34" charset="0"/>
                        <a:buChar char="•"/>
                      </a:pPr>
                      <a:r>
                        <a:rPr lang="en-US" sz="1900" dirty="0"/>
                        <a:t>Low-cost product design and engineering (reduces manufacturing costs)</a:t>
                      </a:r>
                    </a:p>
                    <a:p>
                      <a:pPr marL="285750" indent="-285750" algn="l">
                        <a:spcBef>
                          <a:spcPts val="300"/>
                        </a:spcBef>
                        <a:buFont typeface="Arial" pitchFamily="34" charset="0"/>
                        <a:buChar char="•"/>
                      </a:pPr>
                      <a:r>
                        <a:rPr lang="en-US" sz="1900" dirty="0"/>
                        <a:t>Ability to manufacture or assemble products that are customized to buyer specifications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1302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67" y="0"/>
            <a:ext cx="9144000" cy="594391"/>
          </a:xfrm>
        </p:spPr>
        <p:txBody>
          <a:bodyPr>
            <a:noAutofit/>
          </a:bodyPr>
          <a:lstStyle/>
          <a:p>
            <a:pPr>
              <a:tabLst>
                <a:tab pos="1603375" algn="l"/>
              </a:tabLst>
            </a:pPr>
            <a:r>
              <a:rPr lang="en-US" sz="2400" dirty="0">
                <a:solidFill>
                  <a:srgbClr val="E56C37"/>
                </a:solidFill>
              </a:rPr>
              <a:t>TABLE 3.3	</a:t>
            </a:r>
            <a:r>
              <a:rPr lang="en-US" sz="2400" dirty="0"/>
              <a:t> Common Types of Industry Key Success Factors </a:t>
            </a:r>
            <a:r>
              <a:rPr lang="en-US" sz="2000" dirty="0"/>
              <a:t>(2 of 3)</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269681426"/>
              </p:ext>
            </p:extLst>
          </p:nvPr>
        </p:nvGraphicFramePr>
        <p:xfrm>
          <a:off x="182927" y="685830"/>
          <a:ext cx="8686435" cy="6156960"/>
        </p:xfrm>
        <a:graphic>
          <a:graphicData uri="http://schemas.openxmlformats.org/drawingml/2006/table">
            <a:tbl>
              <a:tblPr firstRow="1" bandRow="1">
                <a:tableStyleId>{5940675A-B579-460E-94D1-54222C63F5DA}</a:tableStyleId>
              </a:tblPr>
              <a:tblGrid>
                <a:gridCol w="1651995">
                  <a:extLst>
                    <a:ext uri="{9D8B030D-6E8A-4147-A177-3AD203B41FA5}">
                      <a16:colId xmlns:a16="http://schemas.microsoft.com/office/drawing/2014/main" xmlns="" val="20000"/>
                    </a:ext>
                  </a:extLst>
                </a:gridCol>
                <a:gridCol w="7034440">
                  <a:extLst>
                    <a:ext uri="{9D8B030D-6E8A-4147-A177-3AD203B41FA5}">
                      <a16:colId xmlns:a16="http://schemas.microsoft.com/office/drawing/2014/main" xmlns="" val="20001"/>
                    </a:ext>
                  </a:extLst>
                </a:gridCol>
              </a:tblGrid>
              <a:tr h="370840">
                <a:tc>
                  <a:txBody>
                    <a:bodyPr/>
                    <a:lstStyle/>
                    <a:p>
                      <a:r>
                        <a:rPr lang="en-US" sz="2400" b="1" dirty="0"/>
                        <a:t>Distribution-related key success factors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9863" indent="-169863" algn="l">
                        <a:spcBef>
                          <a:spcPts val="300"/>
                        </a:spcBef>
                        <a:buFont typeface="Arial" pitchFamily="34" charset="0"/>
                        <a:buChar char="•"/>
                      </a:pPr>
                      <a:r>
                        <a:rPr lang="en-US" sz="2400" dirty="0"/>
                        <a:t>A strong network of wholesale distributors/dealers</a:t>
                      </a:r>
                    </a:p>
                    <a:p>
                      <a:pPr marL="169863" indent="-169863" algn="l">
                        <a:spcBef>
                          <a:spcPts val="300"/>
                        </a:spcBef>
                        <a:buFont typeface="Arial" pitchFamily="34" charset="0"/>
                        <a:buChar char="•"/>
                      </a:pPr>
                      <a:r>
                        <a:rPr lang="en-US" sz="2400" dirty="0"/>
                        <a:t>Strong direct sales capabilities via the Internet and/or having company-owned retail outlets</a:t>
                      </a:r>
                    </a:p>
                    <a:p>
                      <a:pPr marL="169863" indent="-169863" algn="l">
                        <a:spcBef>
                          <a:spcPts val="300"/>
                        </a:spcBef>
                        <a:buFont typeface="Arial" pitchFamily="34" charset="0"/>
                        <a:buChar char="•"/>
                      </a:pPr>
                      <a:r>
                        <a:rPr lang="en-US" sz="2400" dirty="0"/>
                        <a:t>Ability to secure favorable display space on retailer shelves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2400" b="1" dirty="0"/>
                        <a:t>Marketing-related key success factors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9863" indent="-169863" algn="l">
                        <a:spcBef>
                          <a:spcPts val="300"/>
                        </a:spcBef>
                        <a:buFont typeface="Arial" pitchFamily="34" charset="0"/>
                        <a:buChar char="•"/>
                      </a:pPr>
                      <a:r>
                        <a:rPr lang="en-US" sz="2400" dirty="0"/>
                        <a:t>Breadth of product line and product selection</a:t>
                      </a:r>
                    </a:p>
                    <a:p>
                      <a:pPr marL="169863" indent="-169863" algn="l">
                        <a:spcBef>
                          <a:spcPts val="300"/>
                        </a:spcBef>
                        <a:buFont typeface="Arial" pitchFamily="34" charset="0"/>
                        <a:buChar char="•"/>
                      </a:pPr>
                      <a:r>
                        <a:rPr lang="en-US" sz="2400" dirty="0"/>
                        <a:t>A well-known and well-respected brand name</a:t>
                      </a:r>
                    </a:p>
                    <a:p>
                      <a:pPr marL="169863" indent="-169863" algn="l">
                        <a:spcBef>
                          <a:spcPts val="300"/>
                        </a:spcBef>
                        <a:buFont typeface="Arial" pitchFamily="34" charset="0"/>
                        <a:buChar char="•"/>
                      </a:pPr>
                      <a:r>
                        <a:rPr lang="en-US" sz="2400" dirty="0"/>
                        <a:t>Fast, accurate technical assistance</a:t>
                      </a:r>
                    </a:p>
                    <a:p>
                      <a:pPr marL="169863" indent="-169863" algn="l">
                        <a:spcBef>
                          <a:spcPts val="300"/>
                        </a:spcBef>
                        <a:buFont typeface="Arial" pitchFamily="34" charset="0"/>
                        <a:buChar char="•"/>
                      </a:pPr>
                      <a:r>
                        <a:rPr lang="en-US" sz="2400" dirty="0"/>
                        <a:t>Courteous, personalized customer service</a:t>
                      </a:r>
                    </a:p>
                    <a:p>
                      <a:pPr marL="169863" indent="-169863" algn="l">
                        <a:spcBef>
                          <a:spcPts val="300"/>
                        </a:spcBef>
                        <a:buFont typeface="Arial" pitchFamily="34" charset="0"/>
                        <a:buChar char="•"/>
                      </a:pPr>
                      <a:r>
                        <a:rPr lang="en-US" sz="2400" dirty="0"/>
                        <a:t>Accurate filling of buyer orders (few back orders or mistakes)</a:t>
                      </a:r>
                    </a:p>
                    <a:p>
                      <a:pPr marL="169863" indent="-169863" algn="l">
                        <a:spcBef>
                          <a:spcPts val="300"/>
                        </a:spcBef>
                        <a:buFont typeface="Arial" pitchFamily="34" charset="0"/>
                        <a:buChar char="•"/>
                      </a:pPr>
                      <a:r>
                        <a:rPr lang="en-US" sz="2400" dirty="0"/>
                        <a:t>Customer guarantees and warranties (important in mail-order and online retailing, big-ticket purchases, and new-product introductions)</a:t>
                      </a:r>
                    </a:p>
                    <a:p>
                      <a:pPr marL="169863" indent="-169863" algn="l">
                        <a:spcBef>
                          <a:spcPts val="300"/>
                        </a:spcBef>
                        <a:buFont typeface="Arial" pitchFamily="34" charset="0"/>
                        <a:buChar char="•"/>
                      </a:pPr>
                      <a:r>
                        <a:rPr lang="en-US" sz="2400" dirty="0"/>
                        <a:t>Clever advertising</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35044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6" y="0"/>
            <a:ext cx="8869633" cy="594391"/>
          </a:xfrm>
        </p:spPr>
        <p:txBody>
          <a:bodyPr>
            <a:noAutofit/>
          </a:bodyPr>
          <a:lstStyle/>
          <a:p>
            <a:pPr>
              <a:tabLst>
                <a:tab pos="1603375" algn="l"/>
              </a:tabLst>
            </a:pPr>
            <a:r>
              <a:rPr lang="en-US" sz="2400" dirty="0">
                <a:solidFill>
                  <a:srgbClr val="E56C37"/>
                </a:solidFill>
              </a:rPr>
              <a:t>TABLE 3.3	</a:t>
            </a:r>
            <a:r>
              <a:rPr lang="en-US" sz="2400" dirty="0"/>
              <a:t> Common Types of Industry Key Success Factors </a:t>
            </a:r>
            <a:r>
              <a:rPr lang="en-US" sz="2000" dirty="0"/>
              <a:t>(3 of 3)</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859397898"/>
              </p:ext>
            </p:extLst>
          </p:nvPr>
        </p:nvGraphicFramePr>
        <p:xfrm>
          <a:off x="91489" y="563843"/>
          <a:ext cx="8961022" cy="6248400"/>
        </p:xfrm>
        <a:graphic>
          <a:graphicData uri="http://schemas.openxmlformats.org/drawingml/2006/table">
            <a:tbl>
              <a:tblPr firstRow="1" bandRow="1">
                <a:tableStyleId>{5940675A-B579-460E-94D1-54222C63F5DA}</a:tableStyleId>
              </a:tblPr>
              <a:tblGrid>
                <a:gridCol w="1704215">
                  <a:extLst>
                    <a:ext uri="{9D8B030D-6E8A-4147-A177-3AD203B41FA5}">
                      <a16:colId xmlns:a16="http://schemas.microsoft.com/office/drawing/2014/main" xmlns="" val="20000"/>
                    </a:ext>
                  </a:extLst>
                </a:gridCol>
                <a:gridCol w="7256807">
                  <a:extLst>
                    <a:ext uri="{9D8B030D-6E8A-4147-A177-3AD203B41FA5}">
                      <a16:colId xmlns:a16="http://schemas.microsoft.com/office/drawing/2014/main" xmlns="" val="20001"/>
                    </a:ext>
                  </a:extLst>
                </a:gridCol>
              </a:tblGrid>
              <a:tr h="370840">
                <a:tc>
                  <a:txBody>
                    <a:bodyPr/>
                    <a:lstStyle/>
                    <a:p>
                      <a:r>
                        <a:rPr lang="en-US" sz="1900" b="1" dirty="0"/>
                        <a:t>Skills- and capability-related key success factors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9863" indent="-169863" algn="l">
                        <a:spcBef>
                          <a:spcPts val="300"/>
                        </a:spcBef>
                        <a:buFont typeface="Arial" pitchFamily="34" charset="0"/>
                        <a:buChar char="•"/>
                      </a:pPr>
                      <a:r>
                        <a:rPr lang="en-US" sz="1900" dirty="0"/>
                        <a:t>A talented workforce (superior talent is important in professional services such as accounting and investment banking)</a:t>
                      </a:r>
                    </a:p>
                    <a:p>
                      <a:pPr marL="169863" indent="-169863" algn="l">
                        <a:spcBef>
                          <a:spcPts val="300"/>
                        </a:spcBef>
                        <a:buFont typeface="Arial" pitchFamily="34" charset="0"/>
                        <a:buChar char="•"/>
                      </a:pPr>
                      <a:r>
                        <a:rPr lang="en-US" sz="1900" dirty="0"/>
                        <a:t>National or global distribution capabilities</a:t>
                      </a:r>
                    </a:p>
                    <a:p>
                      <a:pPr marL="169863" indent="-169863" algn="l">
                        <a:spcBef>
                          <a:spcPts val="300"/>
                        </a:spcBef>
                        <a:buFont typeface="Arial" pitchFamily="34" charset="0"/>
                        <a:buChar char="•"/>
                      </a:pPr>
                      <a:r>
                        <a:rPr lang="en-US" sz="1900" dirty="0"/>
                        <a:t>Product innovation capabilities (important where rivals are racing to be first to market with new product attributes or performance features)</a:t>
                      </a:r>
                    </a:p>
                    <a:p>
                      <a:pPr marL="169863" indent="-169863" algn="l">
                        <a:spcBef>
                          <a:spcPts val="300"/>
                        </a:spcBef>
                        <a:buFont typeface="Arial" pitchFamily="34" charset="0"/>
                        <a:buChar char="•"/>
                      </a:pPr>
                      <a:r>
                        <a:rPr lang="en-US" sz="1900" dirty="0"/>
                        <a:t>Design expertise (important in fashion and apparel industries)</a:t>
                      </a:r>
                    </a:p>
                    <a:p>
                      <a:pPr marL="169863" indent="-169863" algn="l">
                        <a:spcBef>
                          <a:spcPts val="300"/>
                        </a:spcBef>
                        <a:buFont typeface="Arial" pitchFamily="34" charset="0"/>
                        <a:buChar char="•"/>
                      </a:pPr>
                      <a:r>
                        <a:rPr lang="en-US" sz="1900" dirty="0"/>
                        <a:t>Short delivery time capability</a:t>
                      </a:r>
                    </a:p>
                    <a:p>
                      <a:pPr marL="169863" indent="-169863" algn="l">
                        <a:spcBef>
                          <a:spcPts val="300"/>
                        </a:spcBef>
                        <a:buFont typeface="Arial" pitchFamily="34" charset="0"/>
                        <a:buChar char="•"/>
                      </a:pPr>
                      <a:r>
                        <a:rPr lang="en-US" sz="1900" dirty="0"/>
                        <a:t>Supply chain management capabilities</a:t>
                      </a:r>
                    </a:p>
                    <a:p>
                      <a:pPr marL="169863" indent="-169863" algn="l">
                        <a:spcBef>
                          <a:spcPts val="300"/>
                        </a:spcBef>
                        <a:buFont typeface="Arial" pitchFamily="34" charset="0"/>
                        <a:buChar char="•"/>
                      </a:pPr>
                      <a:r>
                        <a:rPr lang="en-US" sz="1900" dirty="0"/>
                        <a:t>Strong e-commerce capabilities—a user-friendly website and/or skills in using Internet applications to streamline internal operations</a:t>
                      </a:r>
                    </a:p>
                  </a:txBody>
                  <a:tcPr marT="91440" marB="9144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1900" b="1" dirty="0"/>
                        <a:t>Other types </a:t>
                      </a:r>
                      <a:br>
                        <a:rPr lang="en-US" sz="1900" b="1" dirty="0"/>
                      </a:br>
                      <a:r>
                        <a:rPr lang="en-US" sz="1900" b="1" dirty="0"/>
                        <a:t>of key success factors</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9863" indent="-169863" algn="l">
                        <a:spcBef>
                          <a:spcPts val="300"/>
                        </a:spcBef>
                        <a:buFont typeface="Arial" pitchFamily="34" charset="0"/>
                        <a:buChar char="•"/>
                      </a:pPr>
                      <a:r>
                        <a:rPr lang="en-US" sz="1900" dirty="0"/>
                        <a:t>Overall low costs (not just in manufacturing) to be able to meet low-price expectations of customers</a:t>
                      </a:r>
                    </a:p>
                    <a:p>
                      <a:pPr marL="169863" indent="-169863" algn="l">
                        <a:spcBef>
                          <a:spcPts val="300"/>
                        </a:spcBef>
                        <a:buFont typeface="Arial" pitchFamily="34" charset="0"/>
                        <a:buChar char="•"/>
                      </a:pPr>
                      <a:r>
                        <a:rPr lang="en-US" sz="1900" dirty="0"/>
                        <a:t>Convenient locations (important in many retailing businesses)</a:t>
                      </a:r>
                    </a:p>
                    <a:p>
                      <a:pPr marL="169863" indent="-169863" algn="l">
                        <a:spcBef>
                          <a:spcPts val="300"/>
                        </a:spcBef>
                        <a:buFont typeface="Arial" pitchFamily="34" charset="0"/>
                        <a:buChar char="•"/>
                      </a:pPr>
                      <a:r>
                        <a:rPr lang="en-US" sz="1900" dirty="0"/>
                        <a:t>Ability to provide fast, convenient, after-the-sale repairs and service</a:t>
                      </a:r>
                    </a:p>
                    <a:p>
                      <a:pPr marL="169863" indent="-169863" algn="l">
                        <a:spcBef>
                          <a:spcPts val="300"/>
                        </a:spcBef>
                        <a:buFont typeface="Arial" pitchFamily="34" charset="0"/>
                        <a:buChar char="•"/>
                      </a:pPr>
                      <a:r>
                        <a:rPr lang="en-US" sz="1900" dirty="0"/>
                        <a:t>A strong balance sheet and access to financial capital (important in newly emerging industries with high degrees of business risk and in capital-intensive industries)</a:t>
                      </a:r>
                    </a:p>
                    <a:p>
                      <a:pPr marL="169863" indent="-169863" algn="l">
                        <a:spcBef>
                          <a:spcPts val="300"/>
                        </a:spcBef>
                        <a:buFont typeface="Arial" pitchFamily="34" charset="0"/>
                        <a:buChar char="•"/>
                      </a:pPr>
                      <a:r>
                        <a:rPr lang="en-US" sz="1900" dirty="0"/>
                        <a:t>Patent protection</a:t>
                      </a:r>
                    </a:p>
                  </a:txBody>
                  <a:tcPr marT="91440" marB="9144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635113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4B1ACB-0039-4AA6-9097-677E3A89E53B}"/>
              </a:ext>
            </a:extLst>
          </p:cNvPr>
          <p:cNvSpPr>
            <a:spLocks noGrp="1"/>
          </p:cNvSpPr>
          <p:nvPr>
            <p:ph type="title"/>
          </p:nvPr>
        </p:nvSpPr>
        <p:spPr/>
        <p:txBody>
          <a:bodyPr/>
          <a:lstStyle/>
          <a:p>
            <a:r>
              <a:rPr lang="en-US" dirty="0"/>
              <a:t>Examples of Industry Key Success Factors</a:t>
            </a:r>
          </a:p>
        </p:txBody>
      </p:sp>
      <p:sp>
        <p:nvSpPr>
          <p:cNvPr id="5" name="Content Placeholder 4">
            <a:extLst>
              <a:ext uri="{FF2B5EF4-FFF2-40B4-BE49-F238E27FC236}">
                <a16:creationId xmlns:a16="http://schemas.microsoft.com/office/drawing/2014/main" xmlns="" id="{878F553B-E61E-4C0B-8604-C3AC2B547B43}"/>
              </a:ext>
            </a:extLst>
          </p:cNvPr>
          <p:cNvSpPr>
            <a:spLocks noGrp="1"/>
          </p:cNvSpPr>
          <p:nvPr>
            <p:ph idx="1"/>
          </p:nvPr>
        </p:nvSpPr>
        <p:spPr/>
        <p:txBody>
          <a:bodyPr>
            <a:normAutofit/>
          </a:bodyPr>
          <a:lstStyle/>
          <a:p>
            <a:r>
              <a:rPr lang="en-US" sz="3200" dirty="0"/>
              <a:t>Examples:</a:t>
            </a:r>
          </a:p>
          <a:p>
            <a:pPr marL="457200" indent="-457200">
              <a:buFont typeface="Arial" panose="020B0604020202020204" pitchFamily="34" charset="0"/>
              <a:buChar char="•"/>
            </a:pPr>
            <a:r>
              <a:rPr lang="en-US" sz="3200" dirty="0"/>
              <a:t>Expertise in a particular technology</a:t>
            </a:r>
          </a:p>
          <a:p>
            <a:pPr marL="457200" indent="-457200">
              <a:buFont typeface="Arial" panose="020B0604020202020204" pitchFamily="34" charset="0"/>
              <a:buChar char="•"/>
            </a:pPr>
            <a:r>
              <a:rPr lang="en-US" sz="3200" dirty="0"/>
              <a:t>Scale economies</a:t>
            </a:r>
          </a:p>
          <a:p>
            <a:pPr marL="457200" indent="-457200">
              <a:buFont typeface="Arial" panose="020B0604020202020204" pitchFamily="34" charset="0"/>
              <a:buChar char="•"/>
            </a:pPr>
            <a:r>
              <a:rPr lang="en-US" sz="3200" dirty="0"/>
              <a:t>Experience curve benefits</a:t>
            </a:r>
          </a:p>
          <a:p>
            <a:pPr marL="457200" indent="-457200">
              <a:buFont typeface="Arial" panose="020B0604020202020204" pitchFamily="34" charset="0"/>
              <a:buChar char="•"/>
            </a:pPr>
            <a:r>
              <a:rPr lang="en-US" sz="3200" dirty="0"/>
              <a:t>High capacity utilization</a:t>
            </a:r>
          </a:p>
          <a:p>
            <a:pPr marL="457200" indent="-457200">
              <a:buFont typeface="Arial" panose="020B0604020202020204" pitchFamily="34" charset="0"/>
              <a:buChar char="•"/>
            </a:pPr>
            <a:r>
              <a:rPr lang="en-US" sz="3200" dirty="0"/>
              <a:t>Strong network of wholesale distributors</a:t>
            </a:r>
          </a:p>
          <a:p>
            <a:pPr marL="457200" indent="-457200">
              <a:buFont typeface="Arial" panose="020B0604020202020204" pitchFamily="34" charset="0"/>
              <a:buChar char="•"/>
            </a:pPr>
            <a:r>
              <a:rPr lang="en-US" sz="3200" dirty="0"/>
              <a:t>Brand-building skills</a:t>
            </a:r>
          </a:p>
          <a:p>
            <a:pPr marL="457200" indent="-457200">
              <a:buFont typeface="Arial" panose="020B0604020202020204" pitchFamily="34" charset="0"/>
              <a:buChar char="•"/>
            </a:pPr>
            <a:r>
              <a:rPr lang="en-US" sz="3200" dirty="0"/>
              <a:t>Convenient retail locations</a:t>
            </a:r>
          </a:p>
        </p:txBody>
      </p:sp>
    </p:spTree>
    <p:extLst>
      <p:ext uri="{BB962C8B-B14F-4D97-AF65-F5344CB8AC3E}">
        <p14:creationId xmlns:p14="http://schemas.microsoft.com/office/powerpoint/2010/main" val="3604382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F6F7BE7-49FD-489A-AA1A-79DFF68C158B}"/>
              </a:ext>
            </a:extLst>
          </p:cNvPr>
          <p:cNvSpPr>
            <a:spLocks noGrp="1"/>
          </p:cNvSpPr>
          <p:nvPr>
            <p:ph type="title"/>
          </p:nvPr>
        </p:nvSpPr>
        <p:spPr/>
        <p:txBody>
          <a:bodyPr/>
          <a:lstStyle/>
          <a:p>
            <a:r>
              <a:rPr lang="en-US" dirty="0"/>
              <a:t>Question 7: Does the Industry Offer Good Prospects for Attractive Profits?</a:t>
            </a:r>
          </a:p>
        </p:txBody>
      </p:sp>
      <p:sp>
        <p:nvSpPr>
          <p:cNvPr id="5" name="Content Placeholder 4">
            <a:extLst>
              <a:ext uri="{FF2B5EF4-FFF2-40B4-BE49-F238E27FC236}">
                <a16:creationId xmlns:a16="http://schemas.microsoft.com/office/drawing/2014/main" xmlns="" id="{A4E2C02A-1FFE-4C92-AA42-F71072C05E14}"/>
              </a:ext>
            </a:extLst>
          </p:cNvPr>
          <p:cNvSpPr>
            <a:spLocks noGrp="1"/>
          </p:cNvSpPr>
          <p:nvPr>
            <p:ph idx="1"/>
          </p:nvPr>
        </p:nvSpPr>
        <p:spPr/>
        <p:txBody>
          <a:bodyPr>
            <a:normAutofit/>
          </a:bodyPr>
          <a:lstStyle/>
          <a:p>
            <a:r>
              <a:rPr lang="en-US" sz="3200" dirty="0"/>
              <a:t>Factors that determine a firm’s prospects for attractive future profits in its industry include:</a:t>
            </a:r>
          </a:p>
          <a:p>
            <a:pPr marL="800100" lvl="1" indent="-342900">
              <a:buFont typeface="Arial" panose="020B0604020202020204" pitchFamily="34" charset="0"/>
              <a:buChar char="•"/>
            </a:pPr>
            <a:r>
              <a:rPr lang="en-US" sz="2800" dirty="0"/>
              <a:t>Both the firm’s and its industry’s growth potential</a:t>
            </a:r>
          </a:p>
          <a:p>
            <a:pPr marL="800100" lvl="1" indent="-342900">
              <a:buFont typeface="Arial" panose="020B0604020202020204" pitchFamily="34" charset="0"/>
              <a:buChar char="•"/>
            </a:pPr>
            <a:r>
              <a:rPr lang="en-US" sz="2800" dirty="0"/>
              <a:t>Effects of internal industry competition</a:t>
            </a:r>
          </a:p>
          <a:p>
            <a:pPr marL="800100" lvl="1" indent="-342900">
              <a:buFont typeface="Arial" panose="020B0604020202020204" pitchFamily="34" charset="0"/>
              <a:buChar char="•"/>
            </a:pPr>
            <a:r>
              <a:rPr lang="en-US" sz="2800" dirty="0"/>
              <a:t>Effects of prevailing and future driving forces</a:t>
            </a:r>
          </a:p>
          <a:p>
            <a:pPr marL="800100" lvl="1" indent="-342900">
              <a:buFont typeface="Arial" panose="020B0604020202020204" pitchFamily="34" charset="0"/>
              <a:buChar char="•"/>
            </a:pPr>
            <a:r>
              <a:rPr lang="en-US" sz="2800" dirty="0"/>
              <a:t>The firm’s competitive position in its industry vis-à-vis its rivals</a:t>
            </a:r>
          </a:p>
          <a:p>
            <a:pPr marL="800100" lvl="1" indent="-342900">
              <a:buFont typeface="Arial" panose="020B0604020202020204" pitchFamily="34" charset="0"/>
              <a:buChar char="•"/>
            </a:pPr>
            <a:r>
              <a:rPr lang="en-US" sz="2800" dirty="0"/>
              <a:t>The firm’s competence in performing the industry’s key success factors</a:t>
            </a:r>
          </a:p>
        </p:txBody>
      </p:sp>
    </p:spTree>
    <p:extLst>
      <p:ext uri="{BB962C8B-B14F-4D97-AF65-F5344CB8AC3E}">
        <p14:creationId xmlns:p14="http://schemas.microsoft.com/office/powerpoint/2010/main" val="170724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FD000-CF8D-46FA-96D1-0D6307886B4B}"/>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a16="http://schemas.microsoft.com/office/drawing/2014/main" xmlns="" id="{E9B8B37F-245C-4902-A5F1-F64C2028812E}"/>
              </a:ext>
            </a:extLst>
          </p:cNvPr>
          <p:cNvSpPr>
            <a:spLocks noGrp="1"/>
          </p:cNvSpPr>
          <p:nvPr>
            <p:ph idx="1"/>
          </p:nvPr>
        </p:nvSpPr>
        <p:spPr>
          <a:xfrm>
            <a:off x="416606" y="2331732"/>
            <a:ext cx="8320949" cy="4206194"/>
          </a:xfrm>
        </p:spPr>
        <p:txBody>
          <a:bodyPr/>
          <a:lstStyle/>
          <a:p>
            <a:pPr algn="ctr"/>
            <a:r>
              <a:rPr lang="en-US" dirty="0"/>
              <a:t>Long descriptions of images</a:t>
            </a:r>
          </a:p>
        </p:txBody>
      </p:sp>
    </p:spTree>
    <p:extLst>
      <p:ext uri="{BB962C8B-B14F-4D97-AF65-F5344CB8AC3E}">
        <p14:creationId xmlns:p14="http://schemas.microsoft.com/office/powerpoint/2010/main" val="903650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1 </a:t>
            </a:r>
            <a:r>
              <a:rPr lang="en-US" dirty="0">
                <a:solidFill>
                  <a:srgbClr val="E56C37"/>
                </a:solidFill>
              </a:rPr>
              <a:t>FIGURE 3.1</a:t>
            </a:r>
            <a:r>
              <a:rPr lang="en-US" dirty="0"/>
              <a:t>	The Components of a Company’s External Environment</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lstStyle/>
          <a:p>
            <a:r>
              <a:rPr lang="en-US" dirty="0"/>
              <a:t>A graphic shows the levels of a company’s external environment. Surrounding a company is the inner ring, which focuses on industry and competitive environment. This ring includes substitute products, buyers, new entrants, rival firms, and suppliers. The outer ring, or macro-environment, encompasses economic conditions, sociocultural forces, technological factors, environmental forces, legal/regulatory factors, and political factors.</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5811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Question 1: What Are the Strategically Relevant Components of a Company’s Macro-Environment?</a:t>
            </a:r>
          </a:p>
        </p:txBody>
      </p:sp>
      <p:sp>
        <p:nvSpPr>
          <p:cNvPr id="6" name="Content Placeholder 5"/>
          <p:cNvSpPr>
            <a:spLocks noGrp="1"/>
          </p:cNvSpPr>
          <p:nvPr>
            <p:ph idx="1"/>
          </p:nvPr>
        </p:nvSpPr>
        <p:spPr/>
        <p:txBody>
          <a:bodyPr>
            <a:normAutofit/>
          </a:bodyPr>
          <a:lstStyle/>
          <a:p>
            <a:r>
              <a:rPr lang="en-US" sz="3200" dirty="0"/>
              <a:t>Relevant Factors</a:t>
            </a:r>
          </a:p>
          <a:p>
            <a:pPr marL="800100" lvl="1" indent="-342900">
              <a:buFont typeface="Arial" panose="020B0604020202020204" pitchFamily="34" charset="0"/>
              <a:buChar char="•"/>
            </a:pPr>
            <a:r>
              <a:rPr lang="en-US" sz="2800" dirty="0"/>
              <a:t>Play a significant role in shaping management’s decisions regarding the company’s long-term direction, objectives, strategy, and business model</a:t>
            </a:r>
          </a:p>
          <a:p>
            <a:pPr marL="800100" lvl="1" indent="-342900">
              <a:buFont typeface="Arial" panose="020B0604020202020204" pitchFamily="34" charset="0"/>
              <a:buChar char="•"/>
            </a:pPr>
            <a:r>
              <a:rPr lang="en-US" sz="2800" dirty="0"/>
              <a:t>Are on the immediate inner ring industry and competitive environment of the company—competitive pressures, the actions of rivals firms, buyer behavior, supplier-related considerations, and so on</a:t>
            </a:r>
          </a:p>
        </p:txBody>
      </p:sp>
    </p:spTree>
    <p:extLst>
      <p:ext uri="{BB962C8B-B14F-4D97-AF65-F5344CB8AC3E}">
        <p14:creationId xmlns:p14="http://schemas.microsoft.com/office/powerpoint/2010/main" val="379216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2 </a:t>
            </a:r>
            <a:r>
              <a:rPr lang="en-US" dirty="0">
                <a:solidFill>
                  <a:srgbClr val="E56C37"/>
                </a:solidFill>
              </a:rPr>
              <a:t>FIGURE 3.2   </a:t>
            </a:r>
            <a:r>
              <a:rPr lang="en-US" dirty="0"/>
              <a:t>The Five-Forces Model of Competition</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a:xfrm>
            <a:off x="457200" y="1508781"/>
            <a:ext cx="7772360" cy="4663389"/>
          </a:xfrm>
        </p:spPr>
        <p:txBody>
          <a:bodyPr>
            <a:normAutofit/>
          </a:bodyPr>
          <a:lstStyle/>
          <a:p>
            <a:r>
              <a:rPr lang="en-US" dirty="0"/>
              <a:t>A model depicts how competitive forces affecting industry attractiveness go beyond internal rivalry among competing sellers and include pressures stemming from four coexisting external sources: 1) firms in other industries offering substitute products; 2) suppliers of raw materials, parts, components, or other resource inputs; 3) buyers; and 4) potential new entrants.</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2903956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3 </a:t>
            </a:r>
            <a:r>
              <a:rPr lang="en-US" dirty="0">
                <a:solidFill>
                  <a:srgbClr val="E56C37"/>
                </a:solidFill>
              </a:rPr>
              <a:t>FIGURE 3.3</a:t>
            </a:r>
            <a:r>
              <a:rPr lang="en-US" dirty="0"/>
              <a:t>	Factors Affecting the Strength of Buyer Bargaining Power</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77500" lnSpcReduction="20000"/>
          </a:bodyPr>
          <a:lstStyle/>
          <a:p>
            <a:r>
              <a:rPr lang="en-US" dirty="0"/>
              <a:t>A figure shows the five competing forces (internal competition, substitutes, suppliers, new entrants, and buyers), and highlights buyers. Buyer bargaining power is stronger when: the costs of switching to competing brands or substitute are low; buyers are large and can demand concessions when buying in large quantities; a buyer's large volume purchase is important to the seller; buyer demand is weak/declining; there are only a few buyers; the buyer's identity adds to the seller's prestige; information quantity/quality improves; buyers can postpone purchases if they don't like the price; buyers threaten to integrate back into selling.</a:t>
            </a:r>
          </a:p>
          <a:p>
            <a:r>
              <a:rPr lang="en-US" dirty="0"/>
              <a:t>Buyer bargaining power is weaker when: buyers purchase items infrequently or in small quantities; the cost of switching to competing brands or substitutes are high; a surge in buyer demand creates a sellers' market; the seller's brand reputation is important to the buyer; a seller's product cannot be matched by other brands.</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3801138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4 </a:t>
            </a:r>
            <a:r>
              <a:rPr lang="en-US" dirty="0">
                <a:solidFill>
                  <a:srgbClr val="E56C37"/>
                </a:solidFill>
              </a:rPr>
              <a:t>FIGURE 3.4 </a:t>
            </a:r>
            <a:r>
              <a:rPr lang="en-US" dirty="0"/>
              <a:t>Factors Affecting Competition from Substitute Products</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77500" lnSpcReduction="20000"/>
          </a:bodyPr>
          <a:lstStyle/>
          <a:p>
            <a:r>
              <a:rPr lang="en-US" dirty="0"/>
              <a:t>A figure shows the five competing forces (internal competition, substitutes, suppliers, new entrants, and buyers), and highlights substitute products. Competitive pressures from substitutes are stronger when: good substitutes are readily available/emerging; substitutes are attractively priced; substitutes have comparable or better features; costs to the end user are low when switching to substitutes; end users are more comfortable with the substitutes.</a:t>
            </a:r>
          </a:p>
          <a:p>
            <a:r>
              <a:rPr lang="en-US" dirty="0"/>
              <a:t>Competitive pressures from substitutes are weaker when: good substitutes don't exist/aren't readily available; substitutes are higher priced relative to their performance; switching to substitutes creates a higher cost for the end user.</a:t>
            </a:r>
          </a:p>
          <a:p>
            <a:r>
              <a:rPr lang="en-US" dirty="0"/>
              <a:t>Signs that competition from substitutes is strong: sales of substitutes are growing faster than sales of the industry being analyzed (as indication that the sellers of substitutes are drawing customers away from the industry in question); producers of substitutes are moving to add new capacity; and profits of the producers of substitutes are on the rise.</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2113746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5 </a:t>
            </a:r>
            <a:r>
              <a:rPr lang="en-US" dirty="0">
                <a:solidFill>
                  <a:srgbClr val="E56C37"/>
                </a:solidFill>
              </a:rPr>
              <a:t>FIGURE 3.5  </a:t>
            </a:r>
            <a:r>
              <a:rPr lang="en-US" dirty="0"/>
              <a:t>Factors Affecting the Strength of Suppliers </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77500" lnSpcReduction="20000"/>
          </a:bodyPr>
          <a:lstStyle/>
          <a:p>
            <a:r>
              <a:rPr lang="en-US" dirty="0"/>
              <a:t>How strong are the competitive pressures stemming from supplier bargain power and seller-supplier collaboration?</a:t>
            </a:r>
          </a:p>
          <a:p>
            <a:r>
              <a:rPr lang="en-US" dirty="0"/>
              <a:t>A figure shows the five competing forces (internal competition, substitutes, suppliers, new entrants, and buyers), and highlights suppliers. Supplier bargaining power is stronger when: industry members incur high costs in switching to an alternative supplier; needed inputs are in short supply, so suppliers can set prices; a supplier has a differentiated input that enhances a product's quality or  is valuable to a production process; there are only a few suppliers of a particular input.</a:t>
            </a:r>
          </a:p>
          <a:p>
            <a:r>
              <a:rPr lang="en-US" dirty="0"/>
              <a:t>Supplier bargaining power is weaker when: the supplied item is a commodity that is readily available; switching to an alternative supplier is lower cost; good substitutes or emerging inputs exist; a surge in availability weakens supplier pricing power; industry members and their high volume purchases become important for the suppliers' well-being; industry members threaten to turn back into suppliers and manufacture their own requirements.</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1768514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6 </a:t>
            </a:r>
            <a:r>
              <a:rPr lang="en-US" dirty="0">
                <a:solidFill>
                  <a:srgbClr val="E56C37"/>
                </a:solidFill>
              </a:rPr>
              <a:t>FIGURE 3.6 </a:t>
            </a:r>
            <a:r>
              <a:rPr lang="en-US" dirty="0"/>
              <a:t>Factors Affecting the Threat of Entry</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77500" lnSpcReduction="20000"/>
          </a:bodyPr>
          <a:lstStyle/>
          <a:p>
            <a:r>
              <a:rPr lang="en-US" dirty="0"/>
              <a:t>How strong are the competitive pressures associated with the entry threat from new rivals?</a:t>
            </a:r>
          </a:p>
          <a:p>
            <a:r>
              <a:rPr lang="en-US" dirty="0"/>
              <a:t>A figure shows the five competing forces (internal competition, substitutes, suppliers, new entrants, and buyers), and highlights potential new entrants. Entry threats are stronger when: the entry candidate pool is large and some have resources that would make them formidable; entry barriers are low and can be hurdled by the least-likely candidates; existing industry members are aiming towards segments where they do not have a presence; newcomers can earn attractive profits; buyer demand is growing rapidly; industry members are unwilling/unable to contest newcomer entry.</a:t>
            </a:r>
          </a:p>
          <a:p>
            <a:r>
              <a:rPr lang="en-US" dirty="0"/>
              <a:t>Entry threats are weaker when: the entry candidate pool is small; entry barriers are high; existing competitors are struggling for good profits; the industry's outlook is risky/uncertain; buyer demand is slow or stagnant; industry members will strongly contest the new entrants' efforts for a market foothold.</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168822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7 </a:t>
            </a:r>
            <a:r>
              <a:rPr lang="en-US" dirty="0">
                <a:solidFill>
                  <a:srgbClr val="E56C37"/>
                </a:solidFill>
              </a:rPr>
              <a:t>FIGURE 3.7 </a:t>
            </a:r>
            <a:r>
              <a:rPr lang="en-US" dirty="0"/>
              <a:t>Factors Affecting the Strength of Competitive Rivalry</a:t>
            </a:r>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70000" lnSpcReduction="20000"/>
          </a:bodyPr>
          <a:lstStyle/>
          <a:p>
            <a:r>
              <a:rPr lang="en-US" dirty="0"/>
              <a:t>A figure shows the five competing forces (internal competition, substitutes, suppliers, new entrants, and buyers), and highlights rivalry among competing sellers. Rivalry is stronger when: competing sellers are making fresh moves to improve market standing and business performance; buyer demand grows slowly; sellers have excess capacity due to buyer demand falling off; the number of equal rivals rises; rival products are commodities or weakly differentiated; switching brands is low cost to the buyer; outsiders acquired weak competitors and are trying to turn them into major contenders.</a:t>
            </a:r>
          </a:p>
          <a:p>
            <a:r>
              <a:rPr lang="en-US" dirty="0"/>
              <a:t>Rivalry is weaker when: industry members don't aggressively draw sales and market share away from rivals; buyer demand is growing steadily; customer loyalty is high towards one seller; buyer costs to switch brands are high; there are fewer than 5 sellers or so many rivals that one company's actions have no effect on another’s.</a:t>
            </a:r>
          </a:p>
          <a:p>
            <a:r>
              <a:rPr lang="en-US" dirty="0"/>
              <a:t>Typical “weapons” for battling rivals and attracting buyers: lower prices, more or different features, better product performance, higher quality, stronger brand image, wider selection of models, bigger and or better dealer network, low interest rate financing, higher levels of advertising, better customer service, and product customization.</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2" action="ppaction://hlinksldjump"/>
              </a:rPr>
              <a:t>Return to slide.</a:t>
            </a:r>
            <a:endParaRPr lang="en-US" dirty="0"/>
          </a:p>
        </p:txBody>
      </p:sp>
    </p:spTree>
    <p:extLst>
      <p:ext uri="{BB962C8B-B14F-4D97-AF65-F5344CB8AC3E}">
        <p14:creationId xmlns:p14="http://schemas.microsoft.com/office/powerpoint/2010/main" val="246383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3E561-5E86-4D73-80D4-CF6D465E3908}"/>
              </a:ext>
            </a:extLst>
          </p:cNvPr>
          <p:cNvSpPr>
            <a:spLocks noGrp="1"/>
          </p:cNvSpPr>
          <p:nvPr>
            <p:ph type="title"/>
          </p:nvPr>
        </p:nvSpPr>
        <p:spPr/>
        <p:txBody>
          <a:bodyPr/>
          <a:lstStyle/>
          <a:p>
            <a:r>
              <a:rPr lang="en-US" dirty="0"/>
              <a:t>Appendix 8 </a:t>
            </a:r>
            <a:r>
              <a:rPr lang="en-US" dirty="0">
                <a:solidFill>
                  <a:srgbClr val="E56C37"/>
                </a:solidFill>
              </a:rPr>
              <a:t>Concepts and Connections 3.1</a:t>
            </a:r>
            <a:endParaRPr lang="en-US" dirty="0"/>
          </a:p>
        </p:txBody>
      </p:sp>
      <p:sp>
        <p:nvSpPr>
          <p:cNvPr id="12" name="Content Placeholder 11">
            <a:extLst>
              <a:ext uri="{FF2B5EF4-FFF2-40B4-BE49-F238E27FC236}">
                <a16:creationId xmlns:a16="http://schemas.microsoft.com/office/drawing/2014/main" xmlns="" id="{D83FE333-23FC-4D09-A91C-ED03F0A49F02}"/>
              </a:ext>
            </a:extLst>
          </p:cNvPr>
          <p:cNvSpPr>
            <a:spLocks noGrp="1"/>
          </p:cNvSpPr>
          <p:nvPr>
            <p:ph idx="1"/>
          </p:nvPr>
        </p:nvSpPr>
        <p:spPr/>
        <p:txBody>
          <a:bodyPr>
            <a:normAutofit fontScale="55000" lnSpcReduction="20000"/>
          </a:bodyPr>
          <a:lstStyle/>
          <a:p>
            <a:r>
              <a:rPr lang="en-US" dirty="0"/>
              <a:t>This example of a strategic group map shows the comparative market positions of selected companies in the casual dining industry. The restaurant chains are represented by different size circles, proportionally drawn based on revenues. </a:t>
            </a:r>
          </a:p>
          <a:p>
            <a:r>
              <a:rPr lang="en-US" dirty="0"/>
              <a:t>The y axis are the variables of price, service, restaurant ambiance, from low to high. The x axis is geographic coverage, from a few U.S. locations, to many U.S. locations, to international. </a:t>
            </a:r>
          </a:p>
          <a:p>
            <a:r>
              <a:rPr lang="en-US" dirty="0"/>
              <a:t>Jason’s Deli, McAlister’s Deli, and Fazoli’s are low in the three variables and have few U.S. locations.</a:t>
            </a:r>
          </a:p>
          <a:p>
            <a:r>
              <a:rPr lang="en-US" dirty="0"/>
              <a:t>Five Guys, Buffalo Wild Wings, Firehouse Subs, Moe’s Southwest Grill are low on the three variables and have many locations in the United States.</a:t>
            </a:r>
          </a:p>
          <a:p>
            <a:r>
              <a:rPr lang="en-US" dirty="0"/>
              <a:t>Corner Bakery Café and the Atlanta Bread Company rate moderately in the three variables and have few locations in the United States. Also in the moderate range of variables are Cracker Barrel, Red Lobster, and Golden Corral, but they have many locations in the United States. The international companies Applebee’s, Chili’s, On the Border, and T G I Friday’s rank in the moderate level of variables.</a:t>
            </a:r>
          </a:p>
          <a:p>
            <a:r>
              <a:rPr lang="en-US" dirty="0"/>
              <a:t>In the ranking of a higher moderate level of variables but with few U.S. locations are B. J.’s Restaurant and Brewery, The Cheesecake Factory, and Carrabba’s Italian Grille. Olive Garden, Longhorn Steakhouse, Panera Bread Company and California Pizza Kitchen all have high-moderate variables as well as many locations in the United States.</a:t>
            </a:r>
          </a:p>
          <a:p>
            <a:r>
              <a:rPr lang="en-US" dirty="0"/>
              <a:t>At the high end of the three variables are Maggiano’s Little Italy and P. F. Chang’s with just a few U.S. locations. Hard Rock Café and Outback Steakhouse also rank high in the three variables, but have many U.S. locations and some international locations.</a:t>
            </a:r>
          </a:p>
        </p:txBody>
      </p:sp>
      <p:sp>
        <p:nvSpPr>
          <p:cNvPr id="14" name="Text Placeholder 13">
            <a:extLst>
              <a:ext uri="{FF2B5EF4-FFF2-40B4-BE49-F238E27FC236}">
                <a16:creationId xmlns:a16="http://schemas.microsoft.com/office/drawing/2014/main" xmlns="" id="{5067A114-04C0-4D45-8A81-AD8F9785281A}"/>
              </a:ext>
            </a:extLst>
          </p:cNvPr>
          <p:cNvSpPr>
            <a:spLocks noGrp="1"/>
          </p:cNvSpPr>
          <p:nvPr>
            <p:ph type="body" sz="quarter" idx="16"/>
          </p:nvPr>
        </p:nvSpPr>
        <p:spPr/>
        <p:txBody>
          <a:bodyPr/>
          <a:lstStyle/>
          <a:p>
            <a:r>
              <a:rPr lang="en-US" dirty="0">
                <a:hlinkClick r:id="rId3" action="ppaction://hlinksldjump"/>
              </a:rPr>
              <a:t>Return to slide.</a:t>
            </a:r>
            <a:endParaRPr lang="en-US" dirty="0"/>
          </a:p>
        </p:txBody>
      </p:sp>
    </p:spTree>
    <p:extLst>
      <p:ext uri="{BB962C8B-B14F-4D97-AF65-F5344CB8AC3E}">
        <p14:creationId xmlns:p14="http://schemas.microsoft.com/office/powerpoint/2010/main" val="166917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a:xfrm>
            <a:off x="0" y="14478"/>
            <a:ext cx="9144000" cy="609600"/>
          </a:xfrm>
        </p:spPr>
        <p:txBody>
          <a:bodyPr>
            <a:normAutofit/>
          </a:bodyPr>
          <a:lstStyle/>
          <a:p>
            <a:pPr marL="1481138" indent="-1481138"/>
            <a:r>
              <a:rPr lang="en-US" sz="2400" dirty="0">
                <a:solidFill>
                  <a:srgbClr val="E56C37"/>
                </a:solidFill>
              </a:rPr>
              <a:t>FIGURE 3.1</a:t>
            </a:r>
            <a:r>
              <a:rPr lang="en-US" sz="2400" dirty="0"/>
              <a:t>	The Components of a Company’s External Environment</a:t>
            </a:r>
          </a:p>
        </p:txBody>
      </p:sp>
      <p:pic>
        <p:nvPicPr>
          <p:cNvPr id="10" name="Picture 9" descr="A graphic shows the levels of a company’s external environment.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28" y="777268"/>
            <a:ext cx="8778144" cy="5577779"/>
          </a:xfrm>
          <a:prstGeom prst="rect">
            <a:avLst/>
          </a:prstGeom>
        </p:spPr>
      </p:pic>
      <p:sp>
        <p:nvSpPr>
          <p:cNvPr id="4" name="Text Placeholder 3">
            <a:extLst>
              <a:ext uri="{FF2B5EF4-FFF2-40B4-BE49-F238E27FC236}">
                <a16:creationId xmlns:a16="http://schemas.microsoft.com/office/drawing/2014/main" xmlns="" id="{31590250-7B2B-4888-8C31-2447AE4500AC}"/>
              </a:ext>
            </a:extLst>
          </p:cNvPr>
          <p:cNvSpPr>
            <a:spLocks noGrp="1"/>
          </p:cNvSpPr>
          <p:nvPr>
            <p:ph type="body" sz="quarter" idx="16"/>
          </p:nvPr>
        </p:nvSpPr>
        <p:spPr/>
        <p:txBody>
          <a:bodyPr/>
          <a:lstStyle/>
          <a:p>
            <a:r>
              <a:rPr lang="en-US" dirty="0">
                <a:hlinkClick r:id="rId4" action="ppaction://hlinksldjump"/>
              </a:rPr>
              <a:t>Jump to Appendix 1 for long description.</a:t>
            </a:r>
            <a:endParaRPr lang="en-US" dirty="0"/>
          </a:p>
        </p:txBody>
      </p:sp>
    </p:spTree>
    <p:extLst>
      <p:ext uri="{BB962C8B-B14F-4D97-AF65-F5344CB8AC3E}">
        <p14:creationId xmlns:p14="http://schemas.microsoft.com/office/powerpoint/2010/main" val="397490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Core Concepts: Macro-Environment and PESTEL Analysis</a:t>
            </a:r>
          </a:p>
        </p:txBody>
      </p:sp>
      <p:sp>
        <p:nvSpPr>
          <p:cNvPr id="4" name="Content Placeholder 3"/>
          <p:cNvSpPr>
            <a:spLocks noGrp="1"/>
          </p:cNvSpPr>
          <p:nvPr>
            <p:ph idx="1"/>
          </p:nvPr>
        </p:nvSpPr>
        <p:spPr/>
        <p:txBody>
          <a:bodyPr anchor="t" anchorCtr="1">
            <a:normAutofit/>
          </a:bodyPr>
          <a:lstStyle/>
          <a:p>
            <a:pPr>
              <a:spcAft>
                <a:spcPts val="2400"/>
              </a:spcAft>
            </a:pPr>
            <a:r>
              <a:rPr lang="en-US" dirty="0"/>
              <a:t>The </a:t>
            </a:r>
            <a:r>
              <a:rPr lang="en-US" b="1" dirty="0"/>
              <a:t>macro-environment </a:t>
            </a:r>
            <a:r>
              <a:rPr lang="en-US" dirty="0"/>
              <a:t>encompasses the broad environmental context in which a firm is situated and is comprised of six principal components: political factors, economic conditions, sociocultural forces, technological factors, environmental factors, and legal/regulatory conditions.</a:t>
            </a:r>
          </a:p>
          <a:p>
            <a:r>
              <a:rPr lang="en-US" b="1" dirty="0"/>
              <a:t>PESTEL analysis </a:t>
            </a:r>
            <a:r>
              <a:rPr lang="en-US" dirty="0"/>
              <a:t>can be used to assess the strategic relevance of the six principal components of the macro-environment: political, economic, social, technological, environmental, and legal forces.</a:t>
            </a:r>
          </a:p>
        </p:txBody>
      </p:sp>
    </p:spTree>
    <p:extLst>
      <p:ext uri="{BB962C8B-B14F-4D97-AF65-F5344CB8AC3E}">
        <p14:creationId xmlns:p14="http://schemas.microsoft.com/office/powerpoint/2010/main" val="3876047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103D6-A0FC-44B2-89CD-D9A64044C3F3}"/>
              </a:ext>
            </a:extLst>
          </p:cNvPr>
          <p:cNvSpPr>
            <a:spLocks noGrp="1"/>
          </p:cNvSpPr>
          <p:nvPr>
            <p:ph type="title"/>
          </p:nvPr>
        </p:nvSpPr>
        <p:spPr/>
        <p:txBody>
          <a:bodyPr/>
          <a:lstStyle/>
          <a:p>
            <a:r>
              <a:rPr lang="en-US" dirty="0"/>
              <a:t>The Six Components of the Macro-Environment Included in a PESTEL Analysis</a:t>
            </a:r>
          </a:p>
        </p:txBody>
      </p:sp>
      <p:sp>
        <p:nvSpPr>
          <p:cNvPr id="4" name="Content Placeholder 3">
            <a:extLst>
              <a:ext uri="{FF2B5EF4-FFF2-40B4-BE49-F238E27FC236}">
                <a16:creationId xmlns:a16="http://schemas.microsoft.com/office/drawing/2014/main" xmlns="" id="{7A9E29B1-625B-468A-9404-D4D437E4B3B0}"/>
              </a:ext>
            </a:extLst>
          </p:cNvPr>
          <p:cNvSpPr>
            <a:spLocks noGrp="1"/>
          </p:cNvSpPr>
          <p:nvPr>
            <p:ph idx="1"/>
          </p:nvPr>
        </p:nvSpPr>
        <p:spPr>
          <a:xfrm>
            <a:off x="2286025" y="1508781"/>
            <a:ext cx="4937706" cy="4952979"/>
          </a:xfrm>
        </p:spPr>
        <p:txBody>
          <a:bodyPr>
            <a:normAutofit/>
          </a:bodyPr>
          <a:lstStyle/>
          <a:p>
            <a:pPr marL="514350" indent="-514350">
              <a:buFont typeface="+mj-lt"/>
              <a:buAutoNum type="arabicPeriod"/>
            </a:pPr>
            <a:r>
              <a:rPr lang="en-US" sz="3200" dirty="0"/>
              <a:t>Political factors</a:t>
            </a:r>
          </a:p>
          <a:p>
            <a:pPr marL="514350" indent="-514350">
              <a:buFont typeface="+mj-lt"/>
              <a:buAutoNum type="arabicPeriod"/>
            </a:pPr>
            <a:r>
              <a:rPr lang="en-US" sz="3200" dirty="0"/>
              <a:t>Economic conditions</a:t>
            </a:r>
          </a:p>
          <a:p>
            <a:pPr marL="514350" indent="-514350">
              <a:buFont typeface="+mj-lt"/>
              <a:buAutoNum type="arabicPeriod"/>
            </a:pPr>
            <a:r>
              <a:rPr lang="en-US" sz="3200" dirty="0"/>
              <a:t>Technological factors</a:t>
            </a:r>
          </a:p>
          <a:p>
            <a:pPr marL="514350" indent="-514350">
              <a:buFont typeface="+mj-lt"/>
              <a:buAutoNum type="arabicPeriod"/>
            </a:pPr>
            <a:r>
              <a:rPr lang="en-US" sz="3200" dirty="0"/>
              <a:t>Sociocultural factors</a:t>
            </a:r>
          </a:p>
          <a:p>
            <a:pPr marL="514350" indent="-514350">
              <a:buFont typeface="+mj-lt"/>
              <a:buAutoNum type="arabicPeriod"/>
            </a:pPr>
            <a:r>
              <a:rPr lang="en-US" sz="3200" dirty="0"/>
              <a:t>Environmental forces</a:t>
            </a:r>
          </a:p>
          <a:p>
            <a:pPr marL="514350" indent="-514350">
              <a:buFont typeface="+mj-lt"/>
              <a:buAutoNum type="arabicPeriod"/>
            </a:pPr>
            <a:r>
              <a:rPr lang="en-US" sz="3200" dirty="0"/>
              <a:t>Legal and regulatory factors</a:t>
            </a:r>
          </a:p>
          <a:p>
            <a:endParaRPr lang="en-US" sz="3200" dirty="0"/>
          </a:p>
        </p:txBody>
      </p:sp>
    </p:spTree>
    <p:extLst>
      <p:ext uri="{BB962C8B-B14F-4D97-AF65-F5344CB8AC3E}">
        <p14:creationId xmlns:p14="http://schemas.microsoft.com/office/powerpoint/2010/main" val="72495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 How Strong Are the Industry’s Competitive Forces?</a:t>
            </a:r>
          </a:p>
        </p:txBody>
      </p:sp>
      <p:sp>
        <p:nvSpPr>
          <p:cNvPr id="43011" name="Content Placeholder 2"/>
          <p:cNvSpPr>
            <a:spLocks noGrp="1"/>
          </p:cNvSpPr>
          <p:nvPr>
            <p:ph idx="1"/>
          </p:nvPr>
        </p:nvSpPr>
        <p:spPr/>
        <p:txBody>
          <a:bodyPr>
            <a:normAutofit/>
          </a:bodyPr>
          <a:lstStyle/>
          <a:p>
            <a:r>
              <a:rPr lang="en-US" sz="3600" dirty="0"/>
              <a:t>State of Competition: Where are we now?</a:t>
            </a:r>
          </a:p>
          <a:p>
            <a:pPr lvl="1"/>
            <a:r>
              <a:rPr lang="en-US" sz="3200" dirty="0"/>
              <a:t>The dynamics of competition are not the same from one industry to another</a:t>
            </a:r>
            <a:r>
              <a:rPr lang="en-US" sz="3200" dirty="0" smtClean="0"/>
              <a:t>.</a:t>
            </a:r>
          </a:p>
          <a:p>
            <a:pPr lvl="1"/>
            <a:endParaRPr lang="en-US" sz="3200" dirty="0"/>
          </a:p>
          <a:p>
            <a:r>
              <a:rPr lang="en-US" sz="3600" dirty="0"/>
              <a:t>The Five-forces Model of Competition</a:t>
            </a:r>
          </a:p>
          <a:p>
            <a:pPr lvl="1"/>
            <a:r>
              <a:rPr lang="en-US" sz="3200" dirty="0"/>
              <a:t>It is the most powerful and widely used tool for assessing the strength of the competitive forces that affect an industry’s attractiveness.</a:t>
            </a:r>
          </a:p>
        </p:txBody>
      </p:sp>
    </p:spTree>
    <p:extLst>
      <p:ext uri="{BB962C8B-B14F-4D97-AF65-F5344CB8AC3E}">
        <p14:creationId xmlns:p14="http://schemas.microsoft.com/office/powerpoint/2010/main" val="73391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SM6e 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ESM6e 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8625</TotalTime>
  <Words>4293</Words>
  <Application>Microsoft Office PowerPoint</Application>
  <PresentationFormat>On-screen Show (4:3)</PresentationFormat>
  <Paragraphs>331</Paragraphs>
  <Slides>56</Slides>
  <Notes>14</Notes>
  <HiddenSlides>9</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56</vt:i4>
      </vt:variant>
    </vt:vector>
  </HeadingPairs>
  <TitlesOfParts>
    <vt:vector size="66" baseType="lpstr">
      <vt:lpstr>Arial</vt:lpstr>
      <vt:lpstr>Arial Black</vt:lpstr>
      <vt:lpstr>Calibri</vt:lpstr>
      <vt:lpstr>Courier New</vt:lpstr>
      <vt:lpstr>Liberation Sans</vt:lpstr>
      <vt:lpstr>Times New Roman</vt:lpstr>
      <vt:lpstr>Wingdings</vt:lpstr>
      <vt:lpstr>ESM6e Red bar footer BODY/MAIN CONTENT</vt:lpstr>
      <vt:lpstr>1_ESM6e Red bar footer BODY/MAIN CONTENT</vt:lpstr>
      <vt:lpstr>Red Bar Footer_APPENDIX</vt:lpstr>
      <vt:lpstr>Chapter 3 Evaluating a Company’s External Environment</vt:lpstr>
      <vt:lpstr>Learning Objectives</vt:lpstr>
      <vt:lpstr>The First Test of a Winning Strategy: “How well does the current strategy fit the company’s situation?”</vt:lpstr>
      <vt:lpstr>Assessing the Company’s Industry and Competitive Environment</vt:lpstr>
      <vt:lpstr>Question 1: What Are the Strategically Relevant Components of a Company’s Macro-Environment?</vt:lpstr>
      <vt:lpstr>FIGURE 3.1 The Components of a Company’s External Environment</vt:lpstr>
      <vt:lpstr>Core Concepts: Macro-Environment and PESTEL Analysis</vt:lpstr>
      <vt:lpstr>The Six Components of the Macro-Environment Included in a PESTEL Analysis</vt:lpstr>
      <vt:lpstr>Question 2: How Strong Are the Industry’s Competitive Forces?</vt:lpstr>
      <vt:lpstr>The Five Competitive Forces Affecting Industry Attractiveness</vt:lpstr>
      <vt:lpstr>FIGURE 3.2   The Five-Forces Model of Competition</vt:lpstr>
      <vt:lpstr>The Competitive Force of Buyer Bargaining Power</vt:lpstr>
      <vt:lpstr>When Is the Bargaining Power of  Buyers Stronger?</vt:lpstr>
      <vt:lpstr>FIGURE 3.3 Factors Affecting the Strength of Buyer Bargaining Power</vt:lpstr>
      <vt:lpstr>The Competitive Force of Substitute Products</vt:lpstr>
      <vt:lpstr>FIGURE 3.4 Factors Affecting Competition from Substitute Products</vt:lpstr>
      <vt:lpstr>The Competitive Force of Supplier Bargaining Power (1 of 2)</vt:lpstr>
      <vt:lpstr>The Competitive Force of Supplier Bargaining Power (2 of 2)</vt:lpstr>
      <vt:lpstr>FIGURE 3.5  Factors Affecting the Strength of Suppliers </vt:lpstr>
      <vt:lpstr>The Competitive Force of Potential New Entrants</vt:lpstr>
      <vt:lpstr>What Are the Barriers to Entry?</vt:lpstr>
      <vt:lpstr>FIGURE 3.6   Factors Affecting the Threat of Entry</vt:lpstr>
      <vt:lpstr>When Is the Competitive Force of Rivalry Most Intense among Competing Sellers?</vt:lpstr>
      <vt:lpstr>When Is the Competitive Force of Rivalry Among Competing Sellers Weak?</vt:lpstr>
      <vt:lpstr>FIGURE 3.7    Factors Affecting the Strength of Competitive Rivalry</vt:lpstr>
      <vt:lpstr>Industry Rivalry</vt:lpstr>
      <vt:lpstr>The Collective Strengths of the Five Competitive Forces and Industry Profitability</vt:lpstr>
      <vt:lpstr>When Do the Five Competitive Forces Result in Attractive Industry Conditions?</vt:lpstr>
      <vt:lpstr>When Do the Five Competitive Forces Result in Unattractive Industry Conditions?</vt:lpstr>
      <vt:lpstr>Question 3: What Are the Industry’s Driving Forces of Change and What Impact Will They Have?</vt:lpstr>
      <vt:lpstr>CORE CONCEPT: Driving Forces</vt:lpstr>
      <vt:lpstr>Common Driving Forces</vt:lpstr>
      <vt:lpstr>Question 4: How Are Industry Rivals Positioned?</vt:lpstr>
      <vt:lpstr>CORE CONCEPTS: Strategic Group Mapping and Strategic Groups</vt:lpstr>
      <vt:lpstr>Constructing a Strategic Group Map</vt:lpstr>
      <vt:lpstr>Guidelines for Strategic Group Map Construction</vt:lpstr>
      <vt:lpstr>Concepts and Connections 3.1</vt:lpstr>
      <vt:lpstr>The Value of Strategic Group Maps</vt:lpstr>
      <vt:lpstr>Question 5: What Strategic Moves Are Rivals Likely to Make Next?</vt:lpstr>
      <vt:lpstr>Question 6: What Are the  Industry Key Success Factors?</vt:lpstr>
      <vt:lpstr>CORE CONCEPT: Key Success Factors</vt:lpstr>
      <vt:lpstr>Questions to Ask in Identifying Industry Key Success Factors</vt:lpstr>
      <vt:lpstr>TABLE 3.3 Common Types of Industry Key Success Factors (1 of 3)</vt:lpstr>
      <vt:lpstr>TABLE 3.3  Common Types of Industry Key Success Factors (2 of 3)</vt:lpstr>
      <vt:lpstr>TABLE 3.3  Common Types of Industry Key Success Factors (3 of 3)</vt:lpstr>
      <vt:lpstr>Examples of Industry Key Success Factors</vt:lpstr>
      <vt:lpstr>Question 7: Does the Industry Offer Good Prospects for Attractive Profits?</vt:lpstr>
      <vt:lpstr>Appendices</vt:lpstr>
      <vt:lpstr>Appendix 1 FIGURE 3.1 The Components of a Company’s External Environment</vt:lpstr>
      <vt:lpstr>Appendix 2 FIGURE 3.2   The Five-Forces Model of Competition</vt:lpstr>
      <vt:lpstr>Appendix 3 FIGURE 3.3 Factors Affecting the Strength of Buyer Bargaining Power</vt:lpstr>
      <vt:lpstr>Appendix 4 FIGURE 3.4 Factors Affecting Competition from Substitute Products</vt:lpstr>
      <vt:lpstr>Appendix 5 FIGURE 3.5  Factors Affecting the Strength of Suppliers </vt:lpstr>
      <vt:lpstr>Appendix 6 FIGURE 3.6 Factors Affecting the Threat of Entry</vt:lpstr>
      <vt:lpstr>Appendix 7 FIGURE 3.7 Factors Affecting the Strength of Competitive Rivalry</vt:lpstr>
      <vt:lpstr>Appendix 8 Concepts and Connections 3.1</vt:lpstr>
    </vt:vector>
  </TitlesOfParts>
  <Manager/>
  <Company>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6e</dc:title>
  <dc:subject>Chapter 3</dc:subject>
  <dc:creator>Charlie</dc:creator>
  <cp:lastModifiedBy>A Heidari</cp:lastModifiedBy>
  <cp:revision>850</cp:revision>
  <dcterms:created xsi:type="dcterms:W3CDTF">2003-02-17T02:06:55Z</dcterms:created>
  <dcterms:modified xsi:type="dcterms:W3CDTF">2020-03-09T22:19:43Z</dcterms:modified>
</cp:coreProperties>
</file>