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 id="2147484112" r:id="rId2"/>
  </p:sldMasterIdLst>
  <p:notesMasterIdLst>
    <p:notesMasterId r:id="rId65"/>
  </p:notesMasterIdLst>
  <p:handoutMasterIdLst>
    <p:handoutMasterId r:id="rId66"/>
  </p:handoutMasterIdLst>
  <p:sldIdLst>
    <p:sldId id="488" r:id="rId3"/>
    <p:sldId id="498" r:id="rId4"/>
    <p:sldId id="533" r:id="rId5"/>
    <p:sldId id="534" r:id="rId6"/>
    <p:sldId id="535" r:id="rId7"/>
    <p:sldId id="536" r:id="rId8"/>
    <p:sldId id="538" r:id="rId9"/>
    <p:sldId id="576" r:id="rId10"/>
    <p:sldId id="539" r:id="rId11"/>
    <p:sldId id="577" r:id="rId12"/>
    <p:sldId id="590" r:id="rId13"/>
    <p:sldId id="598" r:id="rId14"/>
    <p:sldId id="597" r:id="rId15"/>
    <p:sldId id="542" r:id="rId16"/>
    <p:sldId id="543" r:id="rId17"/>
    <p:sldId id="591" r:id="rId18"/>
    <p:sldId id="599" r:id="rId19"/>
    <p:sldId id="544" r:id="rId20"/>
    <p:sldId id="545" r:id="rId21"/>
    <p:sldId id="600" r:id="rId22"/>
    <p:sldId id="557" r:id="rId23"/>
    <p:sldId id="558" r:id="rId24"/>
    <p:sldId id="525" r:id="rId25"/>
    <p:sldId id="601" r:id="rId26"/>
    <p:sldId id="587" r:id="rId27"/>
    <p:sldId id="562" r:id="rId28"/>
    <p:sldId id="563" r:id="rId29"/>
    <p:sldId id="526" r:id="rId30"/>
    <p:sldId id="582" r:id="rId31"/>
    <p:sldId id="602" r:id="rId32"/>
    <p:sldId id="603" r:id="rId33"/>
    <p:sldId id="566" r:id="rId34"/>
    <p:sldId id="567" r:id="rId35"/>
    <p:sldId id="568" r:id="rId36"/>
    <p:sldId id="569" r:id="rId37"/>
    <p:sldId id="583" r:id="rId38"/>
    <p:sldId id="570" r:id="rId39"/>
    <p:sldId id="571" r:id="rId40"/>
    <p:sldId id="596" r:id="rId41"/>
    <p:sldId id="604" r:id="rId42"/>
    <p:sldId id="605" r:id="rId43"/>
    <p:sldId id="573" r:id="rId44"/>
    <p:sldId id="606" r:id="rId45"/>
    <p:sldId id="607" r:id="rId46"/>
    <p:sldId id="608" r:id="rId47"/>
    <p:sldId id="609" r:id="rId48"/>
    <p:sldId id="610" r:id="rId49"/>
    <p:sldId id="611" r:id="rId50"/>
    <p:sldId id="612" r:id="rId51"/>
    <p:sldId id="613" r:id="rId52"/>
    <p:sldId id="614" r:id="rId53"/>
    <p:sldId id="615" r:id="rId54"/>
    <p:sldId id="616" r:id="rId55"/>
    <p:sldId id="617" r:id="rId56"/>
    <p:sldId id="618" r:id="rId57"/>
    <p:sldId id="619" r:id="rId58"/>
    <p:sldId id="620" r:id="rId59"/>
    <p:sldId id="574" r:id="rId60"/>
    <p:sldId id="595" r:id="rId61"/>
    <p:sldId id="592" r:id="rId62"/>
    <p:sldId id="593" r:id="rId63"/>
    <p:sldId id="594" r:id="rId64"/>
  </p:sldIdLst>
  <p:sldSz cx="9144000" cy="6858000" type="screen4x3"/>
  <p:notesSz cx="6934200" cy="92837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esa Ward" initials="TW" lastIdx="1" clrIdx="0">
    <p:extLst/>
  </p:cmAuthor>
  <p:cmAuthor id="2" name="Teresa Ward" initials="TW [2]" lastIdx="1" clrIdx="1">
    <p:extLst/>
  </p:cmAuthor>
  <p:cmAuthor id="3" name="Teresa Ward" initials="TW [3]" lastIdx="1" clrIdx="2">
    <p:extLst/>
  </p:cmAuthor>
  <p:cmAuthor id="4" name="Teresa Ward" initials="TW [4]" lastIdx="1" clrIdx="3">
    <p:extLst/>
  </p:cmAuthor>
  <p:cmAuthor id="5" name="Teresa Ward" initials="TW [5]" lastIdx="1" clrIdx="4">
    <p:extLst/>
  </p:cmAuthor>
  <p:cmAuthor id="6" name="Teresa Ward" initials="TW [6]" lastIdx="1" clrIdx="5">
    <p:extLst/>
  </p:cmAuthor>
  <p:cmAuthor id="7" name="Teresa Ward" initials="TW [7]" lastIdx="1" clrIdx="6">
    <p:extLst/>
  </p:cmAuthor>
  <p:cmAuthor id="8" name="Teresa Ward" initials="TW [8]" lastIdx="1" clrIdx="7">
    <p:extLst/>
  </p:cmAuthor>
  <p:cmAuthor id="9" name="Teresa Ward" initials="TW [9]" lastIdx="1" clrIdx="8">
    <p:extLst/>
  </p:cmAuthor>
  <p:cmAuthor id="10" name="Teresa Ward" initials="TW [10]" lastIdx="1" clrIdx="9">
    <p:extLst/>
  </p:cmAuthor>
  <p:cmAuthor id="11" name="Teresa Ward" initials="TW [11]" lastIdx="1" clrIdx="10">
    <p:extLst/>
  </p:cmAuthor>
  <p:cmAuthor id="12" name="Teresa Ward" initials="TW [12]" lastIdx="1" clrIdx="11">
    <p:extLst/>
  </p:cmAuthor>
  <p:cmAuthor id="13" name="Teresa Ward" initials="TW [13]" lastIdx="1" clrIdx="12">
    <p:extLst/>
  </p:cmAuthor>
  <p:cmAuthor id="14" name="Teresa Ward" initials="TW [14]" lastIdx="1" clrIdx="13">
    <p:extLst/>
  </p:cmAuthor>
  <p:cmAuthor id="15" name="Teresa Ward" initials="TW [15]" lastIdx="1" clrIdx="14">
    <p:extLst/>
  </p:cmAuthor>
  <p:cmAuthor id="16" name="Teresa Ward" initials="TW [16]" lastIdx="1" clrIdx="15">
    <p:extLst/>
  </p:cmAuthor>
  <p:cmAuthor id="17" name="Teresa Ward" initials="TW [17]" lastIdx="1" clrIdx="16">
    <p:extLst/>
  </p:cmAuthor>
  <p:cmAuthor id="18" name="Teresa Ward" initials="TW [18]" lastIdx="1" clrIdx="17">
    <p:extLst/>
  </p:cmAuthor>
  <p:cmAuthor id="19" name="Teresa Ward" initials="TW [19]" lastIdx="1" clrIdx="18">
    <p:extLst/>
  </p:cmAuthor>
  <p:cmAuthor id="20" name="Teresa Ward" initials="TW [20]" lastIdx="1" clrIdx="19">
    <p:extLst/>
  </p:cmAuthor>
  <p:cmAuthor id="21" name="Teresa Ward" initials="TW [21]" lastIdx="1" clrIdx="20">
    <p:extLst/>
  </p:cmAuthor>
  <p:cmAuthor id="22" name="Teresa Ward" initials="TW [22]" lastIdx="1" clrIdx="2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C37"/>
    <a:srgbClr val="0070C0"/>
    <a:srgbClr val="6E9A43"/>
    <a:srgbClr val="336699"/>
    <a:srgbClr val="E66C37"/>
    <a:srgbClr val="E49D24"/>
    <a:srgbClr val="C2D7DB"/>
    <a:srgbClr val="90CB92"/>
    <a:srgbClr val="F59D82"/>
    <a:srgbClr val="7484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4" autoAdjust="0"/>
    <p:restoredTop sz="93601" autoAdjust="0"/>
  </p:normalViewPr>
  <p:slideViewPr>
    <p:cSldViewPr>
      <p:cViewPr varScale="1">
        <p:scale>
          <a:sx n="112" d="100"/>
          <a:sy n="112" d="100"/>
        </p:scale>
        <p:origin x="797" y="96"/>
      </p:cViewPr>
      <p:guideLst>
        <p:guide orient="horz" pos="2160"/>
        <p:guide pos="2880"/>
      </p:guideLst>
    </p:cSldViewPr>
  </p:slideViewPr>
  <p:outlineViewPr>
    <p:cViewPr>
      <p:scale>
        <a:sx n="33" d="100"/>
        <a:sy n="33" d="100"/>
      </p:scale>
      <p:origin x="0" y="-845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75" d="100"/>
        <a:sy n="75" d="100"/>
      </p:scale>
      <p:origin x="0" y="-2592"/>
    </p:cViewPr>
  </p:sorterViewPr>
  <p:notesViewPr>
    <p:cSldViewPr>
      <p:cViewPr varScale="1">
        <p:scale>
          <a:sx n="99" d="100"/>
          <a:sy n="99" d="100"/>
        </p:scale>
        <p:origin x="-564" y="-96"/>
      </p:cViewPr>
      <p:guideLst>
        <p:guide orient="horz" pos="2924"/>
        <p:guide pos="2184"/>
      </p:guideLst>
    </p:cSldViewPr>
  </p:notes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2.xml"/><Relationship Id="rId26" Type="http://schemas.openxmlformats.org/officeDocument/2006/relationships/slide" Target="slides/slide33.xml"/><Relationship Id="rId39" Type="http://schemas.openxmlformats.org/officeDocument/2006/relationships/slide" Target="slides/slide50.xml"/><Relationship Id="rId21" Type="http://schemas.openxmlformats.org/officeDocument/2006/relationships/slide" Target="slides/slide26.xml"/><Relationship Id="rId34" Type="http://schemas.openxmlformats.org/officeDocument/2006/relationships/slide" Target="slides/slide43.xml"/><Relationship Id="rId42" Type="http://schemas.openxmlformats.org/officeDocument/2006/relationships/slide" Target="slides/slide59.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9.xml"/><Relationship Id="rId29"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9.xml"/><Relationship Id="rId32" Type="http://schemas.openxmlformats.org/officeDocument/2006/relationships/slide" Target="slides/slide39.xml"/><Relationship Id="rId37" Type="http://schemas.openxmlformats.org/officeDocument/2006/relationships/slide" Target="slides/slide48.xml"/><Relationship Id="rId40" Type="http://schemas.openxmlformats.org/officeDocument/2006/relationships/slide" Target="slides/slide51.xml"/><Relationship Id="rId45" Type="http://schemas.openxmlformats.org/officeDocument/2006/relationships/slide" Target="slides/slide62.xml"/><Relationship Id="rId5" Type="http://schemas.openxmlformats.org/officeDocument/2006/relationships/slide" Target="slides/slide5.xml"/><Relationship Id="rId15" Type="http://schemas.openxmlformats.org/officeDocument/2006/relationships/slide" Target="slides/slide18.xml"/><Relationship Id="rId23" Type="http://schemas.openxmlformats.org/officeDocument/2006/relationships/slide" Target="slides/slide28.xml"/><Relationship Id="rId28" Type="http://schemas.openxmlformats.org/officeDocument/2006/relationships/slide" Target="slides/slide35.xml"/><Relationship Id="rId36" Type="http://schemas.openxmlformats.org/officeDocument/2006/relationships/slide" Target="slides/slide47.xml"/><Relationship Id="rId10" Type="http://schemas.openxmlformats.org/officeDocument/2006/relationships/slide" Target="slides/slide10.xml"/><Relationship Id="rId19" Type="http://schemas.openxmlformats.org/officeDocument/2006/relationships/slide" Target="slides/slide23.xml"/><Relationship Id="rId31" Type="http://schemas.openxmlformats.org/officeDocument/2006/relationships/slide" Target="slides/slide38.xml"/><Relationship Id="rId44" Type="http://schemas.openxmlformats.org/officeDocument/2006/relationships/slide" Target="slides/slide6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27.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4.xml"/><Relationship Id="rId43" Type="http://schemas.openxmlformats.org/officeDocument/2006/relationships/slide" Target="slides/slide60.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4.xml"/><Relationship Id="rId17" Type="http://schemas.openxmlformats.org/officeDocument/2006/relationships/slide" Target="slides/slide21.xml"/><Relationship Id="rId25" Type="http://schemas.openxmlformats.org/officeDocument/2006/relationships/slide" Target="slides/slide32.xml"/><Relationship Id="rId33" Type="http://schemas.openxmlformats.org/officeDocument/2006/relationships/slide" Target="slides/slide42.xml"/><Relationship Id="rId38" Type="http://schemas.openxmlformats.org/officeDocument/2006/relationships/slide" Target="slides/slide49.xml"/><Relationship Id="rId20" Type="http://schemas.openxmlformats.org/officeDocument/2006/relationships/slide" Target="slides/slide25.xml"/><Relationship Id="rId41"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27651"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dirty="0"/>
          </a:p>
        </p:txBody>
      </p:sp>
      <p:sp>
        <p:nvSpPr>
          <p:cNvPr id="27652"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27653"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4FCB7DE9-CECF-48A0-B8CC-C1B07B5F0906}" type="slidenum">
              <a:rPr lang="en-US"/>
              <a:pPr>
                <a:defRPr/>
              </a:pPr>
              <a:t>‹#›</a:t>
            </a:fld>
            <a:endParaRPr lang="en-US" dirty="0"/>
          </a:p>
        </p:txBody>
      </p:sp>
    </p:spTree>
    <p:extLst>
      <p:ext uri="{BB962C8B-B14F-4D97-AF65-F5344CB8AC3E}">
        <p14:creationId xmlns:p14="http://schemas.microsoft.com/office/powerpoint/2010/main" val="395437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dirty="0"/>
          </a:p>
        </p:txBody>
      </p:sp>
      <p:sp>
        <p:nvSpPr>
          <p:cNvPr id="4096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9" name="Rectangle 5"/>
          <p:cNvSpPr>
            <a:spLocks noGrp="1" noChangeArrowheads="1"/>
          </p:cNvSpPr>
          <p:nvPr>
            <p:ph type="body" sz="quarter" idx="3"/>
          </p:nvPr>
        </p:nvSpPr>
        <p:spPr bwMode="auto">
          <a:xfrm>
            <a:off x="923925" y="4410075"/>
            <a:ext cx="5086350" cy="417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7085C4FC-038C-42A3-9FC1-4F13DBF416F6}" type="slidenum">
              <a:rPr lang="en-US"/>
              <a:pPr>
                <a:defRPr/>
              </a:pPr>
              <a:t>‹#›</a:t>
            </a:fld>
            <a:endParaRPr lang="en-US" dirty="0"/>
          </a:p>
        </p:txBody>
      </p:sp>
    </p:spTree>
    <p:extLst>
      <p:ext uri="{BB962C8B-B14F-4D97-AF65-F5344CB8AC3E}">
        <p14:creationId xmlns:p14="http://schemas.microsoft.com/office/powerpoint/2010/main" val="1312984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a:t>
            </a:fld>
            <a:endParaRPr lang="en-US" dirty="0"/>
          </a:p>
        </p:txBody>
      </p:sp>
    </p:spTree>
    <p:extLst>
      <p:ext uri="{BB962C8B-B14F-4D97-AF65-F5344CB8AC3E}">
        <p14:creationId xmlns:p14="http://schemas.microsoft.com/office/powerpoint/2010/main" val="203513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a:t>
            </a:fld>
            <a:endParaRPr lang="en-US" dirty="0"/>
          </a:p>
        </p:txBody>
      </p:sp>
    </p:spTree>
    <p:extLst>
      <p:ext uri="{BB962C8B-B14F-4D97-AF65-F5344CB8AC3E}">
        <p14:creationId xmlns:p14="http://schemas.microsoft.com/office/powerpoint/2010/main" val="125380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3</a:t>
            </a:fld>
            <a:endParaRPr lang="en-US" dirty="0"/>
          </a:p>
        </p:txBody>
      </p:sp>
    </p:spTree>
    <p:extLst>
      <p:ext uri="{BB962C8B-B14F-4D97-AF65-F5344CB8AC3E}">
        <p14:creationId xmlns:p14="http://schemas.microsoft.com/office/powerpoint/2010/main" val="228569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r>
              <a:rPr lang="en-US" baseline="0" dirty="0" smtClean="0"/>
              <a:t> </a:t>
            </a:r>
          </a:p>
          <a:p>
            <a:endParaRPr lang="en-US" baseline="0"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 brief case exercise on this section of the textbook. It builds student confidence on VRIO elements of the resource based view (LO 4-4). </a:t>
            </a:r>
          </a:p>
          <a:p>
            <a:endParaRPr lang="en-US" dirty="0"/>
          </a:p>
        </p:txBody>
      </p:sp>
      <p:sp>
        <p:nvSpPr>
          <p:cNvPr id="4" name="Slide Number Placeholder 3"/>
          <p:cNvSpPr>
            <a:spLocks noGrp="1"/>
          </p:cNvSpPr>
          <p:nvPr>
            <p:ph type="sldNum" sz="quarter" idx="10"/>
          </p:nvPr>
        </p:nvSpPr>
        <p:spPr/>
        <p:txBody>
          <a:bodyPr/>
          <a:lstStyle/>
          <a:p>
            <a:pPr>
              <a:defRPr/>
            </a:pPr>
            <a:fld id="{84112EFB-90EB-43A9-BF95-CD524481ADAD}" type="slidenum">
              <a:rPr lang="en-US" altLang="en-US" smtClean="0">
                <a:solidFill>
                  <a:prstClr val="black"/>
                </a:solidFill>
              </a:rPr>
              <a:pPr>
                <a:defRPr/>
              </a:pPr>
              <a:t>17</a:t>
            </a:fld>
            <a:endParaRPr lang="en-US" altLang="en-US" dirty="0">
              <a:solidFill>
                <a:prstClr val="black"/>
              </a:solidFill>
            </a:endParaRPr>
          </a:p>
        </p:txBody>
      </p:sp>
    </p:spTree>
    <p:extLst>
      <p:ext uri="{BB962C8B-B14F-4D97-AF65-F5344CB8AC3E}">
        <p14:creationId xmlns:p14="http://schemas.microsoft.com/office/powerpoint/2010/main" val="37966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amount of water in the bathtub indicates a company’s level of a specific intangible resource stock—such as its dynamic capabilities, new product development, engineering expertise, innovation capability, reputation for quality, and so on. </a:t>
            </a:r>
          </a:p>
          <a:p>
            <a:endParaRPr lang="en-US" dirty="0" smtClean="0"/>
          </a:p>
          <a:p>
            <a:r>
              <a:rPr lang="en-US" dirty="0" smtClean="0"/>
              <a:t>Intangible resource stocks are built through investments over time. These resource flows are represented in the drawing by the different faucets, from which water flows into the tub. These faucets indicate investments the firm can make in different intangible resources. Investments in building an innovation capability, for example, differ from investments made in marketing expertise. Each investment flow would be represented by a different faucet. </a:t>
            </a:r>
          </a:p>
          <a:p>
            <a:endParaRPr lang="en-US" dirty="0" smtClean="0"/>
          </a:p>
          <a:p>
            <a:r>
              <a:rPr lang="en-US" dirty="0" smtClean="0"/>
              <a:t>How fast the bathtub fills, however, also depends on how much water leaks out of the tub. The outflows represent a reduction in the firm’s intangible resource stocks. Resource leak-age might occur through employee turnover, especially if key employees leave. Significant re-source leakage can erode a firm’s competitive advantage. A reduction in resource stocks can occur if a firm does not engage in a specific activity for some time and forgets how to do this activity well.</a:t>
            </a:r>
            <a:endParaRPr lang="en-US" dirty="0"/>
          </a:p>
        </p:txBody>
      </p:sp>
      <p:sp>
        <p:nvSpPr>
          <p:cNvPr id="4" name="Slide Number Placeholder 3"/>
          <p:cNvSpPr>
            <a:spLocks noGrp="1"/>
          </p:cNvSpPr>
          <p:nvPr>
            <p:ph type="sldNum" sz="quarter" idx="10"/>
          </p:nvPr>
        </p:nvSpPr>
        <p:spPr/>
        <p:txBody>
          <a:bodyPr/>
          <a:lstStyle/>
          <a:p>
            <a:pPr>
              <a:defRPr/>
            </a:pPr>
            <a:fld id="{84112EFB-90EB-43A9-BF95-CD524481ADAD}" type="slidenum">
              <a:rPr lang="en-US" altLang="en-US" smtClean="0"/>
              <a:pPr>
                <a:defRPr/>
              </a:pPr>
              <a:t>20</a:t>
            </a:fld>
            <a:endParaRPr lang="en-US" altLang="en-US" dirty="0"/>
          </a:p>
        </p:txBody>
      </p:sp>
    </p:spTree>
    <p:extLst>
      <p:ext uri="{BB962C8B-B14F-4D97-AF65-F5344CB8AC3E}">
        <p14:creationId xmlns:p14="http://schemas.microsoft.com/office/powerpoint/2010/main" val="271244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23</a:t>
            </a:fld>
            <a:endParaRPr lang="en-US" dirty="0"/>
          </a:p>
        </p:txBody>
      </p:sp>
    </p:spTree>
    <p:extLst>
      <p:ext uri="{BB962C8B-B14F-4D97-AF65-F5344CB8AC3E}">
        <p14:creationId xmlns:p14="http://schemas.microsoft.com/office/powerpoint/2010/main" val="546210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25</a:t>
            </a:fld>
            <a:endParaRPr lang="en-US" dirty="0"/>
          </a:p>
        </p:txBody>
      </p:sp>
    </p:spTree>
    <p:extLst>
      <p:ext uri="{BB962C8B-B14F-4D97-AF65-F5344CB8AC3E}">
        <p14:creationId xmlns:p14="http://schemas.microsoft.com/office/powerpoint/2010/main" val="97360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28</a:t>
            </a:fld>
            <a:endParaRPr lang="en-US" dirty="0"/>
          </a:p>
        </p:txBody>
      </p:sp>
    </p:spTree>
    <p:extLst>
      <p:ext uri="{BB962C8B-B14F-4D97-AF65-F5344CB8AC3E}">
        <p14:creationId xmlns:p14="http://schemas.microsoft.com/office/powerpoint/2010/main" val="3742767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a16="http://schemas.microsoft.com/office/drawing/2014/main" xmlns=""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a16="http://schemas.microsoft.com/office/drawing/2014/main" xmlns=""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pic>
        <p:nvPicPr>
          <p:cNvPr id="6" name="Picture 5">
            <a:extLst>
              <a:ext uri="{FF2B5EF4-FFF2-40B4-BE49-F238E27FC236}">
                <a16:creationId xmlns:a16="http://schemas.microsoft.com/office/drawing/2014/main" xmlns="" id="{844FD0F0-FF63-4A54-964C-0CC18B9C6E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23366" y="-38247"/>
            <a:ext cx="5120634" cy="6400791"/>
          </a:xfrm>
          <a:prstGeom prst="rect">
            <a:avLst/>
          </a:prstGeom>
        </p:spPr>
      </p:pic>
      <p:sp>
        <p:nvSpPr>
          <p:cNvPr id="2" name="Title 1">
            <a:extLst>
              <a:ext uri="{FF2B5EF4-FFF2-40B4-BE49-F238E27FC236}">
                <a16:creationId xmlns:a16="http://schemas.microsoft.com/office/drawing/2014/main" xmlns="" id="{3834ADD0-5150-4350-8CEF-93BE71407729}"/>
              </a:ext>
            </a:extLst>
          </p:cNvPr>
          <p:cNvSpPr>
            <a:spLocks noGrp="1"/>
          </p:cNvSpPr>
          <p:nvPr>
            <p:ph type="title"/>
          </p:nvPr>
        </p:nvSpPr>
        <p:spPr>
          <a:xfrm>
            <a:off x="628650" y="365125"/>
            <a:ext cx="2683950" cy="2423802"/>
          </a:xfrm>
        </p:spPr>
        <p:txBody>
          <a:bodyPr vert="horz" lIns="91440" tIns="45720" rIns="91440" bIns="45720" rtlCol="0">
            <a:normAutofit/>
          </a:bodyPr>
          <a:lstStyle>
            <a:lvl1pPr>
              <a:defRPr lang="en-US" sz="3200" dirty="0">
                <a:solidFill>
                  <a:srgbClr val="698C3D"/>
                </a:solidFill>
                <a:latin typeface="Arial Black" panose="020B0A04020102020204" pitchFamily="34" charset="0"/>
                <a:ea typeface="+mn-ea"/>
                <a:cs typeface="+mn-cs"/>
              </a:defRPr>
            </a:lvl1pPr>
          </a:lstStyle>
          <a:p>
            <a:pPr marL="0" lvl="0" indent="0" algn="l">
              <a:spcBef>
                <a:spcPct val="20000"/>
              </a:spcBef>
              <a:buFont typeface="Arial"/>
            </a:pPr>
            <a:r>
              <a:rPr lang="en-US" dirty="0"/>
              <a:t>Click to edit Master title style</a:t>
            </a:r>
          </a:p>
        </p:txBody>
      </p:sp>
    </p:spTree>
    <p:extLst>
      <p:ext uri="{BB962C8B-B14F-4D97-AF65-F5344CB8AC3E}">
        <p14:creationId xmlns:p14="http://schemas.microsoft.com/office/powerpoint/2010/main" val="242368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Bar-2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299263"/>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508781"/>
            <a:ext cx="8229600" cy="4952979"/>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50" y="1299264"/>
            <a:ext cx="914395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885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RedBar-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4718"/>
            <a:ext cx="9144000" cy="168694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874537"/>
            <a:ext cx="8229600" cy="4587223"/>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50" y="1691659"/>
            <a:ext cx="914395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043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657610" y="6487792"/>
            <a:ext cx="1828780"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4" name="Straight Connector 3">
            <a:extLst>
              <a:ext uri="{FF2B5EF4-FFF2-40B4-BE49-F238E27FC236}">
                <a16:creationId xmlns:a16="http://schemas.microsoft.com/office/drawing/2014/main" xmlns="" id="{B0EEE7C5-D8F7-4407-8B45-8E446DC1F395}"/>
              </a:ext>
            </a:extLst>
          </p:cNvPr>
          <p:cNvCxnSpPr/>
          <p:nvPr userDrawn="1"/>
        </p:nvCxnSpPr>
        <p:spPr>
          <a:xfrm>
            <a:off x="0" y="868708"/>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30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Bar-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9757"/>
            <a:ext cx="9144000" cy="1316146"/>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657610" y="6487792"/>
            <a:ext cx="1828780"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4" name="Straight Connector 3">
            <a:extLst>
              <a:ext uri="{FF2B5EF4-FFF2-40B4-BE49-F238E27FC236}">
                <a16:creationId xmlns:a16="http://schemas.microsoft.com/office/drawing/2014/main" xmlns="" id="{B0EEE7C5-D8F7-4407-8B45-8E446DC1F395}"/>
              </a:ext>
            </a:extLst>
          </p:cNvPr>
          <p:cNvCxnSpPr/>
          <p:nvPr userDrawn="1"/>
        </p:nvCxnSpPr>
        <p:spPr>
          <a:xfrm>
            <a:off x="0" y="1325903"/>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11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
            <a:ext cx="9144000" cy="126494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508781"/>
            <a:ext cx="8229600" cy="4952979"/>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0" y="1270464"/>
            <a:ext cx="914400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2281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594391"/>
          </a:xfrm>
          <a:prstGeom prst="rect">
            <a:avLst/>
          </a:prstGeom>
        </p:spPr>
        <p:txBody>
          <a:bodyPr/>
          <a:lstStyle>
            <a:lvl1pPr algn="l">
              <a:defRPr sz="32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00415" y="6509126"/>
            <a:ext cx="2743170" cy="182878"/>
          </a:xfrm>
          <a:prstGeom prst="rect">
            <a:avLst/>
          </a:prstGeom>
        </p:spPr>
        <p:txBody>
          <a:bodyPr lIns="0" tIns="0" rIns="0" bIns="0" anchor="ctr"/>
          <a:lstStyle>
            <a:lvl1pPr marL="0" indent="0" algn="ctr">
              <a:buNone/>
              <a:defRPr sz="1000" b="1"/>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65461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676073"/>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960147"/>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60147"/>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76E6E55F-DC0A-4D14-B66C-AD67A7EBDE62}"/>
              </a:ext>
            </a:extLst>
          </p:cNvPr>
          <p:cNvCxnSpPr>
            <a:cxnSpLocks/>
          </p:cNvCxnSpPr>
          <p:nvPr userDrawn="1"/>
        </p:nvCxnSpPr>
        <p:spPr bwMode="auto">
          <a:xfrm>
            <a:off x="-1" y="685830"/>
            <a:ext cx="914015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347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7"/>
            <a:ext cx="9144001" cy="851364"/>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143024"/>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143024"/>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xmlns="" id="{DD423DE4-6353-4A19-84B8-AE09D305B133}"/>
              </a:ext>
            </a:extLst>
          </p:cNvPr>
          <p:cNvCxnSpPr>
            <a:cxnSpLocks/>
          </p:cNvCxnSpPr>
          <p:nvPr userDrawn="1"/>
        </p:nvCxnSpPr>
        <p:spPr bwMode="auto">
          <a:xfrm>
            <a:off x="-1" y="868708"/>
            <a:ext cx="914015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5350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7"/>
            <a:ext cx="9144001" cy="118222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417342"/>
            <a:ext cx="4038600" cy="5099401"/>
          </a:xfrm>
          <a:prstGeom prst="rect">
            <a:avLst/>
          </a:prstGeom>
        </p:spPr>
        <p:txBody>
          <a:bodyPr/>
          <a:lstStyle>
            <a:lvl1pPr marL="0" indent="0">
              <a:spcAft>
                <a:spcPts val="800"/>
              </a:spcAft>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417342"/>
            <a:ext cx="4038600" cy="5099401"/>
          </a:xfrm>
          <a:prstGeom prst="rect">
            <a:avLst/>
          </a:prstGeom>
        </p:spPr>
        <p:txBody>
          <a:bodyPr/>
          <a:lstStyle>
            <a:lvl1pPr marL="0" indent="0">
              <a:spcAft>
                <a:spcPts val="800"/>
              </a:spcAft>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xmlns="" id="{DD423DE4-6353-4A19-84B8-AE09D305B133}"/>
              </a:ext>
            </a:extLst>
          </p:cNvPr>
          <p:cNvCxnSpPr>
            <a:cxnSpLocks/>
          </p:cNvCxnSpPr>
          <p:nvPr userDrawn="1"/>
        </p:nvCxnSpPr>
        <p:spPr bwMode="auto">
          <a:xfrm>
            <a:off x="-1" y="1200625"/>
            <a:ext cx="914015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297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0" y="-2482"/>
            <a:ext cx="9144000" cy="609600"/>
          </a:xfrm>
          <a:prstGeom prst="rect">
            <a:avLst/>
          </a:prstGeom>
        </p:spPr>
        <p:txBody>
          <a:bodyPr/>
          <a:lstStyle>
            <a:lvl1pPr>
              <a:defRPr sz="3600">
                <a:solidFill>
                  <a:schemeClr val="tx1"/>
                </a:solidFill>
              </a:defRPr>
            </a:lvl1pPr>
          </a:lstStyle>
          <a:p>
            <a:r>
              <a:rPr lang="en-US" dirty="0"/>
              <a:t>Click to edit Master title style</a:t>
            </a:r>
          </a:p>
        </p:txBody>
      </p:sp>
      <p:sp>
        <p:nvSpPr>
          <p:cNvPr id="3" name="Header 1"/>
          <p:cNvSpPr>
            <a:spLocks noGrp="1"/>
          </p:cNvSpPr>
          <p:nvPr>
            <p:ph type="body" idx="1" hasCustomPrompt="1"/>
          </p:nvPr>
        </p:nvSpPr>
        <p:spPr>
          <a:xfrm>
            <a:off x="457201" y="807516"/>
            <a:ext cx="4040188" cy="792684"/>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hasCustomPrompt="1"/>
          </p:nvPr>
        </p:nvSpPr>
        <p:spPr>
          <a:xfrm>
            <a:off x="4645026" y="807516"/>
            <a:ext cx="4041775" cy="792684"/>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xmlns="" id="{70105961-AF81-425E-B262-9E6F5521036D}"/>
              </a:ext>
            </a:extLst>
          </p:cNvPr>
          <p:cNvCxnSpPr/>
          <p:nvPr userDrawn="1"/>
        </p:nvCxnSpPr>
        <p:spPr>
          <a:xfrm>
            <a:off x="0" y="635430"/>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23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a16="http://schemas.microsoft.com/office/drawing/2014/main" xmlns=""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a16="http://schemas.microsoft.com/office/drawing/2014/main" xmlns=""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pic>
        <p:nvPicPr>
          <p:cNvPr id="6" name="Picture 5">
            <a:extLst>
              <a:ext uri="{FF2B5EF4-FFF2-40B4-BE49-F238E27FC236}">
                <a16:creationId xmlns:a16="http://schemas.microsoft.com/office/drawing/2014/main" xmlns="" id="{844FD0F0-FF63-4A54-964C-0CC18B9C6E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23366" y="-38247"/>
            <a:ext cx="5120634" cy="6400791"/>
          </a:xfrm>
          <a:prstGeom prst="rect">
            <a:avLst/>
          </a:prstGeom>
        </p:spPr>
      </p:pic>
      <p:sp>
        <p:nvSpPr>
          <p:cNvPr id="4" name="Text Placeholder 3">
            <a:extLst>
              <a:ext uri="{FF2B5EF4-FFF2-40B4-BE49-F238E27FC236}">
                <a16:creationId xmlns:a16="http://schemas.microsoft.com/office/drawing/2014/main" xmlns="" id="{66719927-D68D-430E-A783-C4ECD8424B43}"/>
              </a:ext>
            </a:extLst>
          </p:cNvPr>
          <p:cNvSpPr>
            <a:spLocks noGrp="1"/>
          </p:cNvSpPr>
          <p:nvPr>
            <p:ph type="body" sz="quarter" idx="10" hasCustomPrompt="1"/>
          </p:nvPr>
        </p:nvSpPr>
        <p:spPr>
          <a:xfrm>
            <a:off x="549275" y="685800"/>
            <a:ext cx="3016250" cy="5121275"/>
          </a:xfrm>
        </p:spPr>
        <p:txBody>
          <a:bodyPr/>
          <a:lstStyle>
            <a:lvl1pPr>
              <a:defRPr>
                <a:solidFill>
                  <a:srgbClr val="698C3D"/>
                </a:solidFill>
                <a:latin typeface="Arial Black" panose="020B0A04020102020204" pitchFamily="34" charset="0"/>
              </a:defRPr>
            </a:lvl1pPr>
          </a:lstStyle>
          <a:p>
            <a:pPr lvl="0"/>
            <a:r>
              <a:rPr lang="en-US" dirty="0"/>
              <a:t>CHAPTER NUMBER</a:t>
            </a:r>
          </a:p>
          <a:p>
            <a:pPr lvl="0"/>
            <a:r>
              <a:rPr lang="en-US" dirty="0"/>
              <a:t>Chapter title</a:t>
            </a:r>
          </a:p>
        </p:txBody>
      </p:sp>
    </p:spTree>
    <p:extLst>
      <p:ext uri="{BB962C8B-B14F-4D97-AF65-F5344CB8AC3E}">
        <p14:creationId xmlns:p14="http://schemas.microsoft.com/office/powerpoint/2010/main" val="82516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3-Line Title and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600760"/>
            <a:ext cx="9143950" cy="34900"/>
          </a:xfrm>
          <a:prstGeom prst="line">
            <a:avLst/>
          </a:prstGeom>
          <a:noFill/>
          <a:ln w="38100" cap="flat" cmpd="sng" algn="ctr">
            <a:solidFill>
              <a:srgbClr val="0070C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a:xfrm>
            <a:off x="542830" y="45757"/>
            <a:ext cx="8077200" cy="914390"/>
          </a:xfrm>
        </p:spPr>
        <p:txBody>
          <a:bodyPr/>
          <a:lstStyle>
            <a:lvl1pPr algn="ctr">
              <a:defRPr b="1">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539064" y="1783098"/>
            <a:ext cx="8102600" cy="4571664"/>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
        <p:nvSpPr>
          <p:cNvPr id="11" name="Rectangle 5"/>
          <p:cNvSpPr>
            <a:spLocks noGrp="1" noChangeArrowheads="1"/>
          </p:cNvSpPr>
          <p:nvPr>
            <p:ph type="sldNum" sz="quarter" idx="4"/>
          </p:nvPr>
        </p:nvSpPr>
        <p:spPr bwMode="auto">
          <a:xfrm>
            <a:off x="7512224" y="6369224"/>
            <a:ext cx="109699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r">
              <a:defRPr sz="700" b="1">
                <a:cs typeface="Times New Roman" pitchFamily="18" charset="0"/>
              </a:defRPr>
            </a:lvl1pPr>
          </a:lstStyle>
          <a:p>
            <a:pPr>
              <a:defRPr/>
            </a:pPr>
            <a:r>
              <a:rPr lang="en-US" dirty="0"/>
              <a:t>3–</a:t>
            </a:r>
            <a:fld id="{7ADB2717-F9B9-49D1-8CB5-0D236D591608}" type="slidenum">
              <a:rPr lang="en-US" smtClean="0">
                <a:cs typeface="+mn-cs"/>
              </a:rPr>
              <a:pPr>
                <a:defRPr/>
              </a:pPr>
              <a:t>‹#›</a:t>
            </a:fld>
            <a:endParaRPr lang="en-US" dirty="0">
              <a:cs typeface="+mn-cs"/>
            </a:endParaRPr>
          </a:p>
        </p:txBody>
      </p:sp>
      <p:sp>
        <p:nvSpPr>
          <p:cNvPr id="12" name="Footer Placeholder 1"/>
          <p:cNvSpPr>
            <a:spLocks noGrp="1"/>
          </p:cNvSpPr>
          <p:nvPr>
            <p:ph type="ftr" sz="quarter" idx="3"/>
          </p:nvPr>
        </p:nvSpPr>
        <p:spPr>
          <a:xfrm>
            <a:off x="514166" y="6370811"/>
            <a:ext cx="5155102" cy="365125"/>
          </a:xfrm>
          <a:prstGeom prst="rect">
            <a:avLst/>
          </a:prstGeom>
        </p:spPr>
        <p:txBody>
          <a:bodyPr vert="horz" lIns="91440" tIns="45720" rIns="91440" bIns="45720" rtlCol="0" anchor="b"/>
          <a:lstStyle>
            <a:lvl1pPr algn="l">
              <a:defRPr sz="600" b="1">
                <a:solidFill>
                  <a:schemeClr val="tx1"/>
                </a:solidFill>
              </a:defRPr>
            </a:lvl1pPr>
          </a:lstStyle>
          <a:p>
            <a:r>
              <a:rPr lang="en-US" dirty="0"/>
              <a:t>© 2017 by McGraw-Hill Education. This is proprietary material solely for authorized instructor use. Not authorized for sale or distribution in any manner. This document may not be copied, scanned, duplicated, forwarded, distributed, or posted on a website, in whole or part. </a:t>
            </a:r>
          </a:p>
        </p:txBody>
      </p:sp>
    </p:spTree>
    <p:extLst>
      <p:ext uri="{BB962C8B-B14F-4D97-AF65-F5344CB8AC3E}">
        <p14:creationId xmlns:p14="http://schemas.microsoft.com/office/powerpoint/2010/main" val="286344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Title with Content">
    <p:spTree>
      <p:nvGrpSpPr>
        <p:cNvPr id="1" name=""/>
        <p:cNvGrpSpPr/>
        <p:nvPr/>
      </p:nvGrpSpPr>
      <p:grpSpPr>
        <a:xfrm>
          <a:off x="0" y="0"/>
          <a:ext cx="0" cy="0"/>
          <a:chOff x="0" y="0"/>
          <a:chExt cx="0" cy="0"/>
        </a:xfrm>
      </p:grpSpPr>
      <p:sp>
        <p:nvSpPr>
          <p:cNvPr id="12" name="Rectangle 11"/>
          <p:cNvSpPr/>
          <p:nvPr/>
        </p:nvSpPr>
        <p:spPr bwMode="white">
          <a:xfrm flipV="1">
            <a:off x="51" y="-18290"/>
            <a:ext cx="1280146" cy="559291"/>
          </a:xfrm>
          <a:prstGeom prst="rect">
            <a:avLst/>
          </a:prstGeom>
          <a:solidFill>
            <a:schemeClr val="tx1"/>
          </a:solidFill>
          <a:ln>
            <a:noFill/>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13" name="Rectangle 12"/>
          <p:cNvSpPr/>
          <p:nvPr/>
        </p:nvSpPr>
        <p:spPr bwMode="white">
          <a:xfrm flipV="1">
            <a:off x="1280197" y="-18291"/>
            <a:ext cx="7863803" cy="559291"/>
          </a:xfrm>
          <a:prstGeom prst="rect">
            <a:avLst/>
          </a:prstGeom>
          <a:solidFill>
            <a:srgbClr val="D99F2E"/>
          </a:solidFill>
          <a:ln>
            <a:noFill/>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2" name="Title 1"/>
          <p:cNvSpPr>
            <a:spLocks noGrp="1"/>
          </p:cNvSpPr>
          <p:nvPr userDrawn="1">
            <p:ph type="title"/>
          </p:nvPr>
        </p:nvSpPr>
        <p:spPr>
          <a:xfrm>
            <a:off x="111003" y="89152"/>
            <a:ext cx="8941507" cy="369332"/>
          </a:xfrm>
        </p:spPr>
        <p:txBody>
          <a:bodyPr lIns="0" rIns="0">
            <a:noAutofit/>
          </a:bodyPr>
          <a:lstStyle>
            <a:lvl1pPr marL="1489075" indent="-1489075" algn="l">
              <a:defRPr sz="1800" b="1">
                <a:solidFill>
                  <a:schemeClr val="bg1"/>
                </a:solidFill>
              </a:defRPr>
            </a:lvl1pPr>
          </a:lstStyle>
          <a:p>
            <a:endParaRPr lang="en-US" dirty="0"/>
          </a:p>
        </p:txBody>
      </p:sp>
    </p:spTree>
    <p:extLst>
      <p:ext uri="{BB962C8B-B14F-4D97-AF65-F5344CB8AC3E}">
        <p14:creationId xmlns:p14="http://schemas.microsoft.com/office/powerpoint/2010/main" val="189195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able Title with Content">
    <p:spTree>
      <p:nvGrpSpPr>
        <p:cNvPr id="1" name=""/>
        <p:cNvGrpSpPr/>
        <p:nvPr/>
      </p:nvGrpSpPr>
      <p:grpSpPr>
        <a:xfrm>
          <a:off x="0" y="0"/>
          <a:ext cx="0" cy="0"/>
          <a:chOff x="0" y="0"/>
          <a:chExt cx="0" cy="0"/>
        </a:xfrm>
      </p:grpSpPr>
      <p:sp>
        <p:nvSpPr>
          <p:cNvPr id="12" name="Rectangle 11"/>
          <p:cNvSpPr/>
          <p:nvPr/>
        </p:nvSpPr>
        <p:spPr bwMode="white">
          <a:xfrm flipV="1">
            <a:off x="51" y="-18291"/>
            <a:ext cx="1280146" cy="704119"/>
          </a:xfrm>
          <a:prstGeom prst="rect">
            <a:avLst/>
          </a:prstGeom>
          <a:solidFill>
            <a:schemeClr val="tx1"/>
          </a:solidFill>
          <a:ln>
            <a:noFill/>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endParaRPr>
          </a:p>
        </p:txBody>
      </p:sp>
      <p:sp>
        <p:nvSpPr>
          <p:cNvPr id="13" name="Rectangle 12"/>
          <p:cNvSpPr/>
          <p:nvPr/>
        </p:nvSpPr>
        <p:spPr bwMode="white">
          <a:xfrm flipV="1">
            <a:off x="1280197" y="-18292"/>
            <a:ext cx="7863803" cy="704121"/>
          </a:xfrm>
          <a:prstGeom prst="rect">
            <a:avLst/>
          </a:prstGeom>
          <a:solidFill>
            <a:srgbClr val="D99F2E"/>
          </a:solidFill>
          <a:ln>
            <a:noFill/>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2" name="Title 1"/>
          <p:cNvSpPr>
            <a:spLocks noGrp="1"/>
          </p:cNvSpPr>
          <p:nvPr userDrawn="1">
            <p:ph type="title"/>
          </p:nvPr>
        </p:nvSpPr>
        <p:spPr>
          <a:xfrm>
            <a:off x="111003" y="-18293"/>
            <a:ext cx="9032997" cy="704121"/>
          </a:xfrm>
        </p:spPr>
        <p:txBody>
          <a:bodyPr lIns="0" rIns="0">
            <a:noAutofit/>
          </a:bodyPr>
          <a:lstStyle>
            <a:lvl1pPr marL="1489075" indent="-1489075" algn="l">
              <a:defRPr sz="2000" b="1">
                <a:solidFill>
                  <a:schemeClr val="bg1"/>
                </a:solidFill>
              </a:defRPr>
            </a:lvl1pPr>
          </a:lstStyle>
          <a:p>
            <a:endParaRPr lang="en-US" dirty="0"/>
          </a:p>
        </p:txBody>
      </p:sp>
    </p:spTree>
    <p:extLst>
      <p:ext uri="{BB962C8B-B14F-4D97-AF65-F5344CB8AC3E}">
        <p14:creationId xmlns:p14="http://schemas.microsoft.com/office/powerpoint/2010/main" val="245395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xfrm>
            <a:off x="6553200" y="6356350"/>
            <a:ext cx="2133600" cy="365125"/>
          </a:xfrm>
          <a:prstGeom prst="rect">
            <a:avLst/>
          </a:prstGeom>
          <a:ln/>
        </p:spPr>
        <p:txBody>
          <a:bodyPr/>
          <a:lstStyle>
            <a:lvl1pPr>
              <a:defRPr/>
            </a:lvl1pPr>
          </a:lstStyle>
          <a:p>
            <a:pPr>
              <a:defRPr/>
            </a:pPr>
            <a:r>
              <a:rPr lang="en-US"/>
              <a:t>Prentice Hall, Inc. ©2010</a:t>
            </a:r>
            <a:endParaRPr lang="en-US">
              <a:cs typeface="Arial" charset="0"/>
            </a:endParaRPr>
          </a:p>
        </p:txBody>
      </p:sp>
      <p:sp>
        <p:nvSpPr>
          <p:cNvPr id="4" name="Rectangle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xfrm>
            <a:off x="457200" y="6356350"/>
            <a:ext cx="2133600" cy="365125"/>
          </a:xfrm>
          <a:prstGeom prst="rect">
            <a:avLst/>
          </a:prstGeom>
          <a:ln/>
        </p:spPr>
        <p:txBody>
          <a:bodyPr/>
          <a:lstStyle>
            <a:lvl1pPr>
              <a:defRPr/>
            </a:lvl1pPr>
          </a:lstStyle>
          <a:p>
            <a:pPr>
              <a:defRPr/>
            </a:pPr>
            <a:endParaRPr lang="en-US"/>
          </a:p>
          <a:p>
            <a:pPr>
              <a:defRPr/>
            </a:pPr>
            <a:r>
              <a:rPr lang="en-US"/>
              <a:t>5-</a:t>
            </a:r>
            <a:fld id="{C2DF08AD-0CCA-4F98-AEEA-68BE0FE44AFD}" type="slidenum">
              <a:rPr lang="en-US"/>
              <a:pPr>
                <a:defRPr/>
              </a:pPr>
              <a:t>‹#›</a:t>
            </a:fld>
            <a:endParaRPr lang="en-US"/>
          </a:p>
        </p:txBody>
      </p:sp>
    </p:spTree>
    <p:extLst>
      <p:ext uri="{BB962C8B-B14F-4D97-AF65-F5344CB8AC3E}">
        <p14:creationId xmlns:p14="http://schemas.microsoft.com/office/powerpoint/2010/main" val="3208764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309293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215087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6392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Opener Title &amp; Subtitle Left">
    <p:spTree>
      <p:nvGrpSpPr>
        <p:cNvPr id="1" name=""/>
        <p:cNvGrpSpPr/>
        <p:nvPr/>
      </p:nvGrpSpPr>
      <p:grpSpPr>
        <a:xfrm>
          <a:off x="0" y="0"/>
          <a:ext cx="0" cy="0"/>
          <a:chOff x="0" y="0"/>
          <a:chExt cx="0" cy="0"/>
        </a:xfrm>
      </p:grpSpPr>
      <p:sp>
        <p:nvSpPr>
          <p:cNvPr id="2" name="Slide Title"/>
          <p:cNvSpPr>
            <a:spLocks noGrp="1"/>
          </p:cNvSpPr>
          <p:nvPr>
            <p:ph type="ctrTitle"/>
          </p:nvPr>
        </p:nvSpPr>
        <p:spPr>
          <a:xfrm>
            <a:off x="594356" y="2514610"/>
            <a:ext cx="2788937" cy="609600"/>
          </a:xfrm>
          <a:prstGeom prst="rect">
            <a:avLst/>
          </a:prstGeom>
          <a:effectLst>
            <a:outerShdw blurRad="50800" dist="38100" dir="5400000" algn="t" rotWithShape="0">
              <a:prstClr val="black">
                <a:alpha val="40000"/>
              </a:prstClr>
            </a:outerShdw>
          </a:effectLst>
        </p:spPr>
        <p:txBody>
          <a:bodyPr/>
          <a:lstStyle>
            <a:lvl1pPr algn="l">
              <a:defRPr sz="3200" b="1">
                <a:solidFill>
                  <a:srgbClr val="336699"/>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Photo Credit"/>
          <p:cNvSpPr>
            <a:spLocks noGrp="1"/>
          </p:cNvSpPr>
          <p:nvPr>
            <p:ph type="body" sz="quarter" idx="11" hasCustomPrompt="1"/>
          </p:nvPr>
        </p:nvSpPr>
        <p:spPr>
          <a:xfrm>
            <a:off x="6477000" y="6593365"/>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7" name="Red Bar">
            <a:extLst>
              <a:ext uri="{FF2B5EF4-FFF2-40B4-BE49-F238E27FC236}">
                <a16:creationId xmlns:a16="http://schemas.microsoft.com/office/drawing/2014/main" xmlns="" id="{3D7BB578-8E56-4FBF-97D8-D6FB4931C641}"/>
              </a:ext>
            </a:extLst>
          </p:cNvPr>
          <p:cNvSpPr/>
          <p:nvPr userDrawn="1"/>
        </p:nvSpPr>
        <p:spPr>
          <a:xfrm>
            <a:off x="0" y="6362248"/>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481" y="6465773"/>
            <a:ext cx="3223119" cy="272375"/>
          </a:xfrm>
          <a:prstGeom prst="rect">
            <a:avLst/>
          </a:prstGeom>
        </p:spPr>
      </p:pic>
    </p:spTree>
    <p:extLst>
      <p:ext uri="{BB962C8B-B14F-4D97-AF65-F5344CB8AC3E}">
        <p14:creationId xmlns:p14="http://schemas.microsoft.com/office/powerpoint/2010/main" val="133992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a16="http://schemas.microsoft.com/office/drawing/2014/main" xmlns=""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 name="Slide Title"/>
          <p:cNvSpPr>
            <a:spLocks noGrp="1"/>
          </p:cNvSpPr>
          <p:nvPr>
            <p:ph type="ctrTitle"/>
          </p:nvPr>
        </p:nvSpPr>
        <p:spPr>
          <a:xfrm>
            <a:off x="594356" y="2514610"/>
            <a:ext cx="2788937" cy="609600"/>
          </a:xfrm>
          <a:prstGeom prst="rect">
            <a:avLst/>
          </a:prstGeom>
          <a:effectLst>
            <a:outerShdw blurRad="50800" dist="38100" dir="5400000" algn="t" rotWithShape="0">
              <a:prstClr val="black">
                <a:alpha val="40000"/>
              </a:prstClr>
            </a:outerShdw>
          </a:effectLst>
        </p:spPr>
        <p:txBody>
          <a:bodyPr/>
          <a:lstStyle>
            <a:lvl1pPr algn="l">
              <a:defRPr sz="3200" b="1">
                <a:solidFill>
                  <a:srgbClr val="336699"/>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a16="http://schemas.microsoft.com/office/drawing/2014/main" xmlns=""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84892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title and content">
    <p:bg>
      <p:bgPr>
        <a:solidFill>
          <a:srgbClr val="D2E2E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576"/>
            <a:ext cx="9124950" cy="874227"/>
          </a:xfrm>
        </p:spPr>
        <p:txBody>
          <a:bodyPr anchor="ctr">
            <a:normAutofit/>
          </a:bodyPr>
          <a:lstStyle>
            <a:lvl1pPr marL="398463" indent="0" algn="l">
              <a:defRPr sz="3600" b="1">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514395" y="960147"/>
            <a:ext cx="8102600" cy="5317638"/>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
        <p:nvSpPr>
          <p:cNvPr id="5" name="Red Bar">
            <a:extLst>
              <a:ext uri="{FF2B5EF4-FFF2-40B4-BE49-F238E27FC236}">
                <a16:creationId xmlns:a16="http://schemas.microsoft.com/office/drawing/2014/main" xmlns="" id="{2AD72104-4390-4E46-BCB4-CE40B7BA7CCC}"/>
              </a:ext>
            </a:extLst>
          </p:cNvP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Copyright" descr="©McGraw-Hill Education&#10;">
            <a:extLst>
              <a:ext uri="{FF2B5EF4-FFF2-40B4-BE49-F238E27FC236}">
                <a16:creationId xmlns:a16="http://schemas.microsoft.com/office/drawing/2014/main" xmlns="" id="{DB766973-CC7C-4316-BB3B-1F892041C621}"/>
              </a:ext>
            </a:extLst>
          </p:cNvPr>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3794908551"/>
      </p:ext>
    </p:extLst>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O title and content">
    <p:bg>
      <p:bgPr>
        <a:solidFill>
          <a:srgbClr val="D2E2E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576"/>
            <a:ext cx="9124950" cy="1134449"/>
          </a:xfrm>
        </p:spPr>
        <p:txBody>
          <a:bodyPr anchor="ctr">
            <a:normAutofit/>
          </a:bodyPr>
          <a:lstStyle>
            <a:lvl1pPr marL="398463" indent="0" algn="l">
              <a:defRPr sz="3600" b="1">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514395" y="1325903"/>
            <a:ext cx="8102600" cy="4951881"/>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
        <p:nvSpPr>
          <p:cNvPr id="5" name="Red Bar">
            <a:extLst>
              <a:ext uri="{FF2B5EF4-FFF2-40B4-BE49-F238E27FC236}">
                <a16:creationId xmlns:a16="http://schemas.microsoft.com/office/drawing/2014/main" xmlns="" id="{2AD72104-4390-4E46-BCB4-CE40B7BA7CCC}"/>
              </a:ext>
            </a:extLst>
          </p:cNvP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Copyright" descr="©McGraw-Hill Education&#10;">
            <a:extLst>
              <a:ext uri="{FF2B5EF4-FFF2-40B4-BE49-F238E27FC236}">
                <a16:creationId xmlns:a16="http://schemas.microsoft.com/office/drawing/2014/main" xmlns="" id="{DB766973-CC7C-4316-BB3B-1F892041C621}"/>
              </a:ext>
            </a:extLst>
          </p:cNvPr>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3432428427"/>
      </p:ext>
    </p:extLst>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re Concept-1 Line Title and Content">
    <p:bg>
      <p:bgPr>
        <a:solidFill>
          <a:srgbClr val="D2E2E5"/>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0" y="868708"/>
            <a:ext cx="9144000" cy="5821100"/>
          </a:xfrm>
          <a:prstGeom prst="rect">
            <a:avLst/>
          </a:prstGeom>
          <a:noFill/>
        </p:spPr>
        <p:txBody>
          <a:bodyPr lIns="457200" tIns="182880" rIns="457200" bIns="182880" anchor="t" anchorCtr="1"/>
          <a:lstStyle>
            <a:lvl1pPr marL="0" indent="0" defTabSz="457200">
              <a:spcAft>
                <a:spcPts val="800"/>
              </a:spcAft>
              <a:buFont typeface="Arial" panose="020B0604020202020204" pitchFamily="34" charset="0"/>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Title"/>
          <p:cNvSpPr>
            <a:spLocks noGrp="1"/>
          </p:cNvSpPr>
          <p:nvPr>
            <p:ph type="title"/>
          </p:nvPr>
        </p:nvSpPr>
        <p:spPr>
          <a:xfrm>
            <a:off x="0" y="-1"/>
            <a:ext cx="9144000" cy="868709"/>
          </a:xfrm>
          <a:prstGeom prst="rect">
            <a:avLst/>
          </a:prstGeom>
          <a:noFill/>
        </p:spPr>
        <p:txBody>
          <a:bodyPr anchor="ctr"/>
          <a:lstStyle>
            <a:lvl1pPr marL="0" indent="0" algn="ctr">
              <a:defRPr sz="3600" b="1">
                <a:solidFill>
                  <a:schemeClr val="tx1"/>
                </a:solidFill>
              </a:defRPr>
            </a:lvl1pPr>
          </a:lstStyle>
          <a:p>
            <a:endParaRPr lang="en-US" dirty="0"/>
          </a:p>
        </p:txBody>
      </p:sp>
      <p:cxnSp>
        <p:nvCxnSpPr>
          <p:cNvPr id="4" name="Straight Connector 3">
            <a:extLst>
              <a:ext uri="{FF2B5EF4-FFF2-40B4-BE49-F238E27FC236}">
                <a16:creationId xmlns:a16="http://schemas.microsoft.com/office/drawing/2014/main" xmlns="" id="{7243216A-D2BA-40E2-A37A-3ACEDB40F786}"/>
              </a:ext>
            </a:extLst>
          </p:cNvPr>
          <p:cNvCxnSpPr/>
          <p:nvPr userDrawn="1"/>
        </p:nvCxnSpPr>
        <p:spPr>
          <a:xfrm>
            <a:off x="0" y="868708"/>
            <a:ext cx="91440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923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re Concept-1 Line Title and Content">
    <p:bg>
      <p:bgPr>
        <a:solidFill>
          <a:srgbClr val="D2E2E5"/>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0" y="1234464"/>
            <a:ext cx="9144000" cy="5455344"/>
          </a:xfrm>
          <a:prstGeom prst="rect">
            <a:avLst/>
          </a:prstGeom>
          <a:noFill/>
        </p:spPr>
        <p:txBody>
          <a:bodyPr lIns="457200" tIns="182880" rIns="457200" bIns="182880" anchor="t" anchorCtr="1"/>
          <a:lstStyle>
            <a:lvl1pPr marL="0" indent="0" defTabSz="457200">
              <a:spcAft>
                <a:spcPts val="800"/>
              </a:spcAft>
              <a:buFont typeface="Arial" panose="020B0604020202020204" pitchFamily="34" charset="0"/>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Title"/>
          <p:cNvSpPr>
            <a:spLocks noGrp="1"/>
          </p:cNvSpPr>
          <p:nvPr>
            <p:ph type="title"/>
          </p:nvPr>
        </p:nvSpPr>
        <p:spPr>
          <a:xfrm>
            <a:off x="0" y="-1"/>
            <a:ext cx="9144000" cy="1234463"/>
          </a:xfrm>
          <a:prstGeom prst="rect">
            <a:avLst/>
          </a:prstGeom>
          <a:noFill/>
        </p:spPr>
        <p:txBody>
          <a:bodyPr anchor="ctr"/>
          <a:lstStyle>
            <a:lvl1pPr marL="0" indent="0" algn="ctr">
              <a:defRPr sz="3600" b="1">
                <a:solidFill>
                  <a:schemeClr val="tx1"/>
                </a:solidFill>
              </a:defRPr>
            </a:lvl1pPr>
          </a:lstStyle>
          <a:p>
            <a:endParaRPr lang="en-US" dirty="0"/>
          </a:p>
        </p:txBody>
      </p:sp>
      <p:cxnSp>
        <p:nvCxnSpPr>
          <p:cNvPr id="4" name="Straight Connector 3">
            <a:extLst>
              <a:ext uri="{FF2B5EF4-FFF2-40B4-BE49-F238E27FC236}">
                <a16:creationId xmlns:a16="http://schemas.microsoft.com/office/drawing/2014/main" xmlns="" id="{7243216A-D2BA-40E2-A37A-3ACEDB40F786}"/>
              </a:ext>
            </a:extLst>
          </p:cNvPr>
          <p:cNvCxnSpPr/>
          <p:nvPr userDrawn="1"/>
        </p:nvCxnSpPr>
        <p:spPr>
          <a:xfrm>
            <a:off x="0" y="1234464"/>
            <a:ext cx="91440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782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Bar-1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60147"/>
            <a:ext cx="8229600" cy="5462237"/>
          </a:xfrm>
          <a:prstGeom prst="rect">
            <a:avLst/>
          </a:prstGeom>
        </p:spPr>
        <p:txBody>
          <a:bodyPr anchor="t" anchorCtr="1"/>
          <a:lstStyle>
            <a:lvl1pPr marL="0" indent="0">
              <a:spcBef>
                <a:spcPts val="0"/>
              </a:spcBef>
              <a:spcAft>
                <a:spcPts val="1200"/>
              </a:spcAft>
              <a:buFont typeface="Arial" panose="020B0604020202020204" pitchFamily="34" charset="0"/>
              <a:buNone/>
              <a:defRPr sz="2800">
                <a:solidFill>
                  <a:srgbClr val="336699"/>
                </a:solidFill>
              </a:defRPr>
            </a:lvl1pPr>
            <a:lvl2pPr marL="457200" indent="0">
              <a:spcBef>
                <a:spcPts val="0"/>
              </a:spcBef>
              <a:spcAft>
                <a:spcPts val="1200"/>
              </a:spcAft>
              <a:buFont typeface="Arial" panose="020B0604020202020204" pitchFamily="34" charset="0"/>
              <a:buNone/>
              <a:defRPr sz="2400"/>
            </a:lvl2pPr>
            <a:lvl3pPr marL="914400" indent="0">
              <a:spcBef>
                <a:spcPts val="0"/>
              </a:spcBef>
              <a:spcAft>
                <a:spcPts val="1200"/>
              </a:spcAft>
              <a:buFont typeface="Arial" panose="020B0604020202020204" pitchFamily="34" charset="0"/>
              <a:buNone/>
              <a:defRPr sz="2000"/>
            </a:lvl3pPr>
            <a:lvl4pPr marL="1371600" indent="0">
              <a:spcBef>
                <a:spcPts val="0"/>
              </a:spcBef>
              <a:spcAft>
                <a:spcPts val="1200"/>
              </a:spcAft>
              <a:buFont typeface="Arial" panose="020B0604020202020204" pitchFamily="34" charset="0"/>
              <a:buNone/>
              <a:defRPr sz="1800"/>
            </a:lvl4pPr>
            <a:lvl5pPr marL="1828800" indent="0">
              <a:spcBef>
                <a:spcPts val="0"/>
              </a:spcBef>
              <a:spcAft>
                <a:spcPts val="12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xmlns="" id="{B0EEE7C5-D8F7-4407-8B45-8E446DC1F395}"/>
              </a:ext>
            </a:extLst>
          </p:cNvPr>
          <p:cNvCxnSpPr/>
          <p:nvPr userDrawn="1"/>
        </p:nvCxnSpPr>
        <p:spPr>
          <a:xfrm>
            <a:off x="0" y="868708"/>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9210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2" name="Title Placeholder 1">
            <a:extLst>
              <a:ext uri="{FF2B5EF4-FFF2-40B4-BE49-F238E27FC236}">
                <a16:creationId xmlns:a16="http://schemas.microsoft.com/office/drawing/2014/main" xmlns="" id="{B49DDB13-5B34-474A-BC09-CD2D1146F48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4C71EE8-0731-491B-9DFF-EE04DB9F37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509960"/>
      </p:ext>
    </p:extLst>
  </p:cSld>
  <p:clrMap bg1="lt1" tx1="dk1" bg2="lt2" tx2="dk2" accent1="accent1" accent2="accent2" accent3="accent3" accent4="accent4" accent5="accent5" accent6="accent6" hlink="hlink" folHlink="folHlink"/>
  <p:sldLayoutIdLst>
    <p:sldLayoutId id="2147484117" r:id="rId1"/>
    <p:sldLayoutId id="2147484116" r:id="rId2"/>
    <p:sldLayoutId id="2147484094" r:id="rId3"/>
    <p:sldLayoutId id="2147484109" r:id="rId4"/>
    <p:sldLayoutId id="2147484110" r:id="rId5"/>
    <p:sldLayoutId id="2147484111"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 id="2147484106" r:id="rId18"/>
    <p:sldLayoutId id="2147484107" r:id="rId19"/>
    <p:sldLayoutId id="2147484108" r:id="rId20"/>
    <p:sldLayoutId id="2147484082" r:id="rId21"/>
    <p:sldLayoutId id="2147484090" r:id="rId22"/>
    <p:sldLayoutId id="2147484118"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519632240"/>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slide" Target="slide60.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slide" Target="slide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slide" Target="slide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9B68E1E-24BE-47FF-981A-DFB6E037E983}"/>
              </a:ext>
            </a:extLst>
          </p:cNvPr>
          <p:cNvSpPr>
            <a:spLocks noGrp="1"/>
          </p:cNvSpPr>
          <p:nvPr>
            <p:ph type="title"/>
          </p:nvPr>
        </p:nvSpPr>
        <p:spPr>
          <a:xfrm>
            <a:off x="457244" y="1234464"/>
            <a:ext cx="3566121" cy="2423802"/>
          </a:xfrm>
        </p:spPr>
        <p:txBody>
          <a:bodyPr>
            <a:normAutofit fontScale="90000"/>
          </a:bodyPr>
          <a:lstStyle/>
          <a:p>
            <a:pPr algn="l"/>
            <a:r>
              <a:rPr lang="en-US" dirty="0"/>
              <a:t>CHAPTER 4</a:t>
            </a:r>
            <a:br>
              <a:rPr lang="en-US" dirty="0"/>
            </a:br>
            <a:r>
              <a:rPr lang="en-US" dirty="0"/>
              <a:t>Evaluating a Company’s Resources, Capabilities, and Competitiveness</a:t>
            </a:r>
          </a:p>
        </p:txBody>
      </p:sp>
    </p:spTree>
    <p:extLst>
      <p:ext uri="{BB962C8B-B14F-4D97-AF65-F5344CB8AC3E}">
        <p14:creationId xmlns:p14="http://schemas.microsoft.com/office/powerpoint/2010/main" val="249105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5888"/>
            <a:r>
              <a:rPr lang="en-US" sz="2000" dirty="0">
                <a:solidFill>
                  <a:srgbClr val="E56C37"/>
                </a:solidFill>
                <a:latin typeface="Calibri" panose="020F0502020204030204" pitchFamily="34" charset="0"/>
                <a:cs typeface="Calibri" panose="020F0502020204030204" pitchFamily="34" charset="0"/>
              </a:rPr>
              <a:t>TABLE 4.1   </a:t>
            </a:r>
            <a:r>
              <a:rPr lang="en-US" sz="2000" dirty="0">
                <a:latin typeface="Calibri" panose="020F0502020204030204" pitchFamily="34" charset="0"/>
                <a:cs typeface="Calibri" panose="020F0502020204030204" pitchFamily="34" charset="0"/>
              </a:rPr>
              <a:t>Common Types of Tangible and Intangible Resources </a:t>
            </a:r>
            <a:r>
              <a:rPr lang="en-US" sz="1600" dirty="0">
                <a:latin typeface="Calibri" panose="020F0502020204030204" pitchFamily="34" charset="0"/>
                <a:cs typeface="Calibri" panose="020F0502020204030204" pitchFamily="34" charset="0"/>
              </a:rPr>
              <a:t>(2 of 2)</a:t>
            </a:r>
            <a:endParaRPr lang="en-US" sz="20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1774477"/>
              </p:ext>
            </p:extLst>
          </p:nvPr>
        </p:nvGraphicFramePr>
        <p:xfrm>
          <a:off x="233728" y="694488"/>
          <a:ext cx="8686434" cy="4998720"/>
        </p:xfrm>
        <a:graphic>
          <a:graphicData uri="http://schemas.openxmlformats.org/drawingml/2006/table">
            <a:tbl>
              <a:tblPr firstRow="1" bandRow="1">
                <a:tableStyleId>{5940675A-B579-460E-94D1-54222C63F5DA}</a:tableStyleId>
              </a:tblPr>
              <a:tblGrid>
                <a:gridCol w="2743169">
                  <a:extLst>
                    <a:ext uri="{9D8B030D-6E8A-4147-A177-3AD203B41FA5}">
                      <a16:colId xmlns:a16="http://schemas.microsoft.com/office/drawing/2014/main" xmlns="" val="20000"/>
                    </a:ext>
                  </a:extLst>
                </a:gridCol>
                <a:gridCol w="5943265">
                  <a:extLst>
                    <a:ext uri="{9D8B030D-6E8A-4147-A177-3AD203B41FA5}">
                      <a16:colId xmlns:a16="http://schemas.microsoft.com/office/drawing/2014/main" xmlns="" val="20001"/>
                    </a:ext>
                  </a:extLst>
                </a:gridCol>
              </a:tblGrid>
              <a:tr h="370840">
                <a:tc>
                  <a:txBody>
                    <a:bodyPr/>
                    <a:lstStyle/>
                    <a:p>
                      <a:pPr algn="l"/>
                      <a:r>
                        <a:rPr lang="en-US" sz="2400" b="1" dirty="0">
                          <a:solidFill>
                            <a:srgbClr val="E56C37"/>
                          </a:solidFill>
                          <a:latin typeface="Calibri" panose="020F0502020204030204" pitchFamily="34" charset="0"/>
                          <a:cs typeface="Calibri" panose="020F0502020204030204" pitchFamily="34" charset="0"/>
                        </a:rPr>
                        <a:t>Intangible Resources</a:t>
                      </a:r>
                    </a:p>
                  </a:txBody>
                  <a:tcPr marT="91440" marB="91440" anchor="ctr">
                    <a:lnL w="12700" cmpd="sng">
                      <a:noFill/>
                    </a:lnL>
                    <a:lnR w="12700" cmpd="sng">
                      <a:noFill/>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solidFill>
                            <a:schemeClr val="tx1"/>
                          </a:solidFill>
                        </a:rPr>
                        <a:t>DESCRIPTION</a:t>
                      </a:r>
                    </a:p>
                  </a:txBody>
                  <a:tcPr marT="91440" marB="91440" anchor="ctr">
                    <a:lnL w="12700" cmpd="sng">
                      <a:noFill/>
                    </a:lnL>
                    <a:lnR w="12700" cmpd="sng">
                      <a:noFill/>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algn="l"/>
                      <a:r>
                        <a:rPr lang="en-US" sz="2400" b="1" dirty="0">
                          <a:solidFill>
                            <a:schemeClr val="tx1"/>
                          </a:solidFill>
                          <a:latin typeface="Calibri" panose="020F0502020204030204" pitchFamily="34" charset="0"/>
                          <a:cs typeface="Calibri" panose="020F0502020204030204" pitchFamily="34" charset="0"/>
                        </a:rPr>
                        <a:t>Human assets and intellectual capital</a:t>
                      </a:r>
                    </a:p>
                  </a:txBody>
                  <a:tcPr marT="91440" marB="91440">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An experienced and capable workforce, talented employees in key areas, collective learning embedded in the organization, or proven managerial know-how</a:t>
                      </a:r>
                    </a:p>
                  </a:txBody>
                  <a:tcPr marT="91440" marB="91440">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pitchFamily="34" charset="0"/>
                          <a:cs typeface="Calibri" panose="020F0502020204030204" pitchFamily="34" charset="0"/>
                        </a:rPr>
                        <a:t>Brand, image, and reputational assets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Brand names, trademarks, product or company image, buyer loyalty, and reputation for quality, superior service</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pitchFamily="34" charset="0"/>
                          <a:cs typeface="Calibri" panose="020F0502020204030204" pitchFamily="34" charset="0"/>
                        </a:rPr>
                        <a:t>Relationships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Alliances or joint ventures that provide access to technologies, specialized know-how, or geographic markets, and trust established with various partners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r>
                        <a:rPr lang="en-US" sz="2400" b="1" dirty="0">
                          <a:latin typeface="Calibri" panose="020F0502020204030204" pitchFamily="34" charset="0"/>
                          <a:cs typeface="Calibri" panose="020F0502020204030204" pitchFamily="34" charset="0"/>
                        </a:rPr>
                        <a:t>Company culture</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The norms of behavior, business principles, and ingrained beliefs within the company</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4430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6452A1C-8AA9-4CBD-8371-5DABEC30AE61}"/>
              </a:ext>
            </a:extLst>
          </p:cNvPr>
          <p:cNvSpPr>
            <a:spLocks noGrp="1"/>
          </p:cNvSpPr>
          <p:nvPr>
            <p:ph type="title"/>
          </p:nvPr>
        </p:nvSpPr>
        <p:spPr/>
        <p:txBody>
          <a:bodyPr/>
          <a:lstStyle/>
          <a:p>
            <a:r>
              <a:rPr lang="en-US" dirty="0"/>
              <a:t>Determining the Competitive Power of a Company’s Resources and Capabilities</a:t>
            </a:r>
          </a:p>
        </p:txBody>
      </p:sp>
      <p:sp>
        <p:nvSpPr>
          <p:cNvPr id="5" name="Content Placeholder 4">
            <a:extLst>
              <a:ext uri="{FF2B5EF4-FFF2-40B4-BE49-F238E27FC236}">
                <a16:creationId xmlns:a16="http://schemas.microsoft.com/office/drawing/2014/main" xmlns="" id="{C450DD2F-FC8B-447D-87A1-287E089258A2}"/>
              </a:ext>
            </a:extLst>
          </p:cNvPr>
          <p:cNvSpPr>
            <a:spLocks noGrp="1"/>
          </p:cNvSpPr>
          <p:nvPr>
            <p:ph idx="1"/>
          </p:nvPr>
        </p:nvSpPr>
        <p:spPr>
          <a:xfrm>
            <a:off x="274367" y="1508781"/>
            <a:ext cx="8595266" cy="4952979"/>
          </a:xfrm>
        </p:spPr>
        <p:txBody>
          <a:bodyPr>
            <a:normAutofit/>
          </a:bodyPr>
          <a:lstStyle/>
          <a:p>
            <a:pPr>
              <a:spcAft>
                <a:spcPts val="1200"/>
              </a:spcAft>
            </a:pPr>
            <a:r>
              <a:rPr lang="en-US" sz="3200" dirty="0"/>
              <a:t>VRIN Competitive Power Tests</a:t>
            </a:r>
          </a:p>
          <a:p>
            <a:pPr marL="231775" lvl="1">
              <a:spcAft>
                <a:spcPts val="1200"/>
              </a:spcAft>
            </a:pPr>
            <a:r>
              <a:rPr lang="en-US" sz="2800" dirty="0"/>
              <a:t>Is the resource or capability competitively </a:t>
            </a:r>
            <a:r>
              <a:rPr lang="en-US" sz="2800" b="1" dirty="0"/>
              <a:t>valuable</a:t>
            </a:r>
            <a:r>
              <a:rPr lang="en-US" sz="2800" dirty="0"/>
              <a:t>?</a:t>
            </a:r>
          </a:p>
          <a:p>
            <a:pPr marL="231775" lvl="1">
              <a:spcAft>
                <a:spcPts val="1200"/>
              </a:spcAft>
            </a:pPr>
            <a:r>
              <a:rPr lang="en-US" sz="2800" dirty="0"/>
              <a:t>Is the resource or capability </a:t>
            </a:r>
            <a:r>
              <a:rPr lang="en-US" sz="2800" b="1" dirty="0"/>
              <a:t>rare</a:t>
            </a:r>
            <a:r>
              <a:rPr lang="en-US" sz="2800" dirty="0"/>
              <a:t>—something rivals lack?</a:t>
            </a:r>
          </a:p>
          <a:p>
            <a:pPr marL="231775" lvl="1">
              <a:spcAft>
                <a:spcPts val="1200"/>
              </a:spcAft>
            </a:pPr>
            <a:r>
              <a:rPr lang="en-US" sz="2800" dirty="0"/>
              <a:t>Is the resource or capability </a:t>
            </a:r>
            <a:r>
              <a:rPr lang="en-US" sz="2800" b="1" dirty="0"/>
              <a:t>inimitable</a:t>
            </a:r>
            <a:r>
              <a:rPr lang="en-US" sz="2800" dirty="0"/>
              <a:t> or hard to copy?</a:t>
            </a:r>
          </a:p>
          <a:p>
            <a:pPr marL="231775" lvl="1">
              <a:spcAft>
                <a:spcPts val="1200"/>
              </a:spcAft>
            </a:pPr>
            <a:r>
              <a:rPr lang="en-US" sz="2800" dirty="0"/>
              <a:t>Is the resource or capability vulnerable to </a:t>
            </a:r>
            <a:r>
              <a:rPr lang="en-US" sz="2800" b="1" dirty="0"/>
              <a:t>substitution</a:t>
            </a:r>
            <a:r>
              <a:rPr lang="en-US" sz="2800" dirty="0"/>
              <a:t> from different types of resources and capabilities?</a:t>
            </a:r>
            <a:endParaRPr lang="en-US" sz="3200" dirty="0"/>
          </a:p>
        </p:txBody>
      </p:sp>
    </p:spTree>
    <p:extLst>
      <p:ext uri="{BB962C8B-B14F-4D97-AF65-F5344CB8AC3E}">
        <p14:creationId xmlns:p14="http://schemas.microsoft.com/office/powerpoint/2010/main" val="338849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VRIO Decision Tree</a:t>
            </a:r>
            <a:endParaRPr lang="en-US" dirty="0"/>
          </a:p>
        </p:txBody>
      </p:sp>
      <p:pic>
        <p:nvPicPr>
          <p:cNvPr id="4099" name="Picture 3" descr="This image captures the VRIO framework. It is a decision tree to decide if the resource, capability, or competency under consideration fulfills the VRIO requirements. Each of the attributes accumulate. Only if a firm’s managers are able to answer “yes” four times to the attributes listed in the decision tree is the resource in question a core competency that underpins a firm’s sustainable competitive advantage.&#10;&#10;Is the Resource Capability or Competency Valuable? If no, then there is a Competitive Disadvantage. If yes...&#10;&#10;Is the Resource Capability or Competency Rare? If no, then there is a Competitive Parity. If yes...&#10;&#10;Is the Resource Capability or Costly to Imitate? If no, then there is a Temporary Competitive Advantage. If yes...&#10;&#10;Is the Resource Capability or Competency Organized to Capture Value? If no, then there is a Temporary Competitive Advantage. If yes, then there is a Sustainable Competitive Advantage." title="Exhibit 4.5: Applying the Resource-Based View: A Decision Tree Revealing Competitive Im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14" y="2054225"/>
            <a:ext cx="8802687" cy="2749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4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349" y="180542"/>
            <a:ext cx="8077200" cy="914390"/>
          </a:xfrm>
        </p:spPr>
        <p:txBody>
          <a:bodyPr/>
          <a:lstStyle/>
          <a:p>
            <a:r>
              <a:rPr lang="en-US" dirty="0" smtClean="0"/>
              <a:t>The VRIN Analysis Example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9463"/>
          <a:stretch/>
        </p:blipFill>
        <p:spPr>
          <a:xfrm>
            <a:off x="536349" y="1447800"/>
            <a:ext cx="7998051" cy="5029199"/>
          </a:xfrm>
          <a:prstGeom prst="rect">
            <a:avLst/>
          </a:prstGeom>
        </p:spPr>
      </p:pic>
    </p:spTree>
    <p:extLst>
      <p:ext uri="{BB962C8B-B14F-4D97-AF65-F5344CB8AC3E}">
        <p14:creationId xmlns:p14="http://schemas.microsoft.com/office/powerpoint/2010/main" val="172004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CORE CONCEPTS: VRIN tests for sustainable competitive advantage</a:t>
            </a:r>
          </a:p>
        </p:txBody>
      </p:sp>
      <p:sp>
        <p:nvSpPr>
          <p:cNvPr id="2" name="Content Placeholder 1"/>
          <p:cNvSpPr>
            <a:spLocks noGrp="1"/>
          </p:cNvSpPr>
          <p:nvPr>
            <p:ph idx="1"/>
          </p:nvPr>
        </p:nvSpPr>
        <p:spPr bwMode="blackWhite">
          <a:xfrm>
            <a:off x="514395" y="1234464"/>
            <a:ext cx="8102600" cy="5043320"/>
          </a:xfrm>
        </p:spPr>
        <p:txBody>
          <a:bodyPr/>
          <a:lstStyle/>
          <a:p>
            <a:pPr>
              <a:spcBef>
                <a:spcPts val="1800"/>
              </a:spcBef>
            </a:pPr>
            <a:r>
              <a:rPr lang="en-US" dirty="0"/>
              <a:t>The </a:t>
            </a:r>
            <a:r>
              <a:rPr lang="en-US" b="1" dirty="0"/>
              <a:t>VRIN tests for sustainable competitive advantage </a:t>
            </a:r>
            <a:r>
              <a:rPr lang="en-US" dirty="0"/>
              <a:t>asks if a resource or capability is </a:t>
            </a:r>
            <a:r>
              <a:rPr lang="en-US" i="1" dirty="0"/>
              <a:t>valuable</a:t>
            </a:r>
            <a:r>
              <a:rPr lang="en-US" dirty="0"/>
              <a:t>, </a:t>
            </a:r>
            <a:r>
              <a:rPr lang="en-US" i="1" dirty="0"/>
              <a:t>rare</a:t>
            </a:r>
            <a:r>
              <a:rPr lang="en-US" dirty="0"/>
              <a:t>, </a:t>
            </a:r>
            <a:r>
              <a:rPr lang="en-US" i="1" dirty="0"/>
              <a:t>inimitable</a:t>
            </a:r>
            <a:r>
              <a:rPr lang="en-US" dirty="0"/>
              <a:t>, and </a:t>
            </a:r>
            <a:r>
              <a:rPr lang="en-US" i="1" dirty="0"/>
              <a:t>nonsubstitutable</a:t>
            </a:r>
            <a:r>
              <a:rPr lang="en-US" dirty="0"/>
              <a:t>.</a:t>
            </a:r>
          </a:p>
        </p:txBody>
      </p:sp>
    </p:spTree>
    <p:extLst>
      <p:ext uri="{BB962C8B-B14F-4D97-AF65-F5344CB8AC3E}">
        <p14:creationId xmlns:p14="http://schemas.microsoft.com/office/powerpoint/2010/main" val="233456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CORE CONCEPTS: Social Complexity and Causal Ambiguity</a:t>
            </a:r>
          </a:p>
        </p:txBody>
      </p:sp>
      <p:sp>
        <p:nvSpPr>
          <p:cNvPr id="2" name="Content Placeholder 1"/>
          <p:cNvSpPr>
            <a:spLocks noGrp="1"/>
          </p:cNvSpPr>
          <p:nvPr>
            <p:ph idx="1"/>
          </p:nvPr>
        </p:nvSpPr>
        <p:spPr bwMode="blackWhite">
          <a:xfrm>
            <a:off x="514395" y="1234464"/>
            <a:ext cx="8102600" cy="5043320"/>
          </a:xfrm>
        </p:spPr>
        <p:txBody>
          <a:bodyPr/>
          <a:lstStyle/>
          <a:p>
            <a:pPr>
              <a:spcBef>
                <a:spcPts val="1800"/>
              </a:spcBef>
            </a:pPr>
            <a:r>
              <a:rPr lang="en-US" b="1" dirty="0"/>
              <a:t>Social complexity </a:t>
            </a:r>
            <a:r>
              <a:rPr lang="en-US" dirty="0"/>
              <a:t>and </a:t>
            </a:r>
            <a:r>
              <a:rPr lang="en-US" b="1" dirty="0"/>
              <a:t>causal ambiguity </a:t>
            </a:r>
            <a:r>
              <a:rPr lang="en-US" dirty="0"/>
              <a:t>are two factors that inhibit the ability of rivals to imitate a firm’s most valuable resources and capabilities. Causal ambiguity makes it very hard to figure out how a complex resource contributes to competitive advantage and therefore exactly what to imitate.</a:t>
            </a:r>
          </a:p>
        </p:txBody>
      </p:sp>
    </p:spTree>
    <p:extLst>
      <p:ext uri="{BB962C8B-B14F-4D97-AF65-F5344CB8AC3E}">
        <p14:creationId xmlns:p14="http://schemas.microsoft.com/office/powerpoint/2010/main" val="3982969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50813-1909-4EF3-B7C5-A6749C2248F8}"/>
              </a:ext>
            </a:extLst>
          </p:cNvPr>
          <p:cNvSpPr>
            <a:spLocks noGrp="1"/>
          </p:cNvSpPr>
          <p:nvPr>
            <p:ph type="title"/>
          </p:nvPr>
        </p:nvSpPr>
        <p:spPr/>
        <p:txBody>
          <a:bodyPr/>
          <a:lstStyle/>
          <a:p>
            <a:r>
              <a:rPr lang="en-US" dirty="0"/>
              <a:t>CORE</a:t>
            </a:r>
            <a:r>
              <a:rPr lang="en-US" baseline="0" dirty="0"/>
              <a:t> CONCEPT: Resource Bundles</a:t>
            </a:r>
            <a:endParaRPr lang="en-US" dirty="0"/>
          </a:p>
        </p:txBody>
      </p:sp>
      <p:sp>
        <p:nvSpPr>
          <p:cNvPr id="3" name="Content Placeholder 2">
            <a:extLst>
              <a:ext uri="{FF2B5EF4-FFF2-40B4-BE49-F238E27FC236}">
                <a16:creationId xmlns:a16="http://schemas.microsoft.com/office/drawing/2014/main" xmlns="" id="{D9333B7B-C5BC-4836-B1D3-59285B29A415}"/>
              </a:ext>
            </a:extLst>
          </p:cNvPr>
          <p:cNvSpPr>
            <a:spLocks noGrp="1"/>
          </p:cNvSpPr>
          <p:nvPr>
            <p:ph idx="1"/>
          </p:nvPr>
        </p:nvSpPr>
        <p:spPr/>
        <p:txBody>
          <a:bodyPr/>
          <a:lstStyle/>
          <a:p>
            <a:r>
              <a:rPr lang="en-US" dirty="0"/>
              <a:t>Companies that lack a standalone resource that is competitively powerful may nonetheless develop a competitive advantage through </a:t>
            </a:r>
            <a:r>
              <a:rPr lang="en-US" b="1" dirty="0"/>
              <a:t>resource bundles </a:t>
            </a:r>
            <a:r>
              <a:rPr lang="en-US" dirty="0"/>
              <a:t>that enable the superior performance of important cross-functional capabilities.</a:t>
            </a:r>
          </a:p>
        </p:txBody>
      </p:sp>
    </p:spTree>
    <p:extLst>
      <p:ext uri="{BB962C8B-B14F-4D97-AF65-F5344CB8AC3E}">
        <p14:creationId xmlns:p14="http://schemas.microsoft.com/office/powerpoint/2010/main" val="2227385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What is the Resource Based View (RBV)?</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524000"/>
            <a:ext cx="5373414" cy="4953000"/>
          </a:xfrm>
        </p:spPr>
      </p:pic>
    </p:spTree>
    <p:extLst>
      <p:ext uri="{BB962C8B-B14F-4D97-AF65-F5344CB8AC3E}">
        <p14:creationId xmlns:p14="http://schemas.microsoft.com/office/powerpoint/2010/main" val="390127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36C3F8-49EC-46C5-A67D-62043E70421D}"/>
              </a:ext>
            </a:extLst>
          </p:cNvPr>
          <p:cNvSpPr>
            <a:spLocks noGrp="1"/>
          </p:cNvSpPr>
          <p:nvPr>
            <p:ph type="title"/>
          </p:nvPr>
        </p:nvSpPr>
        <p:spPr/>
        <p:txBody>
          <a:bodyPr/>
          <a:lstStyle/>
          <a:p>
            <a:r>
              <a:rPr lang="en-US" dirty="0"/>
              <a:t>The Importance of Dynamic Capabilities in Sustaining Competitive Advantage</a:t>
            </a:r>
          </a:p>
        </p:txBody>
      </p:sp>
      <p:sp>
        <p:nvSpPr>
          <p:cNvPr id="5" name="Content Placeholder 4">
            <a:extLst>
              <a:ext uri="{FF2B5EF4-FFF2-40B4-BE49-F238E27FC236}">
                <a16:creationId xmlns:a16="http://schemas.microsoft.com/office/drawing/2014/main" xmlns="" id="{10084585-CEBB-4ACE-9BE3-0ADF30A06418}"/>
              </a:ext>
            </a:extLst>
          </p:cNvPr>
          <p:cNvSpPr>
            <a:spLocks noGrp="1"/>
          </p:cNvSpPr>
          <p:nvPr>
            <p:ph idx="1"/>
          </p:nvPr>
        </p:nvSpPr>
        <p:spPr/>
        <p:txBody>
          <a:bodyPr/>
          <a:lstStyle/>
          <a:p>
            <a:r>
              <a:rPr lang="en-US" dirty="0"/>
              <a:t>Management’s organization-building challenge has two elements.</a:t>
            </a:r>
          </a:p>
          <a:p>
            <a:pPr marL="914400" lvl="1" indent="-457200">
              <a:buFont typeface="+mj-lt"/>
              <a:buAutoNum type="arabicPeriod"/>
            </a:pPr>
            <a:r>
              <a:rPr lang="en-US" dirty="0"/>
              <a:t>Attending to ongoing strengthening and recalibration of existing capabilities and resources</a:t>
            </a:r>
          </a:p>
          <a:p>
            <a:pPr marL="914400" lvl="1" indent="-457200">
              <a:buFont typeface="+mj-lt"/>
              <a:buAutoNum type="arabicPeriod"/>
            </a:pPr>
            <a:r>
              <a:rPr lang="en-US" dirty="0"/>
              <a:t>Casting a watchful eye for opportunities to develop totally new capabilities for delivering better customer value and/or outcompeting rivals</a:t>
            </a:r>
          </a:p>
        </p:txBody>
      </p:sp>
    </p:spTree>
    <p:extLst>
      <p:ext uri="{BB962C8B-B14F-4D97-AF65-F5344CB8AC3E}">
        <p14:creationId xmlns:p14="http://schemas.microsoft.com/office/powerpoint/2010/main" val="3660173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Dynamic Capability</a:t>
            </a:r>
          </a:p>
        </p:txBody>
      </p:sp>
      <p:sp>
        <p:nvSpPr>
          <p:cNvPr id="2" name="Content Placeholder 1"/>
          <p:cNvSpPr>
            <a:spLocks noGrp="1"/>
          </p:cNvSpPr>
          <p:nvPr>
            <p:ph idx="1"/>
          </p:nvPr>
        </p:nvSpPr>
        <p:spPr bwMode="blackWhite"/>
        <p:txBody>
          <a:bodyPr/>
          <a:lstStyle/>
          <a:p>
            <a:r>
              <a:rPr lang="en-US" dirty="0"/>
              <a:t>A </a:t>
            </a:r>
            <a:r>
              <a:rPr lang="en-US" b="1" dirty="0"/>
              <a:t>dynamic capability </a:t>
            </a:r>
            <a:r>
              <a:rPr lang="en-US" dirty="0"/>
              <a:t>is the ability to modify, deepen, or reconfigure the company’s existing resources and capabilities in response to its changing environment or market opportunities.</a:t>
            </a:r>
          </a:p>
        </p:txBody>
      </p:sp>
    </p:spTree>
    <p:extLst>
      <p:ext uri="{BB962C8B-B14F-4D97-AF65-F5344CB8AC3E}">
        <p14:creationId xmlns:p14="http://schemas.microsoft.com/office/powerpoint/2010/main" val="44160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Content Placeholder 4"/>
          <p:cNvSpPr>
            <a:spLocks noGrp="1"/>
          </p:cNvSpPr>
          <p:nvPr>
            <p:ph idx="1"/>
          </p:nvPr>
        </p:nvSpPr>
        <p:spPr/>
        <p:txBody>
          <a:bodyPr>
            <a:noAutofit/>
          </a:bodyPr>
          <a:lstStyle/>
          <a:p>
            <a:pPr marL="457200" indent="-457200">
              <a:buFont typeface="+mj-lt"/>
              <a:buAutoNum type="arabicPeriod"/>
            </a:pPr>
            <a:r>
              <a:rPr lang="en-US" sz="2400" dirty="0"/>
              <a:t>Assess how well a company’s strategy is working.</a:t>
            </a:r>
          </a:p>
          <a:p>
            <a:pPr marL="457200" indent="-457200">
              <a:buFont typeface="+mj-lt"/>
              <a:buAutoNum type="arabicPeriod"/>
            </a:pPr>
            <a:r>
              <a:rPr lang="en-US" sz="2400" dirty="0"/>
              <a:t>Understand why a company’s resources and capabilities are centrally important in giving the company a competitive edge over rivals.</a:t>
            </a:r>
          </a:p>
          <a:p>
            <a:pPr marL="457200" indent="-457200">
              <a:buFont typeface="+mj-lt"/>
              <a:buAutoNum type="arabicPeriod"/>
            </a:pPr>
            <a:r>
              <a:rPr lang="en-US" sz="2400" dirty="0"/>
              <a:t>Grasp how a company’s value chain activities can affect the company’s cost structure and customer value proposition. </a:t>
            </a:r>
          </a:p>
          <a:p>
            <a:pPr marL="457200" indent="-457200">
              <a:buFont typeface="+mj-lt"/>
              <a:buAutoNum type="arabicPeriod"/>
            </a:pPr>
            <a:r>
              <a:rPr lang="en-US" sz="2400" dirty="0"/>
              <a:t>Evaluate a company’s competitive strength relative to key rivals. </a:t>
            </a:r>
          </a:p>
          <a:p>
            <a:pPr marL="457200" indent="-457200">
              <a:buFont typeface="+mj-lt"/>
              <a:buAutoNum type="arabicPeriod"/>
            </a:pPr>
            <a:r>
              <a:rPr lang="en-US" sz="2400" dirty="0"/>
              <a:t>Understand how a comprehensive evaluation of a company’s external and internal situations can assist managers in making critical decisions about their next strategic moves.</a:t>
            </a:r>
          </a:p>
        </p:txBody>
      </p:sp>
    </p:spTree>
    <p:extLst>
      <p:ext uri="{BB962C8B-B14F-4D97-AF65-F5344CB8AC3E}">
        <p14:creationId xmlns:p14="http://schemas.microsoft.com/office/powerpoint/2010/main" val="3834925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Bathtub Metaphor</a:t>
            </a:r>
            <a:endParaRPr lang="en-US" dirty="0"/>
          </a:p>
        </p:txBody>
      </p:sp>
      <p:pic>
        <p:nvPicPr>
          <p:cNvPr id="5123" name="Picture 3" descr="This image shows a bathtub that is being filled with water. The amount of water in the bathtub indicates a company’s level of a specific intangible resource stock—such as its dynamic capabilities, new product development, engineering expertise, innovation capability, reputation for quality, and so on. &#10;&#10;Intangible resource stocks are built through investments over time. These resource flows are represented in the drawing by the different faucets, from which water flows into the tub. These faucets indicate investments the firm can make in different intangible resources. Investments in building an innovation capability, for example, differ from investments made in marketing expertise. Each investment flow would be represented by a different faucet. &#10;&#10;How fast the bathtub fills, however, also depends on how much water leaks out of the tub. The outflows represent a reduction in the firm’s intangible resource stocks. Resource leak-age might occur through employee turnover, especially if key employees leave. Significant re-source leakage can erode a firm’s competitive advantage. A reduction in resource stocks can occur if a firm does not engage in a specific activity for some time and forgets how to do this activity well." title="Exhibit 4.7: The Bathtub Metaphor: The Role of Inflows and Outflows in Building Stocks of Intangible Resou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673516"/>
            <a:ext cx="6480175" cy="422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533400" y="6019800"/>
            <a:ext cx="6477000" cy="33855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SOURCE: Figure based on metaphor used in I. Dierickx and K. Cool (1989), “Asset stock accumulation and sustainability of competitive advantage,” Management Science 35: 1504–1513.</a:t>
            </a:r>
          </a:p>
        </p:txBody>
      </p:sp>
    </p:spTree>
    <p:extLst>
      <p:ext uri="{BB962C8B-B14F-4D97-AF65-F5344CB8AC3E}">
        <p14:creationId xmlns:p14="http://schemas.microsoft.com/office/powerpoint/2010/main" val="259154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843315B-2E52-4D16-AA6D-C13248BBCA56}"/>
              </a:ext>
            </a:extLst>
          </p:cNvPr>
          <p:cNvSpPr>
            <a:spLocks noGrp="1"/>
          </p:cNvSpPr>
          <p:nvPr>
            <p:ph type="title"/>
          </p:nvPr>
        </p:nvSpPr>
        <p:spPr/>
        <p:txBody>
          <a:bodyPr/>
          <a:lstStyle/>
          <a:p>
            <a:r>
              <a:rPr lang="en-US" dirty="0"/>
              <a:t>Question 3: Are the Company’s Cost Structure and Customer Value Proposition Competitive?</a:t>
            </a:r>
          </a:p>
        </p:txBody>
      </p:sp>
      <p:sp>
        <p:nvSpPr>
          <p:cNvPr id="5" name="Content Placeholder 4">
            <a:extLst>
              <a:ext uri="{FF2B5EF4-FFF2-40B4-BE49-F238E27FC236}">
                <a16:creationId xmlns:a16="http://schemas.microsoft.com/office/drawing/2014/main" xmlns="" id="{B10D7C23-5A52-47F2-B4A3-DCB55F8B2FE6}"/>
              </a:ext>
            </a:extLst>
          </p:cNvPr>
          <p:cNvSpPr>
            <a:spLocks noGrp="1"/>
          </p:cNvSpPr>
          <p:nvPr>
            <p:ph idx="1"/>
          </p:nvPr>
        </p:nvSpPr>
        <p:spPr/>
        <p:txBody>
          <a:bodyPr/>
          <a:lstStyle/>
          <a:p>
            <a:r>
              <a:rPr lang="en-US" dirty="0"/>
              <a:t>Why are both cost structure and value important?</a:t>
            </a:r>
          </a:p>
          <a:p>
            <a:pPr lvl="1"/>
            <a:r>
              <a:rPr lang="en-US" dirty="0"/>
              <a:t>Delivering a profitable customer value proposition that maintains a competitive edge of over rivals requires effectively controlling the costs of differentiating features in industries where price competition is a dominant feature.</a:t>
            </a:r>
          </a:p>
          <a:p>
            <a:r>
              <a:rPr lang="en-US" dirty="0"/>
              <a:t>Useful analytical tools:</a:t>
            </a:r>
          </a:p>
          <a:p>
            <a:pPr marL="800100" lvl="1" indent="-342900">
              <a:buFont typeface="Arial" panose="020B0604020202020204" pitchFamily="34" charset="0"/>
              <a:buChar char="•"/>
            </a:pPr>
            <a:r>
              <a:rPr lang="en-US" dirty="0"/>
              <a:t>Value chain analysis</a:t>
            </a:r>
          </a:p>
          <a:p>
            <a:pPr marL="800100" lvl="1" indent="-342900">
              <a:buFont typeface="Arial" panose="020B0604020202020204" pitchFamily="34" charset="0"/>
              <a:buChar char="•"/>
            </a:pPr>
            <a:r>
              <a:rPr lang="en-US" dirty="0"/>
              <a:t>Benchmarking</a:t>
            </a:r>
          </a:p>
        </p:txBody>
      </p:sp>
    </p:spTree>
    <p:extLst>
      <p:ext uri="{BB962C8B-B14F-4D97-AF65-F5344CB8AC3E}">
        <p14:creationId xmlns:p14="http://schemas.microsoft.com/office/powerpoint/2010/main" val="427227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Value Chain</a:t>
            </a:r>
          </a:p>
        </p:txBody>
      </p:sp>
      <p:sp>
        <p:nvSpPr>
          <p:cNvPr id="2" name="Content Placeholder 1"/>
          <p:cNvSpPr>
            <a:spLocks noGrp="1"/>
          </p:cNvSpPr>
          <p:nvPr>
            <p:ph idx="1"/>
          </p:nvPr>
        </p:nvSpPr>
        <p:spPr/>
        <p:txBody>
          <a:bodyPr/>
          <a:lstStyle/>
          <a:p>
            <a:r>
              <a:rPr lang="en-US" dirty="0"/>
              <a:t>A company’s </a:t>
            </a:r>
            <a:r>
              <a:rPr lang="en-US" b="1" dirty="0"/>
              <a:t>value chain </a:t>
            </a:r>
            <a:r>
              <a:rPr lang="en-US" dirty="0"/>
              <a:t>identifies the primary activities that create customer value and related support activities.</a:t>
            </a:r>
          </a:p>
        </p:txBody>
      </p:sp>
    </p:spTree>
    <p:extLst>
      <p:ext uri="{BB962C8B-B14F-4D97-AF65-F5344CB8AC3E}">
        <p14:creationId xmlns:p14="http://schemas.microsoft.com/office/powerpoint/2010/main" val="174083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ltGray">
          <a:xfrm>
            <a:off x="50" y="0"/>
            <a:ext cx="9144000" cy="594391"/>
          </a:xfrm>
        </p:spPr>
        <p:txBody>
          <a:bodyPr>
            <a:noAutofit/>
          </a:bodyPr>
          <a:lstStyle/>
          <a:p>
            <a:pPr marL="1487488" indent="-1487488"/>
            <a:r>
              <a:rPr lang="en-US" sz="2400" b="1" dirty="0">
                <a:solidFill>
                  <a:srgbClr val="E56C37"/>
                </a:solidFill>
              </a:rPr>
              <a:t>FIGURE 4.1	</a:t>
            </a:r>
            <a:r>
              <a:rPr lang="en-US" sz="2400" dirty="0">
                <a:solidFill>
                  <a:schemeClr val="tx1"/>
                </a:solidFill>
              </a:rPr>
              <a:t>A Representative Company Value Chain </a:t>
            </a:r>
            <a:r>
              <a:rPr lang="en-US" sz="1800" dirty="0">
                <a:solidFill>
                  <a:schemeClr val="tx1"/>
                </a:solidFill>
              </a:rPr>
              <a:t>(1 of 2)</a:t>
            </a:r>
            <a:endParaRPr lang="en-US" sz="2400" dirty="0">
              <a:solidFill>
                <a:schemeClr val="tx1"/>
              </a:solidFill>
            </a:endParaRPr>
          </a:p>
        </p:txBody>
      </p:sp>
      <p:pic>
        <p:nvPicPr>
          <p:cNvPr id="9" name="Picture 8" descr="A figure shows that a company’s value chain consists of two broad categories of activities."/>
          <p:cNvPicPr>
            <a:picLocks noChangeAspect="1"/>
          </p:cNvPicPr>
          <p:nvPr/>
        </p:nvPicPr>
        <p:blipFill>
          <a:blip r:embed="rId3" cstate="print"/>
          <a:stretch>
            <a:fillRect/>
          </a:stretch>
        </p:blipFill>
        <p:spPr>
          <a:xfrm>
            <a:off x="415244" y="1119187"/>
            <a:ext cx="8362950" cy="4619625"/>
          </a:xfrm>
          <a:prstGeom prst="rect">
            <a:avLst/>
          </a:prstGeom>
        </p:spPr>
      </p:pic>
      <p:sp>
        <p:nvSpPr>
          <p:cNvPr id="4" name="Text Placeholder 3">
            <a:extLst>
              <a:ext uri="{FF2B5EF4-FFF2-40B4-BE49-F238E27FC236}">
                <a16:creationId xmlns:a16="http://schemas.microsoft.com/office/drawing/2014/main" xmlns="" id="{32C7B1F0-7A90-44C7-8778-4864ABC9022C}"/>
              </a:ext>
            </a:extLst>
          </p:cNvPr>
          <p:cNvSpPr>
            <a:spLocks noGrp="1"/>
          </p:cNvSpPr>
          <p:nvPr>
            <p:ph type="body" sz="quarter" idx="16"/>
          </p:nvPr>
        </p:nvSpPr>
        <p:spPr/>
        <p:txBody>
          <a:bodyPr/>
          <a:lstStyle/>
          <a:p>
            <a:r>
              <a:rPr lang="en-US" dirty="0">
                <a:hlinkClick r:id="rId4" action="ppaction://hlinksldjump"/>
              </a:rPr>
              <a:t>Jump to Appendix 1 for long description.</a:t>
            </a:r>
            <a:endParaRPr lang="en-US" dirty="0"/>
          </a:p>
        </p:txBody>
      </p:sp>
    </p:spTree>
    <p:extLst>
      <p:ext uri="{BB962C8B-B14F-4D97-AF65-F5344CB8AC3E}">
        <p14:creationId xmlns:p14="http://schemas.microsoft.com/office/powerpoint/2010/main" val="3974903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002"/>
            <a:ext cx="8229600" cy="779398"/>
          </a:xfrm>
        </p:spPr>
        <p:txBody>
          <a:bodyPr>
            <a:noAutofit/>
          </a:bodyPr>
          <a:lstStyle/>
          <a:p>
            <a:r>
              <a:rPr lang="en-US" dirty="0" smtClean="0"/>
              <a:t>Apple Internal Value Chain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5702"/>
          <a:stretch/>
        </p:blipFill>
        <p:spPr>
          <a:xfrm>
            <a:off x="640123" y="927185"/>
            <a:ext cx="7955193" cy="5702180"/>
          </a:xfrm>
          <a:prstGeom prst="rect">
            <a:avLst/>
          </a:prstGeom>
        </p:spPr>
      </p:pic>
    </p:spTree>
    <p:extLst>
      <p:ext uri="{BB962C8B-B14F-4D97-AF65-F5344CB8AC3E}">
        <p14:creationId xmlns:p14="http://schemas.microsoft.com/office/powerpoint/2010/main" val="353046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gray">
          <a:xfrm>
            <a:off x="0" y="0"/>
            <a:ext cx="9144000" cy="594391"/>
          </a:xfrm>
        </p:spPr>
        <p:txBody>
          <a:bodyPr>
            <a:noAutofit/>
          </a:bodyPr>
          <a:lstStyle/>
          <a:p>
            <a:pPr>
              <a:tabLst>
                <a:tab pos="1712913" algn="l"/>
              </a:tabLst>
            </a:pPr>
            <a:r>
              <a:rPr lang="en-US" sz="2400" b="1" dirty="0">
                <a:solidFill>
                  <a:srgbClr val="E56C37"/>
                </a:solidFill>
              </a:rPr>
              <a:t>FIGURE 4.1 </a:t>
            </a:r>
            <a:r>
              <a:rPr lang="en-US" sz="2400" dirty="0">
                <a:solidFill>
                  <a:schemeClr val="tx1"/>
                </a:solidFill>
              </a:rPr>
              <a:t>A Representative Company Value Chain </a:t>
            </a:r>
            <a:r>
              <a:rPr lang="en-US" sz="1800" dirty="0">
                <a:solidFill>
                  <a:schemeClr val="tx1"/>
                </a:solidFill>
              </a:rPr>
              <a:t>(2 of 2)</a:t>
            </a:r>
            <a:endParaRPr lang="en-US" sz="2400" dirty="0">
              <a:solidFill>
                <a:schemeClr val="tx1"/>
              </a:solidFill>
            </a:endParaRPr>
          </a:p>
        </p:txBody>
      </p:sp>
      <p:pic>
        <p:nvPicPr>
          <p:cNvPr id="5" name="Picture 4" descr="A figure lists two broad categories of a representative company value chain: the primary activities and the support activities. The long description lists these in a table."/>
          <p:cNvPicPr>
            <a:picLocks noChangeAspect="1"/>
          </p:cNvPicPr>
          <p:nvPr/>
        </p:nvPicPr>
        <p:blipFill>
          <a:blip r:embed="rId3" cstate="print"/>
          <a:stretch>
            <a:fillRect/>
          </a:stretch>
        </p:blipFill>
        <p:spPr bwMode="gray">
          <a:xfrm>
            <a:off x="228600" y="459073"/>
            <a:ext cx="8686800" cy="5895975"/>
          </a:xfrm>
          <a:prstGeom prst="rect">
            <a:avLst/>
          </a:prstGeom>
        </p:spPr>
      </p:pic>
      <p:sp>
        <p:nvSpPr>
          <p:cNvPr id="13" name="Text Placeholder 12">
            <a:extLst>
              <a:ext uri="{FF2B5EF4-FFF2-40B4-BE49-F238E27FC236}">
                <a16:creationId xmlns:a16="http://schemas.microsoft.com/office/drawing/2014/main" xmlns="" id="{28BF9027-DA67-4C42-837A-5D1CEA8E1D1D}"/>
              </a:ext>
            </a:extLst>
          </p:cNvPr>
          <p:cNvSpPr>
            <a:spLocks noGrp="1"/>
          </p:cNvSpPr>
          <p:nvPr>
            <p:ph type="body" sz="quarter" idx="16"/>
          </p:nvPr>
        </p:nvSpPr>
        <p:spPr/>
        <p:txBody>
          <a:bodyPr/>
          <a:lstStyle/>
          <a:p>
            <a:r>
              <a:rPr lang="en-US" dirty="0">
                <a:hlinkClick r:id="rId4" action="ppaction://hlinksldjump"/>
              </a:rPr>
              <a:t>Jump to Appendix 2 for long description.</a:t>
            </a:r>
            <a:endParaRPr lang="en-US" dirty="0"/>
          </a:p>
        </p:txBody>
      </p:sp>
    </p:spTree>
    <p:extLst>
      <p:ext uri="{BB962C8B-B14F-4D97-AF65-F5344CB8AC3E}">
        <p14:creationId xmlns:p14="http://schemas.microsoft.com/office/powerpoint/2010/main" val="456729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110B696-9709-45BB-9DCC-13CF0EA7F96C}"/>
              </a:ext>
            </a:extLst>
          </p:cNvPr>
          <p:cNvSpPr>
            <a:spLocks noGrp="1"/>
          </p:cNvSpPr>
          <p:nvPr>
            <p:ph type="title"/>
          </p:nvPr>
        </p:nvSpPr>
        <p:spPr/>
        <p:txBody>
          <a:bodyPr>
            <a:normAutofit fontScale="90000"/>
          </a:bodyPr>
          <a:lstStyle/>
          <a:p>
            <a:r>
              <a:rPr lang="en-US" dirty="0"/>
              <a:t>Benchmarking: A Tool for Assessing Whether a Company’s Value Chain Activities Are Competitive</a:t>
            </a:r>
          </a:p>
        </p:txBody>
      </p:sp>
      <p:sp>
        <p:nvSpPr>
          <p:cNvPr id="5" name="Content Placeholder 4">
            <a:extLst>
              <a:ext uri="{FF2B5EF4-FFF2-40B4-BE49-F238E27FC236}">
                <a16:creationId xmlns:a16="http://schemas.microsoft.com/office/drawing/2014/main" xmlns="" id="{0DB66DD1-835B-457E-AF00-55860C2CCBE3}"/>
              </a:ext>
            </a:extLst>
          </p:cNvPr>
          <p:cNvSpPr>
            <a:spLocks noGrp="1"/>
          </p:cNvSpPr>
          <p:nvPr>
            <p:ph idx="1"/>
          </p:nvPr>
        </p:nvSpPr>
        <p:spPr/>
        <p:txBody>
          <a:bodyPr/>
          <a:lstStyle/>
          <a:p>
            <a:r>
              <a:rPr lang="en-US" dirty="0"/>
              <a:t>Benchmarking entails comparing how different firms perform various value chain maintenance and then making cross-firm comparisons of the costs and effectiveness of these activities.</a:t>
            </a:r>
          </a:p>
          <a:p>
            <a:pPr marL="800100" lvl="1" indent="-342900">
              <a:buFont typeface="Arial" panose="020B0604020202020204" pitchFamily="34" charset="0"/>
              <a:buChar char="•"/>
            </a:pPr>
            <a:r>
              <a:rPr lang="en-US" dirty="0"/>
              <a:t>How materials are purchased</a:t>
            </a:r>
          </a:p>
          <a:p>
            <a:pPr marL="800100" lvl="1" indent="-342900">
              <a:buFont typeface="Arial" panose="020B0604020202020204" pitchFamily="34" charset="0"/>
              <a:buChar char="•"/>
            </a:pPr>
            <a:r>
              <a:rPr lang="en-US" dirty="0"/>
              <a:t>How inventories are managed</a:t>
            </a:r>
          </a:p>
          <a:p>
            <a:pPr marL="800100" lvl="1" indent="-342900">
              <a:buFont typeface="Arial" panose="020B0604020202020204" pitchFamily="34" charset="0"/>
              <a:buChar char="•"/>
            </a:pPr>
            <a:r>
              <a:rPr lang="en-US" dirty="0"/>
              <a:t>How products are assembled</a:t>
            </a:r>
          </a:p>
          <a:p>
            <a:pPr marL="800100" lvl="1" indent="-342900">
              <a:buFont typeface="Arial" panose="020B0604020202020204" pitchFamily="34" charset="0"/>
              <a:buChar char="•"/>
            </a:pPr>
            <a:r>
              <a:rPr lang="en-US" dirty="0"/>
              <a:t>How customer orders are filled and shipped</a:t>
            </a:r>
          </a:p>
          <a:p>
            <a:pPr marL="800100" lvl="1" indent="-342900">
              <a:buFont typeface="Arial" panose="020B0604020202020204" pitchFamily="34" charset="0"/>
              <a:buChar char="•"/>
            </a:pPr>
            <a:r>
              <a:rPr lang="en-US" dirty="0"/>
              <a:t>How maintenance is performed</a:t>
            </a:r>
          </a:p>
          <a:p>
            <a:endParaRPr lang="en-US" dirty="0"/>
          </a:p>
        </p:txBody>
      </p:sp>
    </p:spTree>
    <p:extLst>
      <p:ext uri="{BB962C8B-B14F-4D97-AF65-F5344CB8AC3E}">
        <p14:creationId xmlns:p14="http://schemas.microsoft.com/office/powerpoint/2010/main" val="935788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Benchmarking</a:t>
            </a:r>
          </a:p>
        </p:txBody>
      </p:sp>
      <p:sp>
        <p:nvSpPr>
          <p:cNvPr id="2" name="Content Placeholder 1"/>
          <p:cNvSpPr>
            <a:spLocks noGrp="1"/>
          </p:cNvSpPr>
          <p:nvPr>
            <p:ph idx="1"/>
          </p:nvPr>
        </p:nvSpPr>
        <p:spPr/>
        <p:txBody>
          <a:bodyPr/>
          <a:lstStyle/>
          <a:p>
            <a:r>
              <a:rPr lang="en-US" b="1" dirty="0"/>
              <a:t>Benchmarking</a:t>
            </a:r>
            <a:r>
              <a:rPr lang="en-US" dirty="0"/>
              <a:t> is a potent tool for learning which companies are best at performing particular activities and then using their techniques (or “best practices”) to improve the cost and effectiveness of a company’s own internal activities.</a:t>
            </a:r>
          </a:p>
        </p:txBody>
      </p:sp>
    </p:spTree>
    <p:extLst>
      <p:ext uri="{BB962C8B-B14F-4D97-AF65-F5344CB8AC3E}">
        <p14:creationId xmlns:p14="http://schemas.microsoft.com/office/powerpoint/2010/main" val="3873643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gray"/>
        <p:txBody>
          <a:bodyPr>
            <a:noAutofit/>
          </a:bodyPr>
          <a:lstStyle/>
          <a:p>
            <a:r>
              <a:rPr lang="en-US" sz="2400" b="1" dirty="0">
                <a:solidFill>
                  <a:srgbClr val="E56C37"/>
                </a:solidFill>
              </a:rPr>
              <a:t>FIGURE 4.2 </a:t>
            </a:r>
            <a:r>
              <a:rPr lang="en-US" sz="2400" dirty="0">
                <a:solidFill>
                  <a:schemeClr val="tx1"/>
                </a:solidFill>
              </a:rPr>
              <a:t>Representative Value Chain for an Entire Industry</a:t>
            </a:r>
          </a:p>
        </p:txBody>
      </p:sp>
      <p:pic>
        <p:nvPicPr>
          <p:cNvPr id="10" name="Picture 9" descr="A graphic depicts a value chain for an entire industry."/>
          <p:cNvPicPr>
            <a:picLocks noChangeAspect="1"/>
          </p:cNvPicPr>
          <p:nvPr/>
        </p:nvPicPr>
        <p:blipFill>
          <a:blip r:embed="rId3" cstate="print"/>
          <a:stretch>
            <a:fillRect/>
          </a:stretch>
        </p:blipFill>
        <p:spPr>
          <a:xfrm>
            <a:off x="336461" y="1143025"/>
            <a:ext cx="8471075" cy="3824517"/>
          </a:xfrm>
          <a:prstGeom prst="rect">
            <a:avLst/>
          </a:prstGeom>
        </p:spPr>
      </p:pic>
      <p:sp>
        <p:nvSpPr>
          <p:cNvPr id="3" name="Text Placeholder 2">
            <a:extLst>
              <a:ext uri="{FF2B5EF4-FFF2-40B4-BE49-F238E27FC236}">
                <a16:creationId xmlns:a16="http://schemas.microsoft.com/office/drawing/2014/main" xmlns="" id="{1A0C0CFA-B530-45F6-A662-7F2EB4CF645B}"/>
              </a:ext>
            </a:extLst>
          </p:cNvPr>
          <p:cNvSpPr>
            <a:spLocks noGrp="1"/>
          </p:cNvSpPr>
          <p:nvPr>
            <p:ph type="body" sz="quarter" idx="16"/>
          </p:nvPr>
        </p:nvSpPr>
        <p:spPr/>
        <p:txBody>
          <a:bodyPr/>
          <a:lstStyle/>
          <a:p>
            <a:r>
              <a:rPr lang="en-US" dirty="0">
                <a:hlinkClick r:id="rId4" action="ppaction://hlinksldjump"/>
              </a:rPr>
              <a:t>Jump to Appendix 3 for long description.</a:t>
            </a:r>
            <a:endParaRPr lang="en-US" dirty="0"/>
          </a:p>
        </p:txBody>
      </p:sp>
    </p:spTree>
    <p:extLst>
      <p:ext uri="{BB962C8B-B14F-4D97-AF65-F5344CB8AC3E}">
        <p14:creationId xmlns:p14="http://schemas.microsoft.com/office/powerpoint/2010/main" val="3889023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Value Chain System for an Entire Industry</a:t>
            </a:r>
          </a:p>
        </p:txBody>
      </p:sp>
      <p:sp>
        <p:nvSpPr>
          <p:cNvPr id="8" name="Content Placeholder 7"/>
          <p:cNvSpPr>
            <a:spLocks noGrp="1"/>
          </p:cNvSpPr>
          <p:nvPr>
            <p:ph idx="1"/>
          </p:nvPr>
        </p:nvSpPr>
        <p:spPr/>
        <p:txBody>
          <a:bodyPr/>
          <a:lstStyle/>
          <a:p>
            <a:r>
              <a:rPr lang="en-US" dirty="0"/>
              <a:t>The value chains of forward channel partners are relevant because:</a:t>
            </a:r>
          </a:p>
          <a:p>
            <a:pPr marL="800100" lvl="1" indent="-342900">
              <a:buFont typeface="Arial" panose="020B0604020202020204" pitchFamily="34" charset="0"/>
              <a:buChar char="•"/>
            </a:pPr>
            <a:r>
              <a:rPr lang="en-US" dirty="0"/>
              <a:t>Costs and margins of the activities of distributors and retail dealers are part of the price the consumer pays and can strongly affect a firm’s customer value proposition.</a:t>
            </a:r>
          </a:p>
          <a:p>
            <a:pPr marL="800100" lvl="1" indent="-342900">
              <a:buFont typeface="Arial" panose="020B0604020202020204" pitchFamily="34" charset="0"/>
              <a:buChar char="•"/>
            </a:pPr>
            <a:r>
              <a:rPr lang="en-US" dirty="0"/>
              <a:t>Accurately assessing the competitiveness of a firm’s cost structure and value proposition helps its managers understand both an industry’s value chain system and its internal value chain.</a:t>
            </a:r>
          </a:p>
        </p:txBody>
      </p:sp>
    </p:spTree>
    <p:extLst>
      <p:ext uri="{BB962C8B-B14F-4D97-AF65-F5344CB8AC3E}">
        <p14:creationId xmlns:p14="http://schemas.microsoft.com/office/powerpoint/2010/main" val="4260373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77D806-8C2D-4DC7-BF39-C80454EDE269}"/>
              </a:ext>
            </a:extLst>
          </p:cNvPr>
          <p:cNvSpPr>
            <a:spLocks noGrp="1"/>
          </p:cNvSpPr>
          <p:nvPr>
            <p:ph type="title"/>
          </p:nvPr>
        </p:nvSpPr>
        <p:spPr/>
        <p:txBody>
          <a:bodyPr/>
          <a:lstStyle/>
          <a:p>
            <a:r>
              <a:rPr lang="en-US" dirty="0"/>
              <a:t>Evaluating a Firm’s Internal Situation</a:t>
            </a:r>
          </a:p>
        </p:txBody>
      </p:sp>
      <p:sp>
        <p:nvSpPr>
          <p:cNvPr id="5" name="Content Placeholder 4">
            <a:extLst>
              <a:ext uri="{FF2B5EF4-FFF2-40B4-BE49-F238E27FC236}">
                <a16:creationId xmlns:a16="http://schemas.microsoft.com/office/drawing/2014/main" xmlns="" id="{A15B0798-6AB8-478D-88BF-922314FBFDA8}"/>
              </a:ext>
            </a:extLst>
          </p:cNvPr>
          <p:cNvSpPr>
            <a:spLocks noGrp="1"/>
          </p:cNvSpPr>
          <p:nvPr>
            <p:ph idx="1"/>
          </p:nvPr>
        </p:nvSpPr>
        <p:spPr>
          <a:xfrm>
            <a:off x="457200" y="1167128"/>
            <a:ext cx="8229600" cy="5462237"/>
          </a:xfrm>
        </p:spPr>
        <p:txBody>
          <a:bodyPr>
            <a:normAutofit fontScale="92500"/>
          </a:bodyPr>
          <a:lstStyle/>
          <a:p>
            <a:pPr marL="1828800" indent="-1828800"/>
            <a:r>
              <a:rPr lang="en-US" b="1" dirty="0"/>
              <a:t>Question 1</a:t>
            </a:r>
            <a:r>
              <a:rPr lang="en-US" dirty="0"/>
              <a:t>	How well is the firm’s strategy working?</a:t>
            </a:r>
          </a:p>
          <a:p>
            <a:pPr marL="1828800" indent="-1828800"/>
            <a:r>
              <a:rPr lang="en-US" b="1" dirty="0"/>
              <a:t>Question 2</a:t>
            </a:r>
            <a:r>
              <a:rPr lang="en-US" dirty="0"/>
              <a:t>	What are the firm’s competitively important resources and capabilities?</a:t>
            </a:r>
          </a:p>
          <a:p>
            <a:pPr marL="1828800" indent="-1828800"/>
            <a:r>
              <a:rPr lang="en-US" b="1" dirty="0"/>
              <a:t>Question 3</a:t>
            </a:r>
            <a:r>
              <a:rPr lang="en-US" dirty="0"/>
              <a:t>	Are the firm’s cost structure and customer value proposition competitive?</a:t>
            </a:r>
          </a:p>
          <a:p>
            <a:pPr marL="1828800" indent="-1828800"/>
            <a:r>
              <a:rPr lang="en-US" b="1" dirty="0"/>
              <a:t>Question 4</a:t>
            </a:r>
            <a:r>
              <a:rPr lang="en-US" dirty="0"/>
              <a:t>	Is the firm competitively stronger or weaker than key rivals?</a:t>
            </a:r>
          </a:p>
          <a:p>
            <a:pPr marL="1828800" indent="-1828800"/>
            <a:r>
              <a:rPr lang="en-US" b="1" dirty="0"/>
              <a:t>Question </a:t>
            </a:r>
            <a:r>
              <a:rPr lang="en-US" b="1" dirty="0" smtClean="0"/>
              <a:t>5</a:t>
            </a:r>
            <a:r>
              <a:rPr lang="en-US" dirty="0" smtClean="0"/>
              <a:t>    Is </a:t>
            </a:r>
            <a:r>
              <a:rPr lang="en-US" dirty="0"/>
              <a:t>the Company Able to Seize Market Opportunities and Nullify External Threats?</a:t>
            </a:r>
            <a:endParaRPr lang="en-US" b="1" dirty="0" smtClean="0"/>
          </a:p>
          <a:p>
            <a:pPr marL="1828800" indent="-1828800"/>
            <a:r>
              <a:rPr lang="en-US" b="1" dirty="0" smtClean="0"/>
              <a:t>Question 6</a:t>
            </a:r>
            <a:r>
              <a:rPr lang="en-US" dirty="0"/>
              <a:t>	What strategic issues and problems merit front-burner managerial attention?</a:t>
            </a:r>
          </a:p>
          <a:p>
            <a:endParaRPr lang="en-US" dirty="0"/>
          </a:p>
        </p:txBody>
      </p:sp>
    </p:spTree>
    <p:extLst>
      <p:ext uri="{BB962C8B-B14F-4D97-AF65-F5344CB8AC3E}">
        <p14:creationId xmlns:p14="http://schemas.microsoft.com/office/powerpoint/2010/main" val="655770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tail Value Chain.gif"/>
          <p:cNvPicPr>
            <a:picLocks noGrp="1" noChangeAspect="1"/>
          </p:cNvPicPr>
          <p:nvPr>
            <p:ph/>
          </p:nvPr>
        </p:nvPicPr>
        <p:blipFill>
          <a:blip r:embed="rId2" cstate="print"/>
          <a:stretch>
            <a:fillRect/>
          </a:stretch>
        </p:blipFill>
        <p:spPr>
          <a:xfrm>
            <a:off x="467544" y="548680"/>
            <a:ext cx="8064896" cy="5544616"/>
          </a:xfrm>
        </p:spPr>
      </p:pic>
    </p:spTree>
    <p:extLst>
      <p:ext uri="{BB962C8B-B14F-4D97-AF65-F5344CB8AC3E}">
        <p14:creationId xmlns:p14="http://schemas.microsoft.com/office/powerpoint/2010/main" val="2636440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higher-education-value Chain.jpg"/>
          <p:cNvPicPr>
            <a:picLocks noGrp="1" noChangeAspect="1"/>
          </p:cNvPicPr>
          <p:nvPr>
            <p:ph/>
          </p:nvPr>
        </p:nvPicPr>
        <p:blipFill>
          <a:blip r:embed="rId2" cstate="print"/>
          <a:stretch>
            <a:fillRect/>
          </a:stretch>
        </p:blipFill>
        <p:spPr>
          <a:xfrm>
            <a:off x="467544" y="332657"/>
            <a:ext cx="8424936" cy="6120680"/>
          </a:xfrm>
        </p:spPr>
      </p:pic>
    </p:spTree>
    <p:extLst>
      <p:ext uri="{BB962C8B-B14F-4D97-AF65-F5344CB8AC3E}">
        <p14:creationId xmlns:p14="http://schemas.microsoft.com/office/powerpoint/2010/main" val="2781007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340678C-FF35-4361-A202-FB017E1F8A47}"/>
              </a:ext>
            </a:extLst>
          </p:cNvPr>
          <p:cNvSpPr>
            <a:spLocks noGrp="1"/>
          </p:cNvSpPr>
          <p:nvPr>
            <p:ph type="title"/>
          </p:nvPr>
        </p:nvSpPr>
        <p:spPr/>
        <p:txBody>
          <a:bodyPr/>
          <a:lstStyle/>
          <a:p>
            <a:r>
              <a:rPr lang="en-US" dirty="0"/>
              <a:t>Strategic Options for Remedying a Cost or Value Disadvantage</a:t>
            </a:r>
          </a:p>
        </p:txBody>
      </p:sp>
      <p:sp>
        <p:nvSpPr>
          <p:cNvPr id="5" name="Content Placeholder 4">
            <a:extLst>
              <a:ext uri="{FF2B5EF4-FFF2-40B4-BE49-F238E27FC236}">
                <a16:creationId xmlns:a16="http://schemas.microsoft.com/office/drawing/2014/main" xmlns="" id="{F508D753-68AB-4EB7-9C38-AA029612231C}"/>
              </a:ext>
            </a:extLst>
          </p:cNvPr>
          <p:cNvSpPr>
            <a:spLocks noGrp="1"/>
          </p:cNvSpPr>
          <p:nvPr>
            <p:ph idx="1"/>
          </p:nvPr>
        </p:nvSpPr>
        <p:spPr/>
        <p:txBody>
          <a:bodyPr/>
          <a:lstStyle/>
          <a:p>
            <a:r>
              <a:rPr lang="en-US" dirty="0"/>
              <a:t>There are three main areas of a firm’s overall value chain where cost differences with rivals can occur.</a:t>
            </a:r>
          </a:p>
          <a:p>
            <a:pPr marL="914400" lvl="1" indent="-457200">
              <a:buFont typeface="+mj-lt"/>
              <a:buAutoNum type="arabicPeriod"/>
            </a:pPr>
            <a:r>
              <a:rPr lang="en-US" dirty="0"/>
              <a:t>A firm’s own internal activities</a:t>
            </a:r>
          </a:p>
          <a:p>
            <a:pPr marL="914400" lvl="1" indent="-457200">
              <a:buFont typeface="+mj-lt"/>
              <a:buAutoNum type="arabicPeriod"/>
            </a:pPr>
            <a:r>
              <a:rPr lang="en-US" dirty="0"/>
              <a:t>Value chain activities performed by suppliers</a:t>
            </a:r>
          </a:p>
          <a:p>
            <a:pPr marL="914400" lvl="1" indent="-457200">
              <a:buFont typeface="+mj-lt"/>
              <a:buAutoNum type="arabicPeriod"/>
            </a:pPr>
            <a:r>
              <a:rPr lang="en-US" dirty="0"/>
              <a:t>Value chain activities performed by forward channel allies</a:t>
            </a:r>
          </a:p>
        </p:txBody>
      </p:sp>
    </p:spTree>
    <p:extLst>
      <p:ext uri="{BB962C8B-B14F-4D97-AF65-F5344CB8AC3E}">
        <p14:creationId xmlns:p14="http://schemas.microsoft.com/office/powerpoint/2010/main" val="222939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C52AB8F-C369-4E90-A939-7C5F4C8DC1A8}"/>
              </a:ext>
            </a:extLst>
          </p:cNvPr>
          <p:cNvSpPr>
            <a:spLocks noGrp="1"/>
          </p:cNvSpPr>
          <p:nvPr>
            <p:ph type="title"/>
          </p:nvPr>
        </p:nvSpPr>
        <p:spPr/>
        <p:txBody>
          <a:bodyPr/>
          <a:lstStyle/>
          <a:p>
            <a:r>
              <a:rPr lang="en-US" dirty="0"/>
              <a:t>Improving Internally Performed Value Chain Activities</a:t>
            </a:r>
          </a:p>
        </p:txBody>
      </p:sp>
      <p:sp>
        <p:nvSpPr>
          <p:cNvPr id="5" name="Content Placeholder 4">
            <a:extLst>
              <a:ext uri="{FF2B5EF4-FFF2-40B4-BE49-F238E27FC236}">
                <a16:creationId xmlns:a16="http://schemas.microsoft.com/office/drawing/2014/main" xmlns="" id="{DD9C7B0F-1F5B-4C99-8A17-0843FC859835}"/>
              </a:ext>
            </a:extLst>
          </p:cNvPr>
          <p:cNvSpPr>
            <a:spLocks noGrp="1"/>
          </p:cNvSpPr>
          <p:nvPr>
            <p:ph idx="1"/>
          </p:nvPr>
        </p:nvSpPr>
        <p:spPr/>
        <p:txBody>
          <a:bodyPr>
            <a:normAutofit fontScale="92500" lnSpcReduction="20000"/>
          </a:bodyPr>
          <a:lstStyle/>
          <a:p>
            <a:r>
              <a:rPr lang="en-US" dirty="0"/>
              <a:t>Implement the use of best practices throughout the firm.</a:t>
            </a:r>
          </a:p>
          <a:p>
            <a:r>
              <a:rPr lang="en-US" dirty="0"/>
              <a:t>Eliminate cost-producing activities by revamping value chain.</a:t>
            </a:r>
          </a:p>
          <a:p>
            <a:r>
              <a:rPr lang="en-US" dirty="0"/>
              <a:t>Relocate high-cost internal activities to lower-cost areas.</a:t>
            </a:r>
          </a:p>
          <a:p>
            <a:r>
              <a:rPr lang="en-US" dirty="0"/>
              <a:t>Outsource internal activities to vendors or contractors to perform them more cheaply than in-house.</a:t>
            </a:r>
          </a:p>
          <a:p>
            <a:r>
              <a:rPr lang="en-US" dirty="0"/>
              <a:t>Invest in productivity-enhancing, cost-saving technology.</a:t>
            </a:r>
          </a:p>
          <a:p>
            <a:r>
              <a:rPr lang="en-US" dirty="0"/>
              <a:t>Find ways around activities or items where costs are high.</a:t>
            </a:r>
          </a:p>
          <a:p>
            <a:r>
              <a:rPr lang="en-US" dirty="0"/>
              <a:t>Redesign products and/or components to economize on manufacturing or assembly costs.</a:t>
            </a:r>
          </a:p>
          <a:p>
            <a:r>
              <a:rPr lang="en-US" dirty="0"/>
              <a:t>Reduce costs in supplier or forward portions of value chain system to make up for higher internal costs.</a:t>
            </a:r>
          </a:p>
        </p:txBody>
      </p:sp>
    </p:spTree>
    <p:extLst>
      <p:ext uri="{BB962C8B-B14F-4D97-AF65-F5344CB8AC3E}">
        <p14:creationId xmlns:p14="http://schemas.microsoft.com/office/powerpoint/2010/main" val="352924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7CD8E6F-7020-45CF-A61B-4899A67B63AB}"/>
              </a:ext>
            </a:extLst>
          </p:cNvPr>
          <p:cNvSpPr>
            <a:spLocks noGrp="1"/>
          </p:cNvSpPr>
          <p:nvPr>
            <p:ph type="title"/>
          </p:nvPr>
        </p:nvSpPr>
        <p:spPr/>
        <p:txBody>
          <a:bodyPr/>
          <a:lstStyle/>
          <a:p>
            <a:r>
              <a:rPr lang="en-US" dirty="0"/>
              <a:t>Improving Supplier-Related </a:t>
            </a:r>
            <a:br>
              <a:rPr lang="en-US" dirty="0"/>
            </a:br>
            <a:r>
              <a:rPr lang="en-US" dirty="0"/>
              <a:t>Value Chain Activities</a:t>
            </a:r>
          </a:p>
        </p:txBody>
      </p:sp>
      <p:sp>
        <p:nvSpPr>
          <p:cNvPr id="5" name="Content Placeholder 4">
            <a:extLst>
              <a:ext uri="{FF2B5EF4-FFF2-40B4-BE49-F238E27FC236}">
                <a16:creationId xmlns:a16="http://schemas.microsoft.com/office/drawing/2014/main" xmlns="" id="{364CAB29-6449-4B74-95EF-BD6D9E07359C}"/>
              </a:ext>
            </a:extLst>
          </p:cNvPr>
          <p:cNvSpPr>
            <a:spLocks noGrp="1"/>
          </p:cNvSpPr>
          <p:nvPr>
            <p:ph idx="1"/>
          </p:nvPr>
        </p:nvSpPr>
        <p:spPr/>
        <p:txBody>
          <a:bodyPr/>
          <a:lstStyle/>
          <a:p>
            <a:r>
              <a:rPr lang="en-US" dirty="0"/>
              <a:t>Remedying Supplier-Related Cost Disadvantages</a:t>
            </a:r>
          </a:p>
          <a:p>
            <a:pPr lvl="1"/>
            <a:r>
              <a:rPr lang="en-US" dirty="0"/>
              <a:t>Pressure suppliers for lower prices.</a:t>
            </a:r>
          </a:p>
          <a:p>
            <a:pPr lvl="1"/>
            <a:r>
              <a:rPr lang="en-US" dirty="0"/>
              <a:t>Switch to lower-priced substitutes.</a:t>
            </a:r>
          </a:p>
          <a:p>
            <a:pPr lvl="1"/>
            <a:r>
              <a:rPr lang="en-US" dirty="0"/>
              <a:t>Collaborate closely with suppliers to identify mutual cost-saving opportunities.</a:t>
            </a:r>
          </a:p>
          <a:p>
            <a:pPr lvl="1"/>
            <a:r>
              <a:rPr lang="en-US" dirty="0"/>
              <a:t>Integrate backward into business of high-cost suppliers.</a:t>
            </a:r>
          </a:p>
          <a:p>
            <a:r>
              <a:rPr lang="en-US" dirty="0"/>
              <a:t>Enhancing the Customer Value Proposition</a:t>
            </a:r>
          </a:p>
          <a:p>
            <a:pPr lvl="1"/>
            <a:r>
              <a:rPr lang="en-US" dirty="0"/>
              <a:t>Select and retain best-quality performing suppliers.</a:t>
            </a:r>
          </a:p>
          <a:p>
            <a:pPr lvl="1"/>
            <a:r>
              <a:rPr lang="en-US" dirty="0"/>
              <a:t>Provide quality-based incentives to suppliers.</a:t>
            </a:r>
          </a:p>
          <a:p>
            <a:pPr lvl="1"/>
            <a:r>
              <a:rPr lang="en-US" dirty="0"/>
              <a:t>Integrate suppliers into the product design process.</a:t>
            </a:r>
          </a:p>
        </p:txBody>
      </p:sp>
    </p:spTree>
    <p:extLst>
      <p:ext uri="{BB962C8B-B14F-4D97-AF65-F5344CB8AC3E}">
        <p14:creationId xmlns:p14="http://schemas.microsoft.com/office/powerpoint/2010/main" val="2372788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20C60B7-FF5B-4BBF-94AB-42910AF02480}"/>
              </a:ext>
            </a:extLst>
          </p:cNvPr>
          <p:cNvSpPr>
            <a:spLocks noGrp="1"/>
          </p:cNvSpPr>
          <p:nvPr>
            <p:ph type="title"/>
          </p:nvPr>
        </p:nvSpPr>
        <p:spPr/>
        <p:txBody>
          <a:bodyPr/>
          <a:lstStyle/>
          <a:p>
            <a:r>
              <a:rPr lang="en-US" dirty="0"/>
              <a:t>Improving Value Chain Activities of Forward Channel Allies</a:t>
            </a:r>
          </a:p>
        </p:txBody>
      </p:sp>
      <p:sp>
        <p:nvSpPr>
          <p:cNvPr id="5" name="Content Placeholder 4">
            <a:extLst>
              <a:ext uri="{FF2B5EF4-FFF2-40B4-BE49-F238E27FC236}">
                <a16:creationId xmlns:a16="http://schemas.microsoft.com/office/drawing/2014/main" xmlns="" id="{D4A7298E-2877-4677-B5C8-92851CECEC15}"/>
              </a:ext>
            </a:extLst>
          </p:cNvPr>
          <p:cNvSpPr>
            <a:spLocks noGrp="1"/>
          </p:cNvSpPr>
          <p:nvPr>
            <p:ph idx="1"/>
          </p:nvPr>
        </p:nvSpPr>
        <p:spPr/>
        <p:txBody>
          <a:bodyPr>
            <a:normAutofit lnSpcReduction="10000"/>
          </a:bodyPr>
          <a:lstStyle/>
          <a:p>
            <a:r>
              <a:rPr lang="en-US" sz="2400" dirty="0"/>
              <a:t>Combat forward channel cost disadvantages by:</a:t>
            </a:r>
          </a:p>
          <a:p>
            <a:pPr marL="800100" lvl="1" indent="-342900">
              <a:buFont typeface="Arial" panose="020B0604020202020204" pitchFamily="34" charset="0"/>
              <a:buChar char="•"/>
            </a:pPr>
            <a:r>
              <a:rPr lang="en-US" sz="2000" dirty="0"/>
              <a:t>Pressuring dealer-distributors and other forward channel allies to reduce their costs and markups</a:t>
            </a:r>
          </a:p>
          <a:p>
            <a:pPr marL="800100" lvl="1" indent="-342900">
              <a:buFont typeface="Arial" panose="020B0604020202020204" pitchFamily="34" charset="0"/>
              <a:buChar char="•"/>
            </a:pPr>
            <a:r>
              <a:rPr lang="en-US" sz="2000" dirty="0"/>
              <a:t>Working with forward channel allies to identify win-win opportunities to reduce costs</a:t>
            </a:r>
          </a:p>
          <a:p>
            <a:pPr marL="800100" lvl="1" indent="-342900">
              <a:buFont typeface="Arial" panose="020B0604020202020204" pitchFamily="34" charset="0"/>
              <a:buChar char="•"/>
            </a:pPr>
            <a:r>
              <a:rPr lang="en-US" sz="2000" dirty="0"/>
              <a:t>Changing to a more economical distribution strategy or integrate forward into company-owned retail outlets</a:t>
            </a:r>
          </a:p>
          <a:p>
            <a:r>
              <a:rPr lang="en-US" sz="2400" dirty="0"/>
              <a:t>Improve the customer value proposition by:</a:t>
            </a:r>
          </a:p>
          <a:p>
            <a:pPr marL="800100" lvl="1" indent="-342900">
              <a:buFont typeface="Arial" panose="020B0604020202020204" pitchFamily="34" charset="0"/>
              <a:buChar char="•"/>
            </a:pPr>
            <a:r>
              <a:rPr lang="en-US" sz="2000" dirty="0"/>
              <a:t>Engaging in cooperative advertising and promotions</a:t>
            </a:r>
          </a:p>
          <a:p>
            <a:pPr marL="800100" lvl="1" indent="-342900">
              <a:buFont typeface="Arial" panose="020B0604020202020204" pitchFamily="34" charset="0"/>
              <a:buChar char="•"/>
            </a:pPr>
            <a:r>
              <a:rPr lang="en-US" sz="2000" dirty="0"/>
              <a:t>Providing training for dealers, distributors, or retailers to improve the purchasing experience or customer service</a:t>
            </a:r>
          </a:p>
          <a:p>
            <a:pPr marL="800100" lvl="1" indent="-342900">
              <a:buFont typeface="Arial" panose="020B0604020202020204" pitchFamily="34" charset="0"/>
              <a:buChar char="•"/>
            </a:pPr>
            <a:r>
              <a:rPr lang="en-US" sz="2000" dirty="0"/>
              <a:t>Creating and enforcing operating standards for resellers or franchisees to ensure consistent store operations</a:t>
            </a:r>
          </a:p>
        </p:txBody>
      </p:sp>
    </p:spTree>
    <p:extLst>
      <p:ext uri="{BB962C8B-B14F-4D97-AF65-F5344CB8AC3E}">
        <p14:creationId xmlns:p14="http://schemas.microsoft.com/office/powerpoint/2010/main" val="1768652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8758" y="0"/>
            <a:ext cx="6767892" cy="1299263"/>
          </a:xfrm>
        </p:spPr>
        <p:txBody>
          <a:bodyPr/>
          <a:lstStyle/>
          <a:p>
            <a:r>
              <a:rPr lang="en-US" dirty="0"/>
              <a:t>How Value Chain Activities Relate to Resources and Capabilities</a:t>
            </a:r>
          </a:p>
        </p:txBody>
      </p:sp>
      <p:sp>
        <p:nvSpPr>
          <p:cNvPr id="6" name="Content Placeholder 5"/>
          <p:cNvSpPr>
            <a:spLocks noGrp="1"/>
          </p:cNvSpPr>
          <p:nvPr>
            <p:ph idx="1"/>
          </p:nvPr>
        </p:nvSpPr>
        <p:spPr/>
        <p:txBody>
          <a:bodyPr/>
          <a:lstStyle/>
          <a:p>
            <a:r>
              <a:rPr lang="en-US" dirty="0"/>
              <a:t>A company’s value-creating activities are enabled by firm-specific resources and capabilities that are:</a:t>
            </a:r>
          </a:p>
          <a:p>
            <a:pPr marL="800100" lvl="1" indent="-342900">
              <a:buFont typeface="Arial" panose="020B0604020202020204" pitchFamily="34" charset="0"/>
              <a:buChar char="•"/>
            </a:pPr>
            <a:r>
              <a:rPr lang="en-US" dirty="0"/>
              <a:t>Valuable, rare and necessary preconditions for competitive advantage</a:t>
            </a:r>
          </a:p>
          <a:p>
            <a:pPr marL="800100" lvl="1" indent="-342900">
              <a:buFont typeface="Arial" panose="020B0604020202020204" pitchFamily="34" charset="0"/>
              <a:buChar char="•"/>
            </a:pPr>
            <a:r>
              <a:rPr lang="en-US" dirty="0"/>
              <a:t>Effectively deployed in a value-creating activity</a:t>
            </a:r>
          </a:p>
        </p:txBody>
      </p:sp>
    </p:spTree>
    <p:extLst>
      <p:ext uri="{BB962C8B-B14F-4D97-AF65-F5344CB8AC3E}">
        <p14:creationId xmlns:p14="http://schemas.microsoft.com/office/powerpoint/2010/main" val="1403840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6E744E-F259-4EA8-925B-2A9EE38D5D94}"/>
              </a:ext>
            </a:extLst>
          </p:cNvPr>
          <p:cNvSpPr>
            <a:spLocks noGrp="1"/>
          </p:cNvSpPr>
          <p:nvPr>
            <p:ph type="title"/>
          </p:nvPr>
        </p:nvSpPr>
        <p:spPr/>
        <p:txBody>
          <a:bodyPr/>
          <a:lstStyle/>
          <a:p>
            <a:r>
              <a:rPr lang="en-US" dirty="0"/>
              <a:t>Question 4: What Is the Company’s Competitive Strength Relative to Key Rivals?</a:t>
            </a:r>
          </a:p>
        </p:txBody>
      </p:sp>
      <p:sp>
        <p:nvSpPr>
          <p:cNvPr id="5" name="Content Placeholder 4">
            <a:extLst>
              <a:ext uri="{FF2B5EF4-FFF2-40B4-BE49-F238E27FC236}">
                <a16:creationId xmlns:a16="http://schemas.microsoft.com/office/drawing/2014/main" xmlns="" id="{A630E579-F11B-40B9-AC0B-4818D81CB42C}"/>
              </a:ext>
            </a:extLst>
          </p:cNvPr>
          <p:cNvSpPr>
            <a:spLocks noGrp="1"/>
          </p:cNvSpPr>
          <p:nvPr>
            <p:ph idx="1"/>
          </p:nvPr>
        </p:nvSpPr>
        <p:spPr/>
        <p:txBody>
          <a:bodyPr/>
          <a:lstStyle/>
          <a:p>
            <a:r>
              <a:rPr lang="en-US" dirty="0"/>
              <a:t>Determining a company’s overall competitive position requires answering two questions.</a:t>
            </a:r>
          </a:p>
          <a:p>
            <a:pPr marL="914400" lvl="1" indent="-457200">
              <a:buFont typeface="+mj-lt"/>
              <a:buAutoNum type="arabicPeriod"/>
            </a:pPr>
            <a:r>
              <a:rPr lang="en-US" dirty="0"/>
              <a:t>How does the company rank relative to competitors on each of the important factors that determine market success?</a:t>
            </a:r>
          </a:p>
          <a:p>
            <a:pPr marL="914400" lvl="1" indent="-457200">
              <a:buFont typeface="+mj-lt"/>
              <a:buAutoNum type="arabicPeriod"/>
            </a:pPr>
            <a:r>
              <a:rPr lang="en-US" dirty="0"/>
              <a:t>Does the company have a net competitive advantage or disadvantage versus its major competitors?</a:t>
            </a:r>
          </a:p>
        </p:txBody>
      </p:sp>
    </p:spTree>
    <p:extLst>
      <p:ext uri="{BB962C8B-B14F-4D97-AF65-F5344CB8AC3E}">
        <p14:creationId xmlns:p14="http://schemas.microsoft.com/office/powerpoint/2010/main" val="253190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Competitive Strength Assessment</a:t>
            </a:r>
          </a:p>
        </p:txBody>
      </p:sp>
      <p:sp>
        <p:nvSpPr>
          <p:cNvPr id="5" name="Content Placeholder 4">
            <a:extLst>
              <a:ext uri="{FF2B5EF4-FFF2-40B4-BE49-F238E27FC236}">
                <a16:creationId xmlns:a16="http://schemas.microsoft.com/office/drawing/2014/main" xmlns="" id="{89C851A7-DC6E-476E-816F-88310848E34C}"/>
              </a:ext>
            </a:extLst>
          </p:cNvPr>
          <p:cNvSpPr>
            <a:spLocks noGrp="1"/>
          </p:cNvSpPr>
          <p:nvPr>
            <p:ph idx="1"/>
          </p:nvPr>
        </p:nvSpPr>
        <p:spPr>
          <a:xfrm>
            <a:off x="457200" y="1051586"/>
            <a:ext cx="8229600" cy="4846267"/>
          </a:xfrm>
        </p:spPr>
        <p:txBody>
          <a:bodyPr>
            <a:normAutofit/>
          </a:bodyPr>
          <a:lstStyle/>
          <a:p>
            <a:pPr marL="1089025" lvl="0" indent="-1089025" defTabSz="914400" fontAlgn="base">
              <a:tabLst>
                <a:tab pos="1094740" algn="l"/>
              </a:tabLst>
            </a:pPr>
            <a:r>
              <a:rPr lang="en-US" sz="2000" b="1" dirty="0">
                <a:solidFill>
                  <a:srgbClr val="000000"/>
                </a:solidFill>
                <a:ea typeface="Times New Roman" panose="02020603050405020304" pitchFamily="18" charset="0"/>
                <a:cs typeface="TimesNewRomanPSMT"/>
              </a:rPr>
              <a:t>Step 1</a:t>
            </a:r>
            <a:r>
              <a:rPr lang="en-US" sz="2000" dirty="0">
                <a:solidFill>
                  <a:prstClr val="black"/>
                </a:solidFill>
                <a:ea typeface="Times New Roman" panose="02020603050405020304" pitchFamily="18" charset="0"/>
                <a:cs typeface="Arial" panose="020B0604020202020204" pitchFamily="34" charset="0"/>
              </a:rPr>
              <a:t>	</a:t>
            </a:r>
            <a:r>
              <a:rPr lang="en-US" sz="2000" dirty="0">
                <a:solidFill>
                  <a:srgbClr val="000000"/>
                </a:solidFill>
                <a:ea typeface="Times New Roman" panose="02020603050405020304" pitchFamily="18" charset="0"/>
                <a:cs typeface="TimesNewRomanPSMT"/>
              </a:rPr>
              <a:t>List the industry’s key success factors and other measures of competitive strength or weakness (6 to 10 measures).</a:t>
            </a:r>
            <a:endParaRPr lang="en-US" sz="2000" dirty="0">
              <a:solidFill>
                <a:prstClr val="black"/>
              </a:solidFill>
              <a:ea typeface="Calibri" panose="020F0502020204030204" pitchFamily="34" charset="0"/>
              <a:cs typeface="TimesNewRomanPSMT"/>
            </a:endParaRPr>
          </a:p>
          <a:p>
            <a:pPr marL="1089025" lvl="0" indent="-1089025" defTabSz="914400" fontAlgn="base">
              <a:tabLst>
                <a:tab pos="1094740" algn="l"/>
              </a:tabLst>
            </a:pPr>
            <a:r>
              <a:rPr lang="en-US" sz="2000" b="1" dirty="0">
                <a:solidFill>
                  <a:srgbClr val="000000"/>
                </a:solidFill>
                <a:ea typeface="Times New Roman" panose="02020603050405020304" pitchFamily="18" charset="0"/>
                <a:cs typeface="TimesNewRomanPSMT"/>
              </a:rPr>
              <a:t>Step 2</a:t>
            </a:r>
            <a:r>
              <a:rPr lang="en-US" sz="2000" dirty="0">
                <a:solidFill>
                  <a:prstClr val="black"/>
                </a:solidFill>
                <a:ea typeface="Times New Roman" panose="02020603050405020304" pitchFamily="18" charset="0"/>
                <a:cs typeface="Arial" panose="020B0604020202020204" pitchFamily="34" charset="0"/>
              </a:rPr>
              <a:t>	</a:t>
            </a:r>
            <a:r>
              <a:rPr lang="en-US" sz="2000" dirty="0">
                <a:solidFill>
                  <a:srgbClr val="000000"/>
                </a:solidFill>
                <a:ea typeface="Times New Roman" panose="02020603050405020304" pitchFamily="18" charset="0"/>
                <a:cs typeface="TimesNewRomanPSMT"/>
              </a:rPr>
              <a:t>Assign a weight to each measure of competitive strength based on its importance in shaping competitive success. (The sum of the weights for each measure must add up to 1.0.)</a:t>
            </a:r>
            <a:endParaRPr lang="en-US" sz="2000" dirty="0">
              <a:solidFill>
                <a:prstClr val="black"/>
              </a:solidFill>
              <a:ea typeface="Calibri" panose="020F0502020204030204" pitchFamily="34" charset="0"/>
              <a:cs typeface="TimesNewRomanPSMT"/>
            </a:endParaRPr>
          </a:p>
          <a:p>
            <a:pPr marL="1089025" lvl="0" indent="-1089025" defTabSz="914400" fontAlgn="base">
              <a:tabLst>
                <a:tab pos="1094740" algn="l"/>
              </a:tabLst>
            </a:pPr>
            <a:r>
              <a:rPr lang="en-US" sz="2000" b="1" dirty="0">
                <a:solidFill>
                  <a:srgbClr val="000000"/>
                </a:solidFill>
                <a:ea typeface="Times New Roman" panose="02020603050405020304" pitchFamily="18" charset="0"/>
                <a:cs typeface="TimesNewRomanPSMT"/>
              </a:rPr>
              <a:t>Step 3</a:t>
            </a:r>
            <a:r>
              <a:rPr lang="en-US" sz="2000" dirty="0">
                <a:solidFill>
                  <a:prstClr val="black"/>
                </a:solidFill>
                <a:ea typeface="Times New Roman" panose="02020603050405020304" pitchFamily="18" charset="0"/>
                <a:cs typeface="Arial" panose="020B0604020202020204" pitchFamily="34" charset="0"/>
              </a:rPr>
              <a:t>	</a:t>
            </a:r>
            <a:r>
              <a:rPr lang="en-US" sz="2000" dirty="0">
                <a:solidFill>
                  <a:srgbClr val="000000"/>
                </a:solidFill>
                <a:ea typeface="Times New Roman" panose="02020603050405020304" pitchFamily="18" charset="0"/>
                <a:cs typeface="TimesNewRomanPSMT"/>
              </a:rPr>
              <a:t>Calculate strength ratings by scoring each competitor on each strength measure (use a scale where 1 is weak and 10 is strong) and multiplying the assigned rating by the assigned weight.</a:t>
            </a:r>
            <a:endParaRPr lang="en-US" sz="2000" dirty="0">
              <a:solidFill>
                <a:prstClr val="black"/>
              </a:solidFill>
              <a:ea typeface="Calibri" panose="020F0502020204030204" pitchFamily="34" charset="0"/>
              <a:cs typeface="TimesNewRomanPSMT"/>
            </a:endParaRPr>
          </a:p>
          <a:p>
            <a:pPr marL="1089025" lvl="0" indent="-1089025" defTabSz="914400" fontAlgn="base">
              <a:tabLst>
                <a:tab pos="1094740" algn="l"/>
              </a:tabLst>
            </a:pPr>
            <a:r>
              <a:rPr lang="en-US" sz="2000" b="1" dirty="0">
                <a:solidFill>
                  <a:srgbClr val="000000"/>
                </a:solidFill>
                <a:ea typeface="Times New Roman" panose="02020603050405020304" pitchFamily="18" charset="0"/>
                <a:cs typeface="TimesNewRomanPSMT"/>
              </a:rPr>
              <a:t>Step 4</a:t>
            </a:r>
            <a:r>
              <a:rPr lang="en-US" sz="2000" dirty="0">
                <a:solidFill>
                  <a:prstClr val="black"/>
                </a:solidFill>
                <a:ea typeface="Times New Roman" panose="02020603050405020304" pitchFamily="18" charset="0"/>
                <a:cs typeface="Arial" panose="020B0604020202020204" pitchFamily="34" charset="0"/>
              </a:rPr>
              <a:t>	</a:t>
            </a:r>
            <a:r>
              <a:rPr lang="en-US" sz="2000" dirty="0">
                <a:solidFill>
                  <a:srgbClr val="000000"/>
                </a:solidFill>
                <a:ea typeface="Times New Roman" panose="02020603050405020304" pitchFamily="18" charset="0"/>
                <a:cs typeface="TimesNewRomanPSMT"/>
              </a:rPr>
              <a:t>Sum the weighted strength ratings on each factor to get an overall measure of competitive strength for each company being rated.</a:t>
            </a:r>
            <a:endParaRPr lang="en-US" sz="2000" dirty="0">
              <a:solidFill>
                <a:prstClr val="black"/>
              </a:solidFill>
              <a:ea typeface="Calibri" panose="020F0502020204030204" pitchFamily="34" charset="0"/>
              <a:cs typeface="TimesNewRomanPSMT"/>
            </a:endParaRPr>
          </a:p>
          <a:p>
            <a:pPr marL="1089025" lvl="0" indent="-1089025" defTabSz="914400" fontAlgn="base">
              <a:tabLst>
                <a:tab pos="1094740" algn="l"/>
              </a:tabLst>
            </a:pPr>
            <a:r>
              <a:rPr lang="en-US" sz="2000" b="1" dirty="0">
                <a:solidFill>
                  <a:srgbClr val="000000"/>
                </a:solidFill>
                <a:ea typeface="Times New Roman" panose="02020603050405020304" pitchFamily="18" charset="0"/>
                <a:cs typeface="TimesNewRomanPSMT"/>
              </a:rPr>
              <a:t>Step 5</a:t>
            </a:r>
            <a:r>
              <a:rPr lang="en-US" sz="2000" dirty="0">
                <a:solidFill>
                  <a:prstClr val="black"/>
                </a:solidFill>
                <a:ea typeface="Times New Roman" panose="02020603050405020304" pitchFamily="18" charset="0"/>
                <a:cs typeface="Arial" panose="020B0604020202020204" pitchFamily="34" charset="0"/>
              </a:rPr>
              <a:t>	</a:t>
            </a:r>
            <a:r>
              <a:rPr lang="en-US" sz="2000" dirty="0">
                <a:solidFill>
                  <a:srgbClr val="000000"/>
                </a:solidFill>
                <a:ea typeface="Times New Roman" panose="02020603050405020304" pitchFamily="18" charset="0"/>
                <a:cs typeface="TimesNewRomanPSMT"/>
              </a:rPr>
              <a:t>Use the overall strength ratings to draw conclusions about the size and extent of the firm’s net competitive advantage or disadvantage and to take specific note of areas of strength and weakness.</a:t>
            </a:r>
            <a:endParaRPr lang="en-US" sz="2000" dirty="0">
              <a:solidFill>
                <a:prstClr val="black"/>
              </a:solidFill>
              <a:ea typeface="Calibri" panose="020F0502020204030204" pitchFamily="34" charset="0"/>
              <a:cs typeface="TimesNewRomanPSMT"/>
            </a:endParaRPr>
          </a:p>
          <a:p>
            <a:endParaRPr lang="en-US" sz="2000" dirty="0"/>
          </a:p>
        </p:txBody>
      </p:sp>
    </p:spTree>
    <p:extLst>
      <p:ext uri="{BB962C8B-B14F-4D97-AF65-F5344CB8AC3E}">
        <p14:creationId xmlns:p14="http://schemas.microsoft.com/office/powerpoint/2010/main" val="1128821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255713" indent="-1196975"/>
            <a:r>
              <a:rPr lang="en-US" sz="2000" dirty="0"/>
              <a:t> </a:t>
            </a:r>
            <a:r>
              <a:rPr lang="en-US" sz="2000" dirty="0">
                <a:solidFill>
                  <a:srgbClr val="E56C37"/>
                </a:solidFill>
              </a:rPr>
              <a:t>TABLE 4.3 </a:t>
            </a:r>
            <a:r>
              <a:rPr lang="en-US" sz="2000" dirty="0"/>
              <a:t>Illustration of a Competitive Strength Assessment</a:t>
            </a:r>
          </a:p>
        </p:txBody>
      </p:sp>
      <p:graphicFrame>
        <p:nvGraphicFramePr>
          <p:cNvPr id="3" name="Table 2">
            <a:extLst>
              <a:ext uri="{FF2B5EF4-FFF2-40B4-BE49-F238E27FC236}">
                <a16:creationId xmlns:a16="http://schemas.microsoft.com/office/drawing/2014/main" xmlns="" id="{6BCDB64E-5999-4763-B0CD-5F6AC0A27D35}"/>
              </a:ext>
            </a:extLst>
          </p:cNvPr>
          <p:cNvGraphicFramePr>
            <a:graphicFrameLocks noGrp="1"/>
          </p:cNvGraphicFramePr>
          <p:nvPr>
            <p:extLst/>
          </p:nvPr>
        </p:nvGraphicFramePr>
        <p:xfrm>
          <a:off x="374119" y="1164336"/>
          <a:ext cx="8503826" cy="274318"/>
        </p:xfrm>
        <a:graphic>
          <a:graphicData uri="http://schemas.openxmlformats.org/drawingml/2006/table">
            <a:tbl>
              <a:tblPr firstRow="1"/>
              <a:tblGrid>
                <a:gridCol w="2011658">
                  <a:extLst>
                    <a:ext uri="{9D8B030D-6E8A-4147-A177-3AD203B41FA5}">
                      <a16:colId xmlns:a16="http://schemas.microsoft.com/office/drawing/2014/main" xmlns="" val="696898239"/>
                    </a:ext>
                  </a:extLst>
                </a:gridCol>
                <a:gridCol w="640073">
                  <a:extLst>
                    <a:ext uri="{9D8B030D-6E8A-4147-A177-3AD203B41FA5}">
                      <a16:colId xmlns:a16="http://schemas.microsoft.com/office/drawing/2014/main" xmlns="" val="3467911448"/>
                    </a:ext>
                  </a:extLst>
                </a:gridCol>
                <a:gridCol w="1188707">
                  <a:extLst>
                    <a:ext uri="{9D8B030D-6E8A-4147-A177-3AD203B41FA5}">
                      <a16:colId xmlns:a16="http://schemas.microsoft.com/office/drawing/2014/main" xmlns="" val="2989046819"/>
                    </a:ext>
                  </a:extLst>
                </a:gridCol>
                <a:gridCol w="1188707">
                  <a:extLst>
                    <a:ext uri="{9D8B030D-6E8A-4147-A177-3AD203B41FA5}">
                      <a16:colId xmlns:a16="http://schemas.microsoft.com/office/drawing/2014/main" xmlns="" val="3538498789"/>
                    </a:ext>
                  </a:extLst>
                </a:gridCol>
                <a:gridCol w="1188707">
                  <a:extLst>
                    <a:ext uri="{9D8B030D-6E8A-4147-A177-3AD203B41FA5}">
                      <a16:colId xmlns:a16="http://schemas.microsoft.com/office/drawing/2014/main" xmlns="" val="4101144685"/>
                    </a:ext>
                  </a:extLst>
                </a:gridCol>
                <a:gridCol w="1188707">
                  <a:extLst>
                    <a:ext uri="{9D8B030D-6E8A-4147-A177-3AD203B41FA5}">
                      <a16:colId xmlns:a16="http://schemas.microsoft.com/office/drawing/2014/main" xmlns="" val="1275266517"/>
                    </a:ext>
                  </a:extLst>
                </a:gridCol>
                <a:gridCol w="1097267">
                  <a:extLst>
                    <a:ext uri="{9D8B030D-6E8A-4147-A177-3AD203B41FA5}">
                      <a16:colId xmlns:a16="http://schemas.microsoft.com/office/drawing/2014/main" xmlns="" val="2412878965"/>
                    </a:ext>
                  </a:extLst>
                </a:gridCol>
              </a:tblGrid>
              <a:tr h="274318">
                <a:tc>
                  <a:txBody>
                    <a:bodyPr/>
                    <a:lstStyle/>
                    <a:p>
                      <a:pPr algn="l" fontAlgn="b"/>
                      <a:endParaRPr lang="en-US" sz="1050" b="0" i="0" u="none" strike="noStrike" dirty="0">
                        <a:solidFill>
                          <a:srgbClr val="000000"/>
                        </a:solidFill>
                        <a:effectLst/>
                        <a:latin typeface="Calibri" panose="020F0502020204030204" pitchFamily="34" charset="0"/>
                      </a:endParaRPr>
                    </a:p>
                  </a:txBody>
                  <a:tcPr marL="7506" marR="7506" marT="7506" marB="0" anchor="b">
                    <a:lnL>
                      <a:noFill/>
                    </a:lnL>
                    <a:lnR>
                      <a:noFill/>
                    </a:lnR>
                    <a:lnT>
                      <a:noFill/>
                    </a:lnT>
                    <a:lnB>
                      <a:noFill/>
                    </a:lnB>
                  </a:tcPr>
                </a:tc>
                <a:tc>
                  <a:txBody>
                    <a:bodyPr/>
                    <a:lstStyle/>
                    <a:p>
                      <a:pPr algn="l" fontAlgn="b"/>
                      <a:endParaRPr lang="en-US" sz="1050" b="0" i="0" u="none" strike="noStrike" dirty="0">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ABC CO.</a:t>
                      </a:r>
                    </a:p>
                  </a:txBody>
                  <a:tcPr marL="405344" marR="7506" marT="7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RIVAL 1</a:t>
                      </a:r>
                    </a:p>
                  </a:txBody>
                  <a:tcPr marL="405344" marR="7506" marT="7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RIVAL 2</a:t>
                      </a:r>
                    </a:p>
                  </a:txBody>
                  <a:tcPr marL="405344" marR="7506" marT="7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RIVAL 3</a:t>
                      </a:r>
                    </a:p>
                  </a:txBody>
                  <a:tcPr marL="405344" marR="7506" marT="7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RIVAL 4</a:t>
                      </a:r>
                    </a:p>
                  </a:txBody>
                  <a:tcPr marL="405344" marR="7506" marT="7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2459359423"/>
                  </a:ext>
                </a:extLst>
              </a:tr>
            </a:tbl>
          </a:graphicData>
        </a:graphic>
      </p:graphicFrame>
      <p:graphicFrame>
        <p:nvGraphicFramePr>
          <p:cNvPr id="6" name="Table 5">
            <a:extLst>
              <a:ext uri="{FF2B5EF4-FFF2-40B4-BE49-F238E27FC236}">
                <a16:creationId xmlns:a16="http://schemas.microsoft.com/office/drawing/2014/main" xmlns="" id="{12E68B6E-F84E-4BDD-8875-1506CA2D4C74}"/>
              </a:ext>
            </a:extLst>
          </p:cNvPr>
          <p:cNvGraphicFramePr>
            <a:graphicFrameLocks noGrp="1"/>
          </p:cNvGraphicFramePr>
          <p:nvPr>
            <p:extLst/>
          </p:nvPr>
        </p:nvGraphicFramePr>
        <p:xfrm>
          <a:off x="191241" y="1438654"/>
          <a:ext cx="8686704" cy="3270492"/>
        </p:xfrm>
        <a:graphic>
          <a:graphicData uri="http://schemas.openxmlformats.org/drawingml/2006/table">
            <a:tbl>
              <a:tblPr firstRow="1"/>
              <a:tblGrid>
                <a:gridCol w="2103097">
                  <a:extLst>
                    <a:ext uri="{9D8B030D-6E8A-4147-A177-3AD203B41FA5}">
                      <a16:colId xmlns:a16="http://schemas.microsoft.com/office/drawing/2014/main" xmlns="" val="696898239"/>
                    </a:ext>
                  </a:extLst>
                </a:gridCol>
                <a:gridCol w="731511">
                  <a:extLst>
                    <a:ext uri="{9D8B030D-6E8A-4147-A177-3AD203B41FA5}">
                      <a16:colId xmlns:a16="http://schemas.microsoft.com/office/drawing/2014/main" xmlns="" val="3467911448"/>
                    </a:ext>
                  </a:extLst>
                </a:gridCol>
                <a:gridCol w="563092">
                  <a:extLst>
                    <a:ext uri="{9D8B030D-6E8A-4147-A177-3AD203B41FA5}">
                      <a16:colId xmlns:a16="http://schemas.microsoft.com/office/drawing/2014/main" xmlns="" val="2989046819"/>
                    </a:ext>
                  </a:extLst>
                </a:gridCol>
                <a:gridCol w="625615">
                  <a:extLst>
                    <a:ext uri="{9D8B030D-6E8A-4147-A177-3AD203B41FA5}">
                      <a16:colId xmlns:a16="http://schemas.microsoft.com/office/drawing/2014/main" xmlns="" val="3042555319"/>
                    </a:ext>
                  </a:extLst>
                </a:gridCol>
                <a:gridCol w="540636">
                  <a:extLst>
                    <a:ext uri="{9D8B030D-6E8A-4147-A177-3AD203B41FA5}">
                      <a16:colId xmlns:a16="http://schemas.microsoft.com/office/drawing/2014/main" xmlns="" val="3538498789"/>
                    </a:ext>
                  </a:extLst>
                </a:gridCol>
                <a:gridCol w="648072">
                  <a:extLst>
                    <a:ext uri="{9D8B030D-6E8A-4147-A177-3AD203B41FA5}">
                      <a16:colId xmlns:a16="http://schemas.microsoft.com/office/drawing/2014/main" xmlns="" val="2746099796"/>
                    </a:ext>
                  </a:extLst>
                </a:gridCol>
                <a:gridCol w="517506">
                  <a:extLst>
                    <a:ext uri="{9D8B030D-6E8A-4147-A177-3AD203B41FA5}">
                      <a16:colId xmlns:a16="http://schemas.microsoft.com/office/drawing/2014/main" xmlns="" val="4101144685"/>
                    </a:ext>
                  </a:extLst>
                </a:gridCol>
                <a:gridCol w="671201">
                  <a:extLst>
                    <a:ext uri="{9D8B030D-6E8A-4147-A177-3AD203B41FA5}">
                      <a16:colId xmlns:a16="http://schemas.microsoft.com/office/drawing/2014/main" xmlns="" val="3874256841"/>
                    </a:ext>
                  </a:extLst>
                </a:gridCol>
                <a:gridCol w="530152">
                  <a:extLst>
                    <a:ext uri="{9D8B030D-6E8A-4147-A177-3AD203B41FA5}">
                      <a16:colId xmlns:a16="http://schemas.microsoft.com/office/drawing/2014/main" xmlns="" val="1275266517"/>
                    </a:ext>
                  </a:extLst>
                </a:gridCol>
                <a:gridCol w="658555">
                  <a:extLst>
                    <a:ext uri="{9D8B030D-6E8A-4147-A177-3AD203B41FA5}">
                      <a16:colId xmlns:a16="http://schemas.microsoft.com/office/drawing/2014/main" xmlns="" val="6418848"/>
                    </a:ext>
                  </a:extLst>
                </a:gridCol>
                <a:gridCol w="497792">
                  <a:extLst>
                    <a:ext uri="{9D8B030D-6E8A-4147-A177-3AD203B41FA5}">
                      <a16:colId xmlns:a16="http://schemas.microsoft.com/office/drawing/2014/main" xmlns="" val="2412878965"/>
                    </a:ext>
                  </a:extLst>
                </a:gridCol>
                <a:gridCol w="599475">
                  <a:extLst>
                    <a:ext uri="{9D8B030D-6E8A-4147-A177-3AD203B41FA5}">
                      <a16:colId xmlns:a16="http://schemas.microsoft.com/office/drawing/2014/main" xmlns="" val="3585509069"/>
                    </a:ext>
                  </a:extLst>
                </a:gridCol>
              </a:tblGrid>
              <a:tr h="274317">
                <a:tc>
                  <a:txBody>
                    <a:bodyPr/>
                    <a:lstStyle/>
                    <a:p>
                      <a:pPr algn="l" fontAlgn="b"/>
                      <a:r>
                        <a:rPr lang="en-US" sz="1050" b="1" i="0" u="none" strike="noStrike" dirty="0">
                          <a:solidFill>
                            <a:srgbClr val="000000"/>
                          </a:solidFill>
                          <a:effectLst/>
                          <a:latin typeface="Calibri" panose="020F0502020204030204" pitchFamily="34" charset="0"/>
                        </a:rPr>
                        <a:t>Key Success Factor/</a:t>
                      </a:r>
                      <a:br>
                        <a:rPr lang="en-US" sz="1050" b="1" i="0" u="none" strike="noStrike" dirty="0">
                          <a:solidFill>
                            <a:srgbClr val="000000"/>
                          </a:solidFill>
                          <a:effectLst/>
                          <a:latin typeface="Calibri" panose="020F0502020204030204" pitchFamily="34" charset="0"/>
                        </a:rPr>
                      </a:br>
                      <a:r>
                        <a:rPr lang="en-US" sz="1050" b="1" i="0" u="none" strike="noStrike" dirty="0">
                          <a:solidFill>
                            <a:srgbClr val="000000"/>
                          </a:solidFill>
                          <a:effectLst/>
                          <a:latin typeface="Calibri" panose="020F0502020204030204" pitchFamily="34" charset="0"/>
                        </a:rPr>
                        <a:t>Strength Measure</a:t>
                      </a:r>
                    </a:p>
                  </a:txBody>
                  <a:tcPr marL="7506" marR="7506" marT="7506" marB="0" anchor="b">
                    <a:lnL>
                      <a:noFill/>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Importance Weight</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Strength Rating</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Weighted Score</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Strength Rating</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Weighted Score</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Strength Rating</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Weighted Score</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Strength Rating</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Weighted Score</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Strength Rating</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Weighted Score</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90909283"/>
                  </a:ext>
                </a:extLst>
              </a:tr>
              <a:tr h="261540">
                <a:tc>
                  <a:txBody>
                    <a:bodyPr/>
                    <a:lstStyle/>
                    <a:p>
                      <a:pPr algn="l" fontAlgn="b"/>
                      <a:r>
                        <a:rPr lang="en-US" sz="1050" b="1" i="0" u="none" strike="noStrike">
                          <a:solidFill>
                            <a:srgbClr val="000000"/>
                          </a:solidFill>
                          <a:effectLst/>
                          <a:latin typeface="Calibri" panose="020F0502020204030204" pitchFamily="34" charset="0"/>
                        </a:rPr>
                        <a:t>Quality/product performance</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8</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0.80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1.00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6</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0.60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2346249"/>
                  </a:ext>
                </a:extLst>
              </a:tr>
              <a:tr h="261540">
                <a:tc>
                  <a:txBody>
                    <a:bodyPr/>
                    <a:lstStyle/>
                    <a:p>
                      <a:pPr algn="l" fontAlgn="b"/>
                      <a:r>
                        <a:rPr lang="en-US" sz="1050" b="1" i="0" u="none" strike="noStrike">
                          <a:solidFill>
                            <a:srgbClr val="000000"/>
                          </a:solidFill>
                          <a:effectLst/>
                          <a:latin typeface="Calibri" panose="020F0502020204030204" pitchFamily="34" charset="0"/>
                        </a:rPr>
                        <a:t>Reputation/image</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8</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0.80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7</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0.70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1.00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6</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0.60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130675727"/>
                  </a:ext>
                </a:extLst>
              </a:tr>
              <a:tr h="261540">
                <a:tc>
                  <a:txBody>
                    <a:bodyPr/>
                    <a:lstStyle/>
                    <a:p>
                      <a:pPr algn="l" fontAlgn="b"/>
                      <a:r>
                        <a:rPr lang="en-US" sz="1050" b="1" i="0" u="none" strike="noStrike">
                          <a:solidFill>
                            <a:srgbClr val="000000"/>
                          </a:solidFill>
                          <a:effectLst/>
                          <a:latin typeface="Calibri" panose="020F0502020204030204" pitchFamily="34" charset="0"/>
                        </a:rPr>
                        <a:t>Manufacturing capability</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2</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0.20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1.00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4</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0.40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60964175"/>
                  </a:ext>
                </a:extLst>
              </a:tr>
              <a:tr h="261540">
                <a:tc>
                  <a:txBody>
                    <a:bodyPr/>
                    <a:lstStyle/>
                    <a:p>
                      <a:pPr algn="l" fontAlgn="b"/>
                      <a:r>
                        <a:rPr lang="en-US" sz="1050" b="1" i="0" u="none" strike="noStrike">
                          <a:solidFill>
                            <a:srgbClr val="000000"/>
                          </a:solidFill>
                          <a:effectLst/>
                          <a:latin typeface="Calibri" panose="020F0502020204030204" pitchFamily="34" charset="0"/>
                        </a:rPr>
                        <a:t>Technological skills</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7</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0.35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3</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8</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0.40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46898115"/>
                  </a:ext>
                </a:extLst>
              </a:tr>
              <a:tr h="250884">
                <a:tc>
                  <a:txBody>
                    <a:bodyPr/>
                    <a:lstStyle/>
                    <a:p>
                      <a:pPr algn="l" fontAlgn="b"/>
                      <a:r>
                        <a:rPr lang="en-US" sz="1050" b="1" i="0" u="none" strike="noStrike" dirty="0">
                          <a:solidFill>
                            <a:srgbClr val="000000"/>
                          </a:solidFill>
                          <a:effectLst/>
                          <a:latin typeface="Calibri" panose="020F0502020204030204" pitchFamily="34" charset="0"/>
                        </a:rPr>
                        <a:t>Dealer network/distribution capability</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9</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0.45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4</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0.20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0.25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329221391"/>
                  </a:ext>
                </a:extLst>
              </a:tr>
              <a:tr h="261540">
                <a:tc>
                  <a:txBody>
                    <a:bodyPr/>
                    <a:lstStyle/>
                    <a:p>
                      <a:pPr algn="l" fontAlgn="b"/>
                      <a:r>
                        <a:rPr lang="en-US" sz="1050" b="1" i="0" u="none" strike="noStrike">
                          <a:solidFill>
                            <a:srgbClr val="000000"/>
                          </a:solidFill>
                          <a:effectLst/>
                          <a:latin typeface="Calibri" panose="020F0502020204030204" pitchFamily="34" charset="0"/>
                        </a:rPr>
                        <a:t>New-product innovation capability</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9</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0.45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4</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0.20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0.25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959884767"/>
                  </a:ext>
                </a:extLst>
              </a:tr>
              <a:tr h="261540">
                <a:tc>
                  <a:txBody>
                    <a:bodyPr/>
                    <a:lstStyle/>
                    <a:p>
                      <a:pPr algn="l" fontAlgn="b"/>
                      <a:r>
                        <a:rPr lang="en-US" sz="1050" b="1" i="0" u="none" strike="noStrike">
                          <a:solidFill>
                            <a:srgbClr val="000000"/>
                          </a:solidFill>
                          <a:effectLst/>
                          <a:latin typeface="Calibri" panose="020F0502020204030204" pitchFamily="34" charset="0"/>
                        </a:rPr>
                        <a:t>Financial resources</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0.50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1.00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7</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0.70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3</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0.3</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0.10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4055436859"/>
                  </a:ext>
                </a:extLst>
              </a:tr>
              <a:tr h="261540">
                <a:tc>
                  <a:txBody>
                    <a:bodyPr/>
                    <a:lstStyle/>
                    <a:p>
                      <a:pPr algn="l" fontAlgn="b"/>
                      <a:r>
                        <a:rPr lang="en-US" sz="1050" b="1" i="0" u="none" strike="noStrike">
                          <a:solidFill>
                            <a:srgbClr val="000000"/>
                          </a:solidFill>
                          <a:effectLst/>
                          <a:latin typeface="Calibri" panose="020F0502020204030204" pitchFamily="34" charset="0"/>
                        </a:rPr>
                        <a:t>Relative cost position</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0.30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3.00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3</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0.95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0.3</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4</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1.20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4070974030"/>
                  </a:ext>
                </a:extLst>
              </a:tr>
              <a:tr h="261540">
                <a:tc>
                  <a:txBody>
                    <a:bodyPr/>
                    <a:lstStyle/>
                    <a:p>
                      <a:pPr algn="l" fontAlgn="b"/>
                      <a:r>
                        <a:rPr lang="en-US" sz="1050" b="1" i="0" u="none" strike="noStrike">
                          <a:solidFill>
                            <a:srgbClr val="000000"/>
                          </a:solidFill>
                          <a:effectLst/>
                          <a:latin typeface="Calibri" panose="020F0502020204030204" pitchFamily="34" charset="0"/>
                        </a:rPr>
                        <a:t>Customer service capabilities</a:t>
                      </a:r>
                    </a:p>
                  </a:txBody>
                  <a:tcPr marL="7506" marR="7506" marT="7506" marB="0" anchor="b">
                    <a:lnL>
                      <a:noFill/>
                    </a:lnL>
                    <a:lnR>
                      <a:noFill/>
                    </a:lnR>
                    <a:lnT>
                      <a:noFill/>
                    </a:lnT>
                    <a:lnB>
                      <a:noFill/>
                    </a:lnB>
                  </a:tcPr>
                </a:tc>
                <a:tc>
                  <a:txBody>
                    <a:bodyPr/>
                    <a:lstStyle/>
                    <a:p>
                      <a:pPr algn="ctr" fontAlgn="b"/>
                      <a:r>
                        <a:rPr lang="en-US" sz="1050" b="1" i="0" u="sng" strike="noStrike">
                          <a:solidFill>
                            <a:srgbClr val="000000"/>
                          </a:solidFill>
                          <a:effectLst/>
                          <a:latin typeface="Calibri" panose="020F0502020204030204" pitchFamily="34" charset="0"/>
                        </a:rPr>
                        <a:t>0.15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5</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sng" strike="noStrike" dirty="0">
                          <a:solidFill>
                            <a:srgbClr val="000000"/>
                          </a:solidFill>
                          <a:effectLst/>
                          <a:latin typeface="Calibri" panose="020F0502020204030204" pitchFamily="34" charset="0"/>
                        </a:rPr>
                        <a:t>0.75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7</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sng" strike="noStrike">
                          <a:solidFill>
                            <a:srgbClr val="000000"/>
                          </a:solidFill>
                          <a:effectLst/>
                          <a:latin typeface="Calibri" panose="020F0502020204030204" pitchFamily="34" charset="0"/>
                        </a:rPr>
                        <a:t>1.05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10</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sng" strike="noStrike">
                          <a:solidFill>
                            <a:srgbClr val="000000"/>
                          </a:solidFill>
                          <a:effectLst/>
                          <a:latin typeface="Calibri" panose="020F0502020204030204" pitchFamily="34" charset="0"/>
                        </a:rPr>
                        <a:t>1.50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1</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sng" strike="noStrike">
                          <a:solidFill>
                            <a:srgbClr val="000000"/>
                          </a:solidFill>
                          <a:effectLst/>
                          <a:latin typeface="Calibri" panose="020F0502020204030204" pitchFamily="34" charset="0"/>
                        </a:rPr>
                        <a:t>0.15</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50" b="1" i="0" u="none" strike="noStrike" dirty="0">
                          <a:solidFill>
                            <a:srgbClr val="000000"/>
                          </a:solidFill>
                          <a:effectLst/>
                          <a:latin typeface="Calibri" panose="020F0502020204030204" pitchFamily="34" charset="0"/>
                        </a:rPr>
                        <a:t>4</a:t>
                      </a: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050" b="1" i="0" u="sng" strike="noStrike">
                          <a:solidFill>
                            <a:srgbClr val="000000"/>
                          </a:solidFill>
                          <a:effectLst/>
                          <a:latin typeface="Calibri" panose="020F0502020204030204" pitchFamily="34" charset="0"/>
                        </a:rPr>
                        <a:t>0.60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954700749"/>
                  </a:ext>
                </a:extLst>
              </a:tr>
              <a:tr h="261540">
                <a:tc>
                  <a:txBody>
                    <a:bodyPr/>
                    <a:lstStyle/>
                    <a:p>
                      <a:pPr algn="l" fontAlgn="b"/>
                      <a:r>
                        <a:rPr lang="en-US" sz="1050" b="1" i="0" u="none" strike="noStrike">
                          <a:solidFill>
                            <a:srgbClr val="000000"/>
                          </a:solidFill>
                          <a:effectLst/>
                          <a:latin typeface="Calibri" panose="020F0502020204030204" pitchFamily="34" charset="0"/>
                        </a:rPr>
                        <a:t>Sum of importance weights</a:t>
                      </a:r>
                    </a:p>
                  </a:txBody>
                  <a:tcPr marL="7506" marR="7506" marT="7506" marB="0" anchor="b">
                    <a:lnL>
                      <a:noFill/>
                    </a:lnL>
                    <a:lnR>
                      <a:noFill/>
                    </a:lnR>
                    <a:lnT>
                      <a:noFill/>
                    </a:lnT>
                    <a:lnB>
                      <a:noFill/>
                    </a:lnB>
                  </a:tcPr>
                </a:tc>
                <a:tc>
                  <a:txBody>
                    <a:bodyPr/>
                    <a:lstStyle/>
                    <a:p>
                      <a:pPr algn="ctr" fontAlgn="b"/>
                      <a:r>
                        <a:rPr lang="en-US" sz="1050" b="1" i="0" u="none" strike="noStrike">
                          <a:solidFill>
                            <a:srgbClr val="000000"/>
                          </a:solidFill>
                          <a:effectLst/>
                          <a:latin typeface="Calibri" panose="020F0502020204030204" pitchFamily="34" charset="0"/>
                        </a:rPr>
                        <a:t>1.00</a:t>
                      </a: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50" b="1" i="0" u="none" strike="noStrike" dirty="0">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50" b="1" i="0" u="none" strike="noStrike">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50" b="1" i="0" u="none" strike="noStrike">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50" b="1" i="0" u="none" strike="noStrike">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50" b="1" i="0" u="none" strike="noStrike">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339431824"/>
                  </a:ext>
                </a:extLst>
              </a:tr>
              <a:tr h="261540">
                <a:tc>
                  <a:txBody>
                    <a:bodyPr/>
                    <a:lstStyle/>
                    <a:p>
                      <a:pPr algn="l" fontAlgn="b"/>
                      <a:r>
                        <a:rPr lang="en-US" sz="1050" b="1" i="0" u="none" strike="noStrike" dirty="0">
                          <a:solidFill>
                            <a:srgbClr val="000000"/>
                          </a:solidFill>
                          <a:effectLst/>
                          <a:latin typeface="Calibri" panose="020F0502020204030204" pitchFamily="34" charset="0"/>
                        </a:rPr>
                        <a:t>Weighted overall strength rating</a:t>
                      </a:r>
                    </a:p>
                  </a:txBody>
                  <a:tcPr marL="7506" marR="7506" marT="7506" marB="0" anchor="b">
                    <a:lnL>
                      <a:noFill/>
                    </a:lnL>
                    <a:lnR>
                      <a:noFill/>
                    </a:lnR>
                    <a:lnT>
                      <a:noFill/>
                    </a:lnT>
                    <a:lnB>
                      <a:noFill/>
                    </a:lnB>
                  </a:tcPr>
                </a:tc>
                <a:tc>
                  <a:txBody>
                    <a:bodyPr/>
                    <a:lstStyle/>
                    <a:p>
                      <a:pPr algn="ctr" fontAlgn="b"/>
                      <a:endParaRPr lang="en-US" sz="1050" b="1" i="0" u="none" strike="noStrike">
                        <a:solidFill>
                          <a:srgbClr val="000000"/>
                        </a:solidFill>
                        <a:effectLst/>
                        <a:latin typeface="Calibri" panose="020F0502020204030204" pitchFamily="34" charset="0"/>
                      </a:endParaRPr>
                    </a:p>
                  </a:txBody>
                  <a:tcPr marL="7506" marR="7506" marT="7506"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b"/>
                      <a:endParaRPr lang="en-US" sz="1050" b="1" i="0" u="none" strike="noStrike">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5.95</a:t>
                      </a:r>
                    </a:p>
                  </a:txBody>
                  <a:tcPr marL="7506" marR="7506" marT="750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7.70</a:t>
                      </a:r>
                    </a:p>
                  </a:txBody>
                  <a:tcPr marL="7506" marR="7506" marT="750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6.85</a:t>
                      </a:r>
                    </a:p>
                  </a:txBody>
                  <a:tcPr marL="7506" marR="7506" marT="750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2.10</a:t>
                      </a:r>
                    </a:p>
                  </a:txBody>
                  <a:tcPr marL="7506" marR="7506" marT="750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1050" b="1" i="0" u="none" strike="noStrike" dirty="0">
                        <a:solidFill>
                          <a:srgbClr val="000000"/>
                        </a:solidFill>
                        <a:effectLst/>
                        <a:latin typeface="Calibri" panose="020F0502020204030204" pitchFamily="34" charset="0"/>
                      </a:endParaRPr>
                    </a:p>
                  </a:txBody>
                  <a:tcPr marL="7506" marR="7506" marT="750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3.70</a:t>
                      </a:r>
                    </a:p>
                  </a:txBody>
                  <a:tcPr marL="7506" marR="7506" marT="750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7514227"/>
                  </a:ext>
                </a:extLst>
              </a:tr>
            </a:tbl>
          </a:graphicData>
        </a:graphic>
      </p:graphicFrame>
    </p:spTree>
    <p:extLst>
      <p:ext uri="{BB962C8B-B14F-4D97-AF65-F5344CB8AC3E}">
        <p14:creationId xmlns:p14="http://schemas.microsoft.com/office/powerpoint/2010/main" val="337425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A3F329-C60E-4453-BB6D-2A6C46071F86}"/>
              </a:ext>
            </a:extLst>
          </p:cNvPr>
          <p:cNvSpPr>
            <a:spLocks noGrp="1"/>
          </p:cNvSpPr>
          <p:nvPr>
            <p:ph type="title"/>
          </p:nvPr>
        </p:nvSpPr>
        <p:spPr/>
        <p:txBody>
          <a:bodyPr/>
          <a:lstStyle/>
          <a:p>
            <a:r>
              <a:rPr lang="en-US" dirty="0"/>
              <a:t>Question 1: How Well Is the Company’s Strategy Working?</a:t>
            </a:r>
          </a:p>
        </p:txBody>
      </p:sp>
      <p:sp>
        <p:nvSpPr>
          <p:cNvPr id="5" name="Content Placeholder 4">
            <a:extLst>
              <a:ext uri="{FF2B5EF4-FFF2-40B4-BE49-F238E27FC236}">
                <a16:creationId xmlns:a16="http://schemas.microsoft.com/office/drawing/2014/main" xmlns="" id="{C4E9A822-192E-4DF9-9899-84C3C86D072D}"/>
              </a:ext>
            </a:extLst>
          </p:cNvPr>
          <p:cNvSpPr>
            <a:spLocks noGrp="1"/>
          </p:cNvSpPr>
          <p:nvPr>
            <p:ph idx="1"/>
          </p:nvPr>
        </p:nvSpPr>
        <p:spPr/>
        <p:txBody>
          <a:bodyPr/>
          <a:lstStyle/>
          <a:p>
            <a:r>
              <a:rPr lang="en-US" dirty="0"/>
              <a:t>The two best indicators of how well a firm’s strategy is working are:</a:t>
            </a:r>
          </a:p>
          <a:p>
            <a:pPr marL="971550" lvl="1" indent="-514350">
              <a:buFont typeface="+mj-lt"/>
              <a:buAutoNum type="arabicPeriod"/>
            </a:pPr>
            <a:r>
              <a:rPr lang="en-US" sz="2800" dirty="0"/>
              <a:t>Whether the firm is recording gains in financial strength and profitability</a:t>
            </a:r>
          </a:p>
          <a:p>
            <a:pPr marL="971550" lvl="1" indent="-514350">
              <a:buFont typeface="+mj-lt"/>
              <a:buAutoNum type="arabicPeriod"/>
            </a:pPr>
            <a:r>
              <a:rPr lang="en-US" sz="2800" dirty="0"/>
              <a:t>Whether the firm’s competitive strength and market standing is improving</a:t>
            </a:r>
          </a:p>
          <a:p>
            <a:endParaRPr lang="en-US" dirty="0"/>
          </a:p>
        </p:txBody>
      </p:sp>
    </p:spTree>
    <p:extLst>
      <p:ext uri="{BB962C8B-B14F-4D97-AF65-F5344CB8AC3E}">
        <p14:creationId xmlns:p14="http://schemas.microsoft.com/office/powerpoint/2010/main" val="2567001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27" y="868708"/>
            <a:ext cx="8606196" cy="5394901"/>
          </a:xfrm>
          <a:prstGeom prst="rect">
            <a:avLst/>
          </a:prstGeom>
        </p:spPr>
      </p:pic>
      <p:sp>
        <p:nvSpPr>
          <p:cNvPr id="6" name="Title 1"/>
          <p:cNvSpPr>
            <a:spLocks noGrp="1"/>
          </p:cNvSpPr>
          <p:nvPr>
            <p:ph type="title"/>
          </p:nvPr>
        </p:nvSpPr>
        <p:spPr>
          <a:xfrm>
            <a:off x="0" y="0"/>
            <a:ext cx="9144000" cy="838200"/>
          </a:xfrm>
        </p:spPr>
        <p:txBody>
          <a:bodyPr/>
          <a:lstStyle/>
          <a:p>
            <a:pPr algn="ctr"/>
            <a:r>
              <a:rPr lang="en-US" dirty="0" smtClean="0"/>
              <a:t>Competitive </a:t>
            </a:r>
            <a:r>
              <a:rPr lang="en-US" dirty="0"/>
              <a:t>Strength </a:t>
            </a:r>
            <a:r>
              <a:rPr lang="en-US" dirty="0" smtClean="0"/>
              <a:t>Assessment for Wal-Mart</a:t>
            </a:r>
            <a:endParaRPr lang="en-US" dirty="0"/>
          </a:p>
        </p:txBody>
      </p:sp>
    </p:spTree>
    <p:extLst>
      <p:ext uri="{BB962C8B-B14F-4D97-AF65-F5344CB8AC3E}">
        <p14:creationId xmlns:p14="http://schemas.microsoft.com/office/powerpoint/2010/main" val="7335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85" y="364074"/>
            <a:ext cx="8139618" cy="6111093"/>
          </a:xfrm>
          <a:prstGeom prst="rect">
            <a:avLst/>
          </a:prstGeom>
        </p:spPr>
      </p:pic>
    </p:spTree>
    <p:extLst>
      <p:ext uri="{BB962C8B-B14F-4D97-AF65-F5344CB8AC3E}">
        <p14:creationId xmlns:p14="http://schemas.microsoft.com/office/powerpoint/2010/main" val="289517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420144B-1C7E-457C-ABB1-B6AD6BDC8545}"/>
              </a:ext>
            </a:extLst>
          </p:cNvPr>
          <p:cNvSpPr>
            <a:spLocks noGrp="1"/>
          </p:cNvSpPr>
          <p:nvPr>
            <p:ph type="title"/>
          </p:nvPr>
        </p:nvSpPr>
        <p:spPr/>
        <p:txBody>
          <a:bodyPr/>
          <a:lstStyle/>
          <a:p>
            <a:r>
              <a:rPr lang="en-US" dirty="0"/>
              <a:t>Interpreting the Competitive </a:t>
            </a:r>
            <a:br>
              <a:rPr lang="en-US" dirty="0"/>
            </a:br>
            <a:r>
              <a:rPr lang="en-US" dirty="0"/>
              <a:t>Strength Assessments</a:t>
            </a:r>
          </a:p>
        </p:txBody>
      </p:sp>
      <p:sp>
        <p:nvSpPr>
          <p:cNvPr id="5" name="Content Placeholder 4">
            <a:extLst>
              <a:ext uri="{FF2B5EF4-FFF2-40B4-BE49-F238E27FC236}">
                <a16:creationId xmlns:a16="http://schemas.microsoft.com/office/drawing/2014/main" xmlns="" id="{C885DC7A-CA5B-4A49-AC33-71C3716BD208}"/>
              </a:ext>
            </a:extLst>
          </p:cNvPr>
          <p:cNvSpPr>
            <a:spLocks noGrp="1"/>
          </p:cNvSpPr>
          <p:nvPr>
            <p:ph idx="1"/>
          </p:nvPr>
        </p:nvSpPr>
        <p:spPr/>
        <p:txBody>
          <a:bodyPr/>
          <a:lstStyle/>
          <a:p>
            <a:r>
              <a:rPr lang="en-US" dirty="0"/>
              <a:t>Show how a firm compares against its rivals, factor by factor or capability by capability.</a:t>
            </a:r>
          </a:p>
          <a:p>
            <a:r>
              <a:rPr lang="en-US" dirty="0"/>
              <a:t>Indicate whether a firm is at net competitive advantage or disadvantage against each rival.</a:t>
            </a:r>
          </a:p>
          <a:p>
            <a:r>
              <a:rPr lang="en-US" dirty="0"/>
              <a:t>Provide guidelines for designing wise offensive and defensive strategies.</a:t>
            </a:r>
          </a:p>
          <a:p>
            <a:r>
              <a:rPr lang="en-US" dirty="0"/>
              <a:t>Point to competitive weaknesses of the firm that will require defensive moves to correct.</a:t>
            </a:r>
          </a:p>
        </p:txBody>
      </p:sp>
    </p:spTree>
    <p:extLst>
      <p:ext uri="{BB962C8B-B14F-4D97-AF65-F5344CB8AC3E}">
        <p14:creationId xmlns:p14="http://schemas.microsoft.com/office/powerpoint/2010/main" val="2894884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00FEAA3-7FFC-4EF4-8D99-8435BA2DAA7B}"/>
              </a:ext>
            </a:extLst>
          </p:cNvPr>
          <p:cNvSpPr>
            <a:spLocks noGrp="1"/>
          </p:cNvSpPr>
          <p:nvPr>
            <p:ph type="title"/>
          </p:nvPr>
        </p:nvSpPr>
        <p:spPr/>
        <p:txBody>
          <a:bodyPr>
            <a:normAutofit fontScale="90000"/>
          </a:bodyPr>
          <a:lstStyle/>
          <a:p>
            <a:r>
              <a:rPr lang="en-US" dirty="0"/>
              <a:t>Question </a:t>
            </a:r>
            <a:r>
              <a:rPr lang="en-US" dirty="0" smtClean="0"/>
              <a:t>5: </a:t>
            </a:r>
            <a:r>
              <a:rPr lang="en-US" dirty="0"/>
              <a:t>Is the Company Able to Seize Market Opportunities and Nullify External Threats?</a:t>
            </a:r>
          </a:p>
        </p:txBody>
      </p:sp>
      <p:sp>
        <p:nvSpPr>
          <p:cNvPr id="5" name="Content Placeholder 4">
            <a:extLst>
              <a:ext uri="{FF2B5EF4-FFF2-40B4-BE49-F238E27FC236}">
                <a16:creationId xmlns:a16="http://schemas.microsoft.com/office/drawing/2014/main" xmlns="" id="{481AC134-FD78-4468-BB82-FD4EFC740658}"/>
              </a:ext>
            </a:extLst>
          </p:cNvPr>
          <p:cNvSpPr>
            <a:spLocks noGrp="1"/>
          </p:cNvSpPr>
          <p:nvPr>
            <p:ph idx="1"/>
          </p:nvPr>
        </p:nvSpPr>
        <p:spPr/>
        <p:txBody>
          <a:bodyPr/>
          <a:lstStyle/>
          <a:p>
            <a:r>
              <a:rPr lang="en-US" dirty="0"/>
              <a:t>SWOT represents the first letter in:</a:t>
            </a:r>
          </a:p>
          <a:p>
            <a:pPr lvl="1"/>
            <a:r>
              <a:rPr lang="en-US" sz="2800" b="1" dirty="0">
                <a:solidFill>
                  <a:schemeClr val="bg2"/>
                </a:solidFill>
              </a:rPr>
              <a:t>S</a:t>
            </a:r>
            <a:r>
              <a:rPr lang="en-US" sz="2800" dirty="0"/>
              <a:t>trengths </a:t>
            </a:r>
            <a:r>
              <a:rPr lang="en-US" sz="2800" b="1" dirty="0">
                <a:solidFill>
                  <a:schemeClr val="bg2"/>
                </a:solidFill>
              </a:rPr>
              <a:t>W</a:t>
            </a:r>
            <a:r>
              <a:rPr lang="en-US" sz="2800" dirty="0"/>
              <a:t>eaknesses </a:t>
            </a:r>
            <a:r>
              <a:rPr lang="en-US" sz="2800" b="1" dirty="0">
                <a:solidFill>
                  <a:schemeClr val="bg2"/>
                </a:solidFill>
              </a:rPr>
              <a:t>O</a:t>
            </a:r>
            <a:r>
              <a:rPr lang="en-US" sz="2800" dirty="0"/>
              <a:t>pportunities </a:t>
            </a:r>
            <a:r>
              <a:rPr lang="en-US" sz="2800" b="1" dirty="0">
                <a:solidFill>
                  <a:schemeClr val="bg2"/>
                </a:solidFill>
              </a:rPr>
              <a:t>T</a:t>
            </a:r>
            <a:r>
              <a:rPr lang="en-US" sz="2800" dirty="0"/>
              <a:t>hreats.</a:t>
            </a:r>
          </a:p>
          <a:p>
            <a:r>
              <a:rPr lang="en-US" dirty="0"/>
              <a:t>A well-conceived strategy is:</a:t>
            </a:r>
          </a:p>
          <a:p>
            <a:pPr marL="800100" lvl="1" indent="-342900">
              <a:buFont typeface="Arial" panose="020B0604020202020204" pitchFamily="34" charset="0"/>
              <a:buChar char="•"/>
            </a:pPr>
            <a:r>
              <a:rPr lang="en-US" dirty="0"/>
              <a:t>Matched to the firm’s resource strengths and weaknesses</a:t>
            </a:r>
          </a:p>
          <a:p>
            <a:pPr marL="800100" lvl="1" indent="-342900">
              <a:buFont typeface="Arial" panose="020B0604020202020204" pitchFamily="34" charset="0"/>
              <a:buChar char="•"/>
            </a:pPr>
            <a:r>
              <a:rPr lang="en-US" dirty="0"/>
              <a:t>Aimed at capturing the firm’s best market opportunities</a:t>
            </a:r>
          </a:p>
          <a:p>
            <a:pPr marL="800100" lvl="1" indent="-342900">
              <a:buFont typeface="Arial" panose="020B0604020202020204" pitchFamily="34" charset="0"/>
              <a:buChar char="•"/>
            </a:pPr>
            <a:r>
              <a:rPr lang="en-US" dirty="0"/>
              <a:t>Positioned to defend against external threats to its well-being</a:t>
            </a:r>
          </a:p>
        </p:txBody>
      </p:sp>
    </p:spTree>
    <p:extLst>
      <p:ext uri="{BB962C8B-B14F-4D97-AF65-F5344CB8AC3E}">
        <p14:creationId xmlns:p14="http://schemas.microsoft.com/office/powerpoint/2010/main" val="1133388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SWOT Analysis</a:t>
            </a:r>
          </a:p>
        </p:txBody>
      </p:sp>
      <p:sp>
        <p:nvSpPr>
          <p:cNvPr id="2" name="Content Placeholder 1"/>
          <p:cNvSpPr>
            <a:spLocks noGrp="1"/>
          </p:cNvSpPr>
          <p:nvPr>
            <p:ph idx="1"/>
          </p:nvPr>
        </p:nvSpPr>
        <p:spPr bwMode="blackWhite"/>
        <p:txBody>
          <a:bodyPr/>
          <a:lstStyle/>
          <a:p>
            <a:r>
              <a:rPr lang="en-US" b="1" dirty="0"/>
              <a:t>SWOT analysis </a:t>
            </a:r>
            <a:r>
              <a:rPr lang="en-US" dirty="0"/>
              <a:t>is a simple but powerful tool for sizing up a firm’s internal strengths and competitive deficiencies, its market opportunities, and the external threats to its future well-being.</a:t>
            </a:r>
          </a:p>
        </p:txBody>
      </p:sp>
    </p:spTree>
    <p:extLst>
      <p:ext uri="{BB962C8B-B14F-4D97-AF65-F5344CB8AC3E}">
        <p14:creationId xmlns:p14="http://schemas.microsoft.com/office/powerpoint/2010/main" val="257153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45" y="320074"/>
            <a:ext cx="8077200" cy="914390"/>
          </a:xfrm>
        </p:spPr>
        <p:txBody>
          <a:bodyPr/>
          <a:lstStyle/>
          <a:p>
            <a:r>
              <a:rPr lang="en-US" dirty="0" smtClean="0"/>
              <a:t>SWOT Analysis</a:t>
            </a:r>
            <a:endParaRPr lang="en-US" dirty="0"/>
          </a:p>
        </p:txBody>
      </p:sp>
      <p:sp>
        <p:nvSpPr>
          <p:cNvPr id="3" name="Content Placeholder 2"/>
          <p:cNvSpPr>
            <a:spLocks noGrp="1"/>
          </p:cNvSpPr>
          <p:nvPr>
            <p:ph idx="1"/>
          </p:nvPr>
        </p:nvSpPr>
        <p:spPr/>
        <p:txBody>
          <a:bodyPr>
            <a:normAutofit fontScale="92500"/>
          </a:bodyPr>
          <a:lstStyle/>
          <a:p>
            <a:r>
              <a:rPr lang="en-US" dirty="0"/>
              <a:t>A framework that allows managers to synthesize insights obtained from an internal </a:t>
            </a:r>
            <a:r>
              <a:rPr lang="en-US" dirty="0" smtClean="0"/>
              <a:t>and external analysis </a:t>
            </a:r>
            <a:r>
              <a:rPr lang="en-US" dirty="0"/>
              <a:t>to derive strategic </a:t>
            </a:r>
            <a:r>
              <a:rPr lang="en-US" dirty="0" smtClean="0"/>
              <a:t>implications</a:t>
            </a:r>
          </a:p>
          <a:p>
            <a:r>
              <a:rPr lang="en-US" dirty="0" smtClean="0"/>
              <a:t>Internal Analysis</a:t>
            </a:r>
          </a:p>
          <a:p>
            <a:pPr lvl="1"/>
            <a:r>
              <a:rPr lang="en-US" dirty="0" smtClean="0"/>
              <a:t>Strengths</a:t>
            </a:r>
          </a:p>
          <a:p>
            <a:pPr lvl="1"/>
            <a:r>
              <a:rPr lang="en-US" dirty="0" smtClean="0"/>
              <a:t>Weaknesses</a:t>
            </a:r>
          </a:p>
          <a:p>
            <a:r>
              <a:rPr lang="en-US" dirty="0" smtClean="0"/>
              <a:t>External Analysis</a:t>
            </a:r>
          </a:p>
          <a:p>
            <a:pPr lvl="1"/>
            <a:r>
              <a:rPr lang="en-US" dirty="0" smtClean="0"/>
              <a:t>Opportunities</a:t>
            </a:r>
          </a:p>
          <a:p>
            <a:pPr lvl="1"/>
            <a:r>
              <a:rPr lang="en-US" dirty="0" smtClean="0"/>
              <a:t>Threats</a:t>
            </a:r>
            <a:endParaRPr lang="en-US" dirty="0"/>
          </a:p>
        </p:txBody>
      </p:sp>
    </p:spTree>
    <p:extLst>
      <p:ext uri="{BB962C8B-B14F-4D97-AF65-F5344CB8AC3E}">
        <p14:creationId xmlns:p14="http://schemas.microsoft.com/office/powerpoint/2010/main" val="386286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764" y="320074"/>
            <a:ext cx="8077200" cy="914390"/>
          </a:xfrm>
        </p:spPr>
        <p:txBody>
          <a:bodyPr/>
          <a:lstStyle/>
          <a:p>
            <a:r>
              <a:rPr lang="en-US" dirty="0" smtClean="0"/>
              <a:t>Strategic SWOT Questions</a:t>
            </a:r>
            <a:endParaRPr lang="en-US" dirty="0"/>
          </a:p>
        </p:txBody>
      </p:sp>
      <p:sp>
        <p:nvSpPr>
          <p:cNvPr id="3" name="Content Placeholder 2"/>
          <p:cNvSpPr>
            <a:spLocks noGrp="1"/>
          </p:cNvSpPr>
          <p:nvPr>
            <p:ph idx="1"/>
          </p:nvPr>
        </p:nvSpPr>
        <p:spPr/>
        <p:txBody>
          <a:bodyPr>
            <a:normAutofit lnSpcReduction="10000"/>
          </a:bodyPr>
          <a:lstStyle/>
          <a:p>
            <a:pPr marL="457200" indent="-457200" algn="just">
              <a:buFont typeface="Arial" panose="020B0604020202020204" pitchFamily="34" charset="0"/>
              <a:buChar char="•"/>
            </a:pPr>
            <a:r>
              <a:rPr lang="en-US" dirty="0"/>
              <a:t>How can the firm use strengths to take advantage of opportunities</a:t>
            </a:r>
            <a:r>
              <a:rPr lang="en-US" dirty="0" smtClean="0"/>
              <a:t>?</a:t>
            </a:r>
          </a:p>
          <a:p>
            <a:pPr marL="457200" indent="-457200" algn="just">
              <a:buFont typeface="Arial" panose="020B0604020202020204" pitchFamily="34" charset="0"/>
              <a:buChar char="•"/>
            </a:pPr>
            <a:r>
              <a:rPr lang="en-US" dirty="0"/>
              <a:t>How can the firm use strengths to reduce the likelihood and impact of threats</a:t>
            </a:r>
            <a:r>
              <a:rPr lang="en-US" dirty="0" smtClean="0"/>
              <a:t>?</a:t>
            </a:r>
          </a:p>
          <a:p>
            <a:pPr marL="457200" indent="-457200" algn="just">
              <a:buFont typeface="Arial" panose="020B0604020202020204" pitchFamily="34" charset="0"/>
              <a:buChar char="•"/>
            </a:pPr>
            <a:r>
              <a:rPr lang="en-US" dirty="0"/>
              <a:t>How can the firm overcome weaknesses that prevent the firm from taking advantage of </a:t>
            </a:r>
            <a:r>
              <a:rPr lang="en-US" dirty="0" smtClean="0"/>
              <a:t>opportunities?</a:t>
            </a:r>
          </a:p>
          <a:p>
            <a:pPr marL="457200" indent="-457200" algn="just">
              <a:buFont typeface="Arial" panose="020B0604020202020204" pitchFamily="34" charset="0"/>
              <a:buChar char="•"/>
            </a:pPr>
            <a:r>
              <a:rPr lang="en-US" dirty="0"/>
              <a:t>How can the firm overcome </a:t>
            </a:r>
            <a:r>
              <a:rPr lang="en-US" dirty="0" smtClean="0"/>
              <a:t>weaknesses </a:t>
            </a:r>
            <a:r>
              <a:rPr lang="en-US" dirty="0"/>
              <a:t>that will make threats a reality?</a:t>
            </a:r>
          </a:p>
        </p:txBody>
      </p:sp>
    </p:spTree>
    <p:extLst>
      <p:ext uri="{BB962C8B-B14F-4D97-AF65-F5344CB8AC3E}">
        <p14:creationId xmlns:p14="http://schemas.microsoft.com/office/powerpoint/2010/main" val="71335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a SWOT Analysis</a:t>
            </a:r>
          </a:p>
        </p:txBody>
      </p:sp>
      <p:sp>
        <p:nvSpPr>
          <p:cNvPr id="3" name="Content Placeholder 2"/>
          <p:cNvSpPr>
            <a:spLocks noGrp="1"/>
          </p:cNvSpPr>
          <p:nvPr>
            <p:ph idx="1"/>
          </p:nvPr>
        </p:nvSpPr>
        <p:spPr/>
        <p:txBody>
          <a:bodyPr/>
          <a:lstStyle/>
          <a:p>
            <a:r>
              <a:rPr lang="en-US" dirty="0"/>
              <a:t>The value of a SWOT analysis is in:</a:t>
            </a:r>
          </a:p>
          <a:p>
            <a:pPr lvl="1"/>
            <a:r>
              <a:rPr lang="en-US" dirty="0"/>
              <a:t>Drawing conclusions from SWOT listings about the firm’s overall situation and translating those conclusions into effective strategic actions that:</a:t>
            </a:r>
          </a:p>
          <a:p>
            <a:pPr marL="1257300" lvl="2" indent="-342900">
              <a:buFont typeface="Arial" panose="020B0604020202020204" pitchFamily="34" charset="0"/>
              <a:buChar char="•"/>
            </a:pPr>
            <a:r>
              <a:rPr lang="en-US" sz="2400" dirty="0"/>
              <a:t>Better match the firm’s strategy to its strengths and market opportunities</a:t>
            </a:r>
          </a:p>
          <a:p>
            <a:pPr marL="1257300" lvl="2" indent="-342900">
              <a:buFont typeface="Arial" panose="020B0604020202020204" pitchFamily="34" charset="0"/>
              <a:buChar char="•"/>
            </a:pPr>
            <a:r>
              <a:rPr lang="en-US" sz="2400" dirty="0"/>
              <a:t>Correct problematic weaknesses</a:t>
            </a:r>
          </a:p>
          <a:p>
            <a:pPr marL="1257300" lvl="2" indent="-342900">
              <a:buFont typeface="Arial" panose="020B0604020202020204" pitchFamily="34" charset="0"/>
              <a:buChar char="•"/>
            </a:pPr>
            <a:r>
              <a:rPr lang="en-US" sz="2400" dirty="0"/>
              <a:t>Defend against worrisome external threats.</a:t>
            </a:r>
          </a:p>
        </p:txBody>
      </p:sp>
    </p:spTree>
    <p:extLst>
      <p:ext uri="{BB962C8B-B14F-4D97-AF65-F5344CB8AC3E}">
        <p14:creationId xmlns:p14="http://schemas.microsoft.com/office/powerpoint/2010/main" val="2800269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69633" cy="777269"/>
          </a:xfrm>
        </p:spPr>
        <p:txBody>
          <a:bodyPr>
            <a:noAutofit/>
          </a:bodyPr>
          <a:lstStyle/>
          <a:p>
            <a:pPr marL="1371600" indent="-1371600"/>
            <a:r>
              <a:rPr lang="en-US" sz="2400" dirty="0"/>
              <a:t> </a:t>
            </a:r>
            <a:r>
              <a:rPr lang="en-US" sz="2400" dirty="0">
                <a:solidFill>
                  <a:srgbClr val="E56C37"/>
                </a:solidFill>
              </a:rPr>
              <a:t>TABLE 4.2  </a:t>
            </a:r>
            <a:r>
              <a:rPr lang="en-US" sz="2400" dirty="0"/>
              <a:t>Factors to Consider When Identifying a Company’s Strengths, Weaknesses, Opportunities, and Threats </a:t>
            </a:r>
            <a:r>
              <a:rPr lang="en-US" sz="1200" dirty="0"/>
              <a:t>(1 of 4)</a:t>
            </a:r>
            <a:endParaRPr lang="en-US" sz="2400" dirty="0"/>
          </a:p>
        </p:txBody>
      </p:sp>
      <p:graphicFrame>
        <p:nvGraphicFramePr>
          <p:cNvPr id="3" name="Table 2"/>
          <p:cNvGraphicFramePr>
            <a:graphicFrameLocks noGrp="1"/>
          </p:cNvGraphicFramePr>
          <p:nvPr>
            <p:extLst/>
          </p:nvPr>
        </p:nvGraphicFramePr>
        <p:xfrm>
          <a:off x="182928" y="868707"/>
          <a:ext cx="8594996" cy="5379720"/>
        </p:xfrm>
        <a:graphic>
          <a:graphicData uri="http://schemas.openxmlformats.org/drawingml/2006/table">
            <a:tbl>
              <a:tblPr firstRow="1" bandRow="1">
                <a:tableStyleId>{5940675A-B579-460E-94D1-54222C63F5DA}</a:tableStyleId>
              </a:tblPr>
              <a:tblGrid>
                <a:gridCol w="8594996">
                  <a:extLst>
                    <a:ext uri="{9D8B030D-6E8A-4147-A177-3AD203B41FA5}">
                      <a16:colId xmlns:a16="http://schemas.microsoft.com/office/drawing/2014/main" xmlns="" val="20000"/>
                    </a:ext>
                  </a:extLst>
                </a:gridCol>
              </a:tblGrid>
              <a:tr h="5209905">
                <a:tc>
                  <a:txBody>
                    <a:bodyPr/>
                    <a:lstStyle/>
                    <a:p>
                      <a:pPr marL="0" indent="0">
                        <a:spcBef>
                          <a:spcPts val="600"/>
                        </a:spcBef>
                        <a:buFont typeface="Arial" pitchFamily="34" charset="0"/>
                        <a:buNone/>
                      </a:pPr>
                      <a:r>
                        <a:rPr lang="en-US" sz="1800" b="1" dirty="0"/>
                        <a:t>Potential Internal Strengths and Competitive Capabilities</a:t>
                      </a:r>
                    </a:p>
                    <a:p>
                      <a:pPr marL="457200" lvl="1" indent="0">
                        <a:spcBef>
                          <a:spcPts val="600"/>
                        </a:spcBef>
                        <a:buFont typeface="Arial" pitchFamily="34" charset="0"/>
                        <a:buNone/>
                      </a:pPr>
                      <a:r>
                        <a:rPr lang="en-US" sz="1800" b="0" dirty="0"/>
                        <a:t>Core competencies in ____ .</a:t>
                      </a:r>
                    </a:p>
                    <a:p>
                      <a:pPr marL="457200" lvl="1" indent="0">
                        <a:spcBef>
                          <a:spcPts val="600"/>
                        </a:spcBef>
                        <a:buFont typeface="Arial" pitchFamily="34" charset="0"/>
                        <a:buNone/>
                      </a:pPr>
                      <a:r>
                        <a:rPr lang="en-US" sz="1800" b="0" dirty="0"/>
                        <a:t>A strong financial condition; ample </a:t>
                      </a:r>
                      <a:r>
                        <a:rPr lang="en-US" sz="1800" b="0" baseline="0" dirty="0"/>
                        <a:t>financial</a:t>
                      </a:r>
                      <a:r>
                        <a:rPr lang="en-US" sz="1800" b="0" dirty="0"/>
                        <a:t> resources to grow the business.</a:t>
                      </a:r>
                    </a:p>
                    <a:p>
                      <a:pPr marL="457200" lvl="1" indent="0">
                        <a:spcBef>
                          <a:spcPts val="600"/>
                        </a:spcBef>
                        <a:buFont typeface="Arial" pitchFamily="34" charset="0"/>
                        <a:buNone/>
                      </a:pPr>
                      <a:r>
                        <a:rPr lang="en-US" sz="1800" b="0" dirty="0"/>
                        <a:t>Strong brand name image/company reputation.</a:t>
                      </a:r>
                    </a:p>
                    <a:p>
                      <a:pPr marL="457200" lvl="1" indent="0">
                        <a:spcBef>
                          <a:spcPts val="600"/>
                        </a:spcBef>
                        <a:buFont typeface="Arial" pitchFamily="34" charset="0"/>
                        <a:buNone/>
                      </a:pPr>
                      <a:r>
                        <a:rPr lang="en-US" sz="1800" b="0" dirty="0"/>
                        <a:t>Economies of scale and/or learning and experience curve advantages over rivals.</a:t>
                      </a:r>
                    </a:p>
                    <a:p>
                      <a:pPr marL="457200" lvl="1" indent="0">
                        <a:spcBef>
                          <a:spcPts val="600"/>
                        </a:spcBef>
                        <a:buFont typeface="Arial" pitchFamily="34" charset="0"/>
                        <a:buNone/>
                      </a:pPr>
                      <a:r>
                        <a:rPr lang="en-US" sz="1800" b="0" dirty="0"/>
                        <a:t>Proprietary technology/superior technological skills/important patents.</a:t>
                      </a:r>
                    </a:p>
                    <a:p>
                      <a:pPr marL="457200" lvl="1" indent="0">
                        <a:spcBef>
                          <a:spcPts val="600"/>
                        </a:spcBef>
                        <a:buFont typeface="Arial" pitchFamily="34" charset="0"/>
                        <a:buNone/>
                      </a:pPr>
                      <a:r>
                        <a:rPr lang="en-US" sz="1800" b="0" dirty="0"/>
                        <a:t>Cost advantages over rivals.</a:t>
                      </a:r>
                    </a:p>
                    <a:p>
                      <a:pPr marL="457200" lvl="1" indent="0">
                        <a:spcBef>
                          <a:spcPts val="600"/>
                        </a:spcBef>
                        <a:buFont typeface="Arial" pitchFamily="34" charset="0"/>
                        <a:buNone/>
                      </a:pPr>
                      <a:r>
                        <a:rPr lang="en-US" sz="1800" b="0" dirty="0"/>
                        <a:t>Product innovation capabilities.</a:t>
                      </a:r>
                    </a:p>
                    <a:p>
                      <a:pPr marL="457200" lvl="1" indent="0">
                        <a:spcBef>
                          <a:spcPts val="600"/>
                        </a:spcBef>
                        <a:buFont typeface="Arial" pitchFamily="34" charset="0"/>
                        <a:buNone/>
                      </a:pPr>
                      <a:r>
                        <a:rPr lang="en-US" sz="1800" b="0" dirty="0"/>
                        <a:t>Proven capabilities in improving production processes.</a:t>
                      </a:r>
                    </a:p>
                    <a:p>
                      <a:pPr marL="457200" lvl="1" indent="0">
                        <a:spcBef>
                          <a:spcPts val="600"/>
                        </a:spcBef>
                        <a:buFont typeface="Arial" pitchFamily="34" charset="0"/>
                        <a:buNone/>
                      </a:pPr>
                      <a:r>
                        <a:rPr lang="en-US" sz="1800" b="0" dirty="0"/>
                        <a:t>Good supply chain management capabilities.</a:t>
                      </a:r>
                    </a:p>
                    <a:p>
                      <a:pPr marL="457200" lvl="1" indent="0">
                        <a:spcBef>
                          <a:spcPts val="600"/>
                        </a:spcBef>
                        <a:buFont typeface="Arial" pitchFamily="34" charset="0"/>
                        <a:buNone/>
                      </a:pPr>
                      <a:r>
                        <a:rPr lang="en-US" sz="1800" b="0" dirty="0"/>
                        <a:t>Good customer service capabilities.</a:t>
                      </a:r>
                    </a:p>
                    <a:p>
                      <a:pPr marL="457200" lvl="1" indent="0">
                        <a:spcBef>
                          <a:spcPts val="600"/>
                        </a:spcBef>
                        <a:buFont typeface="Arial" pitchFamily="34" charset="0"/>
                        <a:buNone/>
                      </a:pPr>
                      <a:r>
                        <a:rPr lang="en-US" sz="1800" b="0" dirty="0"/>
                        <a:t>Better product quality relative to rivals.</a:t>
                      </a:r>
                    </a:p>
                    <a:p>
                      <a:pPr marL="457200" lvl="1" indent="0">
                        <a:spcBef>
                          <a:spcPts val="600"/>
                        </a:spcBef>
                        <a:buFont typeface="Arial" pitchFamily="34" charset="0"/>
                        <a:buNone/>
                      </a:pPr>
                      <a:r>
                        <a:rPr lang="en-US" sz="1800" b="0" dirty="0"/>
                        <a:t>Wide geographic coverage and/or strong global distribution capability.</a:t>
                      </a:r>
                    </a:p>
                    <a:p>
                      <a:pPr marL="457200" lvl="1" indent="0">
                        <a:spcBef>
                          <a:spcPts val="600"/>
                        </a:spcBef>
                        <a:buFont typeface="Arial" pitchFamily="34" charset="0"/>
                        <a:buNone/>
                      </a:pPr>
                      <a:r>
                        <a:rPr lang="en-US" sz="1800" b="0" dirty="0"/>
                        <a:t>Alliances/joint ventures with other firms that provide access to valuable technology, competencies, and/or attractive geographic markets.</a:t>
                      </a:r>
                    </a:p>
                  </a:txBody>
                  <a:tcPr marL="137160" marR="137160" marT="137160" marB="137160">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44785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255713" indent="-1255713"/>
            <a:r>
              <a:rPr lang="en-US" sz="2000" dirty="0"/>
              <a:t> </a:t>
            </a:r>
            <a:r>
              <a:rPr lang="en-US" sz="2000" dirty="0">
                <a:solidFill>
                  <a:srgbClr val="E56C37"/>
                </a:solidFill>
              </a:rPr>
              <a:t>TABLE 4.2   </a:t>
            </a:r>
            <a:r>
              <a:rPr lang="en-US" sz="2000" dirty="0"/>
              <a:t>Factors to Consider When Identifying a Company’s Strengths, Weaknesses, Opportunities, and Threats </a:t>
            </a:r>
            <a:r>
              <a:rPr lang="en-US" sz="1100" dirty="0"/>
              <a:t>(2 of 4)</a:t>
            </a:r>
            <a:endParaRPr lang="en-US" sz="2000" dirty="0"/>
          </a:p>
        </p:txBody>
      </p:sp>
      <p:graphicFrame>
        <p:nvGraphicFramePr>
          <p:cNvPr id="5" name="Table 4"/>
          <p:cNvGraphicFramePr>
            <a:graphicFrameLocks noGrp="1"/>
          </p:cNvGraphicFramePr>
          <p:nvPr>
            <p:extLst/>
          </p:nvPr>
        </p:nvGraphicFramePr>
        <p:xfrm>
          <a:off x="182927" y="685830"/>
          <a:ext cx="8686435" cy="5494020"/>
        </p:xfrm>
        <a:graphic>
          <a:graphicData uri="http://schemas.openxmlformats.org/drawingml/2006/table">
            <a:tbl>
              <a:tblPr firstRow="1" bandRow="1">
                <a:tableStyleId>{5940675A-B579-460E-94D1-54222C63F5DA}</a:tableStyleId>
              </a:tblPr>
              <a:tblGrid>
                <a:gridCol w="8686435">
                  <a:extLst>
                    <a:ext uri="{9D8B030D-6E8A-4147-A177-3AD203B41FA5}">
                      <a16:colId xmlns:a16="http://schemas.microsoft.com/office/drawing/2014/main" xmlns="" val="20000"/>
                    </a:ext>
                  </a:extLst>
                </a:gridCol>
              </a:tblGrid>
              <a:tr h="370840">
                <a:tc>
                  <a:txBody>
                    <a:bodyPr/>
                    <a:lstStyle/>
                    <a:p>
                      <a:pPr marL="0" indent="0">
                        <a:spcBef>
                          <a:spcPts val="0"/>
                        </a:spcBef>
                        <a:spcAft>
                          <a:spcPts val="900"/>
                        </a:spcAft>
                        <a:buFont typeface="Arial" pitchFamily="34" charset="0"/>
                        <a:buNone/>
                      </a:pPr>
                      <a:r>
                        <a:rPr lang="en-US" sz="2000" b="1" dirty="0"/>
                        <a:t>Potential Internal Weaknesses and Competitive Deficiencies</a:t>
                      </a:r>
                    </a:p>
                    <a:p>
                      <a:pPr marL="457200" lvl="1" indent="0">
                        <a:spcBef>
                          <a:spcPts val="0"/>
                        </a:spcBef>
                        <a:spcAft>
                          <a:spcPts val="900"/>
                        </a:spcAft>
                        <a:buFont typeface="Arial" pitchFamily="34" charset="0"/>
                        <a:buNone/>
                      </a:pPr>
                      <a:r>
                        <a:rPr lang="en-US" sz="2000" b="0" dirty="0"/>
                        <a:t>No clear strategic direction.</a:t>
                      </a:r>
                    </a:p>
                    <a:p>
                      <a:pPr marL="457200" lvl="1" indent="0">
                        <a:spcBef>
                          <a:spcPts val="0"/>
                        </a:spcBef>
                        <a:spcAft>
                          <a:spcPts val="900"/>
                        </a:spcAft>
                        <a:buFont typeface="Arial" pitchFamily="34" charset="0"/>
                        <a:buNone/>
                      </a:pPr>
                      <a:r>
                        <a:rPr lang="en-US" sz="2000" b="0" dirty="0"/>
                        <a:t>No well-developed or proven core competencies.</a:t>
                      </a:r>
                    </a:p>
                    <a:p>
                      <a:pPr marL="457200" lvl="1" indent="0">
                        <a:spcBef>
                          <a:spcPts val="0"/>
                        </a:spcBef>
                        <a:spcAft>
                          <a:spcPts val="900"/>
                        </a:spcAft>
                        <a:buFont typeface="Arial" pitchFamily="34" charset="0"/>
                        <a:buNone/>
                      </a:pPr>
                      <a:r>
                        <a:rPr lang="en-US" sz="2000" b="0" dirty="0"/>
                        <a:t>A weak balance sheet; burdened with too much debt.</a:t>
                      </a:r>
                    </a:p>
                    <a:p>
                      <a:pPr marL="457200" lvl="1" indent="0">
                        <a:spcBef>
                          <a:spcPts val="0"/>
                        </a:spcBef>
                        <a:spcAft>
                          <a:spcPts val="900"/>
                        </a:spcAft>
                        <a:buFont typeface="Arial" pitchFamily="34" charset="0"/>
                        <a:buNone/>
                      </a:pPr>
                      <a:r>
                        <a:rPr lang="en-US" sz="2000" b="0" dirty="0"/>
                        <a:t>Higher overall unit costs relative to key competitors.</a:t>
                      </a:r>
                    </a:p>
                    <a:p>
                      <a:pPr marL="457200" lvl="1" indent="0">
                        <a:spcBef>
                          <a:spcPts val="0"/>
                        </a:spcBef>
                        <a:spcAft>
                          <a:spcPts val="900"/>
                        </a:spcAft>
                        <a:buFont typeface="Arial" pitchFamily="34" charset="0"/>
                        <a:buNone/>
                      </a:pPr>
                      <a:r>
                        <a:rPr lang="en-US" sz="2000" b="0" dirty="0"/>
                        <a:t>A product/service with features and attributes inferior to those of rivals.</a:t>
                      </a:r>
                    </a:p>
                    <a:p>
                      <a:pPr marL="457200" lvl="1" indent="0">
                        <a:spcBef>
                          <a:spcPts val="0"/>
                        </a:spcBef>
                        <a:spcAft>
                          <a:spcPts val="900"/>
                        </a:spcAft>
                        <a:buFont typeface="Arial" pitchFamily="34" charset="0"/>
                        <a:buNone/>
                      </a:pPr>
                      <a:r>
                        <a:rPr lang="en-US" sz="2000" b="0" dirty="0"/>
                        <a:t>Too narrow a product line relative to rivals.</a:t>
                      </a:r>
                    </a:p>
                    <a:p>
                      <a:pPr marL="457200" lvl="1" indent="0">
                        <a:spcBef>
                          <a:spcPts val="0"/>
                        </a:spcBef>
                        <a:spcAft>
                          <a:spcPts val="900"/>
                        </a:spcAft>
                        <a:buFont typeface="Arial" pitchFamily="34" charset="0"/>
                        <a:buNone/>
                      </a:pPr>
                      <a:r>
                        <a:rPr lang="en-US" sz="2000" b="0" dirty="0"/>
                        <a:t>Weak brand image or reputation.</a:t>
                      </a:r>
                    </a:p>
                    <a:p>
                      <a:pPr marL="457200" lvl="1" indent="0">
                        <a:spcBef>
                          <a:spcPts val="0"/>
                        </a:spcBef>
                        <a:spcAft>
                          <a:spcPts val="900"/>
                        </a:spcAft>
                        <a:buFont typeface="Arial" pitchFamily="34" charset="0"/>
                        <a:buNone/>
                      </a:pPr>
                      <a:r>
                        <a:rPr lang="en-US" sz="2000" b="0" dirty="0"/>
                        <a:t>Weaker dealer network than key rivals.</a:t>
                      </a:r>
                    </a:p>
                    <a:p>
                      <a:pPr marL="457200" lvl="1" indent="0">
                        <a:spcBef>
                          <a:spcPts val="0"/>
                        </a:spcBef>
                        <a:spcAft>
                          <a:spcPts val="900"/>
                        </a:spcAft>
                        <a:buFont typeface="Arial" pitchFamily="34" charset="0"/>
                        <a:buNone/>
                      </a:pPr>
                      <a:r>
                        <a:rPr lang="en-US" sz="2000" b="0" dirty="0"/>
                        <a:t>Behind on product quality, R&amp;D, and/or technological know-how.</a:t>
                      </a:r>
                    </a:p>
                    <a:p>
                      <a:pPr marL="457200" lvl="1" indent="0">
                        <a:spcBef>
                          <a:spcPts val="0"/>
                        </a:spcBef>
                        <a:spcAft>
                          <a:spcPts val="900"/>
                        </a:spcAft>
                        <a:buFont typeface="Arial" pitchFamily="34" charset="0"/>
                        <a:buNone/>
                      </a:pPr>
                      <a:r>
                        <a:rPr lang="en-US" sz="2000" b="0" dirty="0"/>
                        <a:t>Lack of management depth.</a:t>
                      </a:r>
                    </a:p>
                    <a:p>
                      <a:pPr marL="457200" lvl="1" indent="0">
                        <a:spcBef>
                          <a:spcPts val="0"/>
                        </a:spcBef>
                        <a:spcAft>
                          <a:spcPts val="900"/>
                        </a:spcAft>
                        <a:buFont typeface="Arial" pitchFamily="34" charset="0"/>
                        <a:buNone/>
                      </a:pPr>
                      <a:r>
                        <a:rPr lang="en-US" sz="2000" b="0" dirty="0"/>
                        <a:t>Short on financial resources to grow the business and pursue promising initiatives.</a:t>
                      </a:r>
                    </a:p>
                  </a:txBody>
                  <a:tcPr marL="137160" marR="137160" marT="137160" marB="137160">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984985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94F34CD-ADF9-440E-AA53-821E02BF508F}"/>
              </a:ext>
            </a:extLst>
          </p:cNvPr>
          <p:cNvSpPr>
            <a:spLocks noGrp="1"/>
          </p:cNvSpPr>
          <p:nvPr>
            <p:ph type="title"/>
          </p:nvPr>
        </p:nvSpPr>
        <p:spPr/>
        <p:txBody>
          <a:bodyPr/>
          <a:lstStyle/>
          <a:p>
            <a:r>
              <a:rPr lang="en-US" dirty="0"/>
              <a:t>Other Strategy Performance Indicators</a:t>
            </a:r>
          </a:p>
        </p:txBody>
      </p:sp>
      <p:sp>
        <p:nvSpPr>
          <p:cNvPr id="5" name="Content Placeholder 4">
            <a:extLst>
              <a:ext uri="{FF2B5EF4-FFF2-40B4-BE49-F238E27FC236}">
                <a16:creationId xmlns:a16="http://schemas.microsoft.com/office/drawing/2014/main" xmlns="" id="{BCF77C60-5D0D-40E9-AC6C-188A532B71F9}"/>
              </a:ext>
            </a:extLst>
          </p:cNvPr>
          <p:cNvSpPr>
            <a:spLocks noGrp="1"/>
          </p:cNvSpPr>
          <p:nvPr>
            <p:ph idx="1"/>
          </p:nvPr>
        </p:nvSpPr>
        <p:spPr/>
        <p:txBody>
          <a:bodyPr>
            <a:normAutofit fontScale="92500"/>
          </a:bodyPr>
          <a:lstStyle/>
          <a:p>
            <a:r>
              <a:rPr lang="en-US" b="1" dirty="0"/>
              <a:t>Indicators:</a:t>
            </a:r>
          </a:p>
          <a:p>
            <a:pPr marL="457200" indent="-457200">
              <a:buFont typeface="Arial" panose="020B0604020202020204" pitchFamily="34" charset="0"/>
              <a:buChar char="•"/>
            </a:pPr>
            <a:r>
              <a:rPr lang="en-US" dirty="0"/>
              <a:t>Trends in the firm’s sales and earnings growth</a:t>
            </a:r>
          </a:p>
          <a:p>
            <a:pPr marL="457200" indent="-457200">
              <a:buFont typeface="Arial" panose="020B0604020202020204" pitchFamily="34" charset="0"/>
              <a:buChar char="•"/>
            </a:pPr>
            <a:r>
              <a:rPr lang="en-US" dirty="0"/>
              <a:t>Trends in the firm’s stock price</a:t>
            </a:r>
          </a:p>
          <a:p>
            <a:pPr marL="457200" indent="-457200">
              <a:buFont typeface="Arial" panose="020B0604020202020204" pitchFamily="34" charset="0"/>
              <a:buChar char="•"/>
            </a:pPr>
            <a:r>
              <a:rPr lang="en-US" dirty="0"/>
              <a:t>The firm’s overall financial strength</a:t>
            </a:r>
          </a:p>
          <a:p>
            <a:pPr marL="457200" indent="-457200">
              <a:buFont typeface="Arial" panose="020B0604020202020204" pitchFamily="34" charset="0"/>
              <a:buChar char="•"/>
            </a:pPr>
            <a:r>
              <a:rPr lang="en-US" dirty="0"/>
              <a:t>The firm’s customer retention rate</a:t>
            </a:r>
          </a:p>
          <a:p>
            <a:pPr marL="457200" indent="-457200">
              <a:buFont typeface="Arial" panose="020B0604020202020204" pitchFamily="34" charset="0"/>
              <a:buChar char="•"/>
            </a:pPr>
            <a:r>
              <a:rPr lang="en-US" dirty="0"/>
              <a:t>The rate at which new customers are acquired</a:t>
            </a:r>
          </a:p>
          <a:p>
            <a:pPr marL="457200" indent="-457200">
              <a:buFont typeface="Arial" panose="020B0604020202020204" pitchFamily="34" charset="0"/>
              <a:buChar char="•"/>
            </a:pPr>
            <a:r>
              <a:rPr lang="en-US" dirty="0"/>
              <a:t>Changes in firm’s image and reputation with customers</a:t>
            </a:r>
          </a:p>
          <a:p>
            <a:pPr marL="457200" indent="-457200">
              <a:buFont typeface="Arial" panose="020B0604020202020204" pitchFamily="34" charset="0"/>
              <a:buChar char="•"/>
            </a:pPr>
            <a:r>
              <a:rPr lang="en-US" dirty="0"/>
              <a:t>Evidence of improvement in internal processes such as defect rate, order fulfillment, delivery times, days of inventory, and employee productivity</a:t>
            </a:r>
          </a:p>
          <a:p>
            <a:endParaRPr lang="en-US" dirty="0"/>
          </a:p>
        </p:txBody>
      </p:sp>
    </p:spTree>
    <p:extLst>
      <p:ext uri="{BB962C8B-B14F-4D97-AF65-F5344CB8AC3E}">
        <p14:creationId xmlns:p14="http://schemas.microsoft.com/office/powerpoint/2010/main" val="808777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61072" cy="594391"/>
          </a:xfrm>
        </p:spPr>
        <p:txBody>
          <a:bodyPr>
            <a:noAutofit/>
          </a:bodyPr>
          <a:lstStyle/>
          <a:p>
            <a:pPr marL="1255713" indent="-1255713"/>
            <a:r>
              <a:rPr lang="en-US" sz="2000" dirty="0">
                <a:solidFill>
                  <a:srgbClr val="E56C37"/>
                </a:solidFill>
              </a:rPr>
              <a:t> TABLE 4.2   </a:t>
            </a:r>
            <a:r>
              <a:rPr lang="en-US" sz="2000" dirty="0"/>
              <a:t>Factors to Consider When Identifying a Company’s Strengths, Weaknesses, Opportunities, and Threats </a:t>
            </a:r>
            <a:r>
              <a:rPr lang="en-US" sz="1100" dirty="0"/>
              <a:t>(3 of 4)</a:t>
            </a:r>
            <a:endParaRPr lang="en-US" sz="2000" dirty="0"/>
          </a:p>
        </p:txBody>
      </p:sp>
      <p:graphicFrame>
        <p:nvGraphicFramePr>
          <p:cNvPr id="6" name="Table 5"/>
          <p:cNvGraphicFramePr>
            <a:graphicFrameLocks noGrp="1"/>
          </p:cNvGraphicFramePr>
          <p:nvPr>
            <p:extLst/>
          </p:nvPr>
        </p:nvGraphicFramePr>
        <p:xfrm>
          <a:off x="182928" y="698893"/>
          <a:ext cx="8778144" cy="3474720"/>
        </p:xfrm>
        <a:graphic>
          <a:graphicData uri="http://schemas.openxmlformats.org/drawingml/2006/table">
            <a:tbl>
              <a:tblPr firstRow="1" bandRow="1">
                <a:tableStyleId>{5940675A-B579-460E-94D1-54222C63F5DA}</a:tableStyleId>
              </a:tblPr>
              <a:tblGrid>
                <a:gridCol w="8778144">
                  <a:extLst>
                    <a:ext uri="{9D8B030D-6E8A-4147-A177-3AD203B41FA5}">
                      <a16:colId xmlns:a16="http://schemas.microsoft.com/office/drawing/2014/main" xmlns="" val="20000"/>
                    </a:ext>
                  </a:extLst>
                </a:gridCol>
              </a:tblGrid>
              <a:tr h="370840">
                <a:tc>
                  <a:txBody>
                    <a:bodyPr/>
                    <a:lstStyle/>
                    <a:p>
                      <a:pPr marL="0" indent="0">
                        <a:spcBef>
                          <a:spcPts val="0"/>
                        </a:spcBef>
                        <a:spcAft>
                          <a:spcPts val="600"/>
                        </a:spcAft>
                        <a:buFont typeface="Arial" pitchFamily="34" charset="0"/>
                        <a:buNone/>
                      </a:pPr>
                      <a:r>
                        <a:rPr lang="en-US" sz="2000" b="1" dirty="0"/>
                        <a:t>Potential Market Opportunities</a:t>
                      </a:r>
                    </a:p>
                    <a:p>
                      <a:pPr marL="457200" lvl="1" indent="0">
                        <a:spcBef>
                          <a:spcPts val="0"/>
                        </a:spcBef>
                        <a:spcAft>
                          <a:spcPts val="600"/>
                        </a:spcAft>
                        <a:buFont typeface="Arial" pitchFamily="34" charset="0"/>
                        <a:buNone/>
                      </a:pPr>
                      <a:r>
                        <a:rPr lang="en-US" sz="2000" b="0" dirty="0"/>
                        <a:t>Serving additional customer groups or market segments.</a:t>
                      </a:r>
                    </a:p>
                    <a:p>
                      <a:pPr marL="457200" lvl="1" indent="0">
                        <a:spcBef>
                          <a:spcPts val="0"/>
                        </a:spcBef>
                        <a:spcAft>
                          <a:spcPts val="600"/>
                        </a:spcAft>
                        <a:buFont typeface="Arial" pitchFamily="34" charset="0"/>
                        <a:buNone/>
                      </a:pPr>
                      <a:r>
                        <a:rPr lang="en-US" sz="2000" b="0" dirty="0"/>
                        <a:t>Expanding into new geographic markets.</a:t>
                      </a:r>
                    </a:p>
                    <a:p>
                      <a:pPr marL="457200" lvl="1" indent="0">
                        <a:spcBef>
                          <a:spcPts val="0"/>
                        </a:spcBef>
                        <a:spcAft>
                          <a:spcPts val="600"/>
                        </a:spcAft>
                        <a:buFont typeface="Arial" pitchFamily="34" charset="0"/>
                        <a:buNone/>
                      </a:pPr>
                      <a:r>
                        <a:rPr lang="en-US" sz="2000" b="0" dirty="0"/>
                        <a:t>Expanding the firm’s product line to meet a broader range of customer needs.</a:t>
                      </a:r>
                    </a:p>
                    <a:p>
                      <a:pPr marL="457200" lvl="1" indent="0">
                        <a:spcBef>
                          <a:spcPts val="0"/>
                        </a:spcBef>
                        <a:spcAft>
                          <a:spcPts val="600"/>
                        </a:spcAft>
                        <a:buFont typeface="Arial" pitchFamily="34" charset="0"/>
                        <a:buNone/>
                      </a:pPr>
                      <a:r>
                        <a:rPr lang="en-US" sz="2000" b="0" dirty="0"/>
                        <a:t>Utilizing existing company skills or technological know-how to enter new product lines or new businesses.</a:t>
                      </a:r>
                    </a:p>
                    <a:p>
                      <a:pPr marL="457200" lvl="1" indent="0">
                        <a:spcBef>
                          <a:spcPts val="0"/>
                        </a:spcBef>
                        <a:spcAft>
                          <a:spcPts val="600"/>
                        </a:spcAft>
                        <a:buFont typeface="Arial" pitchFamily="34" charset="0"/>
                        <a:buNone/>
                      </a:pPr>
                      <a:r>
                        <a:rPr lang="en-US" sz="2000" b="0" dirty="0"/>
                        <a:t>Falling trade barriers in attractive foreign markets.</a:t>
                      </a:r>
                    </a:p>
                    <a:p>
                      <a:pPr marL="457200" lvl="1" indent="0">
                        <a:spcBef>
                          <a:spcPts val="0"/>
                        </a:spcBef>
                        <a:spcAft>
                          <a:spcPts val="600"/>
                        </a:spcAft>
                        <a:buFont typeface="Arial" pitchFamily="34" charset="0"/>
                        <a:buNone/>
                      </a:pPr>
                      <a:r>
                        <a:rPr lang="en-US" sz="2000" b="0" dirty="0"/>
                        <a:t>Acquiring rival firms or companies with attractive technological expertise or capabilities.</a:t>
                      </a:r>
                    </a:p>
                  </a:txBody>
                  <a:tcPr marL="137160" marR="137160" marT="137160" marB="137160">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628507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61072" cy="594391"/>
          </a:xfrm>
        </p:spPr>
        <p:txBody>
          <a:bodyPr>
            <a:noAutofit/>
          </a:bodyPr>
          <a:lstStyle/>
          <a:p>
            <a:pPr marL="1255713" indent="-1255713"/>
            <a:r>
              <a:rPr lang="en-US" sz="2000" dirty="0">
                <a:solidFill>
                  <a:srgbClr val="E56C37"/>
                </a:solidFill>
              </a:rPr>
              <a:t> TABLE 4.2   </a:t>
            </a:r>
            <a:r>
              <a:rPr lang="en-US" sz="2000" dirty="0"/>
              <a:t>Factors to Consider When Identifying a Company’s Strengths, Weaknesses, Opportunities, and Threats </a:t>
            </a:r>
            <a:r>
              <a:rPr lang="en-US" sz="1100" dirty="0"/>
              <a:t>(4 of 4)</a:t>
            </a:r>
            <a:endParaRPr lang="en-US" sz="2000" dirty="0"/>
          </a:p>
        </p:txBody>
      </p:sp>
      <p:graphicFrame>
        <p:nvGraphicFramePr>
          <p:cNvPr id="5" name="Table 4"/>
          <p:cNvGraphicFramePr>
            <a:graphicFrameLocks noGrp="1"/>
          </p:cNvGraphicFramePr>
          <p:nvPr>
            <p:extLst/>
          </p:nvPr>
        </p:nvGraphicFramePr>
        <p:xfrm>
          <a:off x="182927" y="685830"/>
          <a:ext cx="8686435" cy="4008120"/>
        </p:xfrm>
        <a:graphic>
          <a:graphicData uri="http://schemas.openxmlformats.org/drawingml/2006/table">
            <a:tbl>
              <a:tblPr firstRow="1" bandRow="1">
                <a:tableStyleId>{5940675A-B579-460E-94D1-54222C63F5DA}</a:tableStyleId>
              </a:tblPr>
              <a:tblGrid>
                <a:gridCol w="8686435">
                  <a:extLst>
                    <a:ext uri="{9D8B030D-6E8A-4147-A177-3AD203B41FA5}">
                      <a16:colId xmlns:a16="http://schemas.microsoft.com/office/drawing/2014/main" xmlns="" val="20000"/>
                    </a:ext>
                  </a:extLst>
                </a:gridCol>
              </a:tblGrid>
              <a:tr h="370840">
                <a:tc>
                  <a:txBody>
                    <a:bodyPr/>
                    <a:lstStyle/>
                    <a:p>
                      <a:pPr marL="0" indent="0">
                        <a:spcBef>
                          <a:spcPts val="0"/>
                        </a:spcBef>
                        <a:spcAft>
                          <a:spcPts val="600"/>
                        </a:spcAft>
                        <a:buFont typeface="Arial" pitchFamily="34" charset="0"/>
                        <a:buNone/>
                      </a:pPr>
                      <a:r>
                        <a:rPr lang="en-US" sz="2000" b="1" dirty="0"/>
                        <a:t>Potential External Threats to a Company’s Future Prospects</a:t>
                      </a:r>
                    </a:p>
                    <a:p>
                      <a:pPr marL="231775" lvl="1" indent="0">
                        <a:spcBef>
                          <a:spcPts val="0"/>
                        </a:spcBef>
                        <a:spcAft>
                          <a:spcPts val="600"/>
                        </a:spcAft>
                        <a:buFont typeface="Arial" pitchFamily="34" charset="0"/>
                        <a:buNone/>
                      </a:pPr>
                      <a:r>
                        <a:rPr lang="en-US" sz="1800" b="0" dirty="0"/>
                        <a:t>Increasing intensity of competition among industry rivals—may squeeze profit margins.</a:t>
                      </a:r>
                    </a:p>
                    <a:p>
                      <a:pPr marL="231775" lvl="1" indent="0">
                        <a:spcBef>
                          <a:spcPts val="0"/>
                        </a:spcBef>
                        <a:spcAft>
                          <a:spcPts val="600"/>
                        </a:spcAft>
                        <a:buFont typeface="Arial" pitchFamily="34" charset="0"/>
                        <a:buNone/>
                      </a:pPr>
                      <a:r>
                        <a:rPr lang="en-US" sz="1800" b="0" dirty="0"/>
                        <a:t>Slowdowns in market growth.</a:t>
                      </a:r>
                    </a:p>
                    <a:p>
                      <a:pPr marL="231775" lvl="1" indent="0">
                        <a:spcBef>
                          <a:spcPts val="0"/>
                        </a:spcBef>
                        <a:spcAft>
                          <a:spcPts val="600"/>
                        </a:spcAft>
                        <a:buFont typeface="Arial" pitchFamily="34" charset="0"/>
                        <a:buNone/>
                      </a:pPr>
                      <a:r>
                        <a:rPr lang="en-US" sz="1800" b="0" dirty="0"/>
                        <a:t>Likely entry of potent new competitors.</a:t>
                      </a:r>
                    </a:p>
                    <a:p>
                      <a:pPr marL="231775" lvl="1" indent="0">
                        <a:spcBef>
                          <a:spcPts val="0"/>
                        </a:spcBef>
                        <a:spcAft>
                          <a:spcPts val="600"/>
                        </a:spcAft>
                        <a:buFont typeface="Arial" pitchFamily="34" charset="0"/>
                        <a:buNone/>
                      </a:pPr>
                      <a:r>
                        <a:rPr lang="en-US" sz="1800" b="0" dirty="0"/>
                        <a:t>Growing bargaining power of customers or suppliers.</a:t>
                      </a:r>
                    </a:p>
                    <a:p>
                      <a:pPr marL="231775" lvl="1" indent="0">
                        <a:spcBef>
                          <a:spcPts val="0"/>
                        </a:spcBef>
                        <a:spcAft>
                          <a:spcPts val="600"/>
                        </a:spcAft>
                        <a:buFont typeface="Arial" pitchFamily="34" charset="0"/>
                        <a:buNone/>
                      </a:pPr>
                      <a:r>
                        <a:rPr lang="en-US" sz="1800" b="0" dirty="0"/>
                        <a:t>Buyer needs and tastes shift away from the industry’s product.</a:t>
                      </a:r>
                    </a:p>
                    <a:p>
                      <a:pPr marL="231775" lvl="1" indent="0">
                        <a:spcBef>
                          <a:spcPts val="0"/>
                        </a:spcBef>
                        <a:spcAft>
                          <a:spcPts val="600"/>
                        </a:spcAft>
                        <a:buFont typeface="Arial" pitchFamily="34" charset="0"/>
                        <a:buNone/>
                      </a:pPr>
                      <a:r>
                        <a:rPr lang="en-US" sz="1800" b="0" dirty="0"/>
                        <a:t>Adverse demographic changes that threaten to curtail demand for the industry’s product.</a:t>
                      </a:r>
                    </a:p>
                    <a:p>
                      <a:pPr marL="231775" lvl="1" indent="0">
                        <a:spcBef>
                          <a:spcPts val="0"/>
                        </a:spcBef>
                        <a:spcAft>
                          <a:spcPts val="600"/>
                        </a:spcAft>
                        <a:buFont typeface="Arial" pitchFamily="34" charset="0"/>
                        <a:buNone/>
                      </a:pPr>
                      <a:r>
                        <a:rPr lang="en-US" sz="1800" b="0" dirty="0"/>
                        <a:t>Vulnerability to unfavorable industry driving forces.</a:t>
                      </a:r>
                    </a:p>
                    <a:p>
                      <a:pPr marL="231775" lvl="1" indent="0">
                        <a:spcBef>
                          <a:spcPts val="0"/>
                        </a:spcBef>
                        <a:spcAft>
                          <a:spcPts val="600"/>
                        </a:spcAft>
                        <a:buFont typeface="Arial" pitchFamily="34" charset="0"/>
                        <a:buNone/>
                      </a:pPr>
                      <a:r>
                        <a:rPr lang="en-US" sz="1800" b="0" dirty="0"/>
                        <a:t>Restrictive trade policies on the part of foreign governments.</a:t>
                      </a:r>
                    </a:p>
                    <a:p>
                      <a:pPr marL="231775" lvl="1" indent="0">
                        <a:spcBef>
                          <a:spcPts val="0"/>
                        </a:spcBef>
                        <a:spcAft>
                          <a:spcPts val="600"/>
                        </a:spcAft>
                        <a:buFont typeface="Arial" pitchFamily="34" charset="0"/>
                        <a:buNone/>
                      </a:pPr>
                      <a:r>
                        <a:rPr lang="en-US" sz="1800" b="0" dirty="0"/>
                        <a:t>Costly new regulatory requirements.</a:t>
                      </a:r>
                    </a:p>
                  </a:txBody>
                  <a:tcPr marL="137160" marR="137160" marT="137160" marB="137160">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080355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2"/>
            <a:ext cx="8229600" cy="715962"/>
          </a:xfrm>
        </p:spPr>
        <p:txBody>
          <a:bodyPr>
            <a:noAutofit/>
          </a:bodyPr>
          <a:lstStyle/>
          <a:p>
            <a:r>
              <a:rPr lang="en-US" dirty="0" smtClean="0"/>
              <a:t>SWOT 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287" y="838200"/>
            <a:ext cx="5305425" cy="5781675"/>
          </a:xfrm>
          <a:prstGeom prst="rect">
            <a:avLst/>
          </a:prstGeom>
        </p:spPr>
      </p:pic>
    </p:spTree>
    <p:extLst>
      <p:ext uri="{BB962C8B-B14F-4D97-AF65-F5344CB8AC3E}">
        <p14:creationId xmlns:p14="http://schemas.microsoft.com/office/powerpoint/2010/main" val="406350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2"/>
            <a:ext cx="8229600" cy="715962"/>
          </a:xfrm>
        </p:spPr>
        <p:txBody>
          <a:bodyPr>
            <a:noAutofit/>
          </a:bodyPr>
          <a:lstStyle/>
          <a:p>
            <a:r>
              <a:rPr lang="en-US" dirty="0" smtClean="0"/>
              <a:t>SWOT Analysis for Walt Disney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47800"/>
            <a:ext cx="4114800" cy="4917688"/>
          </a:xfrm>
          <a:prstGeom prst="rect">
            <a:avLst/>
          </a:prstGeom>
        </p:spPr>
      </p:pic>
    </p:spTree>
    <p:extLst>
      <p:ext uri="{BB962C8B-B14F-4D97-AF65-F5344CB8AC3E}">
        <p14:creationId xmlns:p14="http://schemas.microsoft.com/office/powerpoint/2010/main" val="270140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dirty="0" smtClean="0"/>
              <a:t>Evaluating S &amp; W</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7391400" cy="5019675"/>
          </a:xfrm>
          <a:prstGeom prst="rect">
            <a:avLst/>
          </a:prstGeom>
        </p:spPr>
      </p:pic>
    </p:spTree>
    <p:extLst>
      <p:ext uri="{BB962C8B-B14F-4D97-AF65-F5344CB8AC3E}">
        <p14:creationId xmlns:p14="http://schemas.microsoft.com/office/powerpoint/2010/main" val="392726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prstClr val="black"/>
                </a:solidFill>
              </a:rPr>
              <a:t>Evaluating</a:t>
            </a:r>
            <a:r>
              <a:rPr lang="en-US" dirty="0" smtClean="0"/>
              <a:t> O &amp; 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17638"/>
            <a:ext cx="7391400" cy="5049837"/>
          </a:xfrm>
          <a:prstGeom prst="rect">
            <a:avLst/>
          </a:prstGeom>
        </p:spPr>
      </p:pic>
    </p:spTree>
    <p:extLst>
      <p:ext uri="{BB962C8B-B14F-4D97-AF65-F5344CB8AC3E}">
        <p14:creationId xmlns:p14="http://schemas.microsoft.com/office/powerpoint/2010/main" val="247202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2"/>
            <a:ext cx="8229600" cy="715962"/>
          </a:xfrm>
        </p:spPr>
        <p:txBody>
          <a:bodyPr>
            <a:noAutofit/>
          </a:bodyPr>
          <a:lstStyle/>
          <a:p>
            <a:r>
              <a:rPr lang="en-US" dirty="0" smtClean="0"/>
              <a:t>SWOT for </a:t>
            </a:r>
            <a:r>
              <a:rPr lang="en-US" dirty="0">
                <a:solidFill>
                  <a:prstClr val="black"/>
                </a:solidFill>
              </a:rPr>
              <a:t>Walt Disney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32" y="1524000"/>
            <a:ext cx="8802266" cy="4953000"/>
          </a:xfrm>
          <a:prstGeom prst="rect">
            <a:avLst/>
          </a:prstGeom>
        </p:spPr>
      </p:pic>
    </p:spTree>
    <p:extLst>
      <p:ext uri="{BB962C8B-B14F-4D97-AF65-F5344CB8AC3E}">
        <p14:creationId xmlns:p14="http://schemas.microsoft.com/office/powerpoint/2010/main" val="36557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715962"/>
          </a:xfrm>
        </p:spPr>
        <p:txBody>
          <a:bodyPr>
            <a:noAutofit/>
          </a:bodyPr>
          <a:lstStyle/>
          <a:p>
            <a:r>
              <a:rPr lang="en-US" dirty="0" smtClean="0"/>
              <a:t>Developing strategy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898524"/>
            <a:ext cx="8229599" cy="5684838"/>
          </a:xfrm>
          <a:prstGeom prst="rect">
            <a:avLst/>
          </a:prstGeom>
        </p:spPr>
      </p:pic>
    </p:spTree>
    <p:extLst>
      <p:ext uri="{BB962C8B-B14F-4D97-AF65-F5344CB8AC3E}">
        <p14:creationId xmlns:p14="http://schemas.microsoft.com/office/powerpoint/2010/main" val="36785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B1C21C1-400A-489A-9DFF-21ED565C3EFF}"/>
              </a:ext>
            </a:extLst>
          </p:cNvPr>
          <p:cNvSpPr>
            <a:spLocks noGrp="1"/>
          </p:cNvSpPr>
          <p:nvPr>
            <p:ph type="title"/>
          </p:nvPr>
        </p:nvSpPr>
        <p:spPr/>
        <p:txBody>
          <a:bodyPr/>
          <a:lstStyle/>
          <a:p>
            <a:r>
              <a:rPr lang="en-US" dirty="0"/>
              <a:t>Question </a:t>
            </a:r>
            <a:r>
              <a:rPr lang="en-US" dirty="0" smtClean="0"/>
              <a:t>6: </a:t>
            </a:r>
            <a:r>
              <a:rPr lang="en-US" dirty="0"/>
              <a:t>What Strategic Issues and Problems Must Be Addressed by Management?</a:t>
            </a:r>
          </a:p>
        </p:txBody>
      </p:sp>
      <p:sp>
        <p:nvSpPr>
          <p:cNvPr id="5" name="Content Placeholder 4">
            <a:extLst>
              <a:ext uri="{FF2B5EF4-FFF2-40B4-BE49-F238E27FC236}">
                <a16:creationId xmlns:a16="http://schemas.microsoft.com/office/drawing/2014/main" xmlns="" id="{A6275E3D-867B-4FD2-AF39-B95651F41F5F}"/>
              </a:ext>
            </a:extLst>
          </p:cNvPr>
          <p:cNvSpPr>
            <a:spLocks noGrp="1"/>
          </p:cNvSpPr>
          <p:nvPr>
            <p:ph idx="1"/>
          </p:nvPr>
        </p:nvSpPr>
        <p:spPr/>
        <p:txBody>
          <a:bodyPr/>
          <a:lstStyle/>
          <a:p>
            <a:r>
              <a:rPr lang="en-US" dirty="0"/>
              <a:t>The final and most important analytical step is to focus management on crucial strategic issues.</a:t>
            </a:r>
          </a:p>
          <a:p>
            <a:pPr lvl="1"/>
            <a:r>
              <a:rPr lang="en-US" dirty="0"/>
              <a:t>Precise pinpointing of problems sets the agenda for actions to take next to improve the firm’s performance and business outlook.</a:t>
            </a:r>
          </a:p>
          <a:p>
            <a:pPr lvl="1"/>
            <a:r>
              <a:rPr lang="en-US" dirty="0"/>
              <a:t>Compiling a “worry list” of problems and issues creates an agenda for managerial strategy making.</a:t>
            </a:r>
          </a:p>
        </p:txBody>
      </p:sp>
    </p:spTree>
    <p:extLst>
      <p:ext uri="{BB962C8B-B14F-4D97-AF65-F5344CB8AC3E}">
        <p14:creationId xmlns:p14="http://schemas.microsoft.com/office/powerpoint/2010/main" val="2717431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FD000-CF8D-46FA-96D1-0D6307886B4B}"/>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E9B8B37F-245C-4902-A5F1-F64C2028812E}"/>
              </a:ext>
            </a:extLst>
          </p:cNvPr>
          <p:cNvSpPr>
            <a:spLocks noGrp="1"/>
          </p:cNvSpPr>
          <p:nvPr>
            <p:ph idx="1"/>
          </p:nvPr>
        </p:nvSpPr>
        <p:spPr>
          <a:xfrm>
            <a:off x="416606" y="2331732"/>
            <a:ext cx="8320949" cy="4206194"/>
          </a:xfrm>
        </p:spPr>
        <p:txBody>
          <a:bodyPr/>
          <a:lstStyle/>
          <a:p>
            <a:pPr algn="ctr"/>
            <a:r>
              <a:rPr lang="en-US" dirty="0"/>
              <a:t>Long descriptions of images</a:t>
            </a:r>
          </a:p>
        </p:txBody>
      </p:sp>
    </p:spTree>
    <p:extLst>
      <p:ext uri="{BB962C8B-B14F-4D97-AF65-F5344CB8AC3E}">
        <p14:creationId xmlns:p14="http://schemas.microsoft.com/office/powerpoint/2010/main" val="1275170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44D09F4-938D-4174-98F0-B2AC526A28BB}"/>
              </a:ext>
            </a:extLst>
          </p:cNvPr>
          <p:cNvSpPr>
            <a:spLocks noGrp="1"/>
          </p:cNvSpPr>
          <p:nvPr>
            <p:ph type="title"/>
          </p:nvPr>
        </p:nvSpPr>
        <p:spPr/>
        <p:txBody>
          <a:bodyPr>
            <a:normAutofit fontScale="90000"/>
          </a:bodyPr>
          <a:lstStyle/>
          <a:p>
            <a:r>
              <a:rPr lang="en-US" dirty="0"/>
              <a:t>Question 2: What Are the Company’s Competitively Important Resources and Capabilities?</a:t>
            </a:r>
          </a:p>
        </p:txBody>
      </p:sp>
      <p:sp>
        <p:nvSpPr>
          <p:cNvPr id="5" name="Content Placeholder 4">
            <a:extLst>
              <a:ext uri="{FF2B5EF4-FFF2-40B4-BE49-F238E27FC236}">
                <a16:creationId xmlns:a16="http://schemas.microsoft.com/office/drawing/2014/main" xmlns="" id="{6607264E-8542-4364-9805-FEFEC822324B}"/>
              </a:ext>
            </a:extLst>
          </p:cNvPr>
          <p:cNvSpPr>
            <a:spLocks noGrp="1"/>
          </p:cNvSpPr>
          <p:nvPr>
            <p:ph idx="1"/>
          </p:nvPr>
        </p:nvSpPr>
        <p:spPr/>
        <p:txBody>
          <a:bodyPr/>
          <a:lstStyle/>
          <a:p>
            <a:r>
              <a:rPr lang="en-US" dirty="0"/>
              <a:t>A company’s strategy and business model: </a:t>
            </a:r>
          </a:p>
          <a:p>
            <a:pPr marL="800100" lvl="1" indent="-342900">
              <a:buFont typeface="Arial" panose="020B0604020202020204" pitchFamily="34" charset="0"/>
              <a:buChar char="•"/>
            </a:pPr>
            <a:r>
              <a:rPr lang="en-US" dirty="0"/>
              <a:t>Must be well matched to its collection of resources and capabilities</a:t>
            </a:r>
          </a:p>
          <a:p>
            <a:pPr marL="800100" lvl="1" indent="-342900">
              <a:buFont typeface="Arial" panose="020B0604020202020204" pitchFamily="34" charset="0"/>
              <a:buChar char="•"/>
            </a:pPr>
            <a:r>
              <a:rPr lang="en-US" dirty="0"/>
              <a:t>Requires a tight fit with a company’s internal situation</a:t>
            </a:r>
          </a:p>
          <a:p>
            <a:pPr marL="800100" lvl="1" indent="-342900">
              <a:buFont typeface="Arial" panose="020B0604020202020204" pitchFamily="34" charset="0"/>
              <a:buChar char="•"/>
            </a:pPr>
            <a:r>
              <a:rPr lang="en-US" dirty="0"/>
              <a:t>Is strengthened when exploiting resources that are competitively valuable, rare, hard to copy, and not easily trumped to rivals’ equivalent substitute resources</a:t>
            </a:r>
          </a:p>
        </p:txBody>
      </p:sp>
    </p:spTree>
    <p:extLst>
      <p:ext uri="{BB962C8B-B14F-4D97-AF65-F5344CB8AC3E}">
        <p14:creationId xmlns:p14="http://schemas.microsoft.com/office/powerpoint/2010/main" val="295487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8A31-D070-43FE-8A7B-84E6EC7D7DA8}"/>
              </a:ext>
            </a:extLst>
          </p:cNvPr>
          <p:cNvSpPr>
            <a:spLocks noGrp="1"/>
          </p:cNvSpPr>
          <p:nvPr>
            <p:ph type="title"/>
          </p:nvPr>
        </p:nvSpPr>
        <p:spPr/>
        <p:txBody>
          <a:bodyPr/>
          <a:lstStyle/>
          <a:p>
            <a:r>
              <a:rPr lang="en-US" dirty="0"/>
              <a:t>Appendix 1 </a:t>
            </a:r>
            <a:r>
              <a:rPr lang="en-US" b="1" dirty="0">
                <a:solidFill>
                  <a:srgbClr val="E56C37"/>
                </a:solidFill>
              </a:rPr>
              <a:t>FIGURE 4.1	</a:t>
            </a:r>
            <a:r>
              <a:rPr lang="en-US" dirty="0">
                <a:solidFill>
                  <a:schemeClr val="tx1"/>
                </a:solidFill>
              </a:rPr>
              <a:t>A Representative Company Value Chain </a:t>
            </a:r>
            <a:r>
              <a:rPr lang="en-US" sz="2800" dirty="0">
                <a:solidFill>
                  <a:schemeClr val="tx1"/>
                </a:solidFill>
              </a:rPr>
              <a:t>(1 of 2)</a:t>
            </a:r>
            <a:endParaRPr lang="en-US" dirty="0"/>
          </a:p>
        </p:txBody>
      </p:sp>
      <p:sp>
        <p:nvSpPr>
          <p:cNvPr id="9" name="Text Placeholder 8">
            <a:extLst>
              <a:ext uri="{FF2B5EF4-FFF2-40B4-BE49-F238E27FC236}">
                <a16:creationId xmlns:a16="http://schemas.microsoft.com/office/drawing/2014/main" xmlns="" id="{82CBEA21-835B-45F3-856B-BC4871156C0F}"/>
              </a:ext>
            </a:extLst>
          </p:cNvPr>
          <p:cNvSpPr>
            <a:spLocks noGrp="1"/>
          </p:cNvSpPr>
          <p:nvPr>
            <p:ph type="body" sz="quarter" idx="12"/>
          </p:nvPr>
        </p:nvSpPr>
        <p:spPr>
          <a:xfrm>
            <a:off x="457200" y="1691658"/>
            <a:ext cx="8229600" cy="4709141"/>
          </a:xfrm>
        </p:spPr>
        <p:txBody>
          <a:bodyPr/>
          <a:lstStyle/>
          <a:p>
            <a:r>
              <a:rPr lang="en-US" dirty="0"/>
              <a:t>A figure shows that a company’s value chain consists of two broad categories of activities: the primary activities and costs, and the support activities and costs. The primary activities and costs are: supply chain management; operations; distribution; sales and marketing; service; and profit margin. The support activities and costs are: product R and D, technology, and systems development; human resources management; and general administration.</a:t>
            </a:r>
          </a:p>
        </p:txBody>
      </p:sp>
      <p:sp>
        <p:nvSpPr>
          <p:cNvPr id="8" name="Text Placeholder 7">
            <a:extLst>
              <a:ext uri="{FF2B5EF4-FFF2-40B4-BE49-F238E27FC236}">
                <a16:creationId xmlns:a16="http://schemas.microsoft.com/office/drawing/2014/main" xmlns="" id="{AA3F2005-5753-41FB-8F53-830BB2B90040}"/>
              </a:ext>
            </a:extLst>
          </p:cNvPr>
          <p:cNvSpPr>
            <a:spLocks noGrp="1"/>
          </p:cNvSpPr>
          <p:nvPr>
            <p:ph type="body" sz="quarter" idx="11"/>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2089607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8A31-D070-43FE-8A7B-84E6EC7D7DA8}"/>
              </a:ext>
            </a:extLst>
          </p:cNvPr>
          <p:cNvSpPr>
            <a:spLocks noGrp="1"/>
          </p:cNvSpPr>
          <p:nvPr>
            <p:ph type="title"/>
          </p:nvPr>
        </p:nvSpPr>
        <p:spPr>
          <a:xfrm>
            <a:off x="50" y="-15209"/>
            <a:ext cx="9144000" cy="609600"/>
          </a:xfrm>
        </p:spPr>
        <p:txBody>
          <a:bodyPr/>
          <a:lstStyle/>
          <a:p>
            <a:r>
              <a:rPr lang="en-US" dirty="0"/>
              <a:t>Appendix 2 </a:t>
            </a:r>
            <a:r>
              <a:rPr lang="en-US" b="1" dirty="0">
                <a:solidFill>
                  <a:srgbClr val="E56C37"/>
                </a:solidFill>
              </a:rPr>
              <a:t>FIGURE 4.1 </a:t>
            </a:r>
            <a:r>
              <a:rPr lang="en-US" dirty="0">
                <a:solidFill>
                  <a:schemeClr val="tx1"/>
                </a:solidFill>
              </a:rPr>
              <a:t>A Representative Company Value Chain </a:t>
            </a:r>
            <a:r>
              <a:rPr lang="en-US" sz="2800" dirty="0">
                <a:solidFill>
                  <a:schemeClr val="tx1"/>
                </a:solidFill>
              </a:rPr>
              <a:t>(2 of 2)</a:t>
            </a:r>
            <a:endParaRPr lang="en-US" dirty="0"/>
          </a:p>
        </p:txBody>
      </p:sp>
      <p:sp>
        <p:nvSpPr>
          <p:cNvPr id="8" name="Text Placeholder 7">
            <a:extLst>
              <a:ext uri="{FF2B5EF4-FFF2-40B4-BE49-F238E27FC236}">
                <a16:creationId xmlns:a16="http://schemas.microsoft.com/office/drawing/2014/main" xmlns="" id="{AA3F2005-5753-41FB-8F53-830BB2B90040}"/>
              </a:ext>
            </a:extLst>
          </p:cNvPr>
          <p:cNvSpPr>
            <a:spLocks noGrp="1"/>
          </p:cNvSpPr>
          <p:nvPr>
            <p:ph type="body" sz="quarter" idx="11"/>
          </p:nvPr>
        </p:nvSpPr>
        <p:spPr/>
        <p:txBody>
          <a:bodyPr/>
          <a:lstStyle/>
          <a:p>
            <a:r>
              <a:rPr lang="en-US" dirty="0">
                <a:hlinkClick r:id="rId2" action="ppaction://hlinksldjump"/>
              </a:rPr>
              <a:t>Return to slide.</a:t>
            </a:r>
            <a:endParaRPr lang="en-US" dirty="0"/>
          </a:p>
        </p:txBody>
      </p:sp>
      <p:graphicFrame>
        <p:nvGraphicFramePr>
          <p:cNvPr id="3" name="Table 2">
            <a:extLst>
              <a:ext uri="{FF2B5EF4-FFF2-40B4-BE49-F238E27FC236}">
                <a16:creationId xmlns:a16="http://schemas.microsoft.com/office/drawing/2014/main" xmlns="" id="{DD127491-68B6-46AE-A0C3-F4F15114AE03}"/>
              </a:ext>
            </a:extLst>
          </p:cNvPr>
          <p:cNvGraphicFramePr>
            <a:graphicFrameLocks noGrp="1"/>
          </p:cNvGraphicFramePr>
          <p:nvPr>
            <p:extLst>
              <p:ext uri="{D42A27DB-BD31-4B8C-83A1-F6EECF244321}">
                <p14:modId xmlns:p14="http://schemas.microsoft.com/office/powerpoint/2010/main" val="3210930265"/>
              </p:ext>
            </p:extLst>
          </p:nvPr>
        </p:nvGraphicFramePr>
        <p:xfrm>
          <a:off x="308609" y="1143025"/>
          <a:ext cx="8561024" cy="3108927"/>
        </p:xfrm>
        <a:graphic>
          <a:graphicData uri="http://schemas.openxmlformats.org/drawingml/2006/table">
            <a:tbl>
              <a:tblPr firstRow="1" bandRow="1">
                <a:tableStyleId>{5940675A-B579-460E-94D1-54222C63F5DA}</a:tableStyleId>
              </a:tblPr>
              <a:tblGrid>
                <a:gridCol w="1794538">
                  <a:extLst>
                    <a:ext uri="{9D8B030D-6E8A-4147-A177-3AD203B41FA5}">
                      <a16:colId xmlns:a16="http://schemas.microsoft.com/office/drawing/2014/main" xmlns="" val="2160006266"/>
                    </a:ext>
                  </a:extLst>
                </a:gridCol>
                <a:gridCol w="6766486">
                  <a:extLst>
                    <a:ext uri="{9D8B030D-6E8A-4147-A177-3AD203B41FA5}">
                      <a16:colId xmlns:a16="http://schemas.microsoft.com/office/drawing/2014/main" xmlns="" val="4020095345"/>
                    </a:ext>
                  </a:extLst>
                </a:gridCol>
              </a:tblGrid>
              <a:tr h="259678">
                <a:tc>
                  <a:txBody>
                    <a:bodyPr/>
                    <a:lstStyle/>
                    <a:p>
                      <a:r>
                        <a:rPr lang="en-US" sz="1100" b="1" dirty="0"/>
                        <a:t>Primary Activities</a:t>
                      </a:r>
                    </a:p>
                  </a:txBody>
                  <a:tcPr/>
                </a:tc>
                <a:tc>
                  <a:txBody>
                    <a:bodyPr/>
                    <a:lstStyle/>
                    <a:p>
                      <a:r>
                        <a:rPr lang="en-US" sz="1100" b="1" dirty="0"/>
                        <a:t>Description</a:t>
                      </a:r>
                    </a:p>
                  </a:txBody>
                  <a:tcPr/>
                </a:tc>
                <a:extLst>
                  <a:ext uri="{0D108BD9-81ED-4DB2-BD59-A6C34878D82A}">
                    <a16:rowId xmlns:a16="http://schemas.microsoft.com/office/drawing/2014/main" xmlns="" val="3947713849"/>
                  </a:ext>
                </a:extLst>
              </a:tr>
              <a:tr h="598706">
                <a:tc>
                  <a:txBody>
                    <a:bodyPr/>
                    <a:lstStyle/>
                    <a:p>
                      <a:r>
                        <a:rPr lang="en-US" sz="1100" dirty="0"/>
                        <a:t>Supply Chain Management</a:t>
                      </a:r>
                    </a:p>
                  </a:txBody>
                  <a:tcPr/>
                </a:tc>
                <a:tc>
                  <a:txBody>
                    <a:bodyPr/>
                    <a:lstStyle/>
                    <a:p>
                      <a:r>
                        <a:rPr lang="en-US" sz="1100" dirty="0"/>
                        <a:t>Activities, costs, and assets associated with purchasing fuel, energy, raw materials, parts and components, merchandise, and consumable items from vendors; receiving, storing, and disseminating inputs from suppliers; inspection; and inventory management.</a:t>
                      </a:r>
                    </a:p>
                  </a:txBody>
                  <a:tcPr/>
                </a:tc>
                <a:extLst>
                  <a:ext uri="{0D108BD9-81ED-4DB2-BD59-A6C34878D82A}">
                    <a16:rowId xmlns:a16="http://schemas.microsoft.com/office/drawing/2014/main" xmlns="" val="3348202057"/>
                  </a:ext>
                </a:extLst>
              </a:tr>
              <a:tr h="598706">
                <a:tc>
                  <a:txBody>
                    <a:bodyPr/>
                    <a:lstStyle/>
                    <a:p>
                      <a:r>
                        <a:rPr lang="en-US" sz="1100" dirty="0"/>
                        <a:t>Operations</a:t>
                      </a:r>
                    </a:p>
                  </a:txBody>
                  <a:tcPr/>
                </a:tc>
                <a:tc>
                  <a:txBody>
                    <a:bodyPr/>
                    <a:lstStyle/>
                    <a:p>
                      <a:r>
                        <a:rPr lang="en-US" sz="1100" dirty="0"/>
                        <a:t>Activities, costs, and assets associated with converting inputs into final product form (production, assembly, packaging, equipment maintenance, facilities, operations, quality assurance, environmental protection).</a:t>
                      </a:r>
                    </a:p>
                  </a:txBody>
                  <a:tcPr/>
                </a:tc>
                <a:extLst>
                  <a:ext uri="{0D108BD9-81ED-4DB2-BD59-A6C34878D82A}">
                    <a16:rowId xmlns:a16="http://schemas.microsoft.com/office/drawing/2014/main" xmlns="" val="2220392228"/>
                  </a:ext>
                </a:extLst>
              </a:tr>
              <a:tr h="598706">
                <a:tc>
                  <a:txBody>
                    <a:bodyPr/>
                    <a:lstStyle/>
                    <a:p>
                      <a:r>
                        <a:rPr lang="en-US" sz="1100" dirty="0"/>
                        <a:t>Distribution</a:t>
                      </a:r>
                    </a:p>
                  </a:txBody>
                  <a:tcPr/>
                </a:tc>
                <a:tc>
                  <a:txBody>
                    <a:bodyPr/>
                    <a:lstStyle/>
                    <a:p>
                      <a:r>
                        <a:rPr lang="en-US" sz="1100" dirty="0"/>
                        <a:t>Activities, costs, and assets dealing with physically distributing the product to buyers (finished goods warehousing, order processing, order picking and packing, shipping, delivery vehicle operations, establishing and maintaining a network of dealers and distributors).</a:t>
                      </a:r>
                    </a:p>
                  </a:txBody>
                  <a:tcPr/>
                </a:tc>
                <a:extLst>
                  <a:ext uri="{0D108BD9-81ED-4DB2-BD59-A6C34878D82A}">
                    <a16:rowId xmlns:a16="http://schemas.microsoft.com/office/drawing/2014/main" xmlns="" val="1801317584"/>
                  </a:ext>
                </a:extLst>
              </a:tr>
              <a:tr h="454425">
                <a:tc>
                  <a:txBody>
                    <a:bodyPr/>
                    <a:lstStyle/>
                    <a:p>
                      <a:r>
                        <a:rPr lang="en-US" sz="1100" dirty="0"/>
                        <a:t>Sales and Marketing </a:t>
                      </a:r>
                    </a:p>
                  </a:txBody>
                  <a:tcPr/>
                </a:tc>
                <a:tc>
                  <a:txBody>
                    <a:bodyPr/>
                    <a:lstStyle/>
                    <a:p>
                      <a:r>
                        <a:rPr lang="en-US" sz="1100" dirty="0"/>
                        <a:t>Activities, costs, and assets related to sales force efforts, advertising and promotion, market research and planning, and dealer and or distributor support.</a:t>
                      </a:r>
                    </a:p>
                  </a:txBody>
                  <a:tcPr/>
                </a:tc>
                <a:extLst>
                  <a:ext uri="{0D108BD9-81ED-4DB2-BD59-A6C34878D82A}">
                    <a16:rowId xmlns:a16="http://schemas.microsoft.com/office/drawing/2014/main" xmlns="" val="347080698"/>
                  </a:ext>
                </a:extLst>
              </a:tr>
              <a:tr h="598706">
                <a:tc>
                  <a:txBody>
                    <a:bodyPr/>
                    <a:lstStyle/>
                    <a:p>
                      <a:r>
                        <a:rPr lang="en-US" sz="1100" dirty="0"/>
                        <a:t>Service</a:t>
                      </a:r>
                    </a:p>
                  </a:txBody>
                  <a:tcPr/>
                </a:tc>
                <a:tc>
                  <a:txBody>
                    <a:bodyPr/>
                    <a:lstStyle/>
                    <a:p>
                      <a:r>
                        <a:rPr lang="en-US" sz="1100" dirty="0"/>
                        <a:t>Activities, costs, and assets associated with providing assistance to buyers, such as installation, spare parts delivery, maintenance and repair, technical assistance, buyer inquiries, and complaints.</a:t>
                      </a:r>
                    </a:p>
                  </a:txBody>
                  <a:tcPr/>
                </a:tc>
                <a:extLst>
                  <a:ext uri="{0D108BD9-81ED-4DB2-BD59-A6C34878D82A}">
                    <a16:rowId xmlns:a16="http://schemas.microsoft.com/office/drawing/2014/main" xmlns="" val="1861828254"/>
                  </a:ext>
                </a:extLst>
              </a:tr>
            </a:tbl>
          </a:graphicData>
        </a:graphic>
      </p:graphicFrame>
      <p:graphicFrame>
        <p:nvGraphicFramePr>
          <p:cNvPr id="6" name="Table 5">
            <a:extLst>
              <a:ext uri="{FF2B5EF4-FFF2-40B4-BE49-F238E27FC236}">
                <a16:creationId xmlns:a16="http://schemas.microsoft.com/office/drawing/2014/main" xmlns="" id="{9035FD17-FE2B-4DE9-8FBE-3449B8B35E2A}"/>
              </a:ext>
            </a:extLst>
          </p:cNvPr>
          <p:cNvGraphicFramePr>
            <a:graphicFrameLocks noGrp="1"/>
          </p:cNvGraphicFramePr>
          <p:nvPr>
            <p:extLst>
              <p:ext uri="{D42A27DB-BD31-4B8C-83A1-F6EECF244321}">
                <p14:modId xmlns:p14="http://schemas.microsoft.com/office/powerpoint/2010/main" val="789830207"/>
              </p:ext>
            </p:extLst>
          </p:nvPr>
        </p:nvGraphicFramePr>
        <p:xfrm>
          <a:off x="308609" y="4251951"/>
          <a:ext cx="8561024" cy="2171688"/>
        </p:xfrm>
        <a:graphic>
          <a:graphicData uri="http://schemas.openxmlformats.org/drawingml/2006/table">
            <a:tbl>
              <a:tblPr firstRow="1" bandRow="1">
                <a:tableStyleId>{5940675A-B579-460E-94D1-54222C63F5DA}</a:tableStyleId>
              </a:tblPr>
              <a:tblGrid>
                <a:gridCol w="1794538">
                  <a:extLst>
                    <a:ext uri="{9D8B030D-6E8A-4147-A177-3AD203B41FA5}">
                      <a16:colId xmlns:a16="http://schemas.microsoft.com/office/drawing/2014/main" xmlns="" val="2160006266"/>
                    </a:ext>
                  </a:extLst>
                </a:gridCol>
                <a:gridCol w="6766486">
                  <a:extLst>
                    <a:ext uri="{9D8B030D-6E8A-4147-A177-3AD203B41FA5}">
                      <a16:colId xmlns:a16="http://schemas.microsoft.com/office/drawing/2014/main" xmlns="" val="4020095345"/>
                    </a:ext>
                  </a:extLst>
                </a:gridCol>
              </a:tblGrid>
              <a:tr h="274317">
                <a:tc>
                  <a:txBody>
                    <a:bodyPr/>
                    <a:lstStyle/>
                    <a:p>
                      <a:r>
                        <a:rPr lang="en-US" sz="1100" b="1" dirty="0"/>
                        <a:t>Support Activities</a:t>
                      </a:r>
                    </a:p>
                  </a:txBody>
                  <a:tcPr/>
                </a:tc>
                <a:tc>
                  <a:txBody>
                    <a:bodyPr/>
                    <a:lstStyle/>
                    <a:p>
                      <a:r>
                        <a:rPr lang="en-US" sz="1100" b="1" dirty="0"/>
                        <a:t>Description</a:t>
                      </a:r>
                    </a:p>
                  </a:txBody>
                  <a:tcPr/>
                </a:tc>
                <a:extLst>
                  <a:ext uri="{0D108BD9-81ED-4DB2-BD59-A6C34878D82A}">
                    <a16:rowId xmlns:a16="http://schemas.microsoft.com/office/drawing/2014/main" xmlns="" val="3947713849"/>
                  </a:ext>
                </a:extLst>
              </a:tr>
              <a:tr h="632457">
                <a:tc>
                  <a:txBody>
                    <a:bodyPr/>
                    <a:lstStyle/>
                    <a:p>
                      <a:r>
                        <a:rPr lang="en-US" sz="1100" dirty="0"/>
                        <a:t>Product R and D, Technology, and Systems Development</a:t>
                      </a:r>
                    </a:p>
                  </a:txBody>
                  <a:tcPr/>
                </a:tc>
                <a:tc>
                  <a:txBody>
                    <a:bodyPr/>
                    <a:lstStyle/>
                    <a:p>
                      <a:r>
                        <a:rPr lang="en-US" sz="1100" dirty="0"/>
                        <a:t>Activities, costs, and assets relating to product R and D, process R and D, process design improvement, equipment design, computer software development, telecommunications systems, computer-assisted design and engineering, database capabilities, and development of computerized support systems.</a:t>
                      </a:r>
                    </a:p>
                  </a:txBody>
                  <a:tcPr/>
                </a:tc>
                <a:extLst>
                  <a:ext uri="{0D108BD9-81ED-4DB2-BD59-A6C34878D82A}">
                    <a16:rowId xmlns:a16="http://schemas.microsoft.com/office/drawing/2014/main" xmlns="" val="3348202057"/>
                  </a:ext>
                </a:extLst>
              </a:tr>
              <a:tr h="632457">
                <a:tc>
                  <a:txBody>
                    <a:bodyPr/>
                    <a:lstStyle/>
                    <a:p>
                      <a:r>
                        <a:rPr lang="en-US" sz="1100" dirty="0"/>
                        <a:t>Human Resources Management </a:t>
                      </a:r>
                    </a:p>
                  </a:txBody>
                  <a:tcPr/>
                </a:tc>
                <a:tc>
                  <a:txBody>
                    <a:bodyPr/>
                    <a:lstStyle/>
                    <a:p>
                      <a:r>
                        <a:rPr lang="en-US" sz="1100" dirty="0"/>
                        <a:t>Activities, costs, and assets associated with the recruitment, hiring, training, development, and compensation of all types of personnel; labor relations activities; and development of knowledge-based skills and core competencies.</a:t>
                      </a:r>
                    </a:p>
                  </a:txBody>
                  <a:tcPr/>
                </a:tc>
                <a:extLst>
                  <a:ext uri="{0D108BD9-81ED-4DB2-BD59-A6C34878D82A}">
                    <a16:rowId xmlns:a16="http://schemas.microsoft.com/office/drawing/2014/main" xmlns="" val="2220392228"/>
                  </a:ext>
                </a:extLst>
              </a:tr>
              <a:tr h="632457">
                <a:tc>
                  <a:txBody>
                    <a:bodyPr/>
                    <a:lstStyle/>
                    <a:p>
                      <a:r>
                        <a:rPr lang="en-US" sz="1100" dirty="0"/>
                        <a:t>General Administration</a:t>
                      </a:r>
                    </a:p>
                  </a:txBody>
                  <a:tcPr/>
                </a:tc>
                <a:tc>
                  <a:txBody>
                    <a:bodyPr/>
                    <a:lstStyle/>
                    <a:p>
                      <a:r>
                        <a:rPr lang="en-US" sz="1100" dirty="0"/>
                        <a:t>Activities, costs, and assets relating to general management, accounting and finance, legal and regulatory affairs, safety and security, management information systems, forming strategic alliances and collaborating with strategic partners, and other “overhead” functions.</a:t>
                      </a:r>
                    </a:p>
                  </a:txBody>
                  <a:tcPr/>
                </a:tc>
                <a:extLst>
                  <a:ext uri="{0D108BD9-81ED-4DB2-BD59-A6C34878D82A}">
                    <a16:rowId xmlns:a16="http://schemas.microsoft.com/office/drawing/2014/main" xmlns="" val="1801317584"/>
                  </a:ext>
                </a:extLst>
              </a:tr>
            </a:tbl>
          </a:graphicData>
        </a:graphic>
      </p:graphicFrame>
    </p:spTree>
    <p:extLst>
      <p:ext uri="{BB962C8B-B14F-4D97-AF65-F5344CB8AC3E}">
        <p14:creationId xmlns:p14="http://schemas.microsoft.com/office/powerpoint/2010/main" val="1344022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8A31-D070-43FE-8A7B-84E6EC7D7DA8}"/>
              </a:ext>
            </a:extLst>
          </p:cNvPr>
          <p:cNvSpPr>
            <a:spLocks noGrp="1"/>
          </p:cNvSpPr>
          <p:nvPr>
            <p:ph type="title"/>
          </p:nvPr>
        </p:nvSpPr>
        <p:spPr/>
        <p:txBody>
          <a:bodyPr/>
          <a:lstStyle/>
          <a:p>
            <a:r>
              <a:rPr lang="en-US" dirty="0"/>
              <a:t>Appendix 3 </a:t>
            </a:r>
            <a:r>
              <a:rPr lang="en-US" b="1" dirty="0">
                <a:solidFill>
                  <a:srgbClr val="E56C37"/>
                </a:solidFill>
              </a:rPr>
              <a:t>FIGURE 4.2 </a:t>
            </a:r>
            <a:r>
              <a:rPr lang="en-US" dirty="0">
                <a:solidFill>
                  <a:schemeClr val="tx1"/>
                </a:solidFill>
              </a:rPr>
              <a:t>Representative Value Chain for an Entire Industry</a:t>
            </a:r>
            <a:endParaRPr lang="en-US" dirty="0"/>
          </a:p>
        </p:txBody>
      </p:sp>
      <p:sp>
        <p:nvSpPr>
          <p:cNvPr id="4" name="Text Placeholder 3">
            <a:extLst>
              <a:ext uri="{FF2B5EF4-FFF2-40B4-BE49-F238E27FC236}">
                <a16:creationId xmlns:a16="http://schemas.microsoft.com/office/drawing/2014/main" xmlns="" id="{D4E9950C-C316-4C66-BB3E-928BBD6737A6}"/>
              </a:ext>
            </a:extLst>
          </p:cNvPr>
          <p:cNvSpPr>
            <a:spLocks noGrp="1"/>
          </p:cNvSpPr>
          <p:nvPr>
            <p:ph type="body" sz="quarter" idx="12"/>
          </p:nvPr>
        </p:nvSpPr>
        <p:spPr>
          <a:xfrm>
            <a:off x="457200" y="1783098"/>
            <a:ext cx="8229600" cy="4617702"/>
          </a:xfrm>
        </p:spPr>
        <p:txBody>
          <a:bodyPr/>
          <a:lstStyle/>
          <a:p>
            <a:r>
              <a:rPr lang="en-US" dirty="0"/>
              <a:t>A graphic depicts a value chain, consisting of: activities, costs, and margins of suppliers; internally performed activities, costs, and margins, activities, costs, and margins of forward channel allies and strategic partners; and buyer or end-user value chains. This chain can be applied to a supplier-related value chain, a company's own value chain, and a forward channel value chain.</a:t>
            </a:r>
          </a:p>
        </p:txBody>
      </p:sp>
      <p:sp>
        <p:nvSpPr>
          <p:cNvPr id="8" name="Text Placeholder 7">
            <a:extLst>
              <a:ext uri="{FF2B5EF4-FFF2-40B4-BE49-F238E27FC236}">
                <a16:creationId xmlns:a16="http://schemas.microsoft.com/office/drawing/2014/main" xmlns="" id="{AA3F2005-5753-41FB-8F53-830BB2B90040}"/>
              </a:ext>
            </a:extLst>
          </p:cNvPr>
          <p:cNvSpPr>
            <a:spLocks noGrp="1"/>
          </p:cNvSpPr>
          <p:nvPr>
            <p:ph type="body" sz="quarter" idx="11"/>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1637270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CONCEPTS: Resource and Capability</a:t>
            </a:r>
          </a:p>
        </p:txBody>
      </p:sp>
      <p:sp>
        <p:nvSpPr>
          <p:cNvPr id="2" name="Content Placeholder 1"/>
          <p:cNvSpPr>
            <a:spLocks noGrp="1"/>
          </p:cNvSpPr>
          <p:nvPr>
            <p:ph idx="1"/>
          </p:nvPr>
        </p:nvSpPr>
        <p:spPr/>
        <p:txBody>
          <a:bodyPr/>
          <a:lstStyle/>
          <a:p>
            <a:pPr>
              <a:spcAft>
                <a:spcPts val="1800"/>
              </a:spcAft>
            </a:pPr>
            <a:r>
              <a:rPr lang="en-US" dirty="0"/>
              <a:t>A </a:t>
            </a:r>
            <a:r>
              <a:rPr lang="en-US" b="1" dirty="0"/>
              <a:t>resource</a:t>
            </a:r>
            <a:r>
              <a:rPr lang="en-US" dirty="0"/>
              <a:t> is a competitive asset that is owned or controlled by a firm; a </a:t>
            </a:r>
            <a:r>
              <a:rPr lang="en-US" b="1" dirty="0"/>
              <a:t>capability</a:t>
            </a:r>
            <a:r>
              <a:rPr lang="en-US" dirty="0"/>
              <a:t> is the capacity of a firm to competently perform some internal activity.</a:t>
            </a:r>
          </a:p>
          <a:p>
            <a:r>
              <a:rPr lang="en-US" dirty="0"/>
              <a:t>Capabilities are developed and enabled through the deployment of a firm’s resources.</a:t>
            </a:r>
          </a:p>
        </p:txBody>
      </p:sp>
    </p:spTree>
    <p:extLst>
      <p:ext uri="{BB962C8B-B14F-4D97-AF65-F5344CB8AC3E}">
        <p14:creationId xmlns:p14="http://schemas.microsoft.com/office/powerpoint/2010/main" val="196591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and Capability Analysis</a:t>
            </a:r>
          </a:p>
        </p:txBody>
      </p:sp>
      <p:sp>
        <p:nvSpPr>
          <p:cNvPr id="3" name="Content Placeholder 2"/>
          <p:cNvSpPr>
            <a:spLocks noGrp="1"/>
          </p:cNvSpPr>
          <p:nvPr>
            <p:ph idx="1"/>
          </p:nvPr>
        </p:nvSpPr>
        <p:spPr/>
        <p:txBody>
          <a:bodyPr/>
          <a:lstStyle/>
          <a:p>
            <a:r>
              <a:rPr lang="en-US" dirty="0"/>
              <a:t>Analyzing the resources and capabilities of a company is a two-step process.</a:t>
            </a:r>
          </a:p>
          <a:p>
            <a:pPr marL="914400" lvl="1" indent="-457200">
              <a:buFont typeface="+mj-lt"/>
              <a:buAutoNum type="arabicPeriod"/>
            </a:pPr>
            <a:r>
              <a:rPr lang="en-US" dirty="0"/>
              <a:t>Identify the company’s most competitively important resources and capabilities.</a:t>
            </a:r>
          </a:p>
          <a:p>
            <a:pPr marL="914400" lvl="1" indent="-457200">
              <a:buFont typeface="+mj-lt"/>
              <a:buAutoNum type="arabicPeriod"/>
            </a:pPr>
            <a:r>
              <a:rPr lang="en-US" dirty="0"/>
              <a:t>Apply the four tests of competitive power to ascertain which resources and capabilities can support a sustainable competitive advantage over rival firms.</a:t>
            </a:r>
          </a:p>
        </p:txBody>
      </p:sp>
    </p:spTree>
    <p:extLst>
      <p:ext uri="{BB962C8B-B14F-4D97-AF65-F5344CB8AC3E}">
        <p14:creationId xmlns:p14="http://schemas.microsoft.com/office/powerpoint/2010/main" val="1913472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662113" indent="-1546225"/>
            <a:r>
              <a:rPr lang="en-US" sz="2000" dirty="0">
                <a:solidFill>
                  <a:srgbClr val="E56C37"/>
                </a:solidFill>
                <a:latin typeface="Calibri" panose="020F0502020204030204" pitchFamily="34" charset="0"/>
                <a:cs typeface="Calibri" panose="020F0502020204030204" pitchFamily="34" charset="0"/>
              </a:rPr>
              <a:t>TABLE 4.1   </a:t>
            </a:r>
            <a:r>
              <a:rPr lang="en-US" sz="2000" dirty="0">
                <a:latin typeface="Calibri" panose="020F0502020204030204" pitchFamily="34" charset="0"/>
                <a:cs typeface="Calibri" panose="020F0502020204030204" pitchFamily="34" charset="0"/>
              </a:rPr>
              <a:t>Common Types of Tangible and Intangible Resources </a:t>
            </a:r>
            <a:r>
              <a:rPr lang="en-US" sz="1600" dirty="0">
                <a:latin typeface="Calibri" panose="020F0502020204030204" pitchFamily="34" charset="0"/>
                <a:cs typeface="Calibri" panose="020F0502020204030204" pitchFamily="34" charset="0"/>
              </a:rPr>
              <a:t>(1 of 2)</a:t>
            </a:r>
            <a:endParaRPr lang="en-US" sz="20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40509803"/>
              </p:ext>
            </p:extLst>
          </p:nvPr>
        </p:nvGraphicFramePr>
        <p:xfrm>
          <a:off x="183198" y="685830"/>
          <a:ext cx="8777874" cy="5120640"/>
        </p:xfrm>
        <a:graphic>
          <a:graphicData uri="http://schemas.openxmlformats.org/drawingml/2006/table">
            <a:tbl>
              <a:tblPr firstRow="1" bandRow="1">
                <a:tableStyleId>{5940675A-B579-460E-94D1-54222C63F5DA}</a:tableStyleId>
              </a:tblPr>
              <a:tblGrid>
                <a:gridCol w="2032834">
                  <a:extLst>
                    <a:ext uri="{9D8B030D-6E8A-4147-A177-3AD203B41FA5}">
                      <a16:colId xmlns:a16="http://schemas.microsoft.com/office/drawing/2014/main" xmlns="" val="20000"/>
                    </a:ext>
                  </a:extLst>
                </a:gridCol>
                <a:gridCol w="6745040">
                  <a:extLst>
                    <a:ext uri="{9D8B030D-6E8A-4147-A177-3AD203B41FA5}">
                      <a16:colId xmlns:a16="http://schemas.microsoft.com/office/drawing/2014/main" xmlns="" val="20001"/>
                    </a:ext>
                  </a:extLst>
                </a:gridCol>
              </a:tblGrid>
              <a:tr h="370840">
                <a:tc>
                  <a:txBody>
                    <a:bodyPr/>
                    <a:lstStyle/>
                    <a:p>
                      <a:pPr algn="l"/>
                      <a:r>
                        <a:rPr lang="en-US" sz="2400" b="1" dirty="0">
                          <a:solidFill>
                            <a:srgbClr val="E56C37"/>
                          </a:solidFill>
                          <a:latin typeface="Calibri" panose="020F0502020204030204" pitchFamily="34" charset="0"/>
                          <a:cs typeface="Calibri" panose="020F0502020204030204" pitchFamily="34" charset="0"/>
                        </a:rPr>
                        <a:t>Tangible Resources</a:t>
                      </a:r>
                    </a:p>
                  </a:txBody>
                  <a:tcPr marT="91440" marB="91440" anchor="ctr">
                    <a:lnL w="12700" cmpd="sng">
                      <a:noFill/>
                    </a:lnL>
                    <a:lnR w="12700" cmpd="sng">
                      <a:noFill/>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solidFill>
                            <a:schemeClr val="tx1"/>
                          </a:solidFill>
                        </a:rPr>
                        <a:t>DESCRIPTION</a:t>
                      </a:r>
                    </a:p>
                  </a:txBody>
                  <a:tcPr marT="91440" marB="91440" anchor="ctr">
                    <a:lnL w="12700" cmpd="sng">
                      <a:noFill/>
                    </a:lnL>
                    <a:lnR w="12700" cmpd="sng">
                      <a:noFill/>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2400" b="1" dirty="0">
                          <a:latin typeface="Calibri" panose="020F0502020204030204" pitchFamily="34" charset="0"/>
                          <a:cs typeface="Calibri" panose="020F0502020204030204" pitchFamily="34" charset="0"/>
                        </a:rPr>
                        <a:t>Physical resources</a:t>
                      </a:r>
                    </a:p>
                  </a:txBody>
                  <a:tcPr marT="91440" marB="91440">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State-of-the-art manufacturing plants and equipment, efficient distribution facilities, attractive real estate locations, or ownership of valuable natural resource deposits</a:t>
                      </a:r>
                    </a:p>
                  </a:txBody>
                  <a:tcPr marT="91440" marB="91440">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r>
                        <a:rPr lang="en-US" sz="2400" b="1" dirty="0">
                          <a:latin typeface="Calibri" panose="020F0502020204030204" pitchFamily="34" charset="0"/>
                          <a:cs typeface="Calibri" panose="020F0502020204030204" pitchFamily="34" charset="0"/>
                        </a:rPr>
                        <a:t>Financial resources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Cash and cash equivalents, marketable securities, and other financial assets such as a company’s credit rating and borrowing capacity</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r>
                        <a:rPr lang="en-US" sz="2400" b="1" dirty="0">
                          <a:latin typeface="Calibri" panose="020F0502020204030204" pitchFamily="34" charset="0"/>
                          <a:cs typeface="Calibri" panose="020F0502020204030204" pitchFamily="34" charset="0"/>
                        </a:rPr>
                        <a:t>Technological assets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Patents, copyrights, superior production technology, and technologies that enable activities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pitchFamily="34" charset="0"/>
                          <a:cs typeface="Calibri" panose="020F0502020204030204" pitchFamily="34" charset="0"/>
                        </a:rPr>
                        <a:t>Organizational resources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buFont typeface="Arial" pitchFamily="34" charset="0"/>
                        <a:buNone/>
                      </a:pPr>
                      <a:r>
                        <a:rPr lang="en-US" sz="2000" dirty="0">
                          <a:latin typeface="Calibri" panose="020F0502020204030204" pitchFamily="34" charset="0"/>
                          <a:cs typeface="Calibri" panose="020F0502020204030204" pitchFamily="34" charset="0"/>
                        </a:rPr>
                        <a:t>Information and communication systems (servers, workstations, etc.), proven quality control systems, and strong network of distributors or retail dealers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7982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SM6e 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Theme8</Template>
  <TotalTime>8273</TotalTime>
  <Words>3442</Words>
  <Application>Microsoft Office PowerPoint</Application>
  <PresentationFormat>On-screen Show (4:3)</PresentationFormat>
  <Paragraphs>430</Paragraphs>
  <Slides>62</Slides>
  <Notes>8</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62</vt:i4>
      </vt:variant>
    </vt:vector>
  </HeadingPairs>
  <TitlesOfParts>
    <vt:vector size="69" baseType="lpstr">
      <vt:lpstr>Arial</vt:lpstr>
      <vt:lpstr>Arial Black</vt:lpstr>
      <vt:lpstr>Calibri</vt:lpstr>
      <vt:lpstr>Times New Roman</vt:lpstr>
      <vt:lpstr>TimesNewRomanPSMT</vt:lpstr>
      <vt:lpstr>ESM6e Red bar footer BODY/MAIN CONTENT</vt:lpstr>
      <vt:lpstr>Red Bar Footer_APPENDIX</vt:lpstr>
      <vt:lpstr>CHAPTER 4 Evaluating a Company’s Resources, Capabilities, and Competitiveness</vt:lpstr>
      <vt:lpstr>LEARNING OBJECTIVES</vt:lpstr>
      <vt:lpstr>Evaluating a Firm’s Internal Situation</vt:lpstr>
      <vt:lpstr>Question 1: How Well Is the Company’s Strategy Working?</vt:lpstr>
      <vt:lpstr>Other Strategy Performance Indicators</vt:lpstr>
      <vt:lpstr>Question 2: What Are the Company’s Competitively Important Resources and Capabilities?</vt:lpstr>
      <vt:lpstr>CORE CONCEPTS: Resource and Capability</vt:lpstr>
      <vt:lpstr>Resource and Capability Analysis</vt:lpstr>
      <vt:lpstr>TABLE 4.1   Common Types of Tangible and Intangible Resources (1 of 2)</vt:lpstr>
      <vt:lpstr>TABLE 4.1   Common Types of Tangible and Intangible Resources (2 of 2)</vt:lpstr>
      <vt:lpstr>Determining the Competitive Power of a Company’s Resources and Capabilities</vt:lpstr>
      <vt:lpstr>The VRIO Decision Tree</vt:lpstr>
      <vt:lpstr>The VRIN Analysis Example</vt:lpstr>
      <vt:lpstr>CORE CONCEPTS: VRIN tests for sustainable competitive advantage</vt:lpstr>
      <vt:lpstr>CORE CONCEPTS: Social Complexity and Causal Ambiguity</vt:lpstr>
      <vt:lpstr>CORE CONCEPT: Resource Bundles</vt:lpstr>
      <vt:lpstr>What is the Resource Based View (RBV)?</vt:lpstr>
      <vt:lpstr>The Importance of Dynamic Capabilities in Sustaining Competitive Advantage</vt:lpstr>
      <vt:lpstr>CORE CONCEPT: Dynamic Capability</vt:lpstr>
      <vt:lpstr>The Bathtub Metaphor</vt:lpstr>
      <vt:lpstr>Question 3: Are the Company’s Cost Structure and Customer Value Proposition Competitive?</vt:lpstr>
      <vt:lpstr>CORE CONCEPT: Value Chain</vt:lpstr>
      <vt:lpstr>FIGURE 4.1 A Representative Company Value Chain (1 of 2)</vt:lpstr>
      <vt:lpstr>Apple Internal Value Chain</vt:lpstr>
      <vt:lpstr>FIGURE 4.1 A Representative Company Value Chain (2 of 2)</vt:lpstr>
      <vt:lpstr>Benchmarking: A Tool for Assessing Whether a Company’s Value Chain Activities Are Competitive</vt:lpstr>
      <vt:lpstr>Core Concept: Benchmarking</vt:lpstr>
      <vt:lpstr>FIGURE 4.2 Representative Value Chain for an Entire Industry</vt:lpstr>
      <vt:lpstr>The Value Chain System for an Entire Industry</vt:lpstr>
      <vt:lpstr>PowerPoint Presentation</vt:lpstr>
      <vt:lpstr>PowerPoint Presentation</vt:lpstr>
      <vt:lpstr>Strategic Options for Remedying a Cost or Value Disadvantage</vt:lpstr>
      <vt:lpstr>Improving Internally Performed Value Chain Activities</vt:lpstr>
      <vt:lpstr>Improving Supplier-Related  Value Chain Activities</vt:lpstr>
      <vt:lpstr>Improving Value Chain Activities of Forward Channel Allies</vt:lpstr>
      <vt:lpstr>How Value Chain Activities Relate to Resources and Capabilities</vt:lpstr>
      <vt:lpstr>Question 4: What Is the Company’s Competitive Strength Relative to Key Rivals?</vt:lpstr>
      <vt:lpstr>Steps in a Competitive Strength Assessment</vt:lpstr>
      <vt:lpstr> TABLE 4.3 Illustration of a Competitive Strength Assessment</vt:lpstr>
      <vt:lpstr>Competitive Strength Assessment for Wal-Mart</vt:lpstr>
      <vt:lpstr>PowerPoint Presentation</vt:lpstr>
      <vt:lpstr>Interpreting the Competitive  Strength Assessments</vt:lpstr>
      <vt:lpstr>Question 5: Is the Company Able to Seize Market Opportunities and Nullify External Threats?</vt:lpstr>
      <vt:lpstr>CORE CONCEPT: SWOT Analysis</vt:lpstr>
      <vt:lpstr>SWOT Analysis</vt:lpstr>
      <vt:lpstr>Strategic SWOT Questions</vt:lpstr>
      <vt:lpstr>The Value of a SWOT Analysis</vt:lpstr>
      <vt:lpstr> TABLE 4.2  Factors to Consider When Identifying a Company’s Strengths, Weaknesses, Opportunities, and Threats (1 of 4)</vt:lpstr>
      <vt:lpstr> TABLE 4.2   Factors to Consider When Identifying a Company’s Strengths, Weaknesses, Opportunities, and Threats (2 of 4)</vt:lpstr>
      <vt:lpstr> TABLE 4.2   Factors to Consider When Identifying a Company’s Strengths, Weaknesses, Opportunities, and Threats (3 of 4)</vt:lpstr>
      <vt:lpstr> TABLE 4.2   Factors to Consider When Identifying a Company’s Strengths, Weaknesses, Opportunities, and Threats (4 of 4)</vt:lpstr>
      <vt:lpstr>SWOT Analysis</vt:lpstr>
      <vt:lpstr>SWOT Analysis for Walt Disney</vt:lpstr>
      <vt:lpstr>Evaluating S &amp; W</vt:lpstr>
      <vt:lpstr>Evaluating O &amp; T</vt:lpstr>
      <vt:lpstr>SWOT for Walt Disney</vt:lpstr>
      <vt:lpstr>Developing strategy</vt:lpstr>
      <vt:lpstr>Question 6: What Strategic Issues and Problems Must Be Addressed by Management?</vt:lpstr>
      <vt:lpstr>Appendices</vt:lpstr>
      <vt:lpstr>Appendix 1 FIGURE 4.1 A Representative Company Value Chain (1 of 2)</vt:lpstr>
      <vt:lpstr>Appendix 2 FIGURE 4.1 A Representative Company Value Chain (2 of 2)</vt:lpstr>
      <vt:lpstr>Appendix 3 FIGURE 4.2 Representative Value Chain for an Entire Industry</vt:lpstr>
    </vt:vector>
  </TitlesOfParts>
  <Manager/>
  <Company>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Strategic Management 6e</dc:title>
  <dc:subject>Chapter 4</dc:subject>
  <dc:creator>Charlie</dc:creator>
  <cp:lastModifiedBy>A Heidari</cp:lastModifiedBy>
  <cp:revision>796</cp:revision>
  <dcterms:created xsi:type="dcterms:W3CDTF">2003-02-17T02:06:55Z</dcterms:created>
  <dcterms:modified xsi:type="dcterms:W3CDTF">2020-04-06T20:37:27Z</dcterms:modified>
</cp:coreProperties>
</file>