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 id="2147484101" r:id="rId2"/>
  </p:sldMasterIdLst>
  <p:notesMasterIdLst>
    <p:notesMasterId r:id="rId59"/>
  </p:notesMasterIdLst>
  <p:handoutMasterIdLst>
    <p:handoutMasterId r:id="rId60"/>
  </p:handoutMasterIdLst>
  <p:sldIdLst>
    <p:sldId id="256" r:id="rId3"/>
    <p:sldId id="257" r:id="rId4"/>
    <p:sldId id="300" r:id="rId5"/>
    <p:sldId id="258" r:id="rId6"/>
    <p:sldId id="259" r:id="rId7"/>
    <p:sldId id="260" r:id="rId8"/>
    <p:sldId id="261" r:id="rId9"/>
    <p:sldId id="306" r:id="rId10"/>
    <p:sldId id="307" r:id="rId11"/>
    <p:sldId id="262" r:id="rId12"/>
    <p:sldId id="263" r:id="rId13"/>
    <p:sldId id="296" r:id="rId14"/>
    <p:sldId id="313" r:id="rId15"/>
    <p:sldId id="265" r:id="rId16"/>
    <p:sldId id="267" r:id="rId17"/>
    <p:sldId id="266" r:id="rId18"/>
    <p:sldId id="268" r:id="rId19"/>
    <p:sldId id="312" r:id="rId20"/>
    <p:sldId id="311" r:id="rId21"/>
    <p:sldId id="298" r:id="rId22"/>
    <p:sldId id="270" r:id="rId23"/>
    <p:sldId id="271" r:id="rId24"/>
    <p:sldId id="308" r:id="rId25"/>
    <p:sldId id="272" r:id="rId26"/>
    <p:sldId id="314" r:id="rId27"/>
    <p:sldId id="273" r:id="rId28"/>
    <p:sldId id="297" r:id="rId29"/>
    <p:sldId id="275" r:id="rId30"/>
    <p:sldId id="276" r:id="rId31"/>
    <p:sldId id="277" r:id="rId32"/>
    <p:sldId id="278" r:id="rId33"/>
    <p:sldId id="279" r:id="rId34"/>
    <p:sldId id="280" r:id="rId35"/>
    <p:sldId id="281" r:id="rId36"/>
    <p:sldId id="282" r:id="rId37"/>
    <p:sldId id="283" r:id="rId38"/>
    <p:sldId id="284" r:id="rId39"/>
    <p:sldId id="310" r:id="rId40"/>
    <p:sldId id="285" r:id="rId41"/>
    <p:sldId id="309" r:id="rId42"/>
    <p:sldId id="286" r:id="rId43"/>
    <p:sldId id="287" r:id="rId44"/>
    <p:sldId id="288" r:id="rId45"/>
    <p:sldId id="289" r:id="rId46"/>
    <p:sldId id="316" r:id="rId47"/>
    <p:sldId id="290" r:id="rId48"/>
    <p:sldId id="291" r:id="rId49"/>
    <p:sldId id="292" r:id="rId50"/>
    <p:sldId id="293" r:id="rId51"/>
    <p:sldId id="301" r:id="rId52"/>
    <p:sldId id="294" r:id="rId53"/>
    <p:sldId id="295" r:id="rId54"/>
    <p:sldId id="305" r:id="rId55"/>
    <p:sldId id="302" r:id="rId56"/>
    <p:sldId id="303" r:id="rId57"/>
    <p:sldId id="304" r:id="rId58"/>
  </p:sldIdLst>
  <p:sldSz cx="9144000" cy="6858000" type="screen4x3"/>
  <p:notesSz cx="6934200" cy="92837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8C3D"/>
    <a:srgbClr val="E56C37"/>
    <a:srgbClr val="CE7439"/>
    <a:srgbClr val="336699"/>
    <a:srgbClr val="2296C3"/>
    <a:srgbClr val="D2E2E5"/>
    <a:srgbClr val="EB8237"/>
    <a:srgbClr val="E5878E"/>
    <a:srgbClr val="E1EDD7"/>
    <a:srgbClr val="CCC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4" autoAdjust="0"/>
    <p:restoredTop sz="86458" autoAdjust="0"/>
  </p:normalViewPr>
  <p:slideViewPr>
    <p:cSldViewPr>
      <p:cViewPr varScale="1">
        <p:scale>
          <a:sx n="82" d="100"/>
          <a:sy n="82" d="100"/>
        </p:scale>
        <p:origin x="620" y="5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0" d="100"/>
          <a:sy n="100" d="100"/>
        </p:scale>
        <p:origin x="3444" y="90"/>
      </p:cViewPr>
      <p:guideLst>
        <p:guide orient="horz" pos="2924"/>
        <p:guide pos="2184"/>
      </p:guideLst>
    </p:cSldViewPr>
  </p:notes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4.xml"/><Relationship Id="rId26" Type="http://schemas.openxmlformats.org/officeDocument/2006/relationships/slide" Target="slides/slide33.xml"/><Relationship Id="rId39" Type="http://schemas.openxmlformats.org/officeDocument/2006/relationships/slide" Target="slides/slide48.xml"/><Relationship Id="rId21" Type="http://schemas.openxmlformats.org/officeDocument/2006/relationships/slide" Target="slides/slide28.xml"/><Relationship Id="rId34" Type="http://schemas.openxmlformats.org/officeDocument/2006/relationships/slide" Target="slides/slide43.xml"/><Relationship Id="rId42" Type="http://schemas.openxmlformats.org/officeDocument/2006/relationships/slide" Target="slides/slide51.xml"/><Relationship Id="rId47" Type="http://schemas.openxmlformats.org/officeDocument/2006/relationships/slide" Target="slides/slide56.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21.xml"/><Relationship Id="rId29"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24" Type="http://schemas.openxmlformats.org/officeDocument/2006/relationships/slide" Target="slides/slide31.xml"/><Relationship Id="rId32" Type="http://schemas.openxmlformats.org/officeDocument/2006/relationships/slide" Target="slides/slide41.xml"/><Relationship Id="rId37" Type="http://schemas.openxmlformats.org/officeDocument/2006/relationships/slide" Target="slides/slide46.xml"/><Relationship Id="rId40" Type="http://schemas.openxmlformats.org/officeDocument/2006/relationships/slide" Target="slides/slide49.xml"/><Relationship Id="rId45" Type="http://schemas.openxmlformats.org/officeDocument/2006/relationships/slide" Target="slides/slide54.xml"/><Relationship Id="rId5" Type="http://schemas.openxmlformats.org/officeDocument/2006/relationships/slide" Target="slides/slide5.xml"/><Relationship Id="rId15" Type="http://schemas.openxmlformats.org/officeDocument/2006/relationships/slide" Target="slides/slide20.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5.xml"/><Relationship Id="rId10" Type="http://schemas.openxmlformats.org/officeDocument/2006/relationships/slide" Target="slides/slide12.xml"/><Relationship Id="rId19" Type="http://schemas.openxmlformats.org/officeDocument/2006/relationships/slide" Target="slides/slide26.xml"/><Relationship Id="rId31" Type="http://schemas.openxmlformats.org/officeDocument/2006/relationships/slide" Target="slides/slide39.xml"/><Relationship Id="rId44" Type="http://schemas.openxmlformats.org/officeDocument/2006/relationships/slide" Target="slides/slide5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4.xml"/><Relationship Id="rId43" Type="http://schemas.openxmlformats.org/officeDocument/2006/relationships/slide" Target="slides/slide52.xml"/><Relationship Id="rId8" Type="http://schemas.openxmlformats.org/officeDocument/2006/relationships/slide" Target="slides/slide10.xml"/><Relationship Id="rId3" Type="http://schemas.openxmlformats.org/officeDocument/2006/relationships/slide" Target="slides/slide3.xml"/><Relationship Id="rId12" Type="http://schemas.openxmlformats.org/officeDocument/2006/relationships/slide" Target="slides/slide15.xml"/><Relationship Id="rId17" Type="http://schemas.openxmlformats.org/officeDocument/2006/relationships/slide" Target="slides/slide22.xml"/><Relationship Id="rId25" Type="http://schemas.openxmlformats.org/officeDocument/2006/relationships/slide" Target="slides/slide32.xml"/><Relationship Id="rId33" Type="http://schemas.openxmlformats.org/officeDocument/2006/relationships/slide" Target="slides/slide42.xml"/><Relationship Id="rId38" Type="http://schemas.openxmlformats.org/officeDocument/2006/relationships/slide" Target="slides/slide47.xml"/><Relationship Id="rId46" Type="http://schemas.openxmlformats.org/officeDocument/2006/relationships/slide" Target="slides/slide55.xml"/><Relationship Id="rId20" Type="http://schemas.openxmlformats.org/officeDocument/2006/relationships/slide" Target="slides/slide27.xml"/><Relationship Id="rId41"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27651"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27652"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27653"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4FCB7DE9-CECF-48A0-B8CC-C1B07B5F0906}" type="slidenum">
              <a:rPr lang="en-US"/>
              <a:pPr>
                <a:defRPr/>
              </a:pPr>
              <a:t>‹#›</a:t>
            </a:fld>
            <a:endParaRPr lang="en-US"/>
          </a:p>
        </p:txBody>
      </p:sp>
    </p:spTree>
    <p:extLst>
      <p:ext uri="{BB962C8B-B14F-4D97-AF65-F5344CB8AC3E}">
        <p14:creationId xmlns:p14="http://schemas.microsoft.com/office/powerpoint/2010/main" val="395437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23925" y="4410075"/>
            <a:ext cx="50863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7085C4FC-038C-42A3-9FC1-4F13DBF416F6}" type="slidenum">
              <a:rPr lang="en-US"/>
              <a:pPr>
                <a:defRPr/>
              </a:pPr>
              <a:t>‹#›</a:t>
            </a:fld>
            <a:endParaRPr lang="en-US"/>
          </a:p>
        </p:txBody>
      </p:sp>
    </p:spTree>
    <p:extLst>
      <p:ext uri="{BB962C8B-B14F-4D97-AF65-F5344CB8AC3E}">
        <p14:creationId xmlns:p14="http://schemas.microsoft.com/office/powerpoint/2010/main" val="1312984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a:t>
            </a:fld>
            <a:endParaRPr lang="en-US" dirty="0"/>
          </a:p>
        </p:txBody>
      </p:sp>
    </p:spTree>
    <p:extLst>
      <p:ext uri="{BB962C8B-B14F-4D97-AF65-F5344CB8AC3E}">
        <p14:creationId xmlns:p14="http://schemas.microsoft.com/office/powerpoint/2010/main" val="72165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20</a:t>
            </a:fld>
            <a:endParaRPr lang="en-US" dirty="0"/>
          </a:p>
        </p:txBody>
      </p:sp>
    </p:spTree>
    <p:extLst>
      <p:ext uri="{BB962C8B-B14F-4D97-AF65-F5344CB8AC3E}">
        <p14:creationId xmlns:p14="http://schemas.microsoft.com/office/powerpoint/2010/main" val="158309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ヒラギノ角ゴ Pro W3" pitchFamily="122" charset="-128"/>
              </a:rPr>
              <a:t>Firm A in this image produces a generic commodity. Firm B and Firm C represent two efforts at differentiation. Firm B not only offers greater value than Firm A, but also maintains </a:t>
            </a:r>
            <a:r>
              <a:rPr lang="en-US" altLang="en-US" i="1" smtClean="0">
                <a:ea typeface="ヒラギノ角ゴ Pro W3" pitchFamily="122" charset="-128"/>
              </a:rPr>
              <a:t>cost parity</a:t>
            </a:r>
            <a:r>
              <a:rPr lang="en-US" altLang="en-US" smtClean="0">
                <a:ea typeface="ヒラギノ角ゴ Pro W3" pitchFamily="122" charset="-128"/>
              </a:rPr>
              <a:t>, meaning it has the same costs as Firm A. However, even if a firm fails to achieve cost parity (which is often the case because higher value creation tends to go along with higher costs in terms of higher-quality raw materials, research and development, employee training to provide superior customer service, and so on), it can still gain a competitive advantage if its economic value creation exceeds that of its competitors. Firm C represents just such a competitive advantage. For the approach shown </a:t>
            </a:r>
            <a:r>
              <a:rPr lang="en-US" altLang="en-US" i="1" smtClean="0">
                <a:ea typeface="ヒラギノ角ゴ Pro W3" pitchFamily="122" charset="-128"/>
              </a:rPr>
              <a:t>either</a:t>
            </a:r>
            <a:r>
              <a:rPr lang="en-US" altLang="en-US" smtClean="0">
                <a:ea typeface="ヒラギノ角ゴ Pro W3" pitchFamily="122" charset="-128"/>
              </a:rPr>
              <a:t> in Firm B or Firm C, economic value creation,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B </a:t>
            </a:r>
            <a:r>
              <a:rPr lang="en-US" altLang="en-US" smtClean="0">
                <a:ea typeface="ヒラギノ角ゴ Pro W3" pitchFamily="122" charset="-128"/>
              </a:rPr>
              <a:t>or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C</a:t>
            </a:r>
            <a:r>
              <a:rPr lang="en-US" altLang="en-US" smtClean="0">
                <a:ea typeface="ヒラギノ角ゴ Pro W3" pitchFamily="122" charset="-128"/>
              </a:rPr>
              <a:t>, is greater than that of Firm A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A</a:t>
            </a:r>
            <a:r>
              <a:rPr lang="en-US" altLang="en-US" smtClean="0">
                <a:ea typeface="ヒラギノ角ゴ Pro W3" pitchFamily="122" charset="-128"/>
              </a:rPr>
              <a:t>. Either Firm B or C, therefore, achieves a competitive advantage because it has a higher value gap over Firm A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B</a:t>
            </a:r>
            <a:r>
              <a:rPr lang="en-US" altLang="en-US" smtClean="0">
                <a:ea typeface="ヒラギノ角ゴ Pro W3" pitchFamily="122" charset="-128"/>
              </a:rPr>
              <a:t> &gt;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A</a:t>
            </a:r>
            <a:r>
              <a:rPr lang="en-US" altLang="en-US" smtClean="0">
                <a:ea typeface="ヒラギノ角ゴ Pro W3" pitchFamily="122" charset="-128"/>
              </a:rPr>
              <a:t>, or (</a:t>
            </a:r>
            <a:r>
              <a:rPr lang="en-US" altLang="en-US" i="1" smtClean="0">
                <a:ea typeface="ヒラギノ角ゴ Pro W3" pitchFamily="122" charset="-128"/>
              </a:rPr>
              <a:t>V – C</a:t>
            </a:r>
            <a:r>
              <a:rPr lang="en-US" altLang="en-US" smtClean="0">
                <a:ea typeface="ヒラギノ角ゴ Pro W3" pitchFamily="122" charset="-128"/>
              </a:rPr>
              <a:t>)</a:t>
            </a:r>
            <a:r>
              <a:rPr lang="en-US" altLang="en-US" baseline="-25000" smtClean="0">
                <a:ea typeface="ヒラギノ角ゴ Pro W3" pitchFamily="122" charset="-128"/>
              </a:rPr>
              <a:t>C</a:t>
            </a:r>
            <a:r>
              <a:rPr lang="en-US" altLang="en-US" smtClean="0">
                <a:ea typeface="ヒラギノ角ゴ Pro W3" pitchFamily="122" charset="-128"/>
              </a:rPr>
              <a:t> &gt;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A</a:t>
            </a:r>
            <a:r>
              <a:rPr lang="en-US" altLang="en-US" smtClean="0">
                <a:ea typeface="ヒラギノ角ゴ Pro W3" pitchFamily="122" charset="-128"/>
              </a:rPr>
              <a:t>], which allows it to charge a premium price, reflecting its higher value creation. To complete the relative comparison, although both companies pursue a differentiation strategy, Firm B also has a competitive advantage over Firm C because although both offer identical value, Firm B has lower cost, thus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B</a:t>
            </a:r>
            <a:r>
              <a:rPr lang="en-US" altLang="en-US" smtClean="0">
                <a:ea typeface="ヒラギノ角ゴ Pro W3" pitchFamily="122" charset="-128"/>
              </a:rPr>
              <a:t> &gt; (</a:t>
            </a:r>
            <a:r>
              <a:rPr lang="en-US" altLang="en-US" i="1" smtClean="0">
                <a:ea typeface="ヒラギノ角ゴ Pro W3" pitchFamily="122" charset="-128"/>
              </a:rPr>
              <a:t>V</a:t>
            </a:r>
            <a:r>
              <a:rPr lang="en-US" altLang="en-US" smtClean="0">
                <a:ea typeface="ヒラギノ角ゴ Pro W3" pitchFamily="122" charset="-128"/>
              </a:rPr>
              <a:t> - </a:t>
            </a:r>
            <a:r>
              <a:rPr lang="en-US" altLang="en-US" i="1" smtClean="0">
                <a:ea typeface="ヒラギノ角ゴ Pro W3" pitchFamily="122" charset="-128"/>
              </a:rPr>
              <a:t>C</a:t>
            </a:r>
            <a:r>
              <a:rPr lang="en-US" altLang="en-US" smtClean="0">
                <a:ea typeface="ヒラギノ角ゴ Pro W3" pitchFamily="122" charset="-128"/>
              </a:rPr>
              <a:t>)</a:t>
            </a:r>
            <a:r>
              <a:rPr lang="en-US" altLang="en-US" baseline="-25000" smtClean="0">
                <a:ea typeface="ヒラギノ角ゴ Pro W3" pitchFamily="122" charset="-128"/>
              </a:rPr>
              <a:t>C.</a:t>
            </a:r>
            <a:endParaRPr lang="en-US" altLang="en-US" smtClean="0">
              <a:ea typeface="ヒラギノ角ゴ Pro W3" pitchFamily="122" charset="-128"/>
            </a:endParaRPr>
          </a:p>
          <a:p>
            <a:endParaRPr lang="en-US" altLang="en-US" smtClean="0">
              <a:ea typeface="ヒラギノ角ゴ Pro W3" pitchFamily="122" charset="-128"/>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2" charset="-128"/>
              </a:defRPr>
            </a:lvl1pPr>
            <a:lvl2pPr marL="742950" indent="-285750">
              <a:defRPr>
                <a:solidFill>
                  <a:schemeClr val="tx1"/>
                </a:solidFill>
                <a:latin typeface="Calibri" panose="020F0502020204030204" pitchFamily="34" charset="0"/>
                <a:ea typeface="ヒラギノ角ゴ Pro W3" pitchFamily="122" charset="-128"/>
              </a:defRPr>
            </a:lvl2pPr>
            <a:lvl3pPr marL="1143000" indent="-228600">
              <a:defRPr>
                <a:solidFill>
                  <a:schemeClr val="tx1"/>
                </a:solidFill>
                <a:latin typeface="Calibri" panose="020F0502020204030204" pitchFamily="34" charset="0"/>
                <a:ea typeface="ヒラギノ角ゴ Pro W3" pitchFamily="122" charset="-128"/>
              </a:defRPr>
            </a:lvl3pPr>
            <a:lvl4pPr marL="1600200" indent="-228600">
              <a:defRPr>
                <a:solidFill>
                  <a:schemeClr val="tx1"/>
                </a:solidFill>
                <a:latin typeface="Calibri" panose="020F0502020204030204" pitchFamily="34" charset="0"/>
                <a:ea typeface="ヒラギノ角ゴ Pro W3" pitchFamily="122" charset="-128"/>
              </a:defRPr>
            </a:lvl4pPr>
            <a:lvl5pPr marL="2057400" indent="-228600">
              <a:defRPr>
                <a:solidFill>
                  <a:schemeClr val="tx1"/>
                </a:solidFill>
                <a:latin typeface="Calibri" panose="020F0502020204030204" pitchFamily="34" charset="0"/>
                <a:ea typeface="ヒラギノ角ゴ Pro W3" pitchFamily="122"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9pPr>
          </a:lstStyle>
          <a:p>
            <a:fld id="{784C767C-3C70-493D-AF29-B5A0BF6BC6D8}" type="slidenum">
              <a:rPr lang="en-US" altLang="en-US"/>
              <a:pPr/>
              <a:t>25</a:t>
            </a:fld>
            <a:endParaRPr lang="en-US" altLang="en-US"/>
          </a:p>
        </p:txBody>
      </p:sp>
    </p:spTree>
    <p:extLst>
      <p:ext uri="{BB962C8B-B14F-4D97-AF65-F5344CB8AC3E}">
        <p14:creationId xmlns:p14="http://schemas.microsoft.com/office/powerpoint/2010/main" val="155872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30</a:t>
            </a:fld>
            <a:endParaRPr lang="en-US" dirty="0"/>
          </a:p>
        </p:txBody>
      </p:sp>
    </p:spTree>
    <p:extLst>
      <p:ext uri="{BB962C8B-B14F-4D97-AF65-F5344CB8AC3E}">
        <p14:creationId xmlns:p14="http://schemas.microsoft.com/office/powerpoint/2010/main" val="173541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a:t>
            </a:fld>
            <a:endParaRPr lang="en-US" dirty="0"/>
          </a:p>
        </p:txBody>
      </p:sp>
    </p:spTree>
    <p:extLst>
      <p:ext uri="{BB962C8B-B14F-4D97-AF65-F5344CB8AC3E}">
        <p14:creationId xmlns:p14="http://schemas.microsoft.com/office/powerpoint/2010/main" val="251467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4</a:t>
            </a:fld>
            <a:endParaRPr lang="en-US" dirty="0"/>
          </a:p>
        </p:txBody>
      </p:sp>
    </p:spTree>
    <p:extLst>
      <p:ext uri="{BB962C8B-B14F-4D97-AF65-F5344CB8AC3E}">
        <p14:creationId xmlns:p14="http://schemas.microsoft.com/office/powerpoint/2010/main" val="149943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6</a:t>
            </a:fld>
            <a:endParaRPr lang="en-US" dirty="0"/>
          </a:p>
        </p:txBody>
      </p:sp>
    </p:spTree>
    <p:extLst>
      <p:ext uri="{BB962C8B-B14F-4D97-AF65-F5344CB8AC3E}">
        <p14:creationId xmlns:p14="http://schemas.microsoft.com/office/powerpoint/2010/main" val="11878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41573F-5B22-4B76-9059-97764EBBE20F}" type="slidenum">
              <a:rPr lang="en-US"/>
              <a:pPr/>
              <a:t>10</a:t>
            </a:fld>
            <a:endParaRPr lang="en-US" dirty="0"/>
          </a:p>
        </p:txBody>
      </p:sp>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pPr>
              <a:spcBef>
                <a:spcPct val="0"/>
              </a:spcBef>
            </a:pPr>
            <a:endParaRPr lang="en-US" dirty="0"/>
          </a:p>
        </p:txBody>
      </p:sp>
      <p:sp>
        <p:nvSpPr>
          <p:cNvPr id="4" name="Slide Number Placeholder 3"/>
          <p:cNvSpPr txBox="1">
            <a:spLocks noGrp="1"/>
          </p:cNvSpPr>
          <p:nvPr/>
        </p:nvSpPr>
        <p:spPr>
          <a:xfrm>
            <a:off x="3927775" y="8817904"/>
            <a:ext cx="3004820" cy="464185"/>
          </a:xfrm>
          <a:prstGeom prst="rect">
            <a:avLst/>
          </a:prstGeom>
          <a:noFill/>
        </p:spPr>
        <p:txBody>
          <a:bodyPr lIns="92665" tIns="46333" rIns="92665" bIns="46333" anchor="b"/>
          <a:lstStyle/>
          <a:p>
            <a:pPr algn="r">
              <a:defRPr/>
            </a:pPr>
            <a:fld id="{8F2FA61C-02A1-41AC-BCE3-A796094B78DE}" type="slidenum">
              <a:rPr lang="en-US" sz="1200"/>
              <a:pPr algn="r">
                <a:defRPr/>
              </a:pPr>
              <a:t>10</a:t>
            </a:fld>
            <a:endParaRPr lang="en-US" sz="1200" dirty="0"/>
          </a:p>
        </p:txBody>
      </p:sp>
    </p:spTree>
    <p:extLst>
      <p:ext uri="{BB962C8B-B14F-4D97-AF65-F5344CB8AC3E}">
        <p14:creationId xmlns:p14="http://schemas.microsoft.com/office/powerpoint/2010/main" val="265711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ヒラギノ角ゴ Pro W3" pitchFamily="122" charset="-128"/>
              </a:rPr>
              <a:t>In both approaches to cost leadership in this image, Firm B’s economic value creation is greater than that of Firm A and Firm C. Yet, both firms B and C achieve a competitive advantage over Firm A. Either one can charge prices similar to its competitors and benefit from a greater profit margin per unit, or it can charge lower prices than its competition and gain higher profits from higher volume. Both variations of a cost-leadership strategy can result in competitive advantage. Although Firm B has a competitive advantage over both firms A and C, Firm C has a competitive advantage in comparison to Firm A.</a:t>
            </a:r>
          </a:p>
          <a:p>
            <a:endParaRPr lang="en-US" altLang="en-US" smtClean="0">
              <a:ea typeface="ヒラギノ角ゴ Pro W3" pitchFamily="122" charset="-128"/>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2" charset="-128"/>
              </a:defRPr>
            </a:lvl1pPr>
            <a:lvl2pPr marL="742950" indent="-285750">
              <a:defRPr>
                <a:solidFill>
                  <a:schemeClr val="tx1"/>
                </a:solidFill>
                <a:latin typeface="Calibri" panose="020F0502020204030204" pitchFamily="34" charset="0"/>
                <a:ea typeface="ヒラギノ角ゴ Pro W3" pitchFamily="122" charset="-128"/>
              </a:defRPr>
            </a:lvl2pPr>
            <a:lvl3pPr marL="1143000" indent="-228600">
              <a:defRPr>
                <a:solidFill>
                  <a:schemeClr val="tx1"/>
                </a:solidFill>
                <a:latin typeface="Calibri" panose="020F0502020204030204" pitchFamily="34" charset="0"/>
                <a:ea typeface="ヒラギノ角ゴ Pro W3" pitchFamily="122" charset="-128"/>
              </a:defRPr>
            </a:lvl3pPr>
            <a:lvl4pPr marL="1600200" indent="-228600">
              <a:defRPr>
                <a:solidFill>
                  <a:schemeClr val="tx1"/>
                </a:solidFill>
                <a:latin typeface="Calibri" panose="020F0502020204030204" pitchFamily="34" charset="0"/>
                <a:ea typeface="ヒラギノ角ゴ Pro W3" pitchFamily="122" charset="-128"/>
              </a:defRPr>
            </a:lvl4pPr>
            <a:lvl5pPr marL="2057400" indent="-228600">
              <a:defRPr>
                <a:solidFill>
                  <a:schemeClr val="tx1"/>
                </a:solidFill>
                <a:latin typeface="Calibri" panose="020F0502020204030204" pitchFamily="34" charset="0"/>
                <a:ea typeface="ヒラギノ角ゴ Pro W3" pitchFamily="122"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9pPr>
          </a:lstStyle>
          <a:p>
            <a:fld id="{8665E175-F794-4616-855B-E728902FF8F7}" type="slidenum">
              <a:rPr lang="en-US" altLang="en-US"/>
              <a:pPr/>
              <a:t>13</a:t>
            </a:fld>
            <a:endParaRPr lang="en-US" altLang="en-US"/>
          </a:p>
        </p:txBody>
      </p:sp>
    </p:spTree>
    <p:extLst>
      <p:ext uri="{BB962C8B-B14F-4D97-AF65-F5344CB8AC3E}">
        <p14:creationId xmlns:p14="http://schemas.microsoft.com/office/powerpoint/2010/main" val="403610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17</a:t>
            </a:fld>
            <a:endParaRPr lang="en-US" dirty="0"/>
          </a:p>
        </p:txBody>
      </p:sp>
    </p:spTree>
    <p:extLst>
      <p:ext uri="{BB962C8B-B14F-4D97-AF65-F5344CB8AC3E}">
        <p14:creationId xmlns:p14="http://schemas.microsoft.com/office/powerpoint/2010/main" val="270313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ヒラギノ角ゴ Pro W3" pitchFamily="122" charset="-128"/>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2" charset="-128"/>
              </a:defRPr>
            </a:lvl1pPr>
            <a:lvl2pPr marL="742950" indent="-285750">
              <a:defRPr>
                <a:solidFill>
                  <a:schemeClr val="tx1"/>
                </a:solidFill>
                <a:latin typeface="Calibri" panose="020F0502020204030204" pitchFamily="34" charset="0"/>
                <a:ea typeface="ヒラギノ角ゴ Pro W3" pitchFamily="122" charset="-128"/>
              </a:defRPr>
            </a:lvl2pPr>
            <a:lvl3pPr marL="1143000" indent="-228600">
              <a:defRPr>
                <a:solidFill>
                  <a:schemeClr val="tx1"/>
                </a:solidFill>
                <a:latin typeface="Calibri" panose="020F0502020204030204" pitchFamily="34" charset="0"/>
                <a:ea typeface="ヒラギノ角ゴ Pro W3" pitchFamily="122" charset="-128"/>
              </a:defRPr>
            </a:lvl3pPr>
            <a:lvl4pPr marL="1600200" indent="-228600">
              <a:defRPr>
                <a:solidFill>
                  <a:schemeClr val="tx1"/>
                </a:solidFill>
                <a:latin typeface="Calibri" panose="020F0502020204030204" pitchFamily="34" charset="0"/>
                <a:ea typeface="ヒラギノ角ゴ Pro W3" pitchFamily="122" charset="-128"/>
              </a:defRPr>
            </a:lvl4pPr>
            <a:lvl5pPr marL="2057400" indent="-228600">
              <a:defRPr>
                <a:solidFill>
                  <a:schemeClr val="tx1"/>
                </a:solidFill>
                <a:latin typeface="Calibri" panose="020F0502020204030204" pitchFamily="34" charset="0"/>
                <a:ea typeface="ヒラギノ角ゴ Pro W3" pitchFamily="122"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9pPr>
          </a:lstStyle>
          <a:p>
            <a:fld id="{6305EAB7-E132-4987-A2B4-337ADF2FDA74}" type="slidenum">
              <a:rPr lang="en-US" altLang="en-US"/>
              <a:pPr/>
              <a:t>18</a:t>
            </a:fld>
            <a:endParaRPr lang="en-US" altLang="en-US"/>
          </a:p>
        </p:txBody>
      </p:sp>
    </p:spTree>
    <p:extLst>
      <p:ext uri="{BB962C8B-B14F-4D97-AF65-F5344CB8AC3E}">
        <p14:creationId xmlns:p14="http://schemas.microsoft.com/office/powerpoint/2010/main" val="98809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ヒラギノ角ゴ Pro W3" pitchFamily="122" charset="-128"/>
              </a:rPr>
              <a:t>This image depicts a 90 percent and an 80 percent learning curve. In a 90 percent learning curve, per-unit cost drops 10 percent every time output is doubled. The steeper 80 percent learning curve indicates a 20 percent drop every time output is doubled. It is important to note that the learning-curve effect is driven by increasing cumulative output within the existing technology over time. That implies that the only difference between two points on the same learning curve is the size of the cumulative output. The underlying technology remains the same. The speed of learning determines the slope of the learning curve, or how steep the learning curve is (e.g., 80 percent is steeper than a 90 percent learning curve, because costs decrease by 20 percent versus a mere 10 percent each time output doubles). </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2" charset="-128"/>
              </a:defRPr>
            </a:lvl1pPr>
            <a:lvl2pPr marL="742950" indent="-285750">
              <a:defRPr>
                <a:solidFill>
                  <a:schemeClr val="tx1"/>
                </a:solidFill>
                <a:latin typeface="Calibri" panose="020F0502020204030204" pitchFamily="34" charset="0"/>
                <a:ea typeface="ヒラギノ角ゴ Pro W3" pitchFamily="122" charset="-128"/>
              </a:defRPr>
            </a:lvl2pPr>
            <a:lvl3pPr marL="1143000" indent="-228600">
              <a:defRPr>
                <a:solidFill>
                  <a:schemeClr val="tx1"/>
                </a:solidFill>
                <a:latin typeface="Calibri" panose="020F0502020204030204" pitchFamily="34" charset="0"/>
                <a:ea typeface="ヒラギノ角ゴ Pro W3" pitchFamily="122" charset="-128"/>
              </a:defRPr>
            </a:lvl3pPr>
            <a:lvl4pPr marL="1600200" indent="-228600">
              <a:defRPr>
                <a:solidFill>
                  <a:schemeClr val="tx1"/>
                </a:solidFill>
                <a:latin typeface="Calibri" panose="020F0502020204030204" pitchFamily="34" charset="0"/>
                <a:ea typeface="ヒラギノ角ゴ Pro W3" pitchFamily="122" charset="-128"/>
              </a:defRPr>
            </a:lvl4pPr>
            <a:lvl5pPr marL="2057400" indent="-228600">
              <a:defRPr>
                <a:solidFill>
                  <a:schemeClr val="tx1"/>
                </a:solidFill>
                <a:latin typeface="Calibri" panose="020F0502020204030204" pitchFamily="34" charset="0"/>
                <a:ea typeface="ヒラギノ角ゴ Pro W3" pitchFamily="122"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2" charset="-128"/>
              </a:defRPr>
            </a:lvl9pPr>
          </a:lstStyle>
          <a:p>
            <a:fld id="{DDA27F23-7A69-4DF4-BEC8-D16B19A9E582}" type="slidenum">
              <a:rPr lang="en-US" altLang="en-US"/>
              <a:pPr/>
              <a:t>19</a:t>
            </a:fld>
            <a:endParaRPr lang="en-US" altLang="en-US"/>
          </a:p>
        </p:txBody>
      </p:sp>
    </p:spTree>
    <p:extLst>
      <p:ext uri="{BB962C8B-B14F-4D97-AF65-F5344CB8AC3E}">
        <p14:creationId xmlns:p14="http://schemas.microsoft.com/office/powerpoint/2010/main" val="3156397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pic>
        <p:nvPicPr>
          <p:cNvPr id="6" name="Picture 5">
            <a:extLst>
              <a:ext uri="{FF2B5EF4-FFF2-40B4-BE49-F238E27FC236}">
                <a16:creationId xmlns:a16="http://schemas.microsoft.com/office/drawing/2014/main" xmlns="" id="{844FD0F0-FF63-4A54-964C-0CC18B9C6E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23366" y="-38247"/>
            <a:ext cx="5120634" cy="6400791"/>
          </a:xfrm>
          <a:prstGeom prst="rect">
            <a:avLst/>
          </a:prstGeom>
        </p:spPr>
      </p:pic>
      <p:sp>
        <p:nvSpPr>
          <p:cNvPr id="2" name="Title 1">
            <a:extLst>
              <a:ext uri="{FF2B5EF4-FFF2-40B4-BE49-F238E27FC236}">
                <a16:creationId xmlns:a16="http://schemas.microsoft.com/office/drawing/2014/main" xmlns="" id="{4A8A4B5C-5EDF-4ABB-BE54-BCC7BB4FD630}"/>
              </a:ext>
            </a:extLst>
          </p:cNvPr>
          <p:cNvSpPr>
            <a:spLocks noGrp="1"/>
          </p:cNvSpPr>
          <p:nvPr>
            <p:ph type="title"/>
          </p:nvPr>
        </p:nvSpPr>
        <p:spPr>
          <a:xfrm>
            <a:off x="274367" y="495455"/>
            <a:ext cx="3779502" cy="4122251"/>
          </a:xfrm>
        </p:spPr>
        <p:txBody>
          <a:bodyPr>
            <a:normAutofit/>
          </a:bodyPr>
          <a:lstStyle>
            <a:lvl1pPr algn="l">
              <a:defRPr sz="4000">
                <a:solidFill>
                  <a:srgbClr val="698C3D"/>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9904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609600"/>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9" name="Straight Connector 8">
            <a:extLst>
              <a:ext uri="{FF2B5EF4-FFF2-40B4-BE49-F238E27FC236}">
                <a16:creationId xmlns:a16="http://schemas.microsoft.com/office/drawing/2014/main" xmlns="" id="{DD423DE4-6353-4A19-84B8-AE09D305B133}"/>
              </a:ext>
            </a:extLst>
          </p:cNvPr>
          <p:cNvCxnSpPr/>
          <p:nvPr userDrawn="1"/>
        </p:nvCxnSpPr>
        <p:spPr bwMode="auto">
          <a:xfrm flipV="1">
            <a:off x="-3801" y="594391"/>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1850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1310167"/>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flipV="1">
            <a:off x="-3801" y="1291003"/>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549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Line title 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0" y="0"/>
            <a:ext cx="9144000" cy="838200"/>
          </a:xfrm>
          <a:prstGeom prst="rect">
            <a:avLst/>
          </a:prstGeom>
        </p:spPr>
        <p:txBody>
          <a:bodyPr/>
          <a:lstStyle>
            <a:lvl1pPr>
              <a:defRPr sz="3600">
                <a:solidFill>
                  <a:schemeClr val="tx1"/>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566171" y="6505202"/>
            <a:ext cx="2011658" cy="208402"/>
          </a:xfrm>
          <a:prstGeom prst="rect">
            <a:avLst/>
          </a:prstGeom>
        </p:spPr>
        <p:txBody>
          <a:bodyPr lIns="0" tIns="0" rIns="0" bIns="0" anchor="ctr"/>
          <a:lstStyle>
            <a:lvl1pPr>
              <a:defRPr lang="en-US" sz="1000" b="1" dirty="0"/>
            </a:lvl1pPr>
          </a:lstStyle>
          <a:p>
            <a:pPr marL="0" lvl="0" indent="0" algn="ctr">
              <a:buNone/>
            </a:pPr>
            <a:r>
              <a:rPr lang="en-US" dirty="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11" name="Straight Connector 10">
            <a:extLst>
              <a:ext uri="{FF2B5EF4-FFF2-40B4-BE49-F238E27FC236}">
                <a16:creationId xmlns:a16="http://schemas.microsoft.com/office/drawing/2014/main" xmlns="" id="{9477E967-323A-43F6-B4E9-56F987A7F3B4}"/>
              </a:ext>
            </a:extLst>
          </p:cNvPr>
          <p:cNvCxnSpPr>
            <a:cxnSpLocks/>
          </p:cNvCxnSpPr>
          <p:nvPr userDrawn="1"/>
        </p:nvCxnSpPr>
        <p:spPr bwMode="auto">
          <a:xfrm flipV="1">
            <a:off x="-3801" y="8338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4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101700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4141230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88710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RedTagline-Gray BG, Title &amp; Subtitle Left">
    <p:spTree>
      <p:nvGrpSpPr>
        <p:cNvPr id="1" name=""/>
        <p:cNvGrpSpPr/>
        <p:nvPr/>
      </p:nvGrpSpPr>
      <p:grpSpPr>
        <a:xfrm>
          <a:off x="0" y="0"/>
          <a:ext cx="0" cy="0"/>
          <a:chOff x="0" y="0"/>
          <a:chExt cx="0" cy="0"/>
        </a:xfrm>
      </p:grpSpPr>
      <p:sp>
        <p:nvSpPr>
          <p:cNvPr id="2" name="Slide Title"/>
          <p:cNvSpPr>
            <a:spLocks noGrp="1"/>
          </p:cNvSpPr>
          <p:nvPr>
            <p:ph type="ctrTitle"/>
          </p:nvPr>
        </p:nvSpPr>
        <p:spPr>
          <a:xfrm>
            <a:off x="548684" y="1234464"/>
            <a:ext cx="2788937" cy="3200365"/>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80009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LO title and content">
    <p:bg>
      <p:bgPr>
        <a:solidFill>
          <a:srgbClr val="BDE4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776"/>
            <a:ext cx="9124950" cy="874227"/>
          </a:xfrm>
        </p:spPr>
        <p:txBody>
          <a:bodyPr anchor="ctr">
            <a:normAutofit/>
          </a:bodyPr>
          <a:lstStyle>
            <a:lvl1pPr algn="ctr">
              <a:defRPr sz="3600" b="1">
                <a:solidFill>
                  <a:srgbClr val="2296C3"/>
                </a:solidFill>
              </a:defRPr>
            </a:lvl1pPr>
          </a:lstStyle>
          <a:p>
            <a:r>
              <a:rPr lang="en-US" dirty="0"/>
              <a:t>Click to edit Master title style</a:t>
            </a:r>
          </a:p>
        </p:txBody>
      </p:sp>
      <p:sp>
        <p:nvSpPr>
          <p:cNvPr id="4" name="Content Placeholder 2"/>
          <p:cNvSpPr>
            <a:spLocks noGrp="1"/>
          </p:cNvSpPr>
          <p:nvPr>
            <p:ph idx="1"/>
          </p:nvPr>
        </p:nvSpPr>
        <p:spPr>
          <a:xfrm>
            <a:off x="514395" y="960147"/>
            <a:ext cx="8102600" cy="5317638"/>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2473970410"/>
      </p:ext>
    </p:extLst>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051587"/>
            <a:ext cx="8229600" cy="5370798"/>
          </a:xfrm>
          <a:prstGeom prst="rect">
            <a:avLst/>
          </a:prstGeom>
        </p:spPr>
        <p:txBody>
          <a:bodyPr/>
          <a:lstStyle>
            <a:lvl1pPr marL="0" indent="0">
              <a:spcBef>
                <a:spcPts val="0"/>
              </a:spcBef>
              <a:spcAft>
                <a:spcPts val="1200"/>
              </a:spcAft>
              <a:buNone/>
              <a:defRPr sz="2800">
                <a:solidFill>
                  <a:srgbClr val="336699"/>
                </a:solidFill>
              </a:defRPr>
            </a:lvl1pPr>
            <a:lvl2pPr marL="742950" indent="-285750">
              <a:spcBef>
                <a:spcPts val="0"/>
              </a:spcBef>
              <a:spcAft>
                <a:spcPts val="1200"/>
              </a:spcAft>
              <a:buFont typeface="Arial" panose="020B0604020202020204" pitchFamily="34" charset="0"/>
              <a:buChar char="•"/>
              <a:defRPr sz="24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1800"/>
            </a:lvl4pPr>
            <a:lvl5pPr marL="2057400" indent="-228600">
              <a:spcBef>
                <a:spcPts val="0"/>
              </a:spcBef>
              <a:spcAft>
                <a:spcPts val="1200"/>
              </a:spcAft>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50" y="8543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1093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Line 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269403"/>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itle 1"/>
          <p:cNvSpPr>
            <a:spLocks noGrp="1"/>
          </p:cNvSpPr>
          <p:nvPr>
            <p:ph type="title"/>
          </p:nvPr>
        </p:nvSpPr>
        <p:spPr>
          <a:xfrm>
            <a:off x="0" y="0"/>
            <a:ext cx="9162860" cy="1274954"/>
          </a:xfrm>
        </p:spPr>
        <p:txBody>
          <a:bodyPr/>
          <a:lstStyle>
            <a:lvl1pPr algn="ctr">
              <a:defRPr b="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16606" y="1508781"/>
            <a:ext cx="8320949" cy="5029145"/>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a:spcAft>
                <a:spcPts val="1200"/>
              </a:spcAft>
              <a:buNone/>
              <a:defRPr lang="en-US" sz="2800" smtClean="0">
                <a:solidFill>
                  <a:srgbClr val="336699"/>
                </a:solidFill>
              </a:defRPr>
            </a:lvl1pPr>
            <a:lvl2pPr marL="685800" indent="-342900" algn="l">
              <a:spcAft>
                <a:spcPts val="1200"/>
              </a:spcAft>
              <a:buFont typeface="Arial" panose="020B0604020202020204" pitchFamily="34" charset="0"/>
              <a:buChar char="•"/>
              <a:defRPr lang="en-US" sz="2400" smtClean="0"/>
            </a:lvl2pPr>
            <a:lvl3pPr algn="l">
              <a:spcAft>
                <a:spcPts val="1200"/>
              </a:spcAft>
              <a:defRPr lang="en-US" sz="2000" smtClean="0"/>
            </a:lvl3pPr>
            <a:lvl4pPr algn="l">
              <a:spcAft>
                <a:spcPts val="1200"/>
              </a:spcAft>
              <a:defRPr lang="en-US" sz="1800" smtClean="0"/>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2285697110"/>
      </p:ext>
    </p:extLst>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565321"/>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274367" y="1691659"/>
            <a:ext cx="8412433" cy="4754828"/>
          </a:xfrm>
          <a:prstGeom prst="rect">
            <a:avLst/>
          </a:prstGeom>
        </p:spPr>
        <p:txBody>
          <a:bodyPr anchor="t" anchorCtr="0">
            <a:normAutofit/>
          </a:bodyPr>
          <a:lstStyle>
            <a:lvl1pPr marL="0" indent="0" algn="l">
              <a:spcAft>
                <a:spcPts val="800"/>
              </a:spcAft>
              <a:buNone/>
              <a:defRPr sz="2800">
                <a:solidFill>
                  <a:schemeClr val="tx1"/>
                </a:solidFill>
              </a:defRPr>
            </a:lvl1pPr>
            <a:lvl2pPr marL="742950" indent="-285750" algn="l">
              <a:spcAft>
                <a:spcPts val="800"/>
              </a:spcAft>
              <a:buFont typeface="Arial" panose="020B0604020202020204" pitchFamily="34" charset="0"/>
              <a:buChar char="•"/>
              <a:defRPr sz="2400">
                <a:solidFill>
                  <a:schemeClr val="tx1"/>
                </a:solidFill>
              </a:defRPr>
            </a:lvl2pPr>
            <a:lvl3pPr marL="1143000" indent="-228600" algn="l">
              <a:spcAft>
                <a:spcPts val="800"/>
              </a:spcAft>
              <a:buFont typeface="Arial" panose="020B0604020202020204" pitchFamily="34" charset="0"/>
              <a:buChar char="•"/>
              <a:defRPr sz="2000">
                <a:solidFill>
                  <a:schemeClr val="tx1"/>
                </a:solidFill>
              </a:defRPr>
            </a:lvl3pPr>
            <a:lvl4pPr marL="1600200" indent="-228600" algn="l">
              <a:spcAft>
                <a:spcPts val="800"/>
              </a:spcAft>
              <a:buFont typeface="Arial" panose="020B0604020202020204" pitchFamily="34" charset="0"/>
              <a:buChar char="•"/>
              <a:defRPr sz="1800">
                <a:solidFill>
                  <a:schemeClr val="tx1"/>
                </a:solidFill>
              </a:defRPr>
            </a:lvl4pPr>
            <a:lvl5pPr marL="2057400" indent="-228600" algn="l">
              <a:spcAft>
                <a:spcPts val="800"/>
              </a:spcAft>
              <a:buFont typeface="Arial" panose="020B0604020202020204" pitchFamily="34" charset="0"/>
              <a:buChar cha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566171" y="6496886"/>
            <a:ext cx="2011658" cy="208713"/>
          </a:xfrm>
          <a:prstGeom prst="rect">
            <a:avLst/>
          </a:prstGeom>
        </p:spPr>
        <p:txBody>
          <a:bodyPr lIns="0" tIns="0" rIns="0" bIns="0" anchor="ctr"/>
          <a:lstStyle>
            <a:lvl1pPr marL="0" indent="0" algn="ctr">
              <a:buNone/>
              <a:defRPr sz="1000" b="1"/>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3801" y="1565320"/>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9210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ine Title and No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91854" y="6487792"/>
            <a:ext cx="2560292"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50" y="8687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124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Line Title and No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143025"/>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itle 1"/>
          <p:cNvSpPr>
            <a:spLocks noGrp="1"/>
          </p:cNvSpPr>
          <p:nvPr>
            <p:ph type="title"/>
          </p:nvPr>
        </p:nvSpPr>
        <p:spPr>
          <a:xfrm>
            <a:off x="50" y="0"/>
            <a:ext cx="9162760" cy="1188782"/>
          </a:xfrm>
        </p:spPr>
        <p:txBody>
          <a:bodyPr/>
          <a:lstStyle>
            <a:lvl1pPr algn="ctr">
              <a:defRPr b="0">
                <a:solidFill>
                  <a:schemeClr val="tx1"/>
                </a:solidFill>
                <a:effectLst/>
              </a:defRPr>
            </a:lvl1pPr>
          </a:lstStyle>
          <a:p>
            <a:r>
              <a:rPr lang="en-US" dirty="0"/>
              <a:t>Click to edit Master title style</a:t>
            </a:r>
          </a:p>
        </p:txBody>
      </p:sp>
    </p:spTree>
    <p:extLst>
      <p:ext uri="{BB962C8B-B14F-4D97-AF65-F5344CB8AC3E}">
        <p14:creationId xmlns:p14="http://schemas.microsoft.com/office/powerpoint/2010/main" val="1226389368"/>
      </p:ext>
    </p:extLst>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gure Title and RedBar">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50" cy="685830"/>
          </a:xfrm>
          <a:prstGeom prst="rect">
            <a:avLst/>
          </a:prstGeom>
        </p:spPr>
        <p:txBody>
          <a:bodyPr/>
          <a:lstStyle>
            <a:lvl1pPr marL="228600" indent="0" algn="l">
              <a:defRPr sz="32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00415" y="6509126"/>
            <a:ext cx="2743170" cy="182878"/>
          </a:xfrm>
          <a:prstGeom prst="rect">
            <a:avLst/>
          </a:prstGeom>
        </p:spPr>
        <p:txBody>
          <a:bodyPr lIns="0" tIns="0" rIns="0" bIns="0" anchor="ctr"/>
          <a:lstStyle>
            <a:lvl1pPr marL="0" indent="0" algn="ctr">
              <a:buNone/>
              <a:defRPr sz="1000" b="1"/>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51962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2" name="Title Placeholder 1">
            <a:extLst>
              <a:ext uri="{FF2B5EF4-FFF2-40B4-BE49-F238E27FC236}">
                <a16:creationId xmlns:a16="http://schemas.microsoft.com/office/drawing/2014/main" xmlns="" id="{7F19113F-1752-427C-A9D4-61978D729808}"/>
              </a:ext>
            </a:extLst>
          </p:cNvPr>
          <p:cNvSpPr>
            <a:spLocks noGrp="1"/>
          </p:cNvSpPr>
          <p:nvPr>
            <p:ph type="title"/>
          </p:nvPr>
        </p:nvSpPr>
        <p:spPr>
          <a:xfrm>
            <a:off x="0" y="1"/>
            <a:ext cx="9144000" cy="105158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9471EE44-842D-4E0B-AFF7-B419DE98BCDE}"/>
              </a:ext>
            </a:extLst>
          </p:cNvPr>
          <p:cNvSpPr>
            <a:spLocks noGrp="1"/>
          </p:cNvSpPr>
          <p:nvPr>
            <p:ph type="body" idx="1"/>
          </p:nvPr>
        </p:nvSpPr>
        <p:spPr>
          <a:xfrm>
            <a:off x="365806" y="1296988"/>
            <a:ext cx="8412388" cy="4879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361553"/>
      </p:ext>
    </p:extLst>
  </p:cSld>
  <p:clrMap bg1="lt1" tx1="dk1" bg2="lt2" tx2="dk2" accent1="accent1" accent2="accent2" accent3="accent3" accent4="accent4" accent5="accent5" accent6="accent6" hlink="hlink" folHlink="folHlink"/>
  <p:sldLayoutIdLst>
    <p:sldLayoutId id="2147484105" r:id="rId1"/>
    <p:sldLayoutId id="2147484093" r:id="rId2"/>
    <p:sldLayoutId id="2147484087" r:id="rId3"/>
    <p:sldLayoutId id="2147484069" r:id="rId4"/>
    <p:sldLayoutId id="2147484094" r:id="rId5"/>
    <p:sldLayoutId id="2147484082" r:id="rId6"/>
    <p:sldLayoutId id="2147484100" r:id="rId7"/>
    <p:sldLayoutId id="2147484096" r:id="rId8"/>
    <p:sldLayoutId id="2147484084" r:id="rId9"/>
    <p:sldLayoutId id="2147484071" r:id="rId10"/>
    <p:sldLayoutId id="2147484099" r:id="rId11"/>
    <p:sldLayoutId id="2147484072" r:id="rId12"/>
  </p:sldLayoutIdLst>
  <p:hf sldNum="0"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292100" indent="-292100" algn="l" defTabSz="457200" rtl="0" eaLnBrk="1" latinLnBrk="0" hangingPunct="1">
        <a:spcBef>
          <a:spcPts val="0"/>
        </a:spcBef>
        <a:spcAft>
          <a:spcPts val="600"/>
        </a:spcAft>
        <a:buFont typeface="Arial"/>
        <a:buChar char="•"/>
        <a:defRPr sz="2800" kern="1200">
          <a:solidFill>
            <a:srgbClr val="336699"/>
          </a:solidFill>
          <a:latin typeface="+mn-lt"/>
          <a:ea typeface="+mn-ea"/>
          <a:cs typeface="+mn-cs"/>
        </a:defRPr>
      </a:lvl1pPr>
      <a:lvl2pPr marL="635000" indent="-292100" algn="l" defTabSz="457200"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77900" indent="-228600" algn="l" defTabSz="457200" rtl="0" eaLnBrk="1" latinLnBrk="0" hangingPunct="1">
        <a:spcBef>
          <a:spcPts val="0"/>
        </a:spcBef>
        <a:spcAft>
          <a:spcPts val="600"/>
        </a:spcAft>
        <a:buFont typeface="Arial"/>
        <a:buChar char="•"/>
        <a:defRPr sz="2000" kern="1200">
          <a:solidFill>
            <a:schemeClr val="tx1"/>
          </a:solidFill>
          <a:latin typeface="+mn-lt"/>
          <a:ea typeface="+mn-ea"/>
          <a:cs typeface="+mn-cs"/>
        </a:defRPr>
      </a:lvl3pPr>
      <a:lvl4pPr marL="16002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4pPr>
      <a:lvl5pPr marL="20574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714211555"/>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slide" Target="slide5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slide" Target="slide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slide" Target="slide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7F43-171D-48D9-89EB-DAF1D0680FD5}"/>
              </a:ext>
            </a:extLst>
          </p:cNvPr>
          <p:cNvSpPr>
            <a:spLocks noGrp="1"/>
          </p:cNvSpPr>
          <p:nvPr>
            <p:ph type="title"/>
          </p:nvPr>
        </p:nvSpPr>
        <p:spPr>
          <a:xfrm>
            <a:off x="274367" y="137196"/>
            <a:ext cx="3779502" cy="4122251"/>
          </a:xfrm>
        </p:spPr>
        <p:txBody>
          <a:bodyPr/>
          <a:lstStyle/>
          <a:p>
            <a:pPr marL="0" indent="0"/>
            <a:r>
              <a:rPr lang="en-US" dirty="0"/>
              <a:t>CHAPTER 5</a:t>
            </a:r>
            <a:br>
              <a:rPr lang="en-US" dirty="0"/>
            </a:br>
            <a:r>
              <a:rPr lang="en-US" dirty="0"/>
              <a:t>The Five Generic Competitive Strategies</a:t>
            </a:r>
          </a:p>
        </p:txBody>
      </p:sp>
    </p:spTree>
    <p:extLst>
      <p:ext uri="{BB962C8B-B14F-4D97-AF65-F5344CB8AC3E}">
        <p14:creationId xmlns:p14="http://schemas.microsoft.com/office/powerpoint/2010/main" val="201018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Low-Cost Provider Strategies</a:t>
            </a:r>
          </a:p>
        </p:txBody>
      </p:sp>
      <p:sp>
        <p:nvSpPr>
          <p:cNvPr id="3" name="Content Placeholder 2"/>
          <p:cNvSpPr>
            <a:spLocks noGrp="1"/>
          </p:cNvSpPr>
          <p:nvPr>
            <p:ph idx="1"/>
          </p:nvPr>
        </p:nvSpPr>
        <p:spPr/>
        <p:txBody>
          <a:bodyPr/>
          <a:lstStyle/>
          <a:p>
            <a:pPr marL="0" indent="0">
              <a:buNone/>
            </a:pPr>
            <a:r>
              <a:rPr lang="en-US" dirty="0"/>
              <a:t>A powerful competitive approach with price-sensitive buyers when a firm’s offering:</a:t>
            </a:r>
          </a:p>
          <a:p>
            <a:pPr lvl="1"/>
            <a:r>
              <a:rPr lang="en-US" dirty="0"/>
              <a:t>Has meaningfully lower costs than rivals—but not necessarily the absolutely lowest possible cost</a:t>
            </a:r>
          </a:p>
          <a:p>
            <a:pPr lvl="1"/>
            <a:r>
              <a:rPr lang="en-US" dirty="0"/>
              <a:t>Includes features and services that buyers consider essential</a:t>
            </a:r>
          </a:p>
          <a:p>
            <a:pPr lvl="1"/>
            <a:r>
              <a:rPr lang="en-US" dirty="0"/>
              <a:t>Is viewed by buyers as offering equivalent or higher value even if priced lower than competing products</a:t>
            </a:r>
          </a:p>
        </p:txBody>
      </p:sp>
    </p:spTree>
    <p:extLst>
      <p:ext uri="{BB962C8B-B14F-4D97-AF65-F5344CB8AC3E}">
        <p14:creationId xmlns:p14="http://schemas.microsoft.com/office/powerpoint/2010/main" val="856230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Low-Cost Leader</a:t>
            </a:r>
          </a:p>
        </p:txBody>
      </p:sp>
      <p:sp>
        <p:nvSpPr>
          <p:cNvPr id="5" name="Content Placeholder 4"/>
          <p:cNvSpPr>
            <a:spLocks noGrp="1"/>
          </p:cNvSpPr>
          <p:nvPr>
            <p:ph idx="1"/>
          </p:nvPr>
        </p:nvSpPr>
        <p:spPr/>
        <p:txBody>
          <a:bodyPr/>
          <a:lstStyle/>
          <a:p>
            <a:r>
              <a:rPr lang="en-US" dirty="0"/>
              <a:t>A </a:t>
            </a:r>
            <a:r>
              <a:rPr lang="en-US" b="1" dirty="0"/>
              <a:t>low-cost leader</a:t>
            </a:r>
            <a:r>
              <a:rPr lang="en-US" dirty="0"/>
              <a:t>’s basis for competitive advantage is lower overall costs than competitors. Success in achieving a low-cost edge over rivals comes from eliminating and/or curbing “nonessential” activities and/or outmanaging rivals in performing essential activities.</a:t>
            </a:r>
          </a:p>
        </p:txBody>
      </p:sp>
    </p:spTree>
    <p:extLst>
      <p:ext uri="{BB962C8B-B14F-4D97-AF65-F5344CB8AC3E}">
        <p14:creationId xmlns:p14="http://schemas.microsoft.com/office/powerpoint/2010/main" val="4237911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AF721-438A-4A99-9DB5-8707B0B8FB1C}"/>
              </a:ext>
            </a:extLst>
          </p:cNvPr>
          <p:cNvSpPr>
            <a:spLocks noGrp="1"/>
          </p:cNvSpPr>
          <p:nvPr>
            <p:ph type="title"/>
          </p:nvPr>
        </p:nvSpPr>
        <p:spPr>
          <a:xfrm>
            <a:off x="548684" y="0"/>
            <a:ext cx="8065492" cy="1274954"/>
          </a:xfrm>
        </p:spPr>
        <p:txBody>
          <a:bodyPr/>
          <a:lstStyle/>
          <a:p>
            <a:r>
              <a:rPr lang="en-US" dirty="0"/>
              <a:t>Translating a Low-Cost Strategy into Attractive Profit Performance</a:t>
            </a:r>
          </a:p>
        </p:txBody>
      </p:sp>
      <p:sp>
        <p:nvSpPr>
          <p:cNvPr id="3" name="Content Placeholder 2">
            <a:extLst>
              <a:ext uri="{FF2B5EF4-FFF2-40B4-BE49-F238E27FC236}">
                <a16:creationId xmlns:a16="http://schemas.microsoft.com/office/drawing/2014/main" xmlns="" id="{9776B96C-736A-497E-B4C4-0C18CB13CB1F}"/>
              </a:ext>
            </a:extLst>
          </p:cNvPr>
          <p:cNvSpPr>
            <a:spLocks noGrp="1"/>
          </p:cNvSpPr>
          <p:nvPr>
            <p:ph idx="1"/>
          </p:nvPr>
        </p:nvSpPr>
        <p:spPr/>
        <p:txBody>
          <a:bodyPr/>
          <a:lstStyle/>
          <a:p>
            <a:pPr marL="0" indent="0">
              <a:buNone/>
            </a:pPr>
            <a:r>
              <a:rPr lang="en-US" dirty="0"/>
              <a:t>Option 1:</a:t>
            </a:r>
          </a:p>
          <a:p>
            <a:pPr marL="342900" lvl="1" indent="0">
              <a:buNone/>
            </a:pPr>
            <a:r>
              <a:rPr lang="en-US" dirty="0"/>
              <a:t>Use a lower-cost edge to underprice competitors and attract price-sensitive buyers in great enough numbers to increase total profits</a:t>
            </a:r>
          </a:p>
          <a:p>
            <a:pPr marL="0" indent="0">
              <a:buNone/>
            </a:pPr>
            <a:r>
              <a:rPr lang="en-US" dirty="0"/>
              <a:t>Option 2:</a:t>
            </a:r>
          </a:p>
          <a:p>
            <a:pPr marL="342900" lvl="1" indent="0">
              <a:buNone/>
            </a:pPr>
            <a:r>
              <a:rPr lang="en-US" dirty="0"/>
              <a:t>Maintain present price, be content with present market share, and use lower-cost edge to earn a higher profit margin on each unit sold</a:t>
            </a:r>
          </a:p>
        </p:txBody>
      </p:sp>
    </p:spTree>
    <p:extLst>
      <p:ext uri="{BB962C8B-B14F-4D97-AF65-F5344CB8AC3E}">
        <p14:creationId xmlns:p14="http://schemas.microsoft.com/office/powerpoint/2010/main" val="2151476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74366" y="0"/>
            <a:ext cx="8595267" cy="1274954"/>
          </a:xfrm>
        </p:spPr>
        <p:txBody>
          <a:bodyPr>
            <a:normAutofit/>
          </a:bodyPr>
          <a:lstStyle/>
          <a:p>
            <a:pPr>
              <a:defRPr/>
            </a:pPr>
            <a:r>
              <a:rPr lang="en-US" altLang="en-US" dirty="0" smtClean="0">
                <a:ea typeface="Arial" charset="0"/>
              </a:rPr>
              <a:t>Achieving Competitive Advantage with a Low-Cost Strategy</a:t>
            </a:r>
          </a:p>
        </p:txBody>
      </p:sp>
      <p:sp>
        <p:nvSpPr>
          <p:cNvPr id="47107" name="Content Placeholder 2"/>
          <p:cNvSpPr>
            <a:spLocks noGrp="1"/>
          </p:cNvSpPr>
          <p:nvPr>
            <p:ph idx="1"/>
          </p:nvPr>
        </p:nvSpPr>
        <p:spPr/>
        <p:txBody>
          <a:bodyPr/>
          <a:lstStyle/>
          <a:p>
            <a:r>
              <a:rPr lang="en-US" altLang="en-US" smtClean="0">
                <a:ea typeface="ヒラギノ角ゴ Pro W3" pitchFamily="122" charset="-128"/>
              </a:rPr>
              <a:t>Firms that keep their costs low while offering acceptable value gain a competitive advantage</a:t>
            </a:r>
          </a:p>
        </p:txBody>
      </p:sp>
      <p:pic>
        <p:nvPicPr>
          <p:cNvPr id="47109" name="Picture 7" descr="This image shows three bars in a graph. On the left, at a disadvantage, is Firm A that offers higher cost and lower value. On the right are two companies that are at an advantage. Both firm B and firm C have lower costs than Firm A, however firm B extracts higher value. &#10;&#10;In both approaches to cost leadership in this image, Firm B’s economic value creation is greater than that of Firm A and Firm C. Yet, both firms B and C achieve a competitive advantage over Firm A. Either one can charge prices similar to its competitors and benefit from a greater profit margin per unit, or it can charge lower prices than its competition and gain higher profits from higher volume. Both variations of a cost-leadership strategy can result in competitive advantage. Although Firm B has a competitive advantage over both firms A and C, Firm C has a competitive advantage in comparison to Firm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2703513"/>
            <a:ext cx="551815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649409"/>
      </p:ext>
    </p:extLst>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7588F02-F756-46B7-8D31-FB9C46E4ADE4}"/>
              </a:ext>
            </a:extLst>
          </p:cNvPr>
          <p:cNvSpPr>
            <a:spLocks noGrp="1"/>
          </p:cNvSpPr>
          <p:nvPr>
            <p:ph type="title"/>
          </p:nvPr>
        </p:nvSpPr>
        <p:spPr/>
        <p:txBody>
          <a:bodyPr/>
          <a:lstStyle/>
          <a:p>
            <a:r>
              <a:rPr lang="en-US" dirty="0"/>
              <a:t>The Two Major Avenues for </a:t>
            </a:r>
            <a:br>
              <a:rPr lang="en-US" dirty="0"/>
            </a:br>
            <a:r>
              <a:rPr lang="en-US" dirty="0"/>
              <a:t>Achieving Low-Cost Leadership</a:t>
            </a:r>
          </a:p>
        </p:txBody>
      </p:sp>
      <p:sp>
        <p:nvSpPr>
          <p:cNvPr id="5" name="Content Placeholder 4">
            <a:extLst>
              <a:ext uri="{FF2B5EF4-FFF2-40B4-BE49-F238E27FC236}">
                <a16:creationId xmlns:a16="http://schemas.microsoft.com/office/drawing/2014/main" xmlns="" id="{3B6C441E-E4AA-4B07-8605-6A74CF541A7F}"/>
              </a:ext>
            </a:extLst>
          </p:cNvPr>
          <p:cNvSpPr>
            <a:spLocks noGrp="1"/>
          </p:cNvSpPr>
          <p:nvPr>
            <p:ph idx="1"/>
          </p:nvPr>
        </p:nvSpPr>
        <p:spPr/>
        <p:txBody>
          <a:bodyPr/>
          <a:lstStyle/>
          <a:p>
            <a:pPr marL="514350" indent="-514350">
              <a:buFont typeface="+mj-lt"/>
              <a:buAutoNum type="arabicPeriod"/>
            </a:pPr>
            <a:r>
              <a:rPr lang="en-US" dirty="0"/>
              <a:t>Performing essential value chain activities more cost-effectively than rivals</a:t>
            </a:r>
          </a:p>
          <a:p>
            <a:pPr marL="514350" indent="-514350">
              <a:buFont typeface="+mj-lt"/>
              <a:buAutoNum type="arabicPeriod"/>
            </a:pPr>
            <a:r>
              <a:rPr lang="en-US" dirty="0"/>
              <a:t>Revamping the firm’s overall value chain to eliminate or bypass some cost-producing activities altogether</a:t>
            </a:r>
          </a:p>
        </p:txBody>
      </p:sp>
    </p:spTree>
    <p:extLst>
      <p:ext uri="{BB962C8B-B14F-4D97-AF65-F5344CB8AC3E}">
        <p14:creationId xmlns:p14="http://schemas.microsoft.com/office/powerpoint/2010/main" val="228059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30" y="9756"/>
            <a:ext cx="5486340" cy="1310167"/>
          </a:xfrm>
        </p:spPr>
        <p:txBody>
          <a:bodyPr/>
          <a:lstStyle/>
          <a:p>
            <a:r>
              <a:rPr lang="en-US" dirty="0">
                <a:solidFill>
                  <a:schemeClr val="tx1"/>
                </a:solidFill>
              </a:rPr>
              <a:t>Cost-Efficient Management of Value Chain Activities</a:t>
            </a:r>
          </a:p>
        </p:txBody>
      </p:sp>
      <p:sp>
        <p:nvSpPr>
          <p:cNvPr id="6" name="Content Placeholder 5"/>
          <p:cNvSpPr>
            <a:spLocks noGrp="1"/>
          </p:cNvSpPr>
          <p:nvPr>
            <p:ph sz="half" idx="1"/>
          </p:nvPr>
        </p:nvSpPr>
        <p:spPr/>
        <p:txBody>
          <a:bodyPr>
            <a:noAutofit/>
          </a:bodyPr>
          <a:lstStyle/>
          <a:p>
            <a:pPr>
              <a:spcAft>
                <a:spcPts val="1200"/>
              </a:spcAft>
            </a:pPr>
            <a:r>
              <a:rPr lang="en-US" sz="2000" dirty="0"/>
              <a:t>Striving to capture all available economies of scale.</a:t>
            </a:r>
          </a:p>
          <a:p>
            <a:pPr>
              <a:spcAft>
                <a:spcPts val="1200"/>
              </a:spcAft>
            </a:pPr>
            <a:r>
              <a:rPr lang="en-US" sz="2000" dirty="0"/>
              <a:t>Taking full advantage of experience and learning curve effects.</a:t>
            </a:r>
          </a:p>
          <a:p>
            <a:pPr>
              <a:spcAft>
                <a:spcPts val="1200"/>
              </a:spcAft>
            </a:pPr>
            <a:r>
              <a:rPr lang="en-US" sz="2000" dirty="0"/>
              <a:t>Trying to operate facilities at full capacity.</a:t>
            </a:r>
          </a:p>
          <a:p>
            <a:pPr>
              <a:spcAft>
                <a:spcPts val="1200"/>
              </a:spcAft>
            </a:pPr>
            <a:r>
              <a:rPr lang="en-US" sz="2000" dirty="0"/>
              <a:t>Substituting lower-cost inputs whenever there is little or no sacrifice in product quality or product performance.</a:t>
            </a:r>
          </a:p>
          <a:p>
            <a:pPr>
              <a:spcAft>
                <a:spcPts val="1200"/>
              </a:spcAft>
            </a:pPr>
            <a:r>
              <a:rPr lang="en-US" sz="2000" dirty="0"/>
              <a:t>Employing advanced production technology and process design to improve overall efficiency.</a:t>
            </a:r>
          </a:p>
        </p:txBody>
      </p:sp>
      <p:sp>
        <p:nvSpPr>
          <p:cNvPr id="7" name="Content Placeholder 6"/>
          <p:cNvSpPr>
            <a:spLocks noGrp="1"/>
          </p:cNvSpPr>
          <p:nvPr>
            <p:ph sz="half" idx="2"/>
          </p:nvPr>
        </p:nvSpPr>
        <p:spPr/>
        <p:txBody>
          <a:bodyPr>
            <a:normAutofit/>
          </a:bodyPr>
          <a:lstStyle/>
          <a:p>
            <a:pPr>
              <a:spcAft>
                <a:spcPts val="1200"/>
              </a:spcAft>
            </a:pPr>
            <a:r>
              <a:rPr lang="en-US" sz="2000" dirty="0"/>
              <a:t>Using communication systems and information technology to achieve operating efficiencies.</a:t>
            </a:r>
          </a:p>
          <a:p>
            <a:pPr>
              <a:spcAft>
                <a:spcPts val="1200"/>
              </a:spcAft>
            </a:pPr>
            <a:r>
              <a:rPr lang="en-US" sz="2000" dirty="0"/>
              <a:t>Using the company’s bargaining power vis-à-vis suppliers to gain concessions.</a:t>
            </a:r>
          </a:p>
          <a:p>
            <a:pPr>
              <a:spcAft>
                <a:spcPts val="1200"/>
              </a:spcAft>
            </a:pPr>
            <a:r>
              <a:rPr lang="en-US" sz="2000" dirty="0"/>
              <a:t>Being alert to the cost advantages of outsourcing and vertical integration.</a:t>
            </a:r>
          </a:p>
          <a:p>
            <a:pPr>
              <a:spcAft>
                <a:spcPts val="1200"/>
              </a:spcAft>
            </a:pPr>
            <a:r>
              <a:rPr lang="en-US" sz="2000" dirty="0"/>
              <a:t>Pursuing ways to boost labor productivity and lower overall compensation costs.</a:t>
            </a:r>
          </a:p>
        </p:txBody>
      </p:sp>
    </p:spTree>
    <p:extLst>
      <p:ext uri="{BB962C8B-B14F-4D97-AF65-F5344CB8AC3E}">
        <p14:creationId xmlns:p14="http://schemas.microsoft.com/office/powerpoint/2010/main" val="1102328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CORE CONCEPT: Cost Driver</a:t>
            </a:r>
          </a:p>
        </p:txBody>
      </p:sp>
      <p:sp>
        <p:nvSpPr>
          <p:cNvPr id="2" name="Content Placeholder 1"/>
          <p:cNvSpPr>
            <a:spLocks noGrp="1"/>
          </p:cNvSpPr>
          <p:nvPr>
            <p:ph idx="1"/>
          </p:nvPr>
        </p:nvSpPr>
        <p:spPr/>
        <p:txBody>
          <a:bodyPr>
            <a:normAutofit/>
          </a:bodyPr>
          <a:lstStyle/>
          <a:p>
            <a:r>
              <a:rPr lang="en-US" sz="2800" dirty="0"/>
              <a:t>A </a:t>
            </a:r>
            <a:r>
              <a:rPr lang="en-US" sz="2800" b="1" dirty="0"/>
              <a:t>cost driver </a:t>
            </a:r>
            <a:r>
              <a:rPr lang="en-US" sz="2800" dirty="0"/>
              <a:t>is a factor having a strong effect on the cost of a company’s value chain activities and cost structure.</a:t>
            </a:r>
          </a:p>
        </p:txBody>
      </p:sp>
    </p:spTree>
    <p:extLst>
      <p:ext uri="{BB962C8B-B14F-4D97-AF65-F5344CB8AC3E}">
        <p14:creationId xmlns:p14="http://schemas.microsoft.com/office/powerpoint/2010/main" val="403346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xmlns="" id="{451F25D4-1351-4813-BEF9-D1C74D4DC680}"/>
              </a:ext>
            </a:extLst>
          </p:cNvPr>
          <p:cNvSpPr>
            <a:spLocks noGrp="1"/>
          </p:cNvSpPr>
          <p:nvPr>
            <p:ph type="title"/>
          </p:nvPr>
        </p:nvSpPr>
        <p:spPr/>
        <p:txBody>
          <a:bodyPr>
            <a:noAutofit/>
          </a:bodyPr>
          <a:lstStyle/>
          <a:p>
            <a:r>
              <a:rPr lang="en-US" sz="2800" dirty="0">
                <a:solidFill>
                  <a:srgbClr val="E56C37"/>
                </a:solidFill>
              </a:rPr>
              <a:t>FIGURE 5.2 </a:t>
            </a:r>
            <a:r>
              <a:rPr lang="en-US" sz="2800" dirty="0"/>
              <a:t>Important Cost Drivers in a Firm’s Value Chain</a:t>
            </a:r>
          </a:p>
        </p:txBody>
      </p:sp>
      <p:pic>
        <p:nvPicPr>
          <p:cNvPr id="9" name="Picture 8" descr="A figure lists the important cost drivers in a firm’s value chain."/>
          <p:cNvPicPr>
            <a:picLocks noChangeAspect="1"/>
          </p:cNvPicPr>
          <p:nvPr/>
        </p:nvPicPr>
        <p:blipFill>
          <a:blip r:embed="rId3" cstate="print"/>
          <a:stretch>
            <a:fillRect/>
          </a:stretch>
        </p:blipFill>
        <p:spPr>
          <a:xfrm>
            <a:off x="1341684" y="881902"/>
            <a:ext cx="6460632" cy="5381707"/>
          </a:xfrm>
          <a:prstGeom prst="rect">
            <a:avLst/>
          </a:prstGeom>
        </p:spPr>
      </p:pic>
      <p:sp>
        <p:nvSpPr>
          <p:cNvPr id="20" name="Text Placeholder 19">
            <a:extLst>
              <a:ext uri="{FF2B5EF4-FFF2-40B4-BE49-F238E27FC236}">
                <a16:creationId xmlns:a16="http://schemas.microsoft.com/office/drawing/2014/main" xmlns="" id="{BC977C0E-807C-4B38-B2BE-37F5B0A12923}"/>
              </a:ext>
            </a:extLst>
          </p:cNvPr>
          <p:cNvSpPr>
            <a:spLocks noGrp="1"/>
          </p:cNvSpPr>
          <p:nvPr>
            <p:ph type="body" sz="quarter" idx="16"/>
          </p:nvPr>
        </p:nvSpPr>
        <p:spPr/>
        <p:txBody>
          <a:bodyPr/>
          <a:lstStyle/>
          <a:p>
            <a:r>
              <a:rPr lang="en-US" dirty="0">
                <a:hlinkClick r:id="rId4" action="ppaction://hlinksldjump"/>
              </a:rPr>
              <a:t>Jump to Appendix 2 for long description.</a:t>
            </a:r>
            <a:endParaRPr lang="en-US" dirty="0"/>
          </a:p>
        </p:txBody>
      </p:sp>
    </p:spTree>
    <p:extLst>
      <p:ext uri="{BB962C8B-B14F-4D97-AF65-F5344CB8AC3E}">
        <p14:creationId xmlns:p14="http://schemas.microsoft.com/office/powerpoint/2010/main" val="2449864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ea typeface="ヒラギノ角ゴ Pro W3" pitchFamily="122" charset="-128"/>
              </a:rPr>
              <a:t>Economies of Scale</a:t>
            </a:r>
          </a:p>
        </p:txBody>
      </p:sp>
      <p:sp>
        <p:nvSpPr>
          <p:cNvPr id="51203" name="Content Placeholder 2"/>
          <p:cNvSpPr>
            <a:spLocks noGrp="1"/>
          </p:cNvSpPr>
          <p:nvPr>
            <p:ph idx="1"/>
          </p:nvPr>
        </p:nvSpPr>
        <p:spPr/>
        <p:txBody>
          <a:bodyPr/>
          <a:lstStyle/>
          <a:p>
            <a:r>
              <a:rPr lang="en-US" altLang="en-US" smtClean="0">
                <a:ea typeface="ヒラギノ角ゴ Pro W3" pitchFamily="122" charset="-128"/>
              </a:rPr>
              <a:t>Decreases in per unit costs as output increases</a:t>
            </a:r>
          </a:p>
        </p:txBody>
      </p:sp>
      <p:pic>
        <p:nvPicPr>
          <p:cNvPr id="51205" name="Picture 9" descr="This image shows the relationship between unit cost and output. In the Economies of Scale phase, cost per unit falls as output increases up to a certain point. A firm whose output is closer to this point has a cost advantage over other firms with less output. In this sense, bigger is better. The second part of the curve is the Minimum Efficient Scale phase. In this phase, returns are constant and are flat, as further economies of scale cannot be achieved. In the third phase of the graph, towards the right side, diseconomies of scale are realized as additional output results in per unit cost incre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62" y="2079252"/>
            <a:ext cx="7428492" cy="445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622677"/>
      </p:ext>
    </p:extLst>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a:bodyPr>
          <a:lstStyle/>
          <a:p>
            <a:pPr>
              <a:defRPr/>
            </a:pPr>
            <a:r>
              <a:rPr lang="en-US" altLang="en-US" dirty="0" smtClean="0">
                <a:ea typeface="Arial" charset="0"/>
              </a:rPr>
              <a:t>Learning Curve and Experience Curve Effects</a:t>
            </a:r>
          </a:p>
        </p:txBody>
      </p:sp>
      <p:pic>
        <p:nvPicPr>
          <p:cNvPr id="55300" name="Picture 6" descr="This image depicts a 90 percent and an 80 percent learning curve. In a 90 percent learning curve, per-unit cost drops 10 percent every time output is doubled. The steeper 80 percent learning curve indicates a 20 percent drop every time output is doubled. &#10;&#10;It is important to note that the learning-curve effect is driven by increasing cumulative output within the existing technology over time. That implies that the only difference between two points on the same learning curve is the size of the cumulative output. The underlying technology remains the same. The speed of learning determines the slope of the learning curve, or how steep the learning curve is (e.g., 80 percent is steeper than a 90 percent learning curve, because costs decrease by 20 percent versus a mere 10 percent each time output doub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1676400"/>
            <a:ext cx="6834188"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631768"/>
      </p:ext>
    </p:extLst>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296C3"/>
                </a:solidFill>
              </a:rPr>
              <a:t>LEARNING OBJECTIVES</a:t>
            </a:r>
          </a:p>
        </p:txBody>
      </p:sp>
      <p:sp>
        <p:nvSpPr>
          <p:cNvPr id="3" name="Content Placeholder 2"/>
          <p:cNvSpPr>
            <a:spLocks noGrp="1"/>
          </p:cNvSpPr>
          <p:nvPr>
            <p:ph idx="1"/>
          </p:nvPr>
        </p:nvSpPr>
        <p:spPr>
          <a:xfrm>
            <a:off x="514395" y="960147"/>
            <a:ext cx="7806604" cy="5317638"/>
          </a:xfrm>
        </p:spPr>
        <p:txBody>
          <a:bodyPr>
            <a:noAutofit/>
          </a:bodyPr>
          <a:lstStyle/>
          <a:p>
            <a:pPr marL="457200" indent="-457200">
              <a:spcAft>
                <a:spcPts val="1200"/>
              </a:spcAft>
              <a:buFont typeface="+mj-lt"/>
              <a:buAutoNum type="arabicPeriod"/>
            </a:pPr>
            <a:r>
              <a:rPr lang="en-US" sz="2400" dirty="0"/>
              <a:t>Understand what distinguishes each of the five generic strategies and why some of these strategies work better in certain kinds of industry and competitive conditions than in others.</a:t>
            </a:r>
          </a:p>
          <a:p>
            <a:pPr marL="457200" indent="-457200">
              <a:spcAft>
                <a:spcPts val="1200"/>
              </a:spcAft>
              <a:buFont typeface="+mj-lt"/>
              <a:buAutoNum type="arabicPeriod"/>
            </a:pPr>
            <a:r>
              <a:rPr lang="en-US" sz="2400" dirty="0"/>
              <a:t>Explain the major avenues for achieving a competitive advantage based on lower costs.</a:t>
            </a:r>
          </a:p>
          <a:p>
            <a:pPr marL="457200" indent="-457200">
              <a:spcAft>
                <a:spcPts val="1200"/>
              </a:spcAft>
              <a:buFont typeface="+mj-lt"/>
              <a:buAutoNum type="arabicPeriod"/>
            </a:pPr>
            <a:r>
              <a:rPr lang="en-US" sz="2400" dirty="0"/>
              <a:t>Explain the major avenues for developing a competitive advantage based on differentiating a company’s product or service offering from the offerings of rivals.</a:t>
            </a:r>
          </a:p>
          <a:p>
            <a:pPr marL="457200" indent="-457200">
              <a:spcAft>
                <a:spcPts val="1200"/>
              </a:spcAft>
              <a:buFont typeface="+mj-lt"/>
              <a:buAutoNum type="arabicPeriod"/>
            </a:pPr>
            <a:r>
              <a:rPr lang="en-US" sz="2400" dirty="0"/>
              <a:t>Recognize the attributes of a best-cost provider strategy—a hybrid of low-cost provider and differentiation strategies.</a:t>
            </a:r>
          </a:p>
        </p:txBody>
      </p:sp>
    </p:spTree>
    <p:extLst>
      <p:ext uri="{BB962C8B-B14F-4D97-AF65-F5344CB8AC3E}">
        <p14:creationId xmlns:p14="http://schemas.microsoft.com/office/powerpoint/2010/main" val="168179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Revamping the Value Chain</a:t>
            </a:r>
          </a:p>
        </p:txBody>
      </p:sp>
      <p:sp>
        <p:nvSpPr>
          <p:cNvPr id="13" name="Content Placeholder 12">
            <a:extLst>
              <a:ext uri="{FF2B5EF4-FFF2-40B4-BE49-F238E27FC236}">
                <a16:creationId xmlns:a16="http://schemas.microsoft.com/office/drawing/2014/main" xmlns="" id="{85483AA4-90F4-4EEA-AB1E-0F8FF24698E2}"/>
              </a:ext>
            </a:extLst>
          </p:cNvPr>
          <p:cNvSpPr>
            <a:spLocks noGrp="1"/>
          </p:cNvSpPr>
          <p:nvPr>
            <p:ph idx="1"/>
          </p:nvPr>
        </p:nvSpPr>
        <p:spPr/>
        <p:txBody>
          <a:bodyPr/>
          <a:lstStyle/>
          <a:p>
            <a:r>
              <a:rPr lang="en-US" dirty="0"/>
              <a:t>Reengineering the firm’s value chain by:</a:t>
            </a:r>
          </a:p>
          <a:p>
            <a:pPr lvl="1"/>
            <a:r>
              <a:rPr lang="en-US" dirty="0"/>
              <a:t>Selling directly to consumers and cutting out the activities and costs of distributors and dealers</a:t>
            </a:r>
          </a:p>
          <a:p>
            <a:pPr lvl="1"/>
            <a:r>
              <a:rPr lang="en-US" dirty="0"/>
              <a:t>Streamlining operations by eliminating low value-added or unnecessary work steps and activities</a:t>
            </a:r>
          </a:p>
          <a:p>
            <a:pPr lvl="1"/>
            <a:r>
              <a:rPr lang="en-US" dirty="0"/>
              <a:t>Collaborating with suppliers to improve supply chain efficiency by reducing materials handling, shipping and inventory costs</a:t>
            </a:r>
          </a:p>
          <a:p>
            <a:endParaRPr lang="en-US" dirty="0"/>
          </a:p>
          <a:p>
            <a:endParaRPr lang="en-US" dirty="0"/>
          </a:p>
        </p:txBody>
      </p:sp>
    </p:spTree>
    <p:extLst>
      <p:ext uri="{BB962C8B-B14F-4D97-AF65-F5344CB8AC3E}">
        <p14:creationId xmlns:p14="http://schemas.microsoft.com/office/powerpoint/2010/main" val="351214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B27DDA1-D794-4A6B-A569-A8769A59879A}"/>
              </a:ext>
            </a:extLst>
          </p:cNvPr>
          <p:cNvSpPr>
            <a:spLocks noGrp="1"/>
          </p:cNvSpPr>
          <p:nvPr>
            <p:ph type="title"/>
          </p:nvPr>
        </p:nvSpPr>
        <p:spPr/>
        <p:txBody>
          <a:bodyPr/>
          <a:lstStyle/>
          <a:p>
            <a:r>
              <a:rPr lang="en-US" dirty="0"/>
              <a:t>When a Low-Cost Strategy Works Best</a:t>
            </a:r>
          </a:p>
        </p:txBody>
      </p:sp>
      <p:sp>
        <p:nvSpPr>
          <p:cNvPr id="6" name="Content Placeholder 5">
            <a:extLst>
              <a:ext uri="{FF2B5EF4-FFF2-40B4-BE49-F238E27FC236}">
                <a16:creationId xmlns:a16="http://schemas.microsoft.com/office/drawing/2014/main" xmlns="" id="{19B12D02-B223-4BD9-AE32-E629454D7031}"/>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Price competition among rival sellers is especially vigorous.</a:t>
            </a:r>
          </a:p>
          <a:p>
            <a:pPr marL="457200" indent="-457200">
              <a:buFont typeface="+mj-lt"/>
              <a:buAutoNum type="arabicPeriod"/>
            </a:pPr>
            <a:r>
              <a:rPr lang="en-US" dirty="0"/>
              <a:t>The products of rival sellers are essentially identical and are readily available from several sellers.</a:t>
            </a:r>
          </a:p>
          <a:p>
            <a:pPr marL="457200" indent="-457200">
              <a:buFont typeface="+mj-lt"/>
              <a:buAutoNum type="arabicPeriod"/>
            </a:pPr>
            <a:r>
              <a:rPr lang="en-US" dirty="0"/>
              <a:t>There are few ways to achieve product differentiation that have value to buyers.</a:t>
            </a:r>
          </a:p>
          <a:p>
            <a:pPr marL="457200" indent="-457200">
              <a:buFont typeface="+mj-lt"/>
              <a:buAutoNum type="arabicPeriod"/>
            </a:pPr>
            <a:r>
              <a:rPr lang="en-US" dirty="0"/>
              <a:t>Buyers incur low costs in switching their purchases from one seller to another.</a:t>
            </a:r>
          </a:p>
          <a:p>
            <a:pPr marL="457200" indent="-457200">
              <a:buFont typeface="+mj-lt"/>
              <a:buAutoNum type="arabicPeriod"/>
            </a:pPr>
            <a:r>
              <a:rPr lang="en-US" dirty="0"/>
              <a:t>The majority of industry sales are made to a few, large-volume buyers.</a:t>
            </a:r>
          </a:p>
          <a:p>
            <a:pPr marL="457200" indent="-457200">
              <a:buFont typeface="+mj-lt"/>
              <a:buAutoNum type="arabicPeriod"/>
            </a:pPr>
            <a:r>
              <a:rPr lang="en-US" dirty="0"/>
              <a:t>Industry newcomers use introductory low prices to attract buyers and build a customer base.</a:t>
            </a:r>
          </a:p>
        </p:txBody>
      </p:sp>
    </p:spTree>
    <p:extLst>
      <p:ext uri="{BB962C8B-B14F-4D97-AF65-F5344CB8AC3E}">
        <p14:creationId xmlns:p14="http://schemas.microsoft.com/office/powerpoint/2010/main" val="150826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4D33A4-11CD-4CC3-AAB0-34E6654ED952}"/>
              </a:ext>
            </a:extLst>
          </p:cNvPr>
          <p:cNvSpPr>
            <a:spLocks noGrp="1"/>
          </p:cNvSpPr>
          <p:nvPr>
            <p:ph type="title"/>
          </p:nvPr>
        </p:nvSpPr>
        <p:spPr/>
        <p:txBody>
          <a:bodyPr/>
          <a:lstStyle/>
          <a:p>
            <a:r>
              <a:rPr lang="en-US" dirty="0"/>
              <a:t>Pitfalls to Avoid in Pursuing a </a:t>
            </a:r>
            <a:br>
              <a:rPr lang="en-US" dirty="0"/>
            </a:br>
            <a:r>
              <a:rPr lang="en-US" dirty="0"/>
              <a:t>Low-Cost Provider Strategy</a:t>
            </a:r>
          </a:p>
        </p:txBody>
      </p:sp>
      <p:sp>
        <p:nvSpPr>
          <p:cNvPr id="5" name="Content Placeholder 4">
            <a:extLst>
              <a:ext uri="{FF2B5EF4-FFF2-40B4-BE49-F238E27FC236}">
                <a16:creationId xmlns:a16="http://schemas.microsoft.com/office/drawing/2014/main" xmlns="" id="{F79F76E1-10AD-4300-BAAC-52A35E0C5019}"/>
              </a:ext>
            </a:extLst>
          </p:cNvPr>
          <p:cNvSpPr>
            <a:spLocks noGrp="1"/>
          </p:cNvSpPr>
          <p:nvPr>
            <p:ph idx="1"/>
          </p:nvPr>
        </p:nvSpPr>
        <p:spPr/>
        <p:txBody>
          <a:bodyPr/>
          <a:lstStyle/>
          <a:p>
            <a:r>
              <a:rPr lang="en-US" dirty="0"/>
              <a:t>Overly Aggressive Price Cutting</a:t>
            </a:r>
          </a:p>
          <a:p>
            <a:pPr lvl="1"/>
            <a:r>
              <a:rPr lang="en-US" dirty="0"/>
              <a:t>Price cutting results in lower margins, no increase in sales volume and lower profitability.</a:t>
            </a:r>
          </a:p>
          <a:p>
            <a:r>
              <a:rPr lang="en-US" dirty="0"/>
              <a:t>Relying on easily imitated cost reductions</a:t>
            </a:r>
          </a:p>
          <a:p>
            <a:pPr lvl="1"/>
            <a:r>
              <a:rPr lang="en-US" dirty="0"/>
              <a:t>The value of a cost advantage depends on its sustainability.</a:t>
            </a:r>
          </a:p>
          <a:p>
            <a:r>
              <a:rPr lang="en-US" dirty="0"/>
              <a:t>Becoming too fixated on cost reduction</a:t>
            </a:r>
          </a:p>
          <a:p>
            <a:pPr lvl="1"/>
            <a:r>
              <a:rPr lang="en-US" dirty="0"/>
              <a:t>Buyer interest in additional features might be ignored.</a:t>
            </a:r>
          </a:p>
          <a:p>
            <a:pPr lvl="1"/>
            <a:r>
              <a:rPr lang="en-US" dirty="0"/>
              <a:t>Declining buyer sensitivity to price might be overlooked.</a:t>
            </a:r>
          </a:p>
          <a:p>
            <a:pPr lvl="1"/>
            <a:r>
              <a:rPr lang="en-US" dirty="0"/>
              <a:t>Technological breakthroughs might nullify cost advantages.</a:t>
            </a:r>
          </a:p>
        </p:txBody>
      </p:sp>
    </p:spTree>
    <p:extLst>
      <p:ext uri="{BB962C8B-B14F-4D97-AF65-F5344CB8AC3E}">
        <p14:creationId xmlns:p14="http://schemas.microsoft.com/office/powerpoint/2010/main" val="1202539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4000" smtClean="0">
                <a:solidFill>
                  <a:srgbClr val="000000"/>
                </a:solidFill>
                <a:ea typeface="ヒラギノ角ゴ Pro W3" pitchFamily="122" charset="-128"/>
              </a:rPr>
              <a:t>Differentiation </a:t>
            </a:r>
            <a:r>
              <a:rPr lang="en-US" altLang="en-US" smtClean="0">
                <a:ea typeface="ヒラギノ角ゴ Pro W3" pitchFamily="122" charset="-128"/>
              </a:rPr>
              <a:t>Strategies</a:t>
            </a:r>
          </a:p>
        </p:txBody>
      </p:sp>
      <p:pic>
        <p:nvPicPr>
          <p:cNvPr id="3072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04988"/>
            <a:ext cx="8229600" cy="4114800"/>
          </a:xfrm>
        </p:spPr>
      </p:pic>
    </p:spTree>
    <p:extLst>
      <p:ext uri="{BB962C8B-B14F-4D97-AF65-F5344CB8AC3E}">
        <p14:creationId xmlns:p14="http://schemas.microsoft.com/office/powerpoint/2010/main" val="778964442"/>
      </p:ext>
    </p:extLst>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7E47CD7-9275-405E-A92C-F307E9944CED}"/>
              </a:ext>
            </a:extLst>
          </p:cNvPr>
          <p:cNvSpPr>
            <a:spLocks noGrp="1"/>
          </p:cNvSpPr>
          <p:nvPr>
            <p:ph type="title"/>
          </p:nvPr>
        </p:nvSpPr>
        <p:spPr/>
        <p:txBody>
          <a:bodyPr/>
          <a:lstStyle/>
          <a:p>
            <a:r>
              <a:rPr lang="en-US" dirty="0"/>
              <a:t>Broad Differentiation Strategies</a:t>
            </a:r>
          </a:p>
        </p:txBody>
      </p:sp>
      <p:sp>
        <p:nvSpPr>
          <p:cNvPr id="5" name="Content Placeholder 4">
            <a:extLst>
              <a:ext uri="{FF2B5EF4-FFF2-40B4-BE49-F238E27FC236}">
                <a16:creationId xmlns:a16="http://schemas.microsoft.com/office/drawing/2014/main" xmlns="" id="{3C227B86-6C3A-4787-9876-C0054CAF0E8A}"/>
              </a:ext>
            </a:extLst>
          </p:cNvPr>
          <p:cNvSpPr>
            <a:spLocks noGrp="1"/>
          </p:cNvSpPr>
          <p:nvPr>
            <p:ph idx="1"/>
          </p:nvPr>
        </p:nvSpPr>
        <p:spPr/>
        <p:txBody>
          <a:bodyPr/>
          <a:lstStyle/>
          <a:p>
            <a:r>
              <a:rPr lang="en-US" dirty="0"/>
              <a:t>Attractive competitive approaches to use whenever buyers’ needs and preferences are too diverse to be fully satisfied by a standardized product or service.</a:t>
            </a:r>
          </a:p>
          <a:p>
            <a:pPr lvl="1"/>
            <a:r>
              <a:rPr lang="en-US" dirty="0"/>
              <a:t>Involves offering differentiating features that clearly set the firm’s products or services apart from rivals</a:t>
            </a:r>
          </a:p>
          <a:p>
            <a:pPr lvl="1"/>
            <a:r>
              <a:rPr lang="en-US" dirty="0"/>
              <a:t>Enhances profitability whenever the extra price the product commands outweighs the added costs of achieving the differentiation that is not easily copied or matched by rivals</a:t>
            </a:r>
          </a:p>
        </p:txBody>
      </p:sp>
    </p:spTree>
    <p:extLst>
      <p:ext uri="{BB962C8B-B14F-4D97-AF65-F5344CB8AC3E}">
        <p14:creationId xmlns:p14="http://schemas.microsoft.com/office/powerpoint/2010/main" val="64542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pPr>
              <a:defRPr/>
            </a:pPr>
            <a:r>
              <a:rPr lang="en-US" altLang="en-US" dirty="0" smtClean="0">
                <a:ea typeface="Arial" charset="0"/>
              </a:rPr>
              <a:t>Achieving Competitive Advantage with a Differentiation Strategy </a:t>
            </a:r>
          </a:p>
        </p:txBody>
      </p:sp>
      <p:sp>
        <p:nvSpPr>
          <p:cNvPr id="37891" name="Content Placeholder 2"/>
          <p:cNvSpPr>
            <a:spLocks noGrp="1"/>
          </p:cNvSpPr>
          <p:nvPr>
            <p:ph idx="1"/>
          </p:nvPr>
        </p:nvSpPr>
        <p:spPr/>
        <p:txBody>
          <a:bodyPr/>
          <a:lstStyle/>
          <a:p>
            <a:r>
              <a:rPr lang="en-US" altLang="en-US" smtClean="0">
                <a:ea typeface="ヒラギノ角ゴ Pro W3" pitchFamily="122" charset="-128"/>
              </a:rPr>
              <a:t>Competitive advantage achieved as long as  economic value created (V - C) is greater than competitors</a:t>
            </a:r>
          </a:p>
        </p:txBody>
      </p:sp>
      <p:pic>
        <p:nvPicPr>
          <p:cNvPr id="37893" name="Picture 7" descr="This image shows three bars in a graph. On the left, at a disadvantage, is Firm A that offers the lowest amount of value. On the right are two companies that are at an advantage. Both firm B and firm C have higher value than Firm A, however firm B extracts higher value because it has lower costs. &#10;&#10;Firm A in this image produces a generic commodity. Firm B and Firm C represent two efforts at differentiation. Firm B not only offers greater value than Firm A, but also maintains cost parity, meaning it has the same costs as Firm A. However, even if a firm fails to achieve cost parity (which is often the case because higher value creation tends to go along with higher costs in terms of higher-quality raw materials, research and development, employee training to provide superior customer service, and so on), it can still gain a competitive advantage if its economic value creation exceeds that of its competitors. Firm C represents just such a competitive advantage. For the approach shown either in Firm B or Firm C, economic value creation, (V - C)B or (V – C)C, is greater than that of Firm A (V - C)A. Either Firm B or C, therefore, achieves a competitive advantage because it has a higher value gap over Firm A [(V - C)B &gt; (V - C)A, or (V – C)C &gt; (V – C)A], which allows it to charge a premium price, reflecting its higher value creation. To complete the relative comparison, although both companies pursue a differentiation strategy, Firm B also has a competitive advantage over Firm C because although both offer identical value, Firm B has lower cost, thus (V - C)B &gt; (V - 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827" y="2514786"/>
            <a:ext cx="5334026" cy="3998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708019"/>
      </p:ext>
    </p:extLst>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Broad Differentiation Strategy</a:t>
            </a:r>
          </a:p>
        </p:txBody>
      </p:sp>
      <p:sp>
        <p:nvSpPr>
          <p:cNvPr id="5" name="Content Placeholder 4"/>
          <p:cNvSpPr>
            <a:spLocks noGrp="1"/>
          </p:cNvSpPr>
          <p:nvPr>
            <p:ph idx="1"/>
          </p:nvPr>
        </p:nvSpPr>
        <p:spPr/>
        <p:txBody>
          <a:bodyPr/>
          <a:lstStyle/>
          <a:p>
            <a:r>
              <a:rPr lang="en-US" dirty="0"/>
              <a:t>The essence of a </a:t>
            </a:r>
            <a:r>
              <a:rPr lang="en-US" b="1" dirty="0"/>
              <a:t>broad differentiation strategy </a:t>
            </a:r>
            <a:r>
              <a:rPr lang="en-US" dirty="0"/>
              <a:t>is to offer unique product or service attributes that a wide range of buyers find appealing and worth paying for.</a:t>
            </a:r>
          </a:p>
        </p:txBody>
      </p:sp>
    </p:spTree>
    <p:extLst>
      <p:ext uri="{BB962C8B-B14F-4D97-AF65-F5344CB8AC3E}">
        <p14:creationId xmlns:p14="http://schemas.microsoft.com/office/powerpoint/2010/main" val="299107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Benefits of Successful Differentiation</a:t>
            </a:r>
          </a:p>
        </p:txBody>
      </p:sp>
      <p:sp>
        <p:nvSpPr>
          <p:cNvPr id="2" name="Content Placeholder 1">
            <a:extLst>
              <a:ext uri="{FF2B5EF4-FFF2-40B4-BE49-F238E27FC236}">
                <a16:creationId xmlns:a16="http://schemas.microsoft.com/office/drawing/2014/main" xmlns="" id="{48D21670-85EF-45D2-8094-CE2CAB7C51A1}"/>
              </a:ext>
            </a:extLst>
          </p:cNvPr>
          <p:cNvSpPr>
            <a:spLocks noGrp="1"/>
          </p:cNvSpPr>
          <p:nvPr>
            <p:ph idx="1"/>
          </p:nvPr>
        </p:nvSpPr>
        <p:spPr>
          <a:xfrm>
            <a:off x="457200" y="1051587"/>
            <a:ext cx="7680921" cy="5370798"/>
          </a:xfrm>
        </p:spPr>
        <p:txBody>
          <a:bodyPr/>
          <a:lstStyle/>
          <a:p>
            <a:r>
              <a:rPr lang="en-US" dirty="0"/>
              <a:t>Successful execution of a differentiation strategy allows a firm to:</a:t>
            </a:r>
          </a:p>
          <a:p>
            <a:pPr marL="1025525" lvl="1" indent="-282575"/>
            <a:r>
              <a:rPr lang="en-US" dirty="0"/>
              <a:t>Command a premium price.</a:t>
            </a:r>
          </a:p>
          <a:p>
            <a:pPr marL="1025525" lvl="1" indent="-282575"/>
            <a:r>
              <a:rPr lang="en-US" dirty="0"/>
              <a:t>Increase its unit sales.</a:t>
            </a:r>
          </a:p>
          <a:p>
            <a:pPr marL="1025525" lvl="1" indent="-282575"/>
            <a:r>
              <a:rPr lang="en-US" dirty="0"/>
              <a:t>Gain buyer loyalty to its brand.</a:t>
            </a:r>
            <a:endParaRPr lang="en-US" b="1" dirty="0">
              <a:latin typeface="Arial" charset="0"/>
            </a:endParaRPr>
          </a:p>
          <a:p>
            <a:pPr marL="282575" indent="-282575">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69701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4200879-B7AA-426A-837B-A49EA56732BC}"/>
              </a:ext>
            </a:extLst>
          </p:cNvPr>
          <p:cNvSpPr>
            <a:spLocks noGrp="1"/>
          </p:cNvSpPr>
          <p:nvPr>
            <p:ph type="title"/>
          </p:nvPr>
        </p:nvSpPr>
        <p:spPr/>
        <p:txBody>
          <a:bodyPr/>
          <a:lstStyle/>
          <a:p>
            <a:r>
              <a:rPr lang="en-US" dirty="0"/>
              <a:t>Approaches to Differentiation</a:t>
            </a:r>
          </a:p>
        </p:txBody>
      </p:sp>
      <p:sp>
        <p:nvSpPr>
          <p:cNvPr id="6" name="Content Placeholder 5">
            <a:extLst>
              <a:ext uri="{FF2B5EF4-FFF2-40B4-BE49-F238E27FC236}">
                <a16:creationId xmlns:a16="http://schemas.microsoft.com/office/drawing/2014/main" xmlns="" id="{65530592-0204-4767-AFF8-443AF4C681F3}"/>
              </a:ext>
            </a:extLst>
          </p:cNvPr>
          <p:cNvSpPr>
            <a:spLocks noGrp="1"/>
          </p:cNvSpPr>
          <p:nvPr>
            <p:ph idx="1"/>
          </p:nvPr>
        </p:nvSpPr>
        <p:spPr/>
        <p:txBody>
          <a:bodyPr>
            <a:normAutofit fontScale="70000" lnSpcReduction="20000"/>
          </a:bodyPr>
          <a:lstStyle/>
          <a:p>
            <a:r>
              <a:rPr lang="en-US" sz="3400" dirty="0"/>
              <a:t>Companies pursuing differentiation:</a:t>
            </a:r>
          </a:p>
          <a:p>
            <a:pPr marL="457200" indent="-457200">
              <a:buFont typeface="Arial" panose="020B0604020202020204" pitchFamily="34" charset="0"/>
              <a:buChar char="•"/>
            </a:pPr>
            <a:r>
              <a:rPr lang="en-US" dirty="0"/>
              <a:t>Unique taste: Red Bull, Doritos</a:t>
            </a:r>
          </a:p>
          <a:p>
            <a:pPr marL="457200" indent="-457200">
              <a:buFont typeface="Arial" panose="020B0604020202020204" pitchFamily="34" charset="0"/>
              <a:buChar char="•"/>
            </a:pPr>
            <a:r>
              <a:rPr lang="en-US" dirty="0"/>
              <a:t>Multiple features: Microsoft Office, Apple iPhone</a:t>
            </a:r>
          </a:p>
          <a:p>
            <a:pPr marL="457200" indent="-457200">
              <a:buFont typeface="Arial" panose="020B0604020202020204" pitchFamily="34" charset="0"/>
              <a:buChar char="•"/>
            </a:pPr>
            <a:r>
              <a:rPr lang="en-US" dirty="0"/>
              <a:t>Wide selection and one-stop shopping: Home Depot, Amazon.com</a:t>
            </a:r>
          </a:p>
          <a:p>
            <a:pPr marL="457200" indent="-457200">
              <a:buFont typeface="Arial" panose="020B0604020202020204" pitchFamily="34" charset="0"/>
              <a:buChar char="•"/>
            </a:pPr>
            <a:r>
              <a:rPr lang="en-US" dirty="0"/>
              <a:t>Superior service: Ritz-Carlton, Nordstrom</a:t>
            </a:r>
          </a:p>
          <a:p>
            <a:pPr marL="457200" indent="-457200">
              <a:buFont typeface="Arial" panose="020B0604020202020204" pitchFamily="34" charset="0"/>
              <a:buChar char="•"/>
            </a:pPr>
            <a:r>
              <a:rPr lang="en-US" dirty="0"/>
              <a:t>Spare parts availability: Caterpillar</a:t>
            </a:r>
          </a:p>
          <a:p>
            <a:pPr marL="457200" indent="-457200">
              <a:buFont typeface="Arial" panose="020B0604020202020204" pitchFamily="34" charset="0"/>
              <a:buChar char="•"/>
            </a:pPr>
            <a:r>
              <a:rPr lang="en-US" dirty="0"/>
              <a:t>Engineering design and performance: Mercedes-Benz, BMW</a:t>
            </a:r>
          </a:p>
          <a:p>
            <a:pPr marL="457200" indent="-457200">
              <a:buFont typeface="Arial" panose="020B0604020202020204" pitchFamily="34" charset="0"/>
              <a:buChar char="•"/>
            </a:pPr>
            <a:r>
              <a:rPr lang="en-US" dirty="0"/>
              <a:t>Luxury and prestige: Rolex, Gucci, Chanel</a:t>
            </a:r>
          </a:p>
          <a:p>
            <a:pPr marL="457200" indent="-457200">
              <a:buFont typeface="Arial" panose="020B0604020202020204" pitchFamily="34" charset="0"/>
              <a:buChar char="•"/>
            </a:pPr>
            <a:r>
              <a:rPr lang="en-US" dirty="0"/>
              <a:t>Product reliability: Whirlpool and Bosch</a:t>
            </a:r>
          </a:p>
          <a:p>
            <a:pPr marL="457200" indent="-457200">
              <a:buFont typeface="Arial" panose="020B0604020202020204" pitchFamily="34" charset="0"/>
              <a:buChar char="•"/>
            </a:pPr>
            <a:r>
              <a:rPr lang="en-US" dirty="0"/>
              <a:t>Quality manufacture: Michelin, Toyota and Honda</a:t>
            </a:r>
          </a:p>
          <a:p>
            <a:pPr marL="457200" indent="-457200">
              <a:buFont typeface="Arial" panose="020B0604020202020204" pitchFamily="34" charset="0"/>
              <a:buChar char="•"/>
            </a:pPr>
            <a:r>
              <a:rPr lang="en-US" dirty="0"/>
              <a:t>Technological leadership: 3M Corporation</a:t>
            </a:r>
          </a:p>
          <a:p>
            <a:pPr marL="457200" indent="-457200">
              <a:buFont typeface="Arial" panose="020B0604020202020204" pitchFamily="34" charset="0"/>
              <a:buChar char="•"/>
            </a:pPr>
            <a:r>
              <a:rPr lang="en-US" dirty="0"/>
              <a:t>Full range of services: Charles Schwab in stock brokerage</a:t>
            </a:r>
          </a:p>
          <a:p>
            <a:pPr marL="457200" indent="-457200">
              <a:buFont typeface="Arial" panose="020B0604020202020204" pitchFamily="34" charset="0"/>
              <a:buChar char="•"/>
            </a:pPr>
            <a:r>
              <a:rPr lang="en-US" dirty="0"/>
              <a:t>Complete line of products: Campbell soups, Frito-Lay snack foods</a:t>
            </a:r>
          </a:p>
        </p:txBody>
      </p:sp>
    </p:spTree>
    <p:extLst>
      <p:ext uri="{BB962C8B-B14F-4D97-AF65-F5344CB8AC3E}">
        <p14:creationId xmlns:p14="http://schemas.microsoft.com/office/powerpoint/2010/main" val="399857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Uniqueness Driver</a:t>
            </a:r>
          </a:p>
        </p:txBody>
      </p:sp>
      <p:sp>
        <p:nvSpPr>
          <p:cNvPr id="3" name="Content Placeholder 2"/>
          <p:cNvSpPr>
            <a:spLocks noGrp="1"/>
          </p:cNvSpPr>
          <p:nvPr>
            <p:ph idx="1"/>
          </p:nvPr>
        </p:nvSpPr>
        <p:spPr/>
        <p:txBody>
          <a:bodyPr/>
          <a:lstStyle/>
          <a:p>
            <a:pPr>
              <a:spcAft>
                <a:spcPts val="1800"/>
              </a:spcAft>
            </a:pPr>
            <a:r>
              <a:rPr lang="en-US" dirty="0"/>
              <a:t>A </a:t>
            </a:r>
            <a:r>
              <a:rPr lang="en-US" b="1" dirty="0"/>
              <a:t>uniqueness driver </a:t>
            </a:r>
            <a:r>
              <a:rPr lang="en-US" dirty="0"/>
              <a:t>is a value chain activity or factor that can have a strong effect on customer value and creating differentiation.</a:t>
            </a:r>
          </a:p>
          <a:p>
            <a:pPr>
              <a:spcAft>
                <a:spcPts val="1800"/>
              </a:spcAft>
            </a:pPr>
            <a:r>
              <a:rPr lang="en-US" dirty="0"/>
              <a:t>Easy-to-copy differentiating features cannot produce sustainable competitive advantage; differentiation based on hard-to-copy competencies and capabilities tends to be more sustainable.</a:t>
            </a:r>
          </a:p>
          <a:p>
            <a:r>
              <a:rPr lang="en-US" dirty="0"/>
              <a:t>Differentiation can be based on </a:t>
            </a:r>
            <a:r>
              <a:rPr lang="en-US" b="1" dirty="0"/>
              <a:t>tangible or intangible </a:t>
            </a:r>
            <a:r>
              <a:rPr lang="en-US" dirty="0"/>
              <a:t>features and attributes.</a:t>
            </a:r>
          </a:p>
        </p:txBody>
      </p:sp>
    </p:spTree>
    <p:extLst>
      <p:ext uri="{BB962C8B-B14F-4D97-AF65-F5344CB8AC3E}">
        <p14:creationId xmlns:p14="http://schemas.microsoft.com/office/powerpoint/2010/main" val="334747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C278F-C8D6-41A0-8C83-09DD6B0F7B77}"/>
              </a:ext>
            </a:extLst>
          </p:cNvPr>
          <p:cNvSpPr>
            <a:spLocks noGrp="1"/>
          </p:cNvSpPr>
          <p:nvPr>
            <p:ph type="title"/>
          </p:nvPr>
        </p:nvSpPr>
        <p:spPr/>
        <p:txBody>
          <a:bodyPr/>
          <a:lstStyle/>
          <a:p>
            <a:r>
              <a:rPr lang="en-US" dirty="0"/>
              <a:t>Strategy and the Value Proposition</a:t>
            </a:r>
          </a:p>
        </p:txBody>
      </p:sp>
      <p:sp>
        <p:nvSpPr>
          <p:cNvPr id="3" name="Content Placeholder 2">
            <a:extLst>
              <a:ext uri="{FF2B5EF4-FFF2-40B4-BE49-F238E27FC236}">
                <a16:creationId xmlns:a16="http://schemas.microsoft.com/office/drawing/2014/main" xmlns="" id="{CAD53113-6AF4-4D4A-901F-1574003D5DEB}"/>
              </a:ext>
            </a:extLst>
          </p:cNvPr>
          <p:cNvSpPr>
            <a:spLocks noGrp="1"/>
          </p:cNvSpPr>
          <p:nvPr>
            <p:ph idx="1"/>
          </p:nvPr>
        </p:nvSpPr>
        <p:spPr/>
        <p:txBody>
          <a:bodyPr/>
          <a:lstStyle/>
          <a:p>
            <a:r>
              <a:rPr lang="en-US" dirty="0"/>
              <a:t>Competing to successfully gain a competitive advantage involves giving buyers what they perceive as superior value proposition by offering:</a:t>
            </a:r>
          </a:p>
          <a:p>
            <a:pPr lvl="1"/>
            <a:r>
              <a:rPr lang="en-US" dirty="0"/>
              <a:t>A good product at a lower price</a:t>
            </a:r>
          </a:p>
          <a:p>
            <a:pPr lvl="1"/>
            <a:r>
              <a:rPr lang="en-US" dirty="0"/>
              <a:t>A superior product that is worth paying more for</a:t>
            </a:r>
          </a:p>
          <a:p>
            <a:pPr lvl="1"/>
            <a:r>
              <a:rPr lang="en-US" dirty="0"/>
              <a:t>A best-value product that represents an attractive combination of price, features, quality, service, and other appealing attributes</a:t>
            </a:r>
          </a:p>
        </p:txBody>
      </p:sp>
    </p:spTree>
    <p:extLst>
      <p:ext uri="{BB962C8B-B14F-4D97-AF65-F5344CB8AC3E}">
        <p14:creationId xmlns:p14="http://schemas.microsoft.com/office/powerpoint/2010/main" val="107251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Figure 5.3 lists important uniqueness drivers found in a company’s value chain."/>
          <p:cNvSpPr>
            <a:spLocks noGrp="1"/>
          </p:cNvSpPr>
          <p:nvPr>
            <p:ph type="title"/>
          </p:nvPr>
        </p:nvSpPr>
        <p:spPr/>
        <p:txBody>
          <a:bodyPr>
            <a:noAutofit/>
          </a:bodyPr>
          <a:lstStyle/>
          <a:p>
            <a:pPr marL="1714500" indent="-1536700"/>
            <a:r>
              <a:rPr lang="en-US" sz="2400" dirty="0">
                <a:solidFill>
                  <a:srgbClr val="E56C37"/>
                </a:solidFill>
              </a:rPr>
              <a:t>FIGURE 5.3</a:t>
            </a:r>
            <a:r>
              <a:rPr lang="en-US" sz="2400" dirty="0"/>
              <a:t>	Important Uniqueness Drivers in a Firm’s Value Chain</a:t>
            </a:r>
          </a:p>
        </p:txBody>
      </p:sp>
      <p:pic>
        <p:nvPicPr>
          <p:cNvPr id="8" name="Picture 7" descr="A figure lists the eight important uniqueness drivers in a company's value chain."/>
          <p:cNvPicPr>
            <a:picLocks noChangeAspect="1"/>
          </p:cNvPicPr>
          <p:nvPr/>
        </p:nvPicPr>
        <p:blipFill>
          <a:blip r:embed="rId3" cstate="print"/>
          <a:stretch>
            <a:fillRect/>
          </a:stretch>
        </p:blipFill>
        <p:spPr bwMode="auto">
          <a:xfrm>
            <a:off x="1333174" y="868708"/>
            <a:ext cx="6477651" cy="5525436"/>
          </a:xfrm>
          <a:prstGeom prst="rect">
            <a:avLst/>
          </a:prstGeom>
        </p:spPr>
      </p:pic>
      <p:sp>
        <p:nvSpPr>
          <p:cNvPr id="3" name="Text Placeholder 2">
            <a:extLst>
              <a:ext uri="{FF2B5EF4-FFF2-40B4-BE49-F238E27FC236}">
                <a16:creationId xmlns:a16="http://schemas.microsoft.com/office/drawing/2014/main" xmlns="" id="{FB95278A-2364-49CC-9E22-B116346119C3}"/>
              </a:ext>
            </a:extLst>
          </p:cNvPr>
          <p:cNvSpPr>
            <a:spLocks noGrp="1"/>
          </p:cNvSpPr>
          <p:nvPr>
            <p:ph type="body" sz="quarter" idx="16"/>
          </p:nvPr>
        </p:nvSpPr>
        <p:spPr/>
        <p:txBody>
          <a:bodyPr/>
          <a:lstStyle/>
          <a:p>
            <a:r>
              <a:rPr lang="en-US" dirty="0">
                <a:hlinkClick r:id="rId4" action="ppaction://hlinksldjump"/>
              </a:rPr>
              <a:t>Jump to Appendix 3 for long description.</a:t>
            </a:r>
            <a:endParaRPr lang="en-US" dirty="0"/>
          </a:p>
        </p:txBody>
      </p:sp>
    </p:spTree>
    <p:extLst>
      <p:ext uri="{BB962C8B-B14F-4D97-AF65-F5344CB8AC3E}">
        <p14:creationId xmlns:p14="http://schemas.microsoft.com/office/powerpoint/2010/main" val="3484444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Value Chain Activities That Enhance Differentiation are shown as parts of the figure."/>
          <p:cNvSpPr>
            <a:spLocks noGrp="1"/>
          </p:cNvSpPr>
          <p:nvPr>
            <p:ph type="title"/>
          </p:nvPr>
        </p:nvSpPr>
        <p:spPr>
          <a:xfrm>
            <a:off x="1005879" y="0"/>
            <a:ext cx="7151102" cy="1274954"/>
          </a:xfrm>
        </p:spPr>
        <p:txBody>
          <a:bodyPr/>
          <a:lstStyle/>
          <a:p>
            <a:r>
              <a:rPr lang="en-US" dirty="0"/>
              <a:t>Managing the Value Chain in Ways That Enhance Differentiation</a:t>
            </a:r>
          </a:p>
        </p:txBody>
      </p:sp>
      <p:sp>
        <p:nvSpPr>
          <p:cNvPr id="3" name="Content Placeholder 2">
            <a:extLst>
              <a:ext uri="{FF2B5EF4-FFF2-40B4-BE49-F238E27FC236}">
                <a16:creationId xmlns:a16="http://schemas.microsoft.com/office/drawing/2014/main" xmlns="" id="{66A44FC9-D691-4A80-8FF4-72C59ADF145D}"/>
              </a:ext>
            </a:extLst>
          </p:cNvPr>
          <p:cNvSpPr>
            <a:spLocks noGrp="1"/>
          </p:cNvSpPr>
          <p:nvPr>
            <p:ph idx="1"/>
          </p:nvPr>
        </p:nvSpPr>
        <p:spPr>
          <a:xfrm>
            <a:off x="365806" y="1508781"/>
            <a:ext cx="8503827" cy="5029145"/>
          </a:xfrm>
        </p:spPr>
        <p:txBody>
          <a:bodyPr/>
          <a:lstStyle/>
          <a:p>
            <a:r>
              <a:rPr lang="en-US" dirty="0"/>
              <a:t>Activities That Enhance Differentiation</a:t>
            </a:r>
          </a:p>
          <a:p>
            <a:pPr marL="623888" lvl="1" indent="-333375"/>
            <a:r>
              <a:rPr lang="en-US" dirty="0"/>
              <a:t>Seeking out high-quality inputs</a:t>
            </a:r>
          </a:p>
          <a:p>
            <a:pPr marL="623888" lvl="1" indent="-333375"/>
            <a:r>
              <a:rPr lang="en-US" dirty="0"/>
              <a:t>Striving for innovation and technological advances</a:t>
            </a:r>
          </a:p>
          <a:p>
            <a:pPr marL="623888" lvl="1" indent="-333375"/>
            <a:r>
              <a:rPr lang="en-US" dirty="0"/>
              <a:t>Creating superior product features, design, and performance</a:t>
            </a:r>
          </a:p>
          <a:p>
            <a:pPr marL="623888" lvl="1" indent="-333375"/>
            <a:r>
              <a:rPr lang="en-US" dirty="0"/>
              <a:t>Production-related research and development activities</a:t>
            </a:r>
          </a:p>
          <a:p>
            <a:pPr marL="623888" lvl="1" indent="-333375"/>
            <a:r>
              <a:rPr lang="en-US" dirty="0"/>
              <a:t>Pursuing continuous quality improvement</a:t>
            </a:r>
          </a:p>
          <a:p>
            <a:pPr marL="623888" lvl="1" indent="-333375"/>
            <a:r>
              <a:rPr lang="en-US" dirty="0"/>
              <a:t>Emphasizing human resource management activities</a:t>
            </a:r>
          </a:p>
          <a:p>
            <a:pPr marL="623888" lvl="1" indent="-333375"/>
            <a:r>
              <a:rPr lang="en-US" dirty="0"/>
              <a:t>Emphasizing marketing and brand-building activities</a:t>
            </a:r>
          </a:p>
          <a:p>
            <a:pPr marL="623888" lvl="1" indent="-333375"/>
            <a:r>
              <a:rPr lang="en-US" dirty="0"/>
              <a:t>Improving customer service or adding additional services</a:t>
            </a:r>
          </a:p>
        </p:txBody>
      </p:sp>
    </p:spTree>
    <p:extLst>
      <p:ext uri="{BB962C8B-B14F-4D97-AF65-F5344CB8AC3E}">
        <p14:creationId xmlns:p14="http://schemas.microsoft.com/office/powerpoint/2010/main" val="127236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097318" y="0"/>
            <a:ext cx="6968224" cy="1274954"/>
          </a:xfrm>
        </p:spPr>
        <p:txBody>
          <a:bodyPr/>
          <a:lstStyle/>
          <a:p>
            <a:r>
              <a:rPr lang="en-US" dirty="0"/>
              <a:t>Revamping the Value Chain System to Increase Differentiation</a:t>
            </a:r>
          </a:p>
        </p:txBody>
      </p:sp>
      <p:sp>
        <p:nvSpPr>
          <p:cNvPr id="11" name="Content Placeholder 10"/>
          <p:cNvSpPr>
            <a:spLocks noGrp="1"/>
          </p:cNvSpPr>
          <p:nvPr>
            <p:ph idx="1"/>
          </p:nvPr>
        </p:nvSpPr>
        <p:spPr/>
        <p:txBody>
          <a:bodyPr/>
          <a:lstStyle/>
          <a:p>
            <a:r>
              <a:rPr lang="en-US"/>
              <a:t>Approaches to enhancing differentiation through changes in the value chain system</a:t>
            </a:r>
          </a:p>
          <a:p>
            <a:pPr lvl="1"/>
            <a:r>
              <a:rPr lang="en-US"/>
              <a:t>Coordinating with downstream channel allies to enhance customer value</a:t>
            </a:r>
          </a:p>
          <a:p>
            <a:pPr lvl="1"/>
            <a:r>
              <a:rPr lang="en-US"/>
              <a:t>Coordinating with upstream suppliers to better address customer needs</a:t>
            </a:r>
            <a:endParaRPr lang="en-US" dirty="0"/>
          </a:p>
        </p:txBody>
      </p:sp>
    </p:spTree>
    <p:extLst>
      <p:ext uri="{BB962C8B-B14F-4D97-AF65-F5344CB8AC3E}">
        <p14:creationId xmlns:p14="http://schemas.microsoft.com/office/powerpoint/2010/main" val="133307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B029EF7-B405-471F-9492-366B011F836C}"/>
              </a:ext>
            </a:extLst>
          </p:cNvPr>
          <p:cNvSpPr>
            <a:spLocks noGrp="1"/>
          </p:cNvSpPr>
          <p:nvPr>
            <p:ph type="title"/>
          </p:nvPr>
        </p:nvSpPr>
        <p:spPr/>
        <p:txBody>
          <a:bodyPr/>
          <a:lstStyle/>
          <a:p>
            <a:r>
              <a:rPr lang="en-US" dirty="0"/>
              <a:t>Delivering Superior Value via a </a:t>
            </a:r>
            <a:br>
              <a:rPr lang="en-US" dirty="0"/>
            </a:br>
            <a:r>
              <a:rPr lang="en-US" dirty="0"/>
              <a:t>Differentiation Strategy</a:t>
            </a:r>
          </a:p>
        </p:txBody>
      </p:sp>
      <p:sp>
        <p:nvSpPr>
          <p:cNvPr id="5" name="Content Placeholder 4">
            <a:extLst>
              <a:ext uri="{FF2B5EF4-FFF2-40B4-BE49-F238E27FC236}">
                <a16:creationId xmlns:a16="http://schemas.microsoft.com/office/drawing/2014/main" xmlns="" id="{D5880173-313A-455F-9B1A-E0FD563C60BC}"/>
              </a:ext>
            </a:extLst>
          </p:cNvPr>
          <p:cNvSpPr>
            <a:spLocks noGrp="1"/>
          </p:cNvSpPr>
          <p:nvPr>
            <p:ph idx="1"/>
          </p:nvPr>
        </p:nvSpPr>
        <p:spPr/>
        <p:txBody>
          <a:bodyPr/>
          <a:lstStyle/>
          <a:p>
            <a:pPr marL="514350" indent="-514350">
              <a:buFont typeface="+mj-lt"/>
              <a:buAutoNum type="arabicPeriod"/>
            </a:pPr>
            <a:r>
              <a:rPr lang="en-US" dirty="0"/>
              <a:t>Include product attributes and user features that lower the buyer’s costs</a:t>
            </a:r>
          </a:p>
          <a:p>
            <a:pPr marL="514350" indent="-514350">
              <a:buFont typeface="+mj-lt"/>
              <a:buAutoNum type="arabicPeriod"/>
            </a:pPr>
            <a:r>
              <a:rPr lang="en-US" dirty="0"/>
              <a:t>Incorporate tangible features that improve product performance</a:t>
            </a:r>
          </a:p>
          <a:p>
            <a:pPr marL="514350" indent="-514350">
              <a:buFont typeface="+mj-lt"/>
              <a:buAutoNum type="arabicPeriod"/>
            </a:pPr>
            <a:r>
              <a:rPr lang="en-US" dirty="0"/>
              <a:t>Incorporate intangible features that enhance buyer satisfaction in noneconomic ways</a:t>
            </a:r>
          </a:p>
        </p:txBody>
      </p:sp>
    </p:spTree>
    <p:extLst>
      <p:ext uri="{BB962C8B-B14F-4D97-AF65-F5344CB8AC3E}">
        <p14:creationId xmlns:p14="http://schemas.microsoft.com/office/powerpoint/2010/main" val="74581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F8F4BB2-BA97-49D1-856B-857252AFDA40}"/>
              </a:ext>
            </a:extLst>
          </p:cNvPr>
          <p:cNvSpPr>
            <a:spLocks noGrp="1"/>
          </p:cNvSpPr>
          <p:nvPr>
            <p:ph type="title"/>
          </p:nvPr>
        </p:nvSpPr>
        <p:spPr/>
        <p:txBody>
          <a:bodyPr/>
          <a:lstStyle/>
          <a:p>
            <a:r>
              <a:rPr lang="en-US" dirty="0"/>
              <a:t>Perceived Value and the </a:t>
            </a:r>
            <a:br>
              <a:rPr lang="en-US" dirty="0"/>
            </a:br>
            <a:r>
              <a:rPr lang="en-US" dirty="0"/>
              <a:t>Importance of Signaling Value</a:t>
            </a:r>
          </a:p>
        </p:txBody>
      </p:sp>
      <p:sp>
        <p:nvSpPr>
          <p:cNvPr id="5" name="Content Placeholder 4">
            <a:extLst>
              <a:ext uri="{FF2B5EF4-FFF2-40B4-BE49-F238E27FC236}">
                <a16:creationId xmlns:a16="http://schemas.microsoft.com/office/drawing/2014/main" xmlns="" id="{07674667-103E-4147-961F-CA8C2DBF4665}"/>
              </a:ext>
            </a:extLst>
          </p:cNvPr>
          <p:cNvSpPr>
            <a:spLocks noGrp="1"/>
          </p:cNvSpPr>
          <p:nvPr>
            <p:ph idx="1"/>
          </p:nvPr>
        </p:nvSpPr>
        <p:spPr/>
        <p:txBody>
          <a:bodyPr/>
          <a:lstStyle/>
          <a:p>
            <a:r>
              <a:rPr lang="en-US" dirty="0"/>
              <a:t>A differentiation strategy’s price premium reflects </a:t>
            </a:r>
            <a:r>
              <a:rPr lang="en-US" i="1" dirty="0">
                <a:solidFill>
                  <a:schemeClr val="bg2"/>
                </a:solidFill>
              </a:rPr>
              <a:t>the value actually delivered</a:t>
            </a:r>
            <a:r>
              <a:rPr lang="en-US" dirty="0"/>
              <a:t> to the buyer and </a:t>
            </a:r>
            <a:r>
              <a:rPr lang="en-US" i="1" dirty="0">
                <a:solidFill>
                  <a:schemeClr val="bg2"/>
                </a:solidFill>
              </a:rPr>
              <a:t>the value perceived by the buyer</a:t>
            </a:r>
            <a:r>
              <a:rPr lang="en-US" dirty="0"/>
              <a:t>.</a:t>
            </a:r>
          </a:p>
          <a:p>
            <a:r>
              <a:rPr lang="en-US" dirty="0"/>
              <a:t>It is important to signal value when:</a:t>
            </a:r>
          </a:p>
          <a:p>
            <a:pPr lvl="1"/>
            <a:r>
              <a:rPr lang="en-US" dirty="0"/>
              <a:t>The nature of differentiation is subjective.</a:t>
            </a:r>
          </a:p>
          <a:p>
            <a:pPr lvl="1"/>
            <a:r>
              <a:rPr lang="en-US" dirty="0"/>
              <a:t>Buyers are making a first-time purchase.</a:t>
            </a:r>
          </a:p>
          <a:p>
            <a:pPr lvl="1"/>
            <a:r>
              <a:rPr lang="en-US" dirty="0"/>
              <a:t>Repurchase is infrequent.</a:t>
            </a:r>
          </a:p>
          <a:p>
            <a:pPr lvl="1"/>
            <a:r>
              <a:rPr lang="en-US" dirty="0"/>
              <a:t>Buyers are unsophisticated.</a:t>
            </a:r>
          </a:p>
        </p:txBody>
      </p:sp>
    </p:spTree>
    <p:extLst>
      <p:ext uri="{BB962C8B-B14F-4D97-AF65-F5344CB8AC3E}">
        <p14:creationId xmlns:p14="http://schemas.microsoft.com/office/powerpoint/2010/main" val="333648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49B1D9-F749-4796-89B8-C31454CB3453}"/>
              </a:ext>
            </a:extLst>
          </p:cNvPr>
          <p:cNvSpPr>
            <a:spLocks noGrp="1"/>
          </p:cNvSpPr>
          <p:nvPr>
            <p:ph type="title"/>
          </p:nvPr>
        </p:nvSpPr>
        <p:spPr/>
        <p:txBody>
          <a:bodyPr/>
          <a:lstStyle/>
          <a:p>
            <a:r>
              <a:rPr lang="en-US" dirty="0"/>
              <a:t>When a Differentiation Strategy Works Best</a:t>
            </a:r>
          </a:p>
        </p:txBody>
      </p:sp>
      <p:sp>
        <p:nvSpPr>
          <p:cNvPr id="6" name="Content Placeholder 5">
            <a:extLst>
              <a:ext uri="{FF2B5EF4-FFF2-40B4-BE49-F238E27FC236}">
                <a16:creationId xmlns:a16="http://schemas.microsoft.com/office/drawing/2014/main" xmlns="" id="{E36DF463-B473-417D-B15D-03C07766EB95}"/>
              </a:ext>
            </a:extLst>
          </p:cNvPr>
          <p:cNvSpPr>
            <a:spLocks noGrp="1"/>
          </p:cNvSpPr>
          <p:nvPr>
            <p:ph idx="1"/>
          </p:nvPr>
        </p:nvSpPr>
        <p:spPr/>
        <p:txBody>
          <a:bodyPr/>
          <a:lstStyle/>
          <a:p>
            <a:pPr marL="514350" indent="-514350">
              <a:buFont typeface="+mj-lt"/>
              <a:buAutoNum type="arabicPeriod"/>
            </a:pPr>
            <a:r>
              <a:rPr lang="en-US" dirty="0"/>
              <a:t>Buyer needs and uses of the product are diverse.</a:t>
            </a:r>
          </a:p>
          <a:p>
            <a:pPr marL="514350" indent="-514350">
              <a:buFont typeface="+mj-lt"/>
              <a:buAutoNum type="arabicPeriod"/>
            </a:pPr>
            <a:r>
              <a:rPr lang="en-US" dirty="0"/>
              <a:t>There are many ways to differentiate the product or service that have value to buyers.</a:t>
            </a:r>
          </a:p>
          <a:p>
            <a:pPr marL="514350" indent="-514350">
              <a:buFont typeface="+mj-lt"/>
              <a:buAutoNum type="arabicPeriod"/>
            </a:pPr>
            <a:r>
              <a:rPr lang="en-US" dirty="0"/>
              <a:t>Few rival firms are following a similar differentiation approach.</a:t>
            </a:r>
          </a:p>
          <a:p>
            <a:pPr marL="514350" indent="-514350">
              <a:buFont typeface="+mj-lt"/>
              <a:buAutoNum type="arabicPeriod"/>
            </a:pPr>
            <a:r>
              <a:rPr lang="en-US" dirty="0"/>
              <a:t>Technological change is fast-paced and competition revolves around rapidly evolving product features.</a:t>
            </a:r>
          </a:p>
        </p:txBody>
      </p:sp>
    </p:spTree>
    <p:extLst>
      <p:ext uri="{BB962C8B-B14F-4D97-AF65-F5344CB8AC3E}">
        <p14:creationId xmlns:p14="http://schemas.microsoft.com/office/powerpoint/2010/main" val="99791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778E8A-340A-400D-A636-406768B133E0}"/>
              </a:ext>
            </a:extLst>
          </p:cNvPr>
          <p:cNvSpPr>
            <a:spLocks noGrp="1"/>
          </p:cNvSpPr>
          <p:nvPr>
            <p:ph type="title"/>
          </p:nvPr>
        </p:nvSpPr>
        <p:spPr/>
        <p:txBody>
          <a:bodyPr/>
          <a:lstStyle/>
          <a:p>
            <a:r>
              <a:rPr lang="en-US" dirty="0"/>
              <a:t>Pitfalls to Avoid in Pursuing a </a:t>
            </a:r>
            <a:br>
              <a:rPr lang="en-US" dirty="0"/>
            </a:br>
            <a:r>
              <a:rPr lang="en-US" dirty="0"/>
              <a:t>Differentiation Strategy</a:t>
            </a:r>
          </a:p>
        </p:txBody>
      </p:sp>
      <p:sp>
        <p:nvSpPr>
          <p:cNvPr id="5" name="Content Placeholder 4">
            <a:extLst>
              <a:ext uri="{FF2B5EF4-FFF2-40B4-BE49-F238E27FC236}">
                <a16:creationId xmlns:a16="http://schemas.microsoft.com/office/drawing/2014/main" xmlns="" id="{358EDC70-4463-49FB-A5B0-2192F3E852E5}"/>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Pursuing a differentiation strategy keyed to product or service attributes that are easily and quickly copied</a:t>
            </a:r>
          </a:p>
          <a:p>
            <a:pPr marL="514350" indent="-514350">
              <a:buFont typeface="+mj-lt"/>
              <a:buAutoNum type="arabicPeriod"/>
            </a:pPr>
            <a:r>
              <a:rPr lang="en-US" dirty="0"/>
              <a:t>Offering product features or unique attributes in which buyers see little value or are easily copied by rivals</a:t>
            </a:r>
          </a:p>
          <a:p>
            <a:pPr marL="514350" indent="-514350">
              <a:buFont typeface="+mj-lt"/>
              <a:buAutoNum type="arabicPeriod"/>
            </a:pPr>
            <a:r>
              <a:rPr lang="en-US" dirty="0"/>
              <a:t>Overspending on efforts to differentiate that erode profitability</a:t>
            </a:r>
          </a:p>
          <a:p>
            <a:pPr marL="514350" indent="-514350">
              <a:buFont typeface="+mj-lt"/>
              <a:buAutoNum type="arabicPeriod"/>
            </a:pPr>
            <a:r>
              <a:rPr lang="en-US" dirty="0"/>
              <a:t>Not establishing meaningful gaps in quality or service or performance features over the products of rivals</a:t>
            </a:r>
          </a:p>
          <a:p>
            <a:pPr marL="514350" indent="-514350">
              <a:buFont typeface="+mj-lt"/>
              <a:buAutoNum type="arabicPeriod"/>
            </a:pPr>
            <a:r>
              <a:rPr lang="en-US" dirty="0"/>
              <a:t>Over-differentiating so that product quality or service levels exceed buyers’ needs</a:t>
            </a:r>
          </a:p>
          <a:p>
            <a:pPr marL="514350" indent="-514350">
              <a:buFont typeface="+mj-lt"/>
              <a:buAutoNum type="arabicPeriod"/>
            </a:pPr>
            <a:r>
              <a:rPr lang="en-US" dirty="0"/>
              <a:t>Trying to charge too high a price premium</a:t>
            </a:r>
          </a:p>
        </p:txBody>
      </p:sp>
    </p:spTree>
    <p:extLst>
      <p:ext uri="{BB962C8B-B14F-4D97-AF65-F5344CB8AC3E}">
        <p14:creationId xmlns:p14="http://schemas.microsoft.com/office/powerpoint/2010/main" val="145615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Focused (or Market Niche) Strategies</a:t>
            </a:r>
          </a:p>
        </p:txBody>
      </p:sp>
      <p:sp>
        <p:nvSpPr>
          <p:cNvPr id="5" name="Content Placeholder 4"/>
          <p:cNvSpPr>
            <a:spLocks noGrp="1"/>
          </p:cNvSpPr>
          <p:nvPr>
            <p:ph idx="1"/>
          </p:nvPr>
        </p:nvSpPr>
        <p:spPr/>
        <p:txBody>
          <a:bodyPr/>
          <a:lstStyle/>
          <a:p>
            <a:pPr>
              <a:spcAft>
                <a:spcPts val="2400"/>
              </a:spcAft>
            </a:pPr>
            <a:r>
              <a:rPr lang="en-US" dirty="0"/>
              <a:t>Focused strategies are developed especially for competing in a narrow piece of the total market as defined by geographic uniqueness or special product attributes.</a:t>
            </a:r>
          </a:p>
          <a:p>
            <a:pPr>
              <a:spcAft>
                <a:spcPts val="1200"/>
              </a:spcAft>
            </a:pPr>
            <a:r>
              <a:rPr lang="en-US" dirty="0"/>
              <a:t>Focused strategies are appealing to smaller and medium-sized firms that may lack the breadth and depth of resources to tackle going after a whole market customer base.</a:t>
            </a:r>
          </a:p>
        </p:txBody>
      </p:sp>
    </p:spTree>
    <p:extLst>
      <p:ext uri="{BB962C8B-B14F-4D97-AF65-F5344CB8AC3E}">
        <p14:creationId xmlns:p14="http://schemas.microsoft.com/office/powerpoint/2010/main" val="273340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ea typeface="ヒラギノ角ゴ Pro W3" pitchFamily="122" charset="-128"/>
              </a:rPr>
              <a:t>Focused Business Strategies</a:t>
            </a:r>
          </a:p>
        </p:txBody>
      </p:sp>
      <p:pic>
        <p:nvPicPr>
          <p:cNvPr id="3379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600200"/>
            <a:ext cx="4876800" cy="4876800"/>
          </a:xfrm>
        </p:spPr>
      </p:pic>
    </p:spTree>
    <p:extLst>
      <p:ext uri="{BB962C8B-B14F-4D97-AF65-F5344CB8AC3E}">
        <p14:creationId xmlns:p14="http://schemas.microsoft.com/office/powerpoint/2010/main" val="2708401728"/>
      </p:ext>
    </p:extLst>
  </p:cSld>
  <p:clrMapOvr>
    <a:masterClrMapping/>
  </p:clrMapOvr>
  <p:transition>
    <p:cut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Focused Low-Cost Strategy</a:t>
            </a:r>
          </a:p>
        </p:txBody>
      </p:sp>
      <p:sp>
        <p:nvSpPr>
          <p:cNvPr id="3" name="Content Placeholder 2"/>
          <p:cNvSpPr>
            <a:spLocks noGrp="1"/>
          </p:cNvSpPr>
          <p:nvPr>
            <p:ph idx="1"/>
          </p:nvPr>
        </p:nvSpPr>
        <p:spPr/>
        <p:txBody>
          <a:bodyPr/>
          <a:lstStyle/>
          <a:p>
            <a:pPr>
              <a:spcAft>
                <a:spcPts val="2400"/>
              </a:spcAft>
            </a:pPr>
            <a:r>
              <a:rPr lang="en-US" dirty="0"/>
              <a:t>A strategy that aims at securing a competitive advantage by serving buyers in the target market niche at a lower cost and a lower price than rival competitors.</a:t>
            </a:r>
          </a:p>
          <a:p>
            <a:r>
              <a:rPr lang="en-US" dirty="0"/>
              <a:t>A strategy that achieves its cost advantage in the same way as for low-cost leadership—by outmanaging rivals in keeping costs low and bypassing or reducing nonessential activities.</a:t>
            </a:r>
          </a:p>
        </p:txBody>
      </p:sp>
    </p:spTree>
    <p:extLst>
      <p:ext uri="{BB962C8B-B14F-4D97-AF65-F5344CB8AC3E}">
        <p14:creationId xmlns:p14="http://schemas.microsoft.com/office/powerpoint/2010/main" val="1380361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722485C-5F49-4C53-9613-0D89A3B83E7F}"/>
              </a:ext>
            </a:extLst>
          </p:cNvPr>
          <p:cNvSpPr>
            <a:spLocks noGrp="1"/>
          </p:cNvSpPr>
          <p:nvPr>
            <p:ph type="title"/>
          </p:nvPr>
        </p:nvSpPr>
        <p:spPr/>
        <p:txBody>
          <a:bodyPr/>
          <a:lstStyle/>
          <a:p>
            <a:r>
              <a:rPr lang="en-US" dirty="0"/>
              <a:t>Competitive Strategies and Market Positioning</a:t>
            </a:r>
          </a:p>
        </p:txBody>
      </p:sp>
      <p:sp>
        <p:nvSpPr>
          <p:cNvPr id="5" name="Content Placeholder 4">
            <a:extLst>
              <a:ext uri="{FF2B5EF4-FFF2-40B4-BE49-F238E27FC236}">
                <a16:creationId xmlns:a16="http://schemas.microsoft.com/office/drawing/2014/main" xmlns="" id="{86B226CE-E555-4DCD-9F78-FAFCBAD2F56D}"/>
              </a:ext>
            </a:extLst>
          </p:cNvPr>
          <p:cNvSpPr>
            <a:spLocks noGrp="1"/>
          </p:cNvSpPr>
          <p:nvPr>
            <p:ph idx="1"/>
          </p:nvPr>
        </p:nvSpPr>
        <p:spPr/>
        <p:txBody>
          <a:bodyPr/>
          <a:lstStyle/>
          <a:p>
            <a:r>
              <a:rPr lang="en-US" dirty="0"/>
              <a:t>Competitive Strategy</a:t>
            </a:r>
          </a:p>
          <a:p>
            <a:pPr lvl="1"/>
            <a:r>
              <a:rPr lang="en-US" dirty="0"/>
              <a:t>Deals exclusively with the specifics of management’s game plan for competing successfully in securing a particular competitive advantage over rivals that offers superior value to customers, strengthens its market position, and counters the maneuvers of its rivals</a:t>
            </a:r>
          </a:p>
          <a:p>
            <a:pPr lvl="1"/>
            <a:r>
              <a:rPr lang="en-US" dirty="0"/>
              <a:t>The two principal factors that distinguish one competitive strategy from another are:</a:t>
            </a:r>
          </a:p>
          <a:p>
            <a:pPr marL="1371600" lvl="2" indent="-457200">
              <a:buFont typeface="+mj-lt"/>
              <a:buAutoNum type="arabicPeriod"/>
            </a:pPr>
            <a:r>
              <a:rPr lang="en-US" sz="2400" dirty="0"/>
              <a:t>Whether a firm’s market target is broad or narrow</a:t>
            </a:r>
          </a:p>
          <a:p>
            <a:pPr marL="1371600" lvl="2" indent="-457200">
              <a:buFont typeface="+mj-lt"/>
              <a:buAutoNum type="arabicPeriod"/>
            </a:pPr>
            <a:r>
              <a:rPr lang="en-US" sz="2400" dirty="0"/>
              <a:t>Whether the firm is pursuing a competitive advantage linked to lower costs or differentiation</a:t>
            </a:r>
          </a:p>
        </p:txBody>
      </p:sp>
    </p:spTree>
    <p:extLst>
      <p:ext uri="{BB962C8B-B14F-4D97-AF65-F5344CB8AC3E}">
        <p14:creationId xmlns:p14="http://schemas.microsoft.com/office/powerpoint/2010/main" val="4125447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ea typeface="ヒラギノ角ゴ Pro W3" pitchFamily="122" charset="-128"/>
              </a:rPr>
              <a:t>Focused Business Strategies</a:t>
            </a:r>
          </a:p>
        </p:txBody>
      </p:sp>
      <p:pic>
        <p:nvPicPr>
          <p:cNvPr id="32772"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92325" y="1524000"/>
            <a:ext cx="4908550" cy="4922838"/>
          </a:xfrm>
        </p:spPr>
      </p:pic>
    </p:spTree>
    <p:extLst>
      <p:ext uri="{BB962C8B-B14F-4D97-AF65-F5344CB8AC3E}">
        <p14:creationId xmlns:p14="http://schemas.microsoft.com/office/powerpoint/2010/main" val="2260893211"/>
      </p:ext>
    </p:extLst>
  </p:cSld>
  <p:clrMapOvr>
    <a:masterClrMapping/>
  </p:clrMapOvr>
  <p:transition>
    <p:cut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Focused Differentiation Strategy</a:t>
            </a:r>
          </a:p>
        </p:txBody>
      </p:sp>
      <p:sp>
        <p:nvSpPr>
          <p:cNvPr id="5" name="Content Placeholder 4"/>
          <p:cNvSpPr>
            <a:spLocks noGrp="1"/>
          </p:cNvSpPr>
          <p:nvPr>
            <p:ph idx="1"/>
          </p:nvPr>
        </p:nvSpPr>
        <p:spPr/>
        <p:txBody>
          <a:bodyPr/>
          <a:lstStyle/>
          <a:p>
            <a:r>
              <a:rPr lang="en-US" dirty="0"/>
              <a:t>Focused differentiation strategy is keyed to offering carefully designed products or services to appeal to the unique preferences and needs of a narrow, well-defined group of buyers (as opposed to a broad differentiation strategy aimed at many buyer groups and market segments).</a:t>
            </a:r>
          </a:p>
        </p:txBody>
      </p:sp>
    </p:spTree>
    <p:extLst>
      <p:ext uri="{BB962C8B-B14F-4D97-AF65-F5344CB8AC3E}">
        <p14:creationId xmlns:p14="http://schemas.microsoft.com/office/powerpoint/2010/main" val="264200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D1EAC5D-B82D-4460-A552-7CC02C955FA9}"/>
              </a:ext>
            </a:extLst>
          </p:cNvPr>
          <p:cNvSpPr>
            <a:spLocks noGrp="1"/>
          </p:cNvSpPr>
          <p:nvPr>
            <p:ph type="title"/>
          </p:nvPr>
        </p:nvSpPr>
        <p:spPr/>
        <p:txBody>
          <a:bodyPr/>
          <a:lstStyle/>
          <a:p>
            <a:r>
              <a:rPr lang="en-US" dirty="0"/>
              <a:t>When a Focused Low-Cost or Focused Differentiation Strategy Is Viable</a:t>
            </a:r>
          </a:p>
        </p:txBody>
      </p:sp>
      <p:sp>
        <p:nvSpPr>
          <p:cNvPr id="5" name="Content Placeholder 4">
            <a:extLst>
              <a:ext uri="{FF2B5EF4-FFF2-40B4-BE49-F238E27FC236}">
                <a16:creationId xmlns:a16="http://schemas.microsoft.com/office/drawing/2014/main" xmlns="" id="{C57947FE-AFC0-4357-BD01-6FED55459C8A}"/>
              </a:ext>
            </a:extLst>
          </p:cNvPr>
          <p:cNvSpPr>
            <a:spLocks noGrp="1"/>
          </p:cNvSpPr>
          <p:nvPr>
            <p:ph idx="1"/>
          </p:nvPr>
        </p:nvSpPr>
        <p:spPr/>
        <p:txBody>
          <a:bodyPr>
            <a:normAutofit fontScale="92500" lnSpcReduction="10000"/>
          </a:bodyPr>
          <a:lstStyle/>
          <a:p>
            <a:r>
              <a:rPr lang="en-US" dirty="0"/>
              <a:t>The target market niche is big enough to be profitable and offers good growth potential.</a:t>
            </a:r>
          </a:p>
          <a:p>
            <a:r>
              <a:rPr lang="en-US" dirty="0"/>
              <a:t>Market leaders have chosen not to compete in the niche—focusers can avoid battling head-to-head against the biggest and strongest competitors.</a:t>
            </a:r>
          </a:p>
          <a:p>
            <a:r>
              <a:rPr lang="en-US" dirty="0"/>
              <a:t>It is costly or difficult for multi-segment competitors to meet the specialized needs of niche buyers and at the same time satisfy the expectations of mainstream customers.</a:t>
            </a:r>
          </a:p>
          <a:p>
            <a:r>
              <a:rPr lang="en-US" dirty="0"/>
              <a:t>The market has many different niches and segments, allowing a focuser to pick a niche suited to its strengths and capabilities.</a:t>
            </a:r>
          </a:p>
          <a:p>
            <a:r>
              <a:rPr lang="en-US" dirty="0"/>
              <a:t>Few rivals attempt to specialize in the same target segment.</a:t>
            </a:r>
          </a:p>
        </p:txBody>
      </p:sp>
    </p:spTree>
    <p:extLst>
      <p:ext uri="{BB962C8B-B14F-4D97-AF65-F5344CB8AC3E}">
        <p14:creationId xmlns:p14="http://schemas.microsoft.com/office/powerpoint/2010/main" val="13418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3A1A225-DEC9-4B2C-8BD9-DAC59C1BF501}"/>
              </a:ext>
            </a:extLst>
          </p:cNvPr>
          <p:cNvSpPr>
            <a:spLocks noGrp="1"/>
          </p:cNvSpPr>
          <p:nvPr>
            <p:ph type="title"/>
          </p:nvPr>
        </p:nvSpPr>
        <p:spPr/>
        <p:txBody>
          <a:bodyPr/>
          <a:lstStyle/>
          <a:p>
            <a:r>
              <a:rPr lang="en-US" dirty="0"/>
              <a:t>The Risks of a Focused Low-Cost or Focused Differentiation Strategy</a:t>
            </a:r>
          </a:p>
        </p:txBody>
      </p:sp>
      <p:sp>
        <p:nvSpPr>
          <p:cNvPr id="5" name="Content Placeholder 4">
            <a:extLst>
              <a:ext uri="{FF2B5EF4-FFF2-40B4-BE49-F238E27FC236}">
                <a16:creationId xmlns:a16="http://schemas.microsoft.com/office/drawing/2014/main" xmlns="" id="{DCDFAEE4-BD1E-464A-B9C6-22078993D541}"/>
              </a:ext>
            </a:extLst>
          </p:cNvPr>
          <p:cNvSpPr>
            <a:spLocks noGrp="1"/>
          </p:cNvSpPr>
          <p:nvPr>
            <p:ph idx="1"/>
          </p:nvPr>
        </p:nvSpPr>
        <p:spPr/>
        <p:txBody>
          <a:bodyPr/>
          <a:lstStyle/>
          <a:p>
            <a:r>
              <a:rPr lang="en-US" dirty="0"/>
              <a:t>Competitors will find effective ways to match a focuser’s capabilities in serving the target niche.</a:t>
            </a:r>
          </a:p>
          <a:p>
            <a:r>
              <a:rPr lang="en-US" dirty="0"/>
              <a:t>The preferences and needs of niche members to shift over time toward the product attributes desired by the majority of buyers.</a:t>
            </a:r>
          </a:p>
          <a:p>
            <a:r>
              <a:rPr lang="en-US" dirty="0"/>
              <a:t>The segment may become so attractive it is soon inundated with competitors, intensifying rivalry, and splintering segment profits.</a:t>
            </a:r>
          </a:p>
        </p:txBody>
      </p:sp>
    </p:spTree>
    <p:extLst>
      <p:ext uri="{BB962C8B-B14F-4D97-AF65-F5344CB8AC3E}">
        <p14:creationId xmlns:p14="http://schemas.microsoft.com/office/powerpoint/2010/main" val="386260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Best-Cost Provider Strategies</a:t>
            </a:r>
          </a:p>
        </p:txBody>
      </p:sp>
      <p:sp>
        <p:nvSpPr>
          <p:cNvPr id="4" name="Content Placeholder 3"/>
          <p:cNvSpPr>
            <a:spLocks noGrp="1"/>
          </p:cNvSpPr>
          <p:nvPr>
            <p:ph idx="1"/>
          </p:nvPr>
        </p:nvSpPr>
        <p:spPr/>
        <p:txBody>
          <a:bodyPr/>
          <a:lstStyle/>
          <a:p>
            <a:r>
              <a:rPr lang="en-US" dirty="0"/>
              <a:t>A hybrid of low-cost provider and differentiation strategies that:</a:t>
            </a:r>
          </a:p>
          <a:p>
            <a:pPr lvl="1"/>
            <a:r>
              <a:rPr lang="en-US" dirty="0"/>
              <a:t>Involves giving customers more value for money by satisfying buyer expectations on key quality/features/ performance/service attributes while exceeding customer expectations on price </a:t>
            </a:r>
          </a:p>
          <a:p>
            <a:pPr lvl="1"/>
            <a:r>
              <a:rPr lang="en-US" dirty="0"/>
              <a:t>Creates a powerful competitive approach with value-conscious buyers looking for a good-to-very-good product or service at an economical price</a:t>
            </a:r>
          </a:p>
          <a:p>
            <a:pPr lvl="1"/>
            <a:r>
              <a:rPr lang="en-US" dirty="0"/>
              <a:t>Creates a “best-cost” status as the low-cost provider of a product or service with upscale attributes</a:t>
            </a:r>
          </a:p>
        </p:txBody>
      </p:sp>
    </p:spTree>
    <p:extLst>
      <p:ext uri="{BB962C8B-B14F-4D97-AF65-F5344CB8AC3E}">
        <p14:creationId xmlns:p14="http://schemas.microsoft.com/office/powerpoint/2010/main" val="250251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Best-Cost Provider Strategies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398" y="1051586"/>
            <a:ext cx="7315119" cy="5486340"/>
          </a:xfrm>
        </p:spPr>
      </p:pic>
    </p:spTree>
    <p:extLst>
      <p:ext uri="{BB962C8B-B14F-4D97-AF65-F5344CB8AC3E}">
        <p14:creationId xmlns:p14="http://schemas.microsoft.com/office/powerpoint/2010/main" val="227980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Best-Cost Provider Strategies</a:t>
            </a:r>
          </a:p>
        </p:txBody>
      </p:sp>
      <p:sp>
        <p:nvSpPr>
          <p:cNvPr id="5" name="Content Placeholder 4"/>
          <p:cNvSpPr>
            <a:spLocks noGrp="1"/>
          </p:cNvSpPr>
          <p:nvPr>
            <p:ph idx="1"/>
          </p:nvPr>
        </p:nvSpPr>
        <p:spPr/>
        <p:txBody>
          <a:bodyPr/>
          <a:lstStyle/>
          <a:p>
            <a:r>
              <a:rPr lang="en-US" b="1" dirty="0"/>
              <a:t>Best-cost provider strategies </a:t>
            </a:r>
            <a:r>
              <a:rPr lang="en-US" dirty="0"/>
              <a:t>are a </a:t>
            </a:r>
            <a:r>
              <a:rPr lang="en-US" i="1" dirty="0"/>
              <a:t>hybrid</a:t>
            </a:r>
            <a:r>
              <a:rPr lang="en-US" dirty="0"/>
              <a:t> of low-cost provider and differentiation strategies that aim at satisfying buyer expectations on key quality, features, performance, and service attributes while beating customer expectations on price.</a:t>
            </a:r>
          </a:p>
        </p:txBody>
      </p:sp>
    </p:spTree>
    <p:extLst>
      <p:ext uri="{BB962C8B-B14F-4D97-AF65-F5344CB8AC3E}">
        <p14:creationId xmlns:p14="http://schemas.microsoft.com/office/powerpoint/2010/main" val="3887971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Employing Best-Cost Strategies</a:t>
            </a:r>
          </a:p>
        </p:txBody>
      </p:sp>
      <p:sp>
        <p:nvSpPr>
          <p:cNvPr id="74755" name="Content Placeholder 2"/>
          <p:cNvSpPr>
            <a:spLocks noGrp="1"/>
          </p:cNvSpPr>
          <p:nvPr>
            <p:ph idx="1"/>
          </p:nvPr>
        </p:nvSpPr>
        <p:spPr/>
        <p:txBody>
          <a:bodyPr/>
          <a:lstStyle/>
          <a:p>
            <a:r>
              <a:rPr lang="en-US" dirty="0"/>
              <a:t>Profitable best-cost strategies are contingent on the firm having the capability to deliver </a:t>
            </a:r>
            <a:r>
              <a:rPr lang="en-US" i="1" dirty="0"/>
              <a:t>attractive or upscale attributes at a lower cost than rivals </a:t>
            </a:r>
            <a:r>
              <a:rPr lang="en-US" dirty="0"/>
              <a:t>through:</a:t>
            </a:r>
          </a:p>
          <a:p>
            <a:pPr marL="914400" lvl="1" indent="-457200">
              <a:buFont typeface="+mj-lt"/>
              <a:buAutoNum type="arabicPeriod"/>
            </a:pPr>
            <a:r>
              <a:rPr lang="en-US" dirty="0"/>
              <a:t>A superior value chain configuration that eliminates or minimizes activities that do not add value.</a:t>
            </a:r>
          </a:p>
          <a:p>
            <a:pPr marL="914400" lvl="1" indent="-457200">
              <a:buFont typeface="+mj-lt"/>
              <a:buAutoNum type="arabicPeriod"/>
            </a:pPr>
            <a:r>
              <a:rPr lang="en-US" dirty="0"/>
              <a:t>Unmatched efficiency in managing essential value chain activities.</a:t>
            </a:r>
          </a:p>
          <a:p>
            <a:pPr marL="914400" lvl="1" indent="-457200">
              <a:buFont typeface="+mj-lt"/>
              <a:buAutoNum type="arabicPeriod"/>
            </a:pPr>
            <a:r>
              <a:rPr lang="en-US" dirty="0"/>
              <a:t>Core competencies that allow differentiating attributes to be incorporated at a low cost. </a:t>
            </a:r>
          </a:p>
        </p:txBody>
      </p:sp>
    </p:spTree>
    <p:extLst>
      <p:ext uri="{BB962C8B-B14F-4D97-AF65-F5344CB8AC3E}">
        <p14:creationId xmlns:p14="http://schemas.microsoft.com/office/powerpoint/2010/main" val="2354816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 Best-Cost Provider Strategy Works Best</a:t>
            </a:r>
          </a:p>
        </p:txBody>
      </p:sp>
      <p:sp>
        <p:nvSpPr>
          <p:cNvPr id="6" name="Content Placeholder 5"/>
          <p:cNvSpPr>
            <a:spLocks noGrp="1"/>
          </p:cNvSpPr>
          <p:nvPr>
            <p:ph idx="1"/>
          </p:nvPr>
        </p:nvSpPr>
        <p:spPr/>
        <p:txBody>
          <a:bodyPr/>
          <a:lstStyle/>
          <a:p>
            <a:r>
              <a:rPr lang="en-US" dirty="0"/>
              <a:t>A best-cost provider strategy works best in markets where:</a:t>
            </a:r>
          </a:p>
          <a:p>
            <a:pPr lvl="1"/>
            <a:r>
              <a:rPr lang="en-US" dirty="0"/>
              <a:t>Product differentiation is the norm.</a:t>
            </a:r>
          </a:p>
          <a:p>
            <a:pPr lvl="1"/>
            <a:r>
              <a:rPr lang="en-US" dirty="0"/>
              <a:t>Large numbers of value-conscious buyers can be induced to purchase economically-priced mid-range products and services, especially during recessionary times.</a:t>
            </a:r>
          </a:p>
          <a:p>
            <a:pPr lvl="1"/>
            <a:r>
              <a:rPr lang="en-US" dirty="0"/>
              <a:t>A provider can offer either a medium-quality product at a below-average price or a high-quality product at an average or slightly higher-than-average price.</a:t>
            </a:r>
          </a:p>
        </p:txBody>
      </p:sp>
    </p:spTree>
    <p:extLst>
      <p:ext uri="{BB962C8B-B14F-4D97-AF65-F5344CB8AC3E}">
        <p14:creationId xmlns:p14="http://schemas.microsoft.com/office/powerpoint/2010/main" val="6529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513" y="0"/>
            <a:ext cx="6053834" cy="1274954"/>
          </a:xfrm>
        </p:spPr>
        <p:txBody>
          <a:bodyPr/>
          <a:lstStyle/>
          <a:p>
            <a:r>
              <a:rPr lang="en-US" dirty="0"/>
              <a:t>The Danger of an Unsound Best-Cost Provider Strategy</a:t>
            </a:r>
          </a:p>
        </p:txBody>
      </p:sp>
      <p:sp>
        <p:nvSpPr>
          <p:cNvPr id="75779" name="Content Placeholder 2"/>
          <p:cNvSpPr>
            <a:spLocks noGrp="1"/>
          </p:cNvSpPr>
          <p:nvPr>
            <p:ph idx="1"/>
          </p:nvPr>
        </p:nvSpPr>
        <p:spPr/>
        <p:txBody>
          <a:bodyPr/>
          <a:lstStyle/>
          <a:p>
            <a:r>
              <a:rPr lang="en-US" dirty="0"/>
              <a:t>Losing at both ends of the market:</a:t>
            </a:r>
          </a:p>
          <a:p>
            <a:pPr lvl="1"/>
            <a:r>
              <a:rPr lang="en-US" sz="2800" dirty="0"/>
              <a:t>Dual vulnerability to both low-cost providers and high-end differentiators in not having</a:t>
            </a:r>
          </a:p>
          <a:p>
            <a:pPr lvl="1"/>
            <a:r>
              <a:rPr lang="en-US" sz="2800" dirty="0"/>
              <a:t>the requisite core competencies and efficiencies in managing value chain activities to offer significantly differentiating product attributes.</a:t>
            </a:r>
          </a:p>
          <a:p>
            <a:pPr lvl="1"/>
            <a:r>
              <a:rPr lang="en-US" sz="2800" dirty="0"/>
              <a:t>features at attractive lower prices without significantly increasing costs</a:t>
            </a:r>
            <a:r>
              <a:rPr lang="en-US" dirty="0"/>
              <a:t>.</a:t>
            </a:r>
          </a:p>
        </p:txBody>
      </p:sp>
    </p:spTree>
    <p:extLst>
      <p:ext uri="{BB962C8B-B14F-4D97-AF65-F5344CB8AC3E}">
        <p14:creationId xmlns:p14="http://schemas.microsoft.com/office/powerpoint/2010/main" val="804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E2E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Competitive Strategy </a:t>
            </a:r>
            <a:r>
              <a:rPr lang="en-US" sz="2000" dirty="0"/>
              <a:t>(1 of 2)</a:t>
            </a:r>
          </a:p>
        </p:txBody>
      </p:sp>
      <p:sp>
        <p:nvSpPr>
          <p:cNvPr id="5" name="Content Placeholder 4"/>
          <p:cNvSpPr>
            <a:spLocks noGrp="1"/>
          </p:cNvSpPr>
          <p:nvPr>
            <p:ph idx="1"/>
          </p:nvPr>
        </p:nvSpPr>
        <p:spPr/>
        <p:txBody>
          <a:bodyPr/>
          <a:lstStyle/>
          <a:p>
            <a:r>
              <a:rPr lang="en-US" dirty="0"/>
              <a:t>A </a:t>
            </a:r>
            <a:r>
              <a:rPr lang="en-US" b="1" dirty="0"/>
              <a:t>competitive strategy </a:t>
            </a:r>
            <a:r>
              <a:rPr lang="en-US" dirty="0"/>
              <a:t>concerns the specifics of management’s game plan for competing successfully and securing a competitive advantage over rivals in the marketplace.</a:t>
            </a:r>
          </a:p>
        </p:txBody>
      </p:sp>
    </p:spTree>
    <p:extLst>
      <p:ext uri="{BB962C8B-B14F-4D97-AF65-F5344CB8AC3E}">
        <p14:creationId xmlns:p14="http://schemas.microsoft.com/office/powerpoint/2010/main" val="171778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D575E-7EDC-45F4-B081-ADD1D76F73DA}"/>
              </a:ext>
            </a:extLst>
          </p:cNvPr>
          <p:cNvSpPr>
            <a:spLocks noGrp="1"/>
          </p:cNvSpPr>
          <p:nvPr>
            <p:ph type="title"/>
          </p:nvPr>
        </p:nvSpPr>
        <p:spPr/>
        <p:txBody>
          <a:bodyPr/>
          <a:lstStyle/>
          <a:p>
            <a:r>
              <a:rPr lang="en-US" dirty="0"/>
              <a:t>Core Concept: Competitive Strategy </a:t>
            </a:r>
            <a:r>
              <a:rPr lang="en-US" sz="2000" dirty="0"/>
              <a:t>(2 of 2)</a:t>
            </a:r>
          </a:p>
        </p:txBody>
      </p:sp>
      <p:sp>
        <p:nvSpPr>
          <p:cNvPr id="3" name="Content Placeholder 2">
            <a:extLst>
              <a:ext uri="{FF2B5EF4-FFF2-40B4-BE49-F238E27FC236}">
                <a16:creationId xmlns:a16="http://schemas.microsoft.com/office/drawing/2014/main" xmlns="" id="{EC0F6CD5-2D25-41FF-9438-BD83916FDBF6}"/>
              </a:ext>
            </a:extLst>
          </p:cNvPr>
          <p:cNvSpPr>
            <a:spLocks noGrp="1"/>
          </p:cNvSpPr>
          <p:nvPr>
            <p:ph idx="1"/>
          </p:nvPr>
        </p:nvSpPr>
        <p:spPr/>
        <p:txBody>
          <a:bodyPr/>
          <a:lstStyle/>
          <a:p>
            <a:r>
              <a:rPr lang="en-US" dirty="0"/>
              <a:t>A company’s competitive strategy should be well matched to its internal situation and predicated on leveraging its collection of competitively valuable resources and competencies.</a:t>
            </a:r>
          </a:p>
        </p:txBody>
      </p:sp>
    </p:spTree>
    <p:extLst>
      <p:ext uri="{BB962C8B-B14F-4D97-AF65-F5344CB8AC3E}">
        <p14:creationId xmlns:p14="http://schemas.microsoft.com/office/powerpoint/2010/main" val="203783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318" y="0"/>
            <a:ext cx="6968224" cy="1274954"/>
          </a:xfrm>
        </p:spPr>
        <p:txBody>
          <a:bodyPr/>
          <a:lstStyle/>
          <a:p>
            <a:r>
              <a:rPr lang="en-US" dirty="0"/>
              <a:t>Successful Competitive Strategies Are Resource Based </a:t>
            </a:r>
            <a:r>
              <a:rPr lang="en-US" sz="2400" dirty="0"/>
              <a:t>(1 of 2)</a:t>
            </a:r>
            <a:endParaRPr lang="en-US" dirty="0"/>
          </a:p>
        </p:txBody>
      </p:sp>
      <p:sp>
        <p:nvSpPr>
          <p:cNvPr id="77827" name="Content Placeholder 2"/>
          <p:cNvSpPr>
            <a:spLocks noGrp="1"/>
          </p:cNvSpPr>
          <p:nvPr>
            <p:ph idx="1"/>
          </p:nvPr>
        </p:nvSpPr>
        <p:spPr/>
        <p:txBody>
          <a:bodyPr/>
          <a:lstStyle/>
          <a:p>
            <a:r>
              <a:rPr lang="en-US" dirty="0"/>
              <a:t>Low-Cost Providers</a:t>
            </a:r>
          </a:p>
          <a:p>
            <a:pPr lvl="1"/>
            <a:r>
              <a:rPr lang="en-US" dirty="0"/>
              <a:t>Must have the resources and capabilities to keep their costs below those of their competitors.</a:t>
            </a:r>
          </a:p>
          <a:p>
            <a:pPr lvl="1"/>
            <a:r>
              <a:rPr lang="en-US" dirty="0"/>
              <a:t>Must have expertise to cost-effectively manage value chain activities better than rivals.</a:t>
            </a:r>
          </a:p>
          <a:p>
            <a:r>
              <a:rPr lang="en-US" dirty="0"/>
              <a:t>Differentiators</a:t>
            </a:r>
          </a:p>
          <a:p>
            <a:pPr lvl="1"/>
            <a:r>
              <a:rPr lang="en-US" dirty="0"/>
              <a:t>Must have the resources and capabilities to incorporate unique attributes that a broad range of buyers will find appealing and are will paying for.</a:t>
            </a:r>
          </a:p>
        </p:txBody>
      </p:sp>
    </p:spTree>
    <p:extLst>
      <p:ext uri="{BB962C8B-B14F-4D97-AF65-F5344CB8AC3E}">
        <p14:creationId xmlns:p14="http://schemas.microsoft.com/office/powerpoint/2010/main" val="3910762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96" y="0"/>
            <a:ext cx="6602468" cy="1274954"/>
          </a:xfrm>
        </p:spPr>
        <p:txBody>
          <a:bodyPr/>
          <a:lstStyle/>
          <a:p>
            <a:r>
              <a:rPr lang="en-US" dirty="0"/>
              <a:t>Successful Competitive Strategies Are Resource Based </a:t>
            </a:r>
            <a:r>
              <a:rPr lang="en-US" sz="2400" dirty="0"/>
              <a:t>(2 of 2)</a:t>
            </a:r>
            <a:endParaRPr lang="en-US" dirty="0"/>
          </a:p>
        </p:txBody>
      </p:sp>
      <p:sp>
        <p:nvSpPr>
          <p:cNvPr id="78851" name="Content Placeholder 2"/>
          <p:cNvSpPr>
            <a:spLocks noGrp="1"/>
          </p:cNvSpPr>
          <p:nvPr>
            <p:ph idx="1"/>
          </p:nvPr>
        </p:nvSpPr>
        <p:spPr/>
        <p:txBody>
          <a:bodyPr/>
          <a:lstStyle/>
          <a:p>
            <a:r>
              <a:rPr lang="en-US" dirty="0"/>
              <a:t>Narrow Segment Focusers</a:t>
            </a:r>
          </a:p>
          <a:p>
            <a:pPr marL="342900" lvl="1" indent="0">
              <a:buNone/>
            </a:pPr>
            <a:r>
              <a:rPr lang="en-US" dirty="0"/>
              <a:t>Must have the capability to do an outstanding job of satisfying the needs and expectations of niche buyers.</a:t>
            </a:r>
          </a:p>
          <a:p>
            <a:r>
              <a:rPr lang="en-US" dirty="0"/>
              <a:t>Best-Cost Providers</a:t>
            </a:r>
          </a:p>
          <a:p>
            <a:pPr marL="342900" lvl="1" indent="0">
              <a:buNone/>
            </a:pPr>
            <a:r>
              <a:rPr lang="en-US" dirty="0"/>
              <a:t>Must have the resources and capabilities to incorporate upscale product or service attributes at a lower cost than rivals.</a:t>
            </a:r>
          </a:p>
        </p:txBody>
      </p:sp>
    </p:spTree>
    <p:extLst>
      <p:ext uri="{BB962C8B-B14F-4D97-AF65-F5344CB8AC3E}">
        <p14:creationId xmlns:p14="http://schemas.microsoft.com/office/powerpoint/2010/main" val="3926567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FD000-CF8D-46FA-96D1-0D6307886B4B}"/>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E9B8B37F-245C-4902-A5F1-F64C2028812E}"/>
              </a:ext>
            </a:extLst>
          </p:cNvPr>
          <p:cNvSpPr>
            <a:spLocks noGrp="1"/>
          </p:cNvSpPr>
          <p:nvPr>
            <p:ph idx="1"/>
          </p:nvPr>
        </p:nvSpPr>
        <p:spPr>
          <a:xfrm>
            <a:off x="416606" y="2331732"/>
            <a:ext cx="8320949" cy="4206194"/>
          </a:xfrm>
        </p:spPr>
        <p:txBody>
          <a:bodyPr/>
          <a:lstStyle/>
          <a:p>
            <a:pPr algn="ctr"/>
            <a:r>
              <a:rPr lang="en-US" dirty="0"/>
              <a:t>Long descriptions of images</a:t>
            </a:r>
          </a:p>
        </p:txBody>
      </p:sp>
    </p:spTree>
    <p:extLst>
      <p:ext uri="{BB962C8B-B14F-4D97-AF65-F5344CB8AC3E}">
        <p14:creationId xmlns:p14="http://schemas.microsoft.com/office/powerpoint/2010/main" val="661747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D6A53-3148-40F4-AB1D-47AD17D5AB1E}"/>
              </a:ext>
            </a:extLst>
          </p:cNvPr>
          <p:cNvSpPr>
            <a:spLocks noGrp="1"/>
          </p:cNvSpPr>
          <p:nvPr>
            <p:ph type="title"/>
          </p:nvPr>
        </p:nvSpPr>
        <p:spPr/>
        <p:txBody>
          <a:bodyPr/>
          <a:lstStyle/>
          <a:p>
            <a:r>
              <a:rPr lang="en-US" dirty="0"/>
              <a:t>Appendix 1 </a:t>
            </a:r>
            <a:r>
              <a:rPr lang="en-US" dirty="0">
                <a:solidFill>
                  <a:srgbClr val="E56C37"/>
                </a:solidFill>
              </a:rPr>
              <a:t>FIGURE 5.1 </a:t>
            </a:r>
            <a:r>
              <a:rPr lang="en-US" dirty="0"/>
              <a:t>The Five Generic Competitive Strategies</a:t>
            </a:r>
          </a:p>
        </p:txBody>
      </p:sp>
      <p:sp>
        <p:nvSpPr>
          <p:cNvPr id="3" name="Text Placeholder 2">
            <a:extLst>
              <a:ext uri="{FF2B5EF4-FFF2-40B4-BE49-F238E27FC236}">
                <a16:creationId xmlns:a16="http://schemas.microsoft.com/office/drawing/2014/main" xmlns="" id="{C6C587DA-A233-4FD4-BE40-5A8BEC43997D}"/>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sp>
        <p:nvSpPr>
          <p:cNvPr id="4" name="Text Placeholder 3">
            <a:extLst>
              <a:ext uri="{FF2B5EF4-FFF2-40B4-BE49-F238E27FC236}">
                <a16:creationId xmlns:a16="http://schemas.microsoft.com/office/drawing/2014/main" xmlns="" id="{77390106-54A3-42B8-8CC9-348ACEBB0805}"/>
              </a:ext>
            </a:extLst>
          </p:cNvPr>
          <p:cNvSpPr>
            <a:spLocks noGrp="1"/>
          </p:cNvSpPr>
          <p:nvPr>
            <p:ph type="body" sz="quarter" idx="12"/>
          </p:nvPr>
        </p:nvSpPr>
        <p:spPr>
          <a:xfrm>
            <a:off x="457200" y="1691658"/>
            <a:ext cx="8229600" cy="4709141"/>
          </a:xfrm>
        </p:spPr>
        <p:txBody>
          <a:bodyPr/>
          <a:lstStyle/>
          <a:p>
            <a:r>
              <a:rPr lang="en-US" dirty="0"/>
              <a:t>A graphics shows how competitive strategies are differentiated from one another by one, whether a company’s market target is broad or limited and two, whether the company is pursuing a competitive advantage linked to lower costs or differentiation. These factors comprise the two axes of the best-cost provider strategy. Aligned with the axes (broader market or limited market; pursuing lower costs or pursuing differentiation) are four text boxes which read: overall low-cost provider (broad market, lower cost); broad differentiation strategy (broad market, differentiating features); focused low-cost strategy (limited market, lower cost); and focused differentiation strategy (limited market, differentiating features).</a:t>
            </a:r>
          </a:p>
        </p:txBody>
      </p:sp>
    </p:spTree>
    <p:extLst>
      <p:ext uri="{BB962C8B-B14F-4D97-AF65-F5344CB8AC3E}">
        <p14:creationId xmlns:p14="http://schemas.microsoft.com/office/powerpoint/2010/main" val="42674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8FF50-687F-46ED-999C-950FB431962F}"/>
              </a:ext>
            </a:extLst>
          </p:cNvPr>
          <p:cNvSpPr>
            <a:spLocks noGrp="1"/>
          </p:cNvSpPr>
          <p:nvPr>
            <p:ph type="title"/>
          </p:nvPr>
        </p:nvSpPr>
        <p:spPr/>
        <p:txBody>
          <a:bodyPr/>
          <a:lstStyle/>
          <a:p>
            <a:r>
              <a:rPr lang="en-US" dirty="0"/>
              <a:t>Appendix 2 </a:t>
            </a:r>
            <a:r>
              <a:rPr lang="en-US" dirty="0">
                <a:solidFill>
                  <a:srgbClr val="E56C37"/>
                </a:solidFill>
              </a:rPr>
              <a:t>FIGURE 5.2 </a:t>
            </a:r>
            <a:r>
              <a:rPr lang="en-US" dirty="0"/>
              <a:t>Important Cost Drivers in a Firm’s Value Chain</a:t>
            </a:r>
          </a:p>
        </p:txBody>
      </p:sp>
      <p:sp>
        <p:nvSpPr>
          <p:cNvPr id="3" name="Text Placeholder 2">
            <a:extLst>
              <a:ext uri="{FF2B5EF4-FFF2-40B4-BE49-F238E27FC236}">
                <a16:creationId xmlns:a16="http://schemas.microsoft.com/office/drawing/2014/main" xmlns="" id="{4D9944F6-1E24-4142-A8B4-DF88DCFB9FAF}"/>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sp>
        <p:nvSpPr>
          <p:cNvPr id="4" name="Text Placeholder 3">
            <a:extLst>
              <a:ext uri="{FF2B5EF4-FFF2-40B4-BE49-F238E27FC236}">
                <a16:creationId xmlns:a16="http://schemas.microsoft.com/office/drawing/2014/main" xmlns="" id="{7B306931-8891-439F-AD5A-BC2C99A0686A}"/>
              </a:ext>
            </a:extLst>
          </p:cNvPr>
          <p:cNvSpPr>
            <a:spLocks noGrp="1"/>
          </p:cNvSpPr>
          <p:nvPr>
            <p:ph type="body" sz="quarter" idx="12"/>
          </p:nvPr>
        </p:nvSpPr>
        <p:spPr>
          <a:xfrm>
            <a:off x="457200" y="1783098"/>
            <a:ext cx="8229600" cy="4617702"/>
          </a:xfrm>
        </p:spPr>
        <p:txBody>
          <a:bodyPr/>
          <a:lstStyle/>
          <a:p>
            <a:r>
              <a:rPr lang="en-US" dirty="0"/>
              <a:t>A figure lists the important cost drivers in a firm’s value chain: labor productivity and compensation costs, economies of scale, learning and experience, capacity utilization, input costs, production technology and design, communication systems and information technology, bargaining power, and outsourcing or vertical integration.</a:t>
            </a:r>
          </a:p>
        </p:txBody>
      </p:sp>
    </p:spTree>
    <p:extLst>
      <p:ext uri="{BB962C8B-B14F-4D97-AF65-F5344CB8AC3E}">
        <p14:creationId xmlns:p14="http://schemas.microsoft.com/office/powerpoint/2010/main" val="2789322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5040D-69F8-447A-9B08-2FB7FA08EEB9}"/>
              </a:ext>
            </a:extLst>
          </p:cNvPr>
          <p:cNvSpPr>
            <a:spLocks noGrp="1"/>
          </p:cNvSpPr>
          <p:nvPr>
            <p:ph type="title"/>
          </p:nvPr>
        </p:nvSpPr>
        <p:spPr/>
        <p:txBody>
          <a:bodyPr/>
          <a:lstStyle/>
          <a:p>
            <a:r>
              <a:rPr lang="en-US" dirty="0"/>
              <a:t>Appendix 3 </a:t>
            </a:r>
            <a:r>
              <a:rPr lang="en-US" dirty="0">
                <a:solidFill>
                  <a:srgbClr val="E56C37"/>
                </a:solidFill>
              </a:rPr>
              <a:t>FIGURE 5.3</a:t>
            </a:r>
            <a:r>
              <a:rPr lang="en-US" dirty="0"/>
              <a:t>	Important Uniqueness Drivers in a Firm’s Value Chain</a:t>
            </a:r>
          </a:p>
        </p:txBody>
      </p:sp>
      <p:sp>
        <p:nvSpPr>
          <p:cNvPr id="3" name="Text Placeholder 2">
            <a:extLst>
              <a:ext uri="{FF2B5EF4-FFF2-40B4-BE49-F238E27FC236}">
                <a16:creationId xmlns:a16="http://schemas.microsoft.com/office/drawing/2014/main" xmlns="" id="{7693A79D-868C-4B97-B8B3-61395C402711}"/>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sp>
        <p:nvSpPr>
          <p:cNvPr id="4" name="Text Placeholder 3">
            <a:extLst>
              <a:ext uri="{FF2B5EF4-FFF2-40B4-BE49-F238E27FC236}">
                <a16:creationId xmlns:a16="http://schemas.microsoft.com/office/drawing/2014/main" xmlns="" id="{67F51BFD-34BB-401B-AA49-E9F2EDC8E6BC}"/>
              </a:ext>
            </a:extLst>
          </p:cNvPr>
          <p:cNvSpPr>
            <a:spLocks noGrp="1"/>
          </p:cNvSpPr>
          <p:nvPr>
            <p:ph type="body" sz="quarter" idx="12"/>
          </p:nvPr>
        </p:nvSpPr>
        <p:spPr>
          <a:xfrm>
            <a:off x="457200" y="1691658"/>
            <a:ext cx="8229600" cy="4709141"/>
          </a:xfrm>
        </p:spPr>
        <p:txBody>
          <a:bodyPr/>
          <a:lstStyle/>
          <a:p>
            <a:r>
              <a:rPr lang="en-US" dirty="0"/>
              <a:t>A figure lists the eight important uniqueness drivers in a company's value chain. They are: input quality; innovation and technological advances; product features, design, and performance; production R and D; continuous quality improvement; employee skills and training; marketing and brand building; and customer service.</a:t>
            </a:r>
          </a:p>
        </p:txBody>
      </p:sp>
    </p:spTree>
    <p:extLst>
      <p:ext uri="{BB962C8B-B14F-4D97-AF65-F5344CB8AC3E}">
        <p14:creationId xmlns:p14="http://schemas.microsoft.com/office/powerpoint/2010/main" val="3575000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144050" cy="685830"/>
          </a:xfrm>
        </p:spPr>
        <p:txBody>
          <a:bodyPr>
            <a:normAutofit/>
          </a:bodyPr>
          <a:lstStyle/>
          <a:p>
            <a:r>
              <a:rPr lang="en-US" sz="2800" dirty="0">
                <a:solidFill>
                  <a:srgbClr val="E56C37"/>
                </a:solidFill>
              </a:rPr>
              <a:t>FIGURE 5.1 </a:t>
            </a:r>
            <a:r>
              <a:rPr lang="en-US" sz="2800" dirty="0"/>
              <a:t>The Five Generic Competitive Strategies</a:t>
            </a:r>
          </a:p>
        </p:txBody>
      </p:sp>
      <p:pic>
        <p:nvPicPr>
          <p:cNvPr id="7" name="Picture 6" descr="A graphics of the five generic competitive strategies"/>
          <p:cNvPicPr>
            <a:picLocks noChangeAspect="1"/>
          </p:cNvPicPr>
          <p:nvPr/>
        </p:nvPicPr>
        <p:blipFill>
          <a:blip r:embed="rId3" cstate="print"/>
          <a:stretch>
            <a:fillRect/>
          </a:stretch>
        </p:blipFill>
        <p:spPr>
          <a:xfrm>
            <a:off x="366712" y="928687"/>
            <a:ext cx="8410575" cy="5000625"/>
          </a:xfrm>
          <a:prstGeom prst="rect">
            <a:avLst/>
          </a:prstGeom>
        </p:spPr>
      </p:pic>
      <p:sp>
        <p:nvSpPr>
          <p:cNvPr id="24" name="Text Placeholder 23">
            <a:extLst>
              <a:ext uri="{FF2B5EF4-FFF2-40B4-BE49-F238E27FC236}">
                <a16:creationId xmlns:a16="http://schemas.microsoft.com/office/drawing/2014/main" xmlns="" id="{1A3F6C96-1562-45A5-A63D-30A31F1D6C2A}"/>
              </a:ext>
            </a:extLst>
          </p:cNvPr>
          <p:cNvSpPr>
            <a:spLocks noGrp="1"/>
          </p:cNvSpPr>
          <p:nvPr>
            <p:ph type="body" sz="quarter" idx="16"/>
          </p:nvPr>
        </p:nvSpPr>
        <p:spPr/>
        <p:txBody>
          <a:bodyPr/>
          <a:lstStyle/>
          <a:p>
            <a:r>
              <a:rPr lang="en-US" dirty="0">
                <a:hlinkClick r:id="rId4" action="ppaction://hlinksldjump"/>
              </a:rPr>
              <a:t>Jump to Appendix 1 for long description.</a:t>
            </a:r>
            <a:endParaRPr lang="en-US" dirty="0"/>
          </a:p>
        </p:txBody>
      </p:sp>
    </p:spTree>
    <p:extLst>
      <p:ext uri="{BB962C8B-B14F-4D97-AF65-F5344CB8AC3E}">
        <p14:creationId xmlns:p14="http://schemas.microsoft.com/office/powerpoint/2010/main" val="263172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Five Generic Competitive Strategies</a:t>
            </a:r>
          </a:p>
        </p:txBody>
      </p:sp>
      <p:sp>
        <p:nvSpPr>
          <p:cNvPr id="17" name="Content Placeholder 16"/>
          <p:cNvSpPr>
            <a:spLocks noGrp="1"/>
          </p:cNvSpPr>
          <p:nvPr>
            <p:ph idx="1"/>
          </p:nvPr>
        </p:nvSpPr>
        <p:spPr>
          <a:xfrm>
            <a:off x="457200" y="1051586"/>
            <a:ext cx="8229600" cy="5279359"/>
          </a:xfrm>
        </p:spPr>
        <p:txBody>
          <a:bodyPr/>
          <a:lstStyle/>
          <a:p>
            <a:pPr marL="342900" indent="-342900">
              <a:buFont typeface="+mj-lt"/>
              <a:buAutoNum type="arabicPeriod"/>
            </a:pPr>
            <a:r>
              <a:rPr lang="en-US" sz="1800" b="1" dirty="0">
                <a:solidFill>
                  <a:schemeClr val="tx1"/>
                </a:solidFill>
              </a:rPr>
              <a:t>A low-cost provider strategy</a:t>
            </a:r>
            <a:r>
              <a:rPr lang="en-US" sz="1800" dirty="0">
                <a:solidFill>
                  <a:schemeClr val="tx1"/>
                </a:solidFill>
              </a:rPr>
              <a:t>—striving to achieve lower overall costs than rivals and appealing to a broad spectrum of customers, usually by underpricing rivals </a:t>
            </a:r>
          </a:p>
          <a:p>
            <a:pPr marL="342900" indent="-342900">
              <a:buFont typeface="+mj-lt"/>
              <a:buAutoNum type="arabicPeriod"/>
            </a:pPr>
            <a:r>
              <a:rPr lang="en-US" sz="1800" b="1" dirty="0">
                <a:solidFill>
                  <a:schemeClr val="tx1"/>
                </a:solidFill>
              </a:rPr>
              <a:t>A broad differentiation strategy</a:t>
            </a:r>
            <a:r>
              <a:rPr lang="en-US" sz="1800" dirty="0">
                <a:solidFill>
                  <a:schemeClr val="tx1"/>
                </a:solidFill>
              </a:rPr>
              <a:t>—seeking to differentiate the firm’s product or service from rivals’ in ways that will appeal to a broad spectrum of buyers </a:t>
            </a:r>
          </a:p>
          <a:p>
            <a:pPr marL="342900" indent="-342900">
              <a:buFont typeface="+mj-lt"/>
              <a:buAutoNum type="arabicPeriod"/>
            </a:pPr>
            <a:r>
              <a:rPr lang="en-US" sz="1800" b="1" dirty="0">
                <a:solidFill>
                  <a:schemeClr val="tx1"/>
                </a:solidFill>
              </a:rPr>
              <a:t>A focused low-cost strategy</a:t>
            </a:r>
            <a:r>
              <a:rPr lang="en-US" sz="1800" dirty="0">
                <a:solidFill>
                  <a:schemeClr val="tx1"/>
                </a:solidFill>
              </a:rPr>
              <a:t>—concentrating on a narrow buyer segment (or market niche) and outcompeting rivals by having lower costs than rivals and thus being able to serve niche members at a lower price </a:t>
            </a:r>
          </a:p>
          <a:p>
            <a:pPr marL="342900" indent="-342900">
              <a:buFont typeface="+mj-lt"/>
              <a:buAutoNum type="arabicPeriod"/>
            </a:pPr>
            <a:r>
              <a:rPr lang="en-US" sz="1800" b="1" dirty="0">
                <a:solidFill>
                  <a:schemeClr val="tx1"/>
                </a:solidFill>
              </a:rPr>
              <a:t>A focused differentiation strategy</a:t>
            </a:r>
            <a:r>
              <a:rPr lang="en-US" sz="1800" dirty="0">
                <a:solidFill>
                  <a:schemeClr val="tx1"/>
                </a:solidFill>
              </a:rPr>
              <a:t>—concentrating on a narrow buyer segment (or market niche) and outcompeting rivals by offering niche members customized attributes that meet their tastes and requirements better than rivals’ products </a:t>
            </a:r>
          </a:p>
          <a:p>
            <a:pPr marL="342900" indent="-342900">
              <a:buFont typeface="+mj-lt"/>
              <a:buAutoNum type="arabicPeriod"/>
            </a:pPr>
            <a:r>
              <a:rPr lang="en-US" sz="1800" b="1" dirty="0">
                <a:solidFill>
                  <a:schemeClr val="tx1"/>
                </a:solidFill>
              </a:rPr>
              <a:t>A best-cost provider strategy</a:t>
            </a:r>
            <a:r>
              <a:rPr lang="en-US" sz="1800" dirty="0">
                <a:solidFill>
                  <a:schemeClr val="tx1"/>
                </a:solidFill>
              </a:rPr>
              <a:t>—giving customers more value for the money by satisfying buyers’ expectations on key quality/features/performance/service attributes while beating their price expectations. This option is a </a:t>
            </a:r>
            <a:r>
              <a:rPr lang="en-US" sz="1800" i="1" dirty="0">
                <a:solidFill>
                  <a:schemeClr val="tx1"/>
                </a:solidFill>
              </a:rPr>
              <a:t>hybrid</a:t>
            </a:r>
            <a:r>
              <a:rPr lang="en-US" sz="1800" dirty="0">
                <a:solidFill>
                  <a:schemeClr val="tx1"/>
                </a:solidFill>
              </a:rPr>
              <a:t> strategy that blends elements of low-cost provider and differentiation strategies; the aim is to have the lowest (best) costs and prices among sellers offering products with comparable differentiating attributes</a:t>
            </a:r>
          </a:p>
        </p:txBody>
      </p:sp>
    </p:spTree>
    <p:extLst>
      <p:ext uri="{BB962C8B-B14F-4D97-AF65-F5344CB8AC3E}">
        <p14:creationId xmlns:p14="http://schemas.microsoft.com/office/powerpoint/2010/main" val="3286794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solidFill>
                  <a:srgbClr val="000000"/>
                </a:solidFill>
                <a:ea typeface="ヒラギノ角ゴ Pro W3" pitchFamily="122" charset="-128"/>
              </a:rPr>
              <a:t>Generic Business Strategies</a:t>
            </a:r>
            <a:endParaRPr lang="en-US" altLang="en-US" smtClean="0">
              <a:ea typeface="ヒラギノ角ゴ Pro W3" pitchFamily="122" charset="-128"/>
            </a:endParaRPr>
          </a:p>
        </p:txBody>
      </p:sp>
      <p:pic>
        <p:nvPicPr>
          <p:cNvPr id="27652"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54163" y="1600200"/>
            <a:ext cx="6035675" cy="4525963"/>
          </a:xfrm>
        </p:spPr>
      </p:pic>
    </p:spTree>
    <p:extLst>
      <p:ext uri="{BB962C8B-B14F-4D97-AF65-F5344CB8AC3E}">
        <p14:creationId xmlns:p14="http://schemas.microsoft.com/office/powerpoint/2010/main" val="1661386770"/>
      </p:ext>
    </p:extLst>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3048000"/>
            <a:ext cx="5875338" cy="3459163"/>
          </a:xfrm>
        </p:spPr>
      </p:pic>
      <p:pic>
        <p:nvPicPr>
          <p:cNvPr id="3174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52563"/>
            <a:ext cx="3803650"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0" y="182878"/>
            <a:ext cx="9144000" cy="868708"/>
          </a:xfrm>
        </p:spPr>
        <p:txBody>
          <a:bodyPr/>
          <a:lstStyle/>
          <a:p>
            <a:r>
              <a:rPr lang="en-US" dirty="0"/>
              <a:t>Low-Cost Provider Strategies</a:t>
            </a:r>
          </a:p>
        </p:txBody>
      </p:sp>
    </p:spTree>
    <p:extLst>
      <p:ext uri="{BB962C8B-B14F-4D97-AF65-F5344CB8AC3E}">
        <p14:creationId xmlns:p14="http://schemas.microsoft.com/office/powerpoint/2010/main" val="4151325728"/>
      </p:ext>
    </p:extLst>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ESM6e 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9988</TotalTime>
  <Words>3229</Words>
  <Application>Microsoft Office PowerPoint</Application>
  <PresentationFormat>On-screen Show (4:3)</PresentationFormat>
  <Paragraphs>239</Paragraphs>
  <Slides>56</Slides>
  <Notes>12</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Black</vt:lpstr>
      <vt:lpstr>Calibri</vt:lpstr>
      <vt:lpstr>Times New Roman</vt:lpstr>
      <vt:lpstr>ヒラギノ角ゴ Pro W3</vt:lpstr>
      <vt:lpstr>ESM6e Red bar footer BODY/MAIN CONTENT</vt:lpstr>
      <vt:lpstr>Red Bar Footer_APPENDIX</vt:lpstr>
      <vt:lpstr>CHAPTER 5 The Five Generic Competitive Strategies</vt:lpstr>
      <vt:lpstr>LEARNING OBJECTIVES</vt:lpstr>
      <vt:lpstr>Strategy and the Value Proposition</vt:lpstr>
      <vt:lpstr>Competitive Strategies and Market Positioning</vt:lpstr>
      <vt:lpstr>CORE CONCEPT: Competitive Strategy (1 of 2)</vt:lpstr>
      <vt:lpstr>FIGURE 5.1 The Five Generic Competitive Strategies</vt:lpstr>
      <vt:lpstr>The Five Generic Competitive Strategies</vt:lpstr>
      <vt:lpstr>Generic Business Strategies</vt:lpstr>
      <vt:lpstr>Low-Cost Provider Strategies</vt:lpstr>
      <vt:lpstr>Low-Cost Provider Strategies</vt:lpstr>
      <vt:lpstr>CORE CONCEPT: Low-Cost Leader</vt:lpstr>
      <vt:lpstr>Translating a Low-Cost Strategy into Attractive Profit Performance</vt:lpstr>
      <vt:lpstr>Achieving Competitive Advantage with a Low-Cost Strategy</vt:lpstr>
      <vt:lpstr>The Two Major Avenues for  Achieving Low-Cost Leadership</vt:lpstr>
      <vt:lpstr>Cost-Efficient Management of Value Chain Activities</vt:lpstr>
      <vt:lpstr>CORE CONCEPT: Cost Driver</vt:lpstr>
      <vt:lpstr>FIGURE 5.2 Important Cost Drivers in a Firm’s Value Chain</vt:lpstr>
      <vt:lpstr>Economies of Scale</vt:lpstr>
      <vt:lpstr>Learning Curve and Experience Curve Effects</vt:lpstr>
      <vt:lpstr>Revamping the Value Chain</vt:lpstr>
      <vt:lpstr>When a Low-Cost Strategy Works Best</vt:lpstr>
      <vt:lpstr>Pitfalls to Avoid in Pursuing a  Low-Cost Provider Strategy</vt:lpstr>
      <vt:lpstr>Differentiation Strategies</vt:lpstr>
      <vt:lpstr>Broad Differentiation Strategies</vt:lpstr>
      <vt:lpstr>Achieving Competitive Advantage with a Differentiation Strategy </vt:lpstr>
      <vt:lpstr>CORE CONCEPT: Broad Differentiation Strategy</vt:lpstr>
      <vt:lpstr>Benefits of Successful Differentiation</vt:lpstr>
      <vt:lpstr>Approaches to Differentiation</vt:lpstr>
      <vt:lpstr>CORE CONCEPT: Uniqueness Driver</vt:lpstr>
      <vt:lpstr>FIGURE 5.3 Important Uniqueness Drivers in a Firm’s Value Chain</vt:lpstr>
      <vt:lpstr>Managing the Value Chain in Ways That Enhance Differentiation</vt:lpstr>
      <vt:lpstr>Revamping the Value Chain System to Increase Differentiation</vt:lpstr>
      <vt:lpstr>Delivering Superior Value via a  Differentiation Strategy</vt:lpstr>
      <vt:lpstr>Perceived Value and the  Importance of Signaling Value</vt:lpstr>
      <vt:lpstr>When a Differentiation Strategy Works Best</vt:lpstr>
      <vt:lpstr>Pitfalls to Avoid in Pursuing a  Differentiation Strategy</vt:lpstr>
      <vt:lpstr>Focused (or Market Niche) Strategies</vt:lpstr>
      <vt:lpstr>Focused Business Strategies</vt:lpstr>
      <vt:lpstr>A Focused Low-Cost Strategy</vt:lpstr>
      <vt:lpstr>Focused Business Strategies</vt:lpstr>
      <vt:lpstr>Focused Differentiation Strategy</vt:lpstr>
      <vt:lpstr>When a Focused Low-Cost or Focused Differentiation Strategy Is Viable</vt:lpstr>
      <vt:lpstr>The Risks of a Focused Low-Cost or Focused Differentiation Strategy</vt:lpstr>
      <vt:lpstr>Best-Cost Provider Strategies</vt:lpstr>
      <vt:lpstr>Best-Cost Provider Strategies</vt:lpstr>
      <vt:lpstr>CORE CONCEPT: Best-Cost Provider Strategies</vt:lpstr>
      <vt:lpstr>Employing Best-Cost Strategies</vt:lpstr>
      <vt:lpstr>When a Best-Cost Provider Strategy Works Best</vt:lpstr>
      <vt:lpstr>The Danger of an Unsound Best-Cost Provider Strategy</vt:lpstr>
      <vt:lpstr>Core Concept: Competitive Strategy (2 of 2)</vt:lpstr>
      <vt:lpstr>Successful Competitive Strategies Are Resource Based (1 of 2)</vt:lpstr>
      <vt:lpstr>Successful Competitive Strategies Are Resource Based (2 of 2)</vt:lpstr>
      <vt:lpstr>Appendices</vt:lpstr>
      <vt:lpstr>Appendix 1 FIGURE 5.1 The Five Generic Competitive Strategies</vt:lpstr>
      <vt:lpstr>Appendix 2 FIGURE 5.2 Important Cost Drivers in a Firm’s Value Chain</vt:lpstr>
      <vt:lpstr>Appendix 3 FIGURE 5.3 Important Uniqueness Drivers in a Firm’s Value Chain</vt:lpstr>
    </vt:vector>
  </TitlesOfParts>
  <Manager/>
  <Company>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6e</dc:title>
  <dc:subject>Chapter 5</dc:subject>
  <dc:creator>Charlie</dc:creator>
  <cp:lastModifiedBy>A Heidari</cp:lastModifiedBy>
  <cp:revision>855</cp:revision>
  <dcterms:created xsi:type="dcterms:W3CDTF">2003-02-17T02:06:55Z</dcterms:created>
  <dcterms:modified xsi:type="dcterms:W3CDTF">2022-04-18T03:18:19Z</dcterms:modified>
</cp:coreProperties>
</file>