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304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96" r:id="rId37"/>
    <p:sldId id="297" r:id="rId38"/>
    <p:sldId id="299" r:id="rId39"/>
    <p:sldId id="300" r:id="rId40"/>
    <p:sldId id="301" r:id="rId41"/>
    <p:sldId id="302" r:id="rId42"/>
  </p:sldIdLst>
  <p:sldSz cx="9144000" cy="6858000" type="screen4x3"/>
  <p:notesSz cx="69342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C3D"/>
    <a:srgbClr val="2296C3"/>
    <a:srgbClr val="E56C37"/>
    <a:srgbClr val="CE7439"/>
    <a:srgbClr val="336699"/>
    <a:srgbClr val="D2E2E5"/>
    <a:srgbClr val="EB8237"/>
    <a:srgbClr val="E5878E"/>
    <a:srgbClr val="E1EDD7"/>
    <a:srgbClr val="CC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4" autoAdjust="0"/>
    <p:restoredTop sz="86428" autoAdjust="0"/>
  </p:normalViewPr>
  <p:slideViewPr>
    <p:cSldViewPr>
      <p:cViewPr varScale="1">
        <p:scale>
          <a:sx n="82" d="100"/>
          <a:sy n="82" d="100"/>
        </p:scale>
        <p:origin x="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444" y="90"/>
      </p:cViewPr>
      <p:guideLst>
        <p:guide orient="horz" pos="2924"/>
        <p:guide pos="2184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FCB7DE9-CECF-48A0-B8CC-C1B07B5F09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085C4FC-038C-42A3-9FC1-4F13DBF41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84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5C4FC-038C-42A3-9FC1-4F13DBF416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5C4FC-038C-42A3-9FC1-4F13DBF416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3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5C4FC-038C-42A3-9FC1-4F13DBF416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3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Opener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>
            <a:extLst>
              <a:ext uri="{FF2B5EF4-FFF2-40B4-BE49-F238E27FC236}">
                <a16:creationId xmlns:a16="http://schemas.microsoft.com/office/drawing/2014/main" xmlns="" id="{3D7BB578-8E56-4FBF-97D8-D6FB4931C641}"/>
              </a:ext>
            </a:extLst>
          </p:cNvPr>
          <p:cNvSpPr/>
          <p:nvPr userDrawn="1"/>
        </p:nvSpPr>
        <p:spPr>
          <a:xfrm>
            <a:off x="0" y="6355047"/>
            <a:ext cx="9144000" cy="349689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MH Tagline" descr="Tagline: Because learning changes everything.™">
            <a:extLst>
              <a:ext uri="{FF2B5EF4-FFF2-40B4-BE49-F238E27FC236}">
                <a16:creationId xmlns:a16="http://schemas.microsoft.com/office/drawing/2014/main" xmlns="" id="{92388835-B320-4FE8-97FA-9BF06D42BC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" y="6419629"/>
            <a:ext cx="3223119" cy="272375"/>
          </a:xfrm>
          <a:prstGeom prst="rect">
            <a:avLst/>
          </a:prstGeom>
        </p:spPr>
      </p:pic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>
            <a:extLst>
              <a:ext uri="{FF2B5EF4-FFF2-40B4-BE49-F238E27FC236}">
                <a16:creationId xmlns:a16="http://schemas.microsoft.com/office/drawing/2014/main" xmlns="" id="{F252DF37-327B-43B4-8533-F98C8FEA32BA}"/>
              </a:ext>
            </a:extLst>
          </p:cNvPr>
          <p:cNvSpPr txBox="1">
            <a:spLocks/>
          </p:cNvSpPr>
          <p:nvPr userDrawn="1"/>
        </p:nvSpPr>
        <p:spPr>
          <a:xfrm>
            <a:off x="1203157" y="6684804"/>
            <a:ext cx="7907103" cy="173196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rights reserved. Authorized </a:t>
            </a:r>
            <a:r>
              <a:rPr lang="en-US" sz="800" b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only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4FD0F0-FF63-4A54-964C-0CC18B9C6E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-38247"/>
            <a:ext cx="5120634" cy="6400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F074-0C24-4B5E-9ED5-4C8806B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06" y="1"/>
            <a:ext cx="3200365" cy="452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9756"/>
            <a:ext cx="9144001" cy="67607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00804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00804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566171" y="6524330"/>
            <a:ext cx="2011658" cy="1676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D423DE4-6353-4A19-84B8-AE09D305B133}"/>
              </a:ext>
            </a:extLst>
          </p:cNvPr>
          <p:cNvCxnSpPr/>
          <p:nvPr userDrawn="1"/>
        </p:nvCxnSpPr>
        <p:spPr bwMode="auto">
          <a:xfrm flipV="1">
            <a:off x="-3801" y="650930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101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9756"/>
            <a:ext cx="9144001" cy="131016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81"/>
            <a:ext cx="4038600" cy="500796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08781"/>
            <a:ext cx="4038600" cy="500796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566171" y="6524330"/>
            <a:ext cx="2011658" cy="1676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D423DE4-6353-4A19-84B8-AE09D305B13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-3801" y="1291003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801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050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050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566171" y="6505202"/>
            <a:ext cx="2011658" cy="208402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00" b="1" dirty="0"/>
            </a:lvl1pPr>
          </a:lstStyle>
          <a:p>
            <a:pPr marL="0" lvl="0" indent="0" algn="ctr">
              <a:buNone/>
            </a:pPr>
            <a:r>
              <a:rPr lang="en-US" dirty="0"/>
              <a:t>Jump to long image description(s)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477E967-323A-43F6-B4E9-56F987A7F3B4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-3801" y="833808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82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548684" y="1234464"/>
            <a:ext cx="2788937" cy="32003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3200" b="1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1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 title and content">
    <p:bg>
      <p:bgPr>
        <a:solidFill>
          <a:srgbClr val="BDE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76"/>
            <a:ext cx="9124950" cy="874227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rgbClr val="2296C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4395" y="960147"/>
            <a:ext cx="8102600" cy="5317638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lang="en-US" sz="2800" b="0" smtClean="0">
                <a:solidFill>
                  <a:schemeClr val="tx1"/>
                </a:solidFill>
              </a:defRPr>
            </a:lvl1pPr>
            <a:lvl2pPr marL="341312" indent="0" algn="l">
              <a:spcBef>
                <a:spcPts val="0"/>
              </a:spcBef>
              <a:spcAft>
                <a:spcPts val="600"/>
              </a:spcAft>
              <a:buNone/>
              <a:defRPr lang="en-US" sz="2400" b="0" smtClean="0">
                <a:solidFill>
                  <a:schemeClr val="tx1"/>
                </a:solidFill>
              </a:defRPr>
            </a:lvl2pPr>
            <a:lvl3pPr marL="739775" indent="0" algn="l">
              <a:spcBef>
                <a:spcPts val="0"/>
              </a:spcBef>
              <a:spcAft>
                <a:spcPts val="600"/>
              </a:spcAft>
              <a:buNone/>
              <a:defRPr lang="en-US" sz="2000" b="0" smtClean="0">
                <a:solidFill>
                  <a:schemeClr val="tx1"/>
                </a:solidFill>
              </a:defRPr>
            </a:lvl3pPr>
            <a:lvl4pPr marL="1089025" indent="0" algn="l">
              <a:spcBef>
                <a:spcPts val="0"/>
              </a:spcBef>
              <a:spcAft>
                <a:spcPts val="600"/>
              </a:spcAft>
              <a:buNone/>
              <a:defRPr lang="en-US" sz="2000" b="0" smtClean="0">
                <a:solidFill>
                  <a:schemeClr val="tx1"/>
                </a:solidFill>
              </a:defRPr>
            </a:lvl4pPr>
          </a:lstStyle>
          <a:p>
            <a:pPr lvl="0">
              <a:buClr>
                <a:srgbClr val="336699"/>
              </a:buClr>
            </a:pPr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>
              <a:buClrTx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64702804"/>
      </p:ext>
    </p:extLst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LO title and content">
    <p:bg>
      <p:bgPr>
        <a:solidFill>
          <a:srgbClr val="BDE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76"/>
            <a:ext cx="9124950" cy="1310127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rgbClr val="2296C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4395" y="1325903"/>
            <a:ext cx="8102600" cy="4951882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lang="en-US" sz="2800" b="0" smtClean="0">
                <a:solidFill>
                  <a:schemeClr val="tx1"/>
                </a:solidFill>
              </a:defRPr>
            </a:lvl1pPr>
            <a:lvl2pPr marL="341312" indent="0" algn="l">
              <a:spcBef>
                <a:spcPts val="0"/>
              </a:spcBef>
              <a:spcAft>
                <a:spcPts val="600"/>
              </a:spcAft>
              <a:buNone/>
              <a:defRPr lang="en-US" sz="2400" b="0" smtClean="0">
                <a:solidFill>
                  <a:schemeClr val="tx1"/>
                </a:solidFill>
              </a:defRPr>
            </a:lvl2pPr>
            <a:lvl3pPr marL="739775" indent="0" algn="l">
              <a:spcBef>
                <a:spcPts val="0"/>
              </a:spcBef>
              <a:spcAft>
                <a:spcPts val="600"/>
              </a:spcAft>
              <a:buNone/>
              <a:defRPr lang="en-US" sz="2000" b="0" smtClean="0">
                <a:solidFill>
                  <a:schemeClr val="tx1"/>
                </a:solidFill>
              </a:defRPr>
            </a:lvl3pPr>
            <a:lvl4pPr marL="1089025" indent="0" algn="l">
              <a:spcBef>
                <a:spcPts val="0"/>
              </a:spcBef>
              <a:spcAft>
                <a:spcPts val="600"/>
              </a:spcAft>
              <a:buNone/>
              <a:defRPr lang="en-US" sz="2000" b="0" smtClean="0">
                <a:solidFill>
                  <a:schemeClr val="tx1"/>
                </a:solidFill>
              </a:defRPr>
            </a:lvl4pPr>
          </a:lstStyle>
          <a:p>
            <a:pPr lvl="0">
              <a:buClr>
                <a:srgbClr val="336699"/>
              </a:buClr>
            </a:pPr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>
              <a:buClrTx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78616"/>
      </p:ext>
    </p:extLst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7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051587"/>
            <a:ext cx="8229600" cy="5370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rgbClr val="336699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3B9173-E14D-475D-A585-1AC01FCA548F}"/>
              </a:ext>
            </a:extLst>
          </p:cNvPr>
          <p:cNvCxnSpPr/>
          <p:nvPr userDrawn="1"/>
        </p:nvCxnSpPr>
        <p:spPr bwMode="auto">
          <a:xfrm flipV="1">
            <a:off x="50" y="854308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16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V="1">
            <a:off x="50" y="1269403"/>
            <a:ext cx="9143950" cy="349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2860" cy="1274954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606" y="1508781"/>
            <a:ext cx="8320949" cy="5029145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spcAft>
                <a:spcPts val="1200"/>
              </a:spcAft>
              <a:buNone/>
              <a:defRPr lang="en-US" sz="2800" smtClean="0">
                <a:solidFill>
                  <a:srgbClr val="336699"/>
                </a:solidFill>
              </a:defRPr>
            </a:lvl1pPr>
            <a:lvl2pPr marL="685800" indent="-342900" algn="l">
              <a:spcAft>
                <a:spcPts val="1200"/>
              </a:spcAft>
              <a:buFont typeface="Arial" panose="020B0604020202020204" pitchFamily="34" charset="0"/>
              <a:buChar char="•"/>
              <a:defRPr lang="en-US" sz="2400" smtClean="0"/>
            </a:lvl2pPr>
            <a:lvl3pPr algn="l">
              <a:spcAft>
                <a:spcPts val="1200"/>
              </a:spcAft>
              <a:defRPr lang="en-US" sz="2000" smtClean="0"/>
            </a:lvl3pPr>
            <a:lvl4pPr algn="l">
              <a:spcAft>
                <a:spcPts val="1200"/>
              </a:spcAft>
              <a:defRPr lang="en-US" sz="1800" smtClean="0"/>
            </a:lvl4pPr>
          </a:lstStyle>
          <a:p>
            <a:pPr lvl="0">
              <a:buClr>
                <a:srgbClr val="336699"/>
              </a:buClr>
            </a:pPr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>
              <a:buClrTx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8142811"/>
      </p:ext>
    </p:extLst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65676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274367" y="1874537"/>
            <a:ext cx="8412433" cy="45719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Aft>
                <a:spcPts val="800"/>
              </a:spcAft>
              <a:buNone/>
              <a:defRPr sz="2800">
                <a:solidFill>
                  <a:schemeClr val="tx1"/>
                </a:solidFill>
              </a:defRPr>
            </a:lvl1pPr>
            <a:lvl2pPr marL="742950" indent="-285750" algn="l">
              <a:spcAft>
                <a:spcPts val="8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 algn="l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 algn="l">
              <a:spcAft>
                <a:spcPts val="8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057400" indent="-228600" algn="l">
              <a:spcAft>
                <a:spcPts val="8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566171" y="6496886"/>
            <a:ext cx="2011658" cy="20871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3B9173-E14D-475D-A585-1AC01FCA548F}"/>
              </a:ext>
            </a:extLst>
          </p:cNvPr>
          <p:cNvCxnSpPr/>
          <p:nvPr userDrawn="1"/>
        </p:nvCxnSpPr>
        <p:spPr bwMode="auto">
          <a:xfrm flipV="1">
            <a:off x="-3801" y="1694859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17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7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291854" y="6487792"/>
            <a:ext cx="2560292" cy="2178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00" b="1" dirty="0"/>
            </a:lvl1pPr>
          </a:lstStyle>
          <a:p>
            <a:pPr marL="0" lvl="0" indent="0" algn="ctr">
              <a:buNone/>
            </a:pPr>
            <a:r>
              <a:rPr lang="en-US" dirty="0"/>
              <a:t>Jump to long image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3B9173-E14D-475D-A585-1AC01FCA548F}"/>
              </a:ext>
            </a:extLst>
          </p:cNvPr>
          <p:cNvCxnSpPr/>
          <p:nvPr userDrawn="1"/>
        </p:nvCxnSpPr>
        <p:spPr bwMode="auto">
          <a:xfrm flipV="1">
            <a:off x="50" y="868708"/>
            <a:ext cx="9143950" cy="349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864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V="1">
            <a:off x="50" y="1143025"/>
            <a:ext cx="9143950" cy="349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" y="0"/>
            <a:ext cx="9162760" cy="1188782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186763"/>
      </p:ext>
    </p:extLst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19113F-1752-427C-A9D4-61978D72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71EE44-842D-4E0B-AFF7-B419DE98B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06" y="1296988"/>
            <a:ext cx="8412388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3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08" r:id="rId2"/>
    <p:sldLayoutId id="2147484109" r:id="rId3"/>
    <p:sldLayoutId id="214748411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6" r:id="rId10"/>
    <p:sldLayoutId id="2147484117" r:id="rId11"/>
    <p:sldLayoutId id="2147484118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00" indent="-2921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5000" indent="-2921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D761E-CDB0-4844-A070-56DBB63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06" y="1965976"/>
            <a:ext cx="3474682" cy="2560292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dirty="0">
                <a:solidFill>
                  <a:srgbClr val="698C3D"/>
                </a:solidFill>
                <a:latin typeface="Arial Black" panose="020B0A04020102020204" pitchFamily="34" charset="0"/>
              </a:rPr>
              <a:t>CHAPTER 6</a:t>
            </a:r>
            <a:br>
              <a:rPr lang="en-US" dirty="0">
                <a:solidFill>
                  <a:srgbClr val="698C3D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698C3D"/>
                </a:solidFill>
                <a:latin typeface="Arial Black" panose="020B0A04020102020204" pitchFamily="34" charset="0"/>
              </a:rPr>
              <a:t>Strengthening a Company’s Competitive Position: Strategic Moves, Timing, and Scope of Operations</a:t>
            </a:r>
            <a:br>
              <a:rPr lang="en-US" dirty="0">
                <a:solidFill>
                  <a:srgbClr val="698C3D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rgbClr val="698C3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8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Blue Ocean Strategies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 ocean strategies </a:t>
            </a:r>
            <a:r>
              <a:rPr lang="en-US" dirty="0"/>
              <a:t>offer growth in revenues and profits by discovering or inventing new industry segments that create altogether new demand.</a:t>
            </a:r>
          </a:p>
        </p:txBody>
      </p:sp>
    </p:spTree>
    <p:extLst>
      <p:ext uri="{BB962C8B-B14F-4D97-AF65-F5344CB8AC3E}">
        <p14:creationId xmlns:p14="http://schemas.microsoft.com/office/powerpoint/2010/main" val="3216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40" y="-1"/>
            <a:ext cx="7315120" cy="169166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Defensive Strategies to Protect a Company’s Market Position and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124" y="1874537"/>
            <a:ext cx="7863754" cy="4571950"/>
          </a:xfrm>
        </p:spPr>
        <p:txBody>
          <a:bodyPr/>
          <a:lstStyle/>
          <a:p>
            <a:r>
              <a:rPr lang="en-US" dirty="0"/>
              <a:t>Defensive strategies defend against competitive challenges by:</a:t>
            </a:r>
          </a:p>
          <a:p>
            <a:pPr lvl="1"/>
            <a:r>
              <a:rPr lang="en-US" dirty="0"/>
              <a:t>Lowering the risk of being attacked.</a:t>
            </a:r>
          </a:p>
          <a:p>
            <a:pPr lvl="1"/>
            <a:r>
              <a:rPr lang="en-US" dirty="0"/>
              <a:t>Weakening the impact of any attack that occurs.</a:t>
            </a:r>
          </a:p>
          <a:p>
            <a:pPr lvl="1"/>
            <a:r>
              <a:rPr lang="en-US" dirty="0"/>
              <a:t>Influencing challengers to aim their competitive efforts at other rivals.</a:t>
            </a:r>
          </a:p>
          <a:p>
            <a:r>
              <a:rPr lang="en-US" dirty="0"/>
              <a:t>Good defensive strategies help protect competitive advantage but rarely are the basis for creating it.</a:t>
            </a:r>
          </a:p>
        </p:txBody>
      </p:sp>
    </p:spTree>
    <p:extLst>
      <p:ext uri="{BB962C8B-B14F-4D97-AF65-F5344CB8AC3E}">
        <p14:creationId xmlns:p14="http://schemas.microsoft.com/office/powerpoint/2010/main" val="25249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the Avenues Open to Challengers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31562" y="1051587"/>
            <a:ext cx="7406559" cy="5370798"/>
          </a:xfrm>
        </p:spPr>
        <p:txBody>
          <a:bodyPr>
            <a:normAutofit/>
          </a:bodyPr>
          <a:lstStyle/>
          <a:p>
            <a:r>
              <a:rPr lang="en-US" b="1" dirty="0"/>
              <a:t>Blocking by: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Introducing new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new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Broadening product line to fill vacant niches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Maintaining economy-priced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early announcements about upcoming new products or planned price changes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Granting volume discounts or better financing terms to dealers and distributors to discourage them from experimenting with other suppliers</a:t>
            </a:r>
          </a:p>
        </p:txBody>
      </p:sp>
    </p:spTree>
    <p:extLst>
      <p:ext uri="{BB962C8B-B14F-4D97-AF65-F5344CB8AC3E}">
        <p14:creationId xmlns:p14="http://schemas.microsoft.com/office/powerpoint/2010/main" val="27275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Challengers That Retaliation Is Likely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Publicly announce management’s strong commitment to maintain the firm’s present market share.</a:t>
            </a:r>
          </a:p>
          <a:p>
            <a:r>
              <a:rPr lang="en-US" dirty="0"/>
              <a:t>Publicly commit firm to policy of matching rivals’ terms or prices.</a:t>
            </a:r>
          </a:p>
          <a:p>
            <a:r>
              <a:rPr lang="en-US" dirty="0"/>
              <a:t>Maintain a war chest of cash reserves.</a:t>
            </a:r>
          </a:p>
          <a:p>
            <a:r>
              <a:rPr lang="en-US" dirty="0"/>
              <a:t>Make occasional strong counter-response to moves of weaker rivals.</a:t>
            </a:r>
          </a:p>
        </p:txBody>
      </p:sp>
    </p:spTree>
    <p:extLst>
      <p:ext uri="{BB962C8B-B14F-4D97-AF65-F5344CB8AC3E}">
        <p14:creationId xmlns:p14="http://schemas.microsoft.com/office/powerpoint/2010/main" val="33878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 Company’s Offensive and Defensive Strategic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i="1" dirty="0"/>
              <a:t>When</a:t>
            </a:r>
            <a:r>
              <a:rPr lang="en-US" dirty="0"/>
              <a:t> to make a strategic move is often as crucial as </a:t>
            </a:r>
            <a:r>
              <a:rPr lang="en-US" i="1" dirty="0"/>
              <a:t>what</a:t>
            </a:r>
            <a:r>
              <a:rPr lang="en-US" dirty="0"/>
              <a:t> move to make.</a:t>
            </a:r>
          </a:p>
          <a:p>
            <a:pPr>
              <a:spcAft>
                <a:spcPts val="600"/>
              </a:spcAft>
            </a:pPr>
            <a:r>
              <a:rPr lang="en-US" dirty="0"/>
              <a:t>A first-mover can earn an advantage when: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Pioneering builds its reputation and strong brand loyalty.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First mover’s customers will face significant switching costs.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Property rights protections thwart rapid imitation of its initial move.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 early lead enables it to move down the learning curve ahead of its rivals.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first mover can set the technical standard for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1183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First-Mover Strategies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806" y="960147"/>
            <a:ext cx="8412387" cy="5317638"/>
          </a:xfrm>
        </p:spPr>
        <p:txBody>
          <a:bodyPr/>
          <a:lstStyle/>
          <a:p>
            <a:r>
              <a:rPr lang="en-US" dirty="0"/>
              <a:t>Because of </a:t>
            </a:r>
            <a:r>
              <a:rPr lang="en-US" b="1" dirty="0"/>
              <a:t>first-mover advantages and disadvantages</a:t>
            </a:r>
            <a:r>
              <a:rPr lang="en-US" dirty="0"/>
              <a:t>, competitive advantage can spring from </a:t>
            </a:r>
            <a:r>
              <a:rPr lang="en-US" i="1" dirty="0"/>
              <a:t>when</a:t>
            </a:r>
            <a:r>
              <a:rPr lang="en-US" dirty="0"/>
              <a:t> a move is made as well as from </a:t>
            </a:r>
            <a:r>
              <a:rPr lang="en-US" i="1" dirty="0"/>
              <a:t>what </a:t>
            </a:r>
            <a:r>
              <a:rPr lang="en-US" dirty="0"/>
              <a:t>move is made.</a:t>
            </a:r>
          </a:p>
        </p:txBody>
      </p:sp>
    </p:spTree>
    <p:extLst>
      <p:ext uri="{BB962C8B-B14F-4D97-AF65-F5344CB8AC3E}">
        <p14:creationId xmlns:p14="http://schemas.microsoft.com/office/powerpoint/2010/main" val="40324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for Late-Mover Advantages or First-Mover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Late-mover advantages (or first-mover disadvantages) arise when:</a:t>
            </a:r>
          </a:p>
          <a:p>
            <a:pPr lvl="1"/>
            <a:r>
              <a:rPr lang="en-US" dirty="0"/>
              <a:t>Pioneering leadership is more costly than imitation.</a:t>
            </a:r>
          </a:p>
          <a:p>
            <a:pPr lvl="1"/>
            <a:r>
              <a:rPr lang="en-US" dirty="0"/>
              <a:t>Innovators’ products are primitive, and do not living up to buyer expectations.</a:t>
            </a:r>
          </a:p>
          <a:p>
            <a:pPr lvl="1"/>
            <a:r>
              <a:rPr lang="en-US" dirty="0"/>
              <a:t>Potential buyers are skeptical about the benefits of a first-mover’s new technology/product.</a:t>
            </a:r>
          </a:p>
          <a:p>
            <a:pPr lvl="1"/>
            <a:r>
              <a:rPr lang="en-US" dirty="0"/>
              <a:t>Rapid market and technology changes allow  fast followers and late movers to leapfrog pioneers.</a:t>
            </a:r>
          </a:p>
        </p:txBody>
      </p:sp>
    </p:spTree>
    <p:extLst>
      <p:ext uri="{BB962C8B-B14F-4D97-AF65-F5344CB8AC3E}">
        <p14:creationId xmlns:p14="http://schemas.microsoft.com/office/powerpoint/2010/main" val="35650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62" y="0"/>
            <a:ext cx="7699736" cy="1274954"/>
          </a:xfrm>
        </p:spPr>
        <p:txBody>
          <a:bodyPr/>
          <a:lstStyle/>
          <a:p>
            <a:r>
              <a:rPr lang="en-US" dirty="0"/>
              <a:t>Deciding Whether to Be an Early Mover or Late Mover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44" y="1508781"/>
            <a:ext cx="8412389" cy="5029145"/>
          </a:xfrm>
        </p:spPr>
        <p:txBody>
          <a:bodyPr>
            <a:noAutofit/>
          </a:bodyPr>
          <a:lstStyle/>
          <a:p>
            <a:r>
              <a:rPr lang="en-US" dirty="0"/>
              <a:t>Key Issue: </a:t>
            </a:r>
            <a:r>
              <a:rPr lang="en-US" i="1" dirty="0"/>
              <a:t>Is the race to market leadership a marathon or a sprint?</a:t>
            </a:r>
            <a:r>
              <a:rPr lang="en-US" dirty="0"/>
              <a:t>  Deciding to seek first-mover competitive advantage requires asking:</a:t>
            </a:r>
          </a:p>
          <a:p>
            <a:pPr marL="398463" lvl="1" indent="-223838"/>
            <a:r>
              <a:rPr lang="en-US" dirty="0"/>
              <a:t>Does market takeoff depend on developing complementary products or services not currently available?</a:t>
            </a:r>
          </a:p>
          <a:p>
            <a:pPr marL="398463" lvl="1" indent="-223838"/>
            <a:r>
              <a:rPr lang="en-US" dirty="0"/>
              <a:t>Is new infrastructure required before buyer demand can surge?</a:t>
            </a:r>
          </a:p>
          <a:p>
            <a:pPr marL="398463" lvl="1" indent="-223838"/>
            <a:r>
              <a:rPr lang="en-US" dirty="0"/>
              <a:t>Will buyers need to learn new skills or adopt new behaviors? Will buyers encounter high switching costs?</a:t>
            </a:r>
          </a:p>
          <a:p>
            <a:pPr marL="398463" lvl="1" indent="-223838"/>
            <a:r>
              <a:rPr lang="en-US" dirty="0"/>
              <a:t>Are there influential competitors in a position to delay or derail the efforts of a first-mover?</a:t>
            </a:r>
          </a:p>
        </p:txBody>
      </p:sp>
    </p:spTree>
    <p:extLst>
      <p:ext uri="{BB962C8B-B14F-4D97-AF65-F5344CB8AC3E}">
        <p14:creationId xmlns:p14="http://schemas.microsoft.com/office/powerpoint/2010/main" val="16625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0"/>
            <a:ext cx="8431248" cy="1274954"/>
          </a:xfrm>
        </p:spPr>
        <p:txBody>
          <a:bodyPr/>
          <a:lstStyle/>
          <a:p>
            <a:r>
              <a:rPr lang="en-US" dirty="0"/>
              <a:t>Strengthening a Company’s Market Position Via Its Scope of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a Firm’s Operations</a:t>
            </a:r>
          </a:p>
          <a:p>
            <a:pPr marL="342900" lvl="1" indent="0">
              <a:buNone/>
            </a:pPr>
            <a:r>
              <a:rPr lang="en-US" dirty="0"/>
              <a:t>Describes the breadth and strength of its activities and the extent of its reach into geographic, product and service market segments.</a:t>
            </a:r>
          </a:p>
          <a:p>
            <a:r>
              <a:rPr lang="en-US" dirty="0"/>
              <a:t>Dimensions of a Firm’s Scope</a:t>
            </a:r>
          </a:p>
          <a:p>
            <a:pPr lvl="1"/>
            <a:r>
              <a:rPr lang="en-US" dirty="0"/>
              <a:t>Breadth of its product and service offerings</a:t>
            </a:r>
          </a:p>
          <a:p>
            <a:pPr lvl="1"/>
            <a:r>
              <a:rPr lang="en-US" dirty="0"/>
              <a:t>Range of activities it performs internally</a:t>
            </a:r>
          </a:p>
          <a:p>
            <a:pPr lvl="1"/>
            <a:r>
              <a:rPr lang="en-US" dirty="0"/>
              <a:t>Extent of its geographic market presence</a:t>
            </a:r>
          </a:p>
          <a:p>
            <a:pPr lvl="1"/>
            <a:r>
              <a:rPr lang="en-US" dirty="0"/>
              <a:t>Mix of businesses</a:t>
            </a:r>
          </a:p>
        </p:txBody>
      </p:sp>
    </p:spTree>
    <p:extLst>
      <p:ext uri="{BB962C8B-B14F-4D97-AF65-F5344CB8AC3E}">
        <p14:creationId xmlns:p14="http://schemas.microsoft.com/office/powerpoint/2010/main" val="9900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Scope of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scope of the firm </a:t>
            </a:r>
            <a:r>
              <a:rPr lang="en-US" dirty="0"/>
              <a:t>refers to the range of activities the firm performs internally, the breadth of its product and service offerings, the extent of its geographic market presence, and its mix of businesses.</a:t>
            </a:r>
          </a:p>
        </p:txBody>
      </p:sp>
    </p:spTree>
    <p:extLst>
      <p:ext uri="{BB962C8B-B14F-4D97-AF65-F5344CB8AC3E}">
        <p14:creationId xmlns:p14="http://schemas.microsoft.com/office/powerpoint/2010/main" val="29511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95" y="777269"/>
            <a:ext cx="8102600" cy="53176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whether and when to pursue offensive or defensive strategic moves to improve a company’s market position.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Recognize when being a first mover or a fast follower or a late mover can lead to competitive advantage.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strategic benefits and risks of expanding a company’s horizontal scope through merger and acquisitions.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advantages and disadvantages of extending a company’s scope of operations via vertical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conditions that favor farming out certain value chain activities to outside parties.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how strategic alliances and collaborative partnerships can bolster a company’s collection of resources and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1036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Horizontal and Vertical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Horizontal scope </a:t>
            </a:r>
            <a:r>
              <a:rPr lang="en-US" dirty="0"/>
              <a:t>is the range of product and service segments that a firm serves within its focal market.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b="1" dirty="0"/>
              <a:t>Vertical scope </a:t>
            </a:r>
            <a:r>
              <a:rPr lang="en-US" dirty="0"/>
              <a:t>is the extent to which a firm’s internal activities encompass one, some, many, or all of the activities that make up an industry’s entire value chain system, ranging from raw-material production to final sales and service activities.</a:t>
            </a:r>
          </a:p>
        </p:txBody>
      </p:sp>
    </p:spTree>
    <p:extLst>
      <p:ext uri="{BB962C8B-B14F-4D97-AF65-F5344CB8AC3E}">
        <p14:creationId xmlns:p14="http://schemas.microsoft.com/office/powerpoint/2010/main" val="22490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Merger and Acquisition Strategies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804"/>
            <a:ext cx="3474727" cy="5615940"/>
          </a:xfrm>
        </p:spPr>
        <p:txBody>
          <a:bodyPr/>
          <a:lstStyle/>
          <a:p>
            <a:r>
              <a:rPr lang="en-US" dirty="0"/>
              <a:t>Strategic options that can strengthen a firm’s market position by:</a:t>
            </a:r>
          </a:p>
          <a:p>
            <a:pPr marL="515938" lvl="1" indent="-284163"/>
            <a:r>
              <a:rPr lang="en-US" dirty="0"/>
              <a:t>Achieving operating scale and scope economies</a:t>
            </a:r>
          </a:p>
          <a:p>
            <a:pPr marL="515938" lvl="1" indent="-284163"/>
            <a:r>
              <a:rPr lang="en-US" dirty="0"/>
              <a:t>Gaining complementary competencies</a:t>
            </a:r>
          </a:p>
          <a:p>
            <a:pPr marL="515938" lvl="1" indent="-284163"/>
            <a:r>
              <a:rPr lang="en-US" dirty="0"/>
              <a:t>Extending current and new market and product opportunities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CDF42554-7195-4EB7-BA82-7397C16E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6716" y="900804"/>
            <a:ext cx="3855722" cy="5615940"/>
          </a:xfrm>
        </p:spPr>
        <p:txBody>
          <a:bodyPr/>
          <a:lstStyle/>
          <a:p>
            <a:r>
              <a:rPr lang="en-US" dirty="0"/>
              <a:t>Merger</a:t>
            </a:r>
          </a:p>
          <a:p>
            <a:pPr marL="115888" lvl="1" indent="0">
              <a:buNone/>
            </a:pPr>
            <a:r>
              <a:rPr lang="en-US" dirty="0"/>
              <a:t>The combining of two or more firms into a single entity, with the newly created firm often taking on a new name</a:t>
            </a:r>
          </a:p>
          <a:p>
            <a:r>
              <a:rPr lang="en-US" dirty="0"/>
              <a:t>Acquisition</a:t>
            </a:r>
          </a:p>
          <a:p>
            <a:pPr marL="115888" lvl="1" indent="0">
              <a:buNone/>
            </a:pPr>
            <a:r>
              <a:rPr lang="en-US" dirty="0"/>
              <a:t>The combination in which one firm, the acquirer, purchases and absorbs the operations of another, the acquired 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Objectives of Mergers and Acquisitions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firm’s business into new product categories.</a:t>
            </a:r>
          </a:p>
          <a:p>
            <a:r>
              <a:rPr lang="en-US" dirty="0"/>
              <a:t>Create a more cost-efficient operation out of the combined firms.</a:t>
            </a:r>
          </a:p>
          <a:p>
            <a:r>
              <a:rPr lang="en-US" dirty="0"/>
              <a:t>Expand the firm’s geographic coverage.</a:t>
            </a:r>
          </a:p>
          <a:p>
            <a:r>
              <a:rPr lang="en-US" dirty="0"/>
              <a:t>Gain quick access to new technologies or complementary resources and capabilities.</a:t>
            </a:r>
          </a:p>
          <a:p>
            <a:r>
              <a:rPr lang="en-US" dirty="0"/>
              <a:t>Lead the convergence of industries whose boundaries are being blurred by changing technologies and new market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010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Mergers and Acquisitions Sometimes Fail to Produce Anticipated 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Cost savings are smaller than expected.</a:t>
            </a:r>
          </a:p>
          <a:p>
            <a:r>
              <a:rPr lang="en-US" sz="2400" dirty="0"/>
              <a:t>Gains in competitive capabilities take much longer to realize or may never materialize.</a:t>
            </a:r>
          </a:p>
          <a:p>
            <a:r>
              <a:rPr lang="en-US" sz="2400" dirty="0"/>
              <a:t>Efforts to mesh the corporate cultures stall because of resistance from organization members.</a:t>
            </a:r>
          </a:p>
          <a:p>
            <a:r>
              <a:rPr lang="en-US" sz="2400" dirty="0"/>
              <a:t>Managers and employees at the acquired continue to do things as they were done prior to the acquisition.</a:t>
            </a:r>
          </a:p>
          <a:p>
            <a:r>
              <a:rPr lang="en-US" sz="2400" dirty="0"/>
              <a:t>Dissatisfied key employees of the acquired firm leave.</a:t>
            </a:r>
          </a:p>
          <a:p>
            <a:r>
              <a:rPr lang="en-US" sz="2400" dirty="0"/>
              <a:t>Mistakes are made in deciding which activities to leave alone and which to meld into the acquiring firm’s operations and systems.</a:t>
            </a:r>
          </a:p>
        </p:txBody>
      </p:sp>
    </p:spTree>
    <p:extLst>
      <p:ext uri="{BB962C8B-B14F-4D97-AF65-F5344CB8AC3E}">
        <p14:creationId xmlns:p14="http://schemas.microsoft.com/office/powerpoint/2010/main" val="382158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Integration Strategies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integration involves extending a firm’s competitive and operating scope within the same industry.</a:t>
            </a:r>
          </a:p>
          <a:p>
            <a:pPr lvl="1"/>
            <a:r>
              <a:rPr lang="en-US" dirty="0"/>
              <a:t>Backward into sources of supply</a:t>
            </a:r>
          </a:p>
          <a:p>
            <a:pPr lvl="1"/>
            <a:r>
              <a:rPr lang="en-US" dirty="0"/>
              <a:t>Forward toward end-users of final product</a:t>
            </a:r>
          </a:p>
          <a:p>
            <a:r>
              <a:rPr lang="en-US" dirty="0"/>
              <a:t>Vertical integration can aim at either full or partial integration.</a:t>
            </a:r>
          </a:p>
        </p:txBody>
      </p:sp>
    </p:spTree>
    <p:extLst>
      <p:ext uri="{BB962C8B-B14F-4D97-AF65-F5344CB8AC3E}">
        <p14:creationId xmlns:p14="http://schemas.microsoft.com/office/powerpoint/2010/main" val="8040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Vertical Integration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 </a:t>
            </a:r>
            <a:r>
              <a:rPr lang="en-US" b="1" dirty="0"/>
              <a:t>vertically integrated firm </a:t>
            </a:r>
            <a:r>
              <a:rPr lang="en-US" dirty="0"/>
              <a:t>is one that performs value chain activities along more than one stage of an industry’s overall value chain.</a:t>
            </a:r>
          </a:p>
          <a:p>
            <a:r>
              <a:rPr lang="en-US" dirty="0"/>
              <a:t>A </a:t>
            </a:r>
            <a:r>
              <a:rPr lang="en-US" b="1" dirty="0"/>
              <a:t>vertical integration strategy </a:t>
            </a:r>
            <a:r>
              <a:rPr lang="en-US" dirty="0"/>
              <a:t>has appeal only if it significantly strengthens a firm’s competitive position and/or boosts its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6317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a Vertical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best reasons for vertically integrating into more value chain segments.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Strengthening the firm’s competitive position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Boosting its profitability		</a:t>
            </a:r>
          </a:p>
        </p:txBody>
      </p:sp>
    </p:spTree>
    <p:extLst>
      <p:ext uri="{BB962C8B-B14F-4D97-AF65-F5344CB8AC3E}">
        <p14:creationId xmlns:p14="http://schemas.microsoft.com/office/powerpoint/2010/main" val="9508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76"/>
            <a:ext cx="9124950" cy="1218687"/>
          </a:xfrm>
        </p:spPr>
        <p:txBody>
          <a:bodyPr/>
          <a:lstStyle/>
          <a:p>
            <a:r>
              <a:rPr lang="en-US" dirty="0"/>
              <a:t>CORE CONCEPTS: Backward and Forward Integration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395" y="1417342"/>
            <a:ext cx="8102600" cy="486044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/>
              <a:t>Backward integration </a:t>
            </a:r>
            <a:r>
              <a:rPr lang="en-US" dirty="0"/>
              <a:t>involves performing industry value chain activities previously performed by suppliers or other enterprises engaged in earlier stages of the industry value chain</a:t>
            </a:r>
          </a:p>
          <a:p>
            <a:pPr>
              <a:spcAft>
                <a:spcPts val="1200"/>
              </a:spcAft>
            </a:pPr>
            <a:r>
              <a:rPr lang="en-US" b="1" dirty="0"/>
              <a:t>Forward integration </a:t>
            </a:r>
            <a:r>
              <a:rPr lang="en-US" dirty="0"/>
              <a:t>involves performing industry value chain activities closer to the end user.</a:t>
            </a:r>
          </a:p>
        </p:txBody>
      </p:sp>
    </p:spTree>
    <p:extLst>
      <p:ext uri="{BB962C8B-B14F-4D97-AF65-F5344CB8AC3E}">
        <p14:creationId xmlns:p14="http://schemas.microsoft.com/office/powerpoint/2010/main" val="37098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96" y="137196"/>
            <a:ext cx="6602468" cy="91439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Backward to Achieve Greater Competitiveness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64" y="1508782"/>
            <a:ext cx="6973160" cy="2743170"/>
          </a:xfrm>
        </p:spPr>
        <p:txBody>
          <a:bodyPr/>
          <a:lstStyle/>
          <a:p>
            <a:r>
              <a:rPr lang="en-US" dirty="0"/>
              <a:t>For backward integration to boost profitability a firm must be able to:</a:t>
            </a:r>
          </a:p>
          <a:p>
            <a:pPr marL="798512" lvl="1" indent="-457200">
              <a:buSzPct val="100000"/>
              <a:buFont typeface="+mj-lt"/>
              <a:buAutoNum type="arabicPeriod"/>
            </a:pPr>
            <a:r>
              <a:rPr lang="en-US" dirty="0"/>
              <a:t>Achieve the same scale economies as outside suppliers.</a:t>
            </a:r>
          </a:p>
          <a:p>
            <a:pPr marL="798512" lvl="1" indent="-457200">
              <a:buSzPct val="100000"/>
              <a:buFont typeface="+mj-lt"/>
              <a:buAutoNum type="arabicPeriod"/>
            </a:pPr>
            <a:r>
              <a:rPr lang="en-US" dirty="0"/>
              <a:t>Match or beat suppliers’ production efficiency with no decline in quality.</a:t>
            </a:r>
          </a:p>
        </p:txBody>
      </p:sp>
    </p:spTree>
    <p:extLst>
      <p:ext uri="{BB962C8B-B14F-4D97-AF65-F5344CB8AC3E}">
        <p14:creationId xmlns:p14="http://schemas.microsoft.com/office/powerpoint/2010/main" val="27670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23" y="0"/>
            <a:ext cx="7882614" cy="1274954"/>
          </a:xfrm>
        </p:spPr>
        <p:txBody>
          <a:bodyPr/>
          <a:lstStyle/>
          <a:p>
            <a:r>
              <a:rPr lang="en-US" dirty="0"/>
              <a:t>When Backward Vertical Integration Becomes a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situations that create opportunities for cost reduction through backward vertical integration:</a:t>
            </a:r>
          </a:p>
          <a:p>
            <a:pPr lvl="1"/>
            <a:r>
              <a:rPr lang="en-US" dirty="0"/>
              <a:t>When suppliers have large profit margins </a:t>
            </a:r>
          </a:p>
          <a:p>
            <a:pPr lvl="1"/>
            <a:r>
              <a:rPr lang="en-US" dirty="0"/>
              <a:t>Where the item being supplied is a major cost component</a:t>
            </a:r>
          </a:p>
          <a:p>
            <a:pPr lvl="1"/>
            <a:r>
              <a:rPr lang="en-US" dirty="0"/>
              <a:t>Where the requisite technological skills are easily mastered or acquired</a:t>
            </a:r>
          </a:p>
          <a:p>
            <a:pPr lvl="1"/>
            <a:r>
              <a:rPr lang="en-US" dirty="0"/>
              <a:t>When powerful suppliers are inclined to raise prices at every opportunity</a:t>
            </a:r>
          </a:p>
        </p:txBody>
      </p:sp>
    </p:spTree>
    <p:extLst>
      <p:ext uri="{BB962C8B-B14F-4D97-AF65-F5344CB8AC3E}">
        <p14:creationId xmlns:p14="http://schemas.microsoft.com/office/powerpoint/2010/main" val="2029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0"/>
            <a:ext cx="8431248" cy="1274954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Strategy Actions That Complement a Firm’s Competitive Approach </a:t>
            </a:r>
            <a:r>
              <a:rPr lang="en-US" sz="2400" dirty="0"/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regarding the firm’s operating scope and how to best strengthen its market standing must be made.</a:t>
            </a:r>
          </a:p>
          <a:p>
            <a:pPr lvl="1"/>
            <a:r>
              <a:rPr lang="en-US" dirty="0"/>
              <a:t>Should the firm go on the offensive and initiate aggressive strategic moves to improve the firm’s market position? If so, when?</a:t>
            </a:r>
          </a:p>
          <a:p>
            <a:pPr lvl="1"/>
            <a:r>
              <a:rPr lang="en-US" dirty="0"/>
              <a:t>Should the firm employ defensive strategies to protect the firm’s market position? If so, when?</a:t>
            </a:r>
          </a:p>
          <a:p>
            <a:pPr lvl="1"/>
            <a:r>
              <a:rPr lang="en-US" dirty="0"/>
              <a:t>When should the firm undertake strategic moves based upon whether it is advantageous to be a first mover or a fast follower or a late mover?</a:t>
            </a:r>
          </a:p>
        </p:txBody>
      </p:sp>
    </p:spTree>
    <p:extLst>
      <p:ext uri="{BB962C8B-B14F-4D97-AF65-F5344CB8AC3E}">
        <p14:creationId xmlns:p14="http://schemas.microsoft.com/office/powerpoint/2010/main" val="24191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Forward to Enhance Competitiveness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64" y="1508781"/>
            <a:ext cx="8102600" cy="2285975"/>
          </a:xfrm>
        </p:spPr>
        <p:txBody>
          <a:bodyPr/>
          <a:lstStyle/>
          <a:p>
            <a:r>
              <a:rPr lang="en-US" dirty="0"/>
              <a:t>Gain better access to end users.</a:t>
            </a:r>
          </a:p>
          <a:p>
            <a:r>
              <a:rPr lang="en-US" dirty="0"/>
              <a:t>Improve market visibility.</a:t>
            </a:r>
          </a:p>
          <a:p>
            <a:r>
              <a:rPr lang="en-US" dirty="0"/>
              <a:t>Include the purchasing experience as a differentiating feature.</a:t>
            </a:r>
          </a:p>
        </p:txBody>
      </p:sp>
    </p:spTree>
    <p:extLst>
      <p:ext uri="{BB962C8B-B14F-4D97-AF65-F5344CB8AC3E}">
        <p14:creationId xmlns:p14="http://schemas.microsoft.com/office/powerpoint/2010/main" val="261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0" y="0"/>
            <a:ext cx="5505200" cy="1274954"/>
          </a:xfrm>
        </p:spPr>
        <p:txBody>
          <a:bodyPr/>
          <a:lstStyle/>
          <a:p>
            <a:r>
              <a:rPr lang="en-US" dirty="0"/>
              <a:t>Forward Vertical Integration and Internet Retailing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selling and Internet retailing is appealing when:</a:t>
            </a:r>
          </a:p>
          <a:p>
            <a:pPr lvl="1"/>
            <a:r>
              <a:rPr lang="en-US" dirty="0"/>
              <a:t>It lowers distribution costs.</a:t>
            </a:r>
          </a:p>
          <a:p>
            <a:pPr lvl="1"/>
            <a:r>
              <a:rPr lang="en-US" dirty="0"/>
              <a:t>It produces a relative cost advantage over rivals.</a:t>
            </a:r>
          </a:p>
          <a:p>
            <a:pPr lvl="1"/>
            <a:r>
              <a:rPr lang="en-US" dirty="0"/>
              <a:t>It produces higher profit margins.</a:t>
            </a:r>
          </a:p>
          <a:p>
            <a:pPr lvl="1"/>
            <a:r>
              <a:rPr lang="en-US" dirty="0"/>
              <a:t>It allows lower prices to be charged to end users.</a:t>
            </a:r>
          </a:p>
          <a:p>
            <a:pPr lvl="1"/>
            <a:r>
              <a:rPr lang="en-US" dirty="0"/>
              <a:t>Numbers of buyers prefer to make online purchases.</a:t>
            </a:r>
          </a:p>
          <a:p>
            <a:r>
              <a:rPr lang="en-US" dirty="0"/>
              <a:t>However, competing against directly against distribution allies can create channel conflict and signal a weak commitment to dealers.</a:t>
            </a:r>
          </a:p>
        </p:txBody>
      </p:sp>
    </p:spTree>
    <p:extLst>
      <p:ext uri="{BB962C8B-B14F-4D97-AF65-F5344CB8AC3E}">
        <p14:creationId xmlns:p14="http://schemas.microsoft.com/office/powerpoint/2010/main" val="14070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 Vertical Integration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Increases a firm’s capital investments in its industry.</a:t>
            </a:r>
          </a:p>
          <a:p>
            <a:r>
              <a:rPr lang="en-US" sz="2400" dirty="0"/>
              <a:t>Increases a firm’s overall business risk if industry growth and profitability sour.</a:t>
            </a:r>
          </a:p>
          <a:p>
            <a:r>
              <a:rPr lang="en-US" sz="2400" dirty="0"/>
              <a:t>Slows adoption of new ways as vertically integrated firms persist in using aging technologies and facilities.</a:t>
            </a:r>
          </a:p>
          <a:p>
            <a:r>
              <a:rPr lang="en-US" sz="2400" dirty="0"/>
              <a:t>Results in less flexibility in accommodating shifting buyer preferences when a new product design does not include parts and components that the firm makes in-house.</a:t>
            </a:r>
          </a:p>
          <a:p>
            <a:r>
              <a:rPr lang="en-US" sz="2400" dirty="0"/>
              <a:t>Creates capacity-matching problems among integrated </a:t>
            </a:r>
            <a:br>
              <a:rPr lang="en-US" sz="2400" dirty="0"/>
            </a:br>
            <a:r>
              <a:rPr lang="en-US" sz="2400" dirty="0"/>
              <a:t>in-house component manufacturing units.</a:t>
            </a:r>
          </a:p>
          <a:p>
            <a:r>
              <a:rPr lang="en-US" sz="2400" dirty="0"/>
              <a:t>Requires development of new and different skills and business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8521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Outsourcing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Outsourcing </a:t>
            </a:r>
            <a:r>
              <a:rPr lang="en-US" dirty="0"/>
              <a:t>involves contracting out certain value chain activities to outside specialists and strategic allies.</a:t>
            </a:r>
          </a:p>
          <a:p>
            <a:pPr>
              <a:spcAft>
                <a:spcPts val="1200"/>
              </a:spcAft>
            </a:pPr>
            <a:r>
              <a:rPr lang="en-US" dirty="0"/>
              <a:t>A firm should guard against outsourcing activities that hollow out the resources and capabilities that it needs to be a master of its own destiny</a:t>
            </a:r>
          </a:p>
        </p:txBody>
      </p:sp>
    </p:spTree>
    <p:extLst>
      <p:ext uri="{BB962C8B-B14F-4D97-AF65-F5344CB8AC3E}">
        <p14:creationId xmlns:p14="http://schemas.microsoft.com/office/powerpoint/2010/main" val="18839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318" y="0"/>
            <a:ext cx="6968224" cy="1274954"/>
          </a:xfrm>
        </p:spPr>
        <p:txBody>
          <a:bodyPr/>
          <a:lstStyle/>
          <a:p>
            <a:r>
              <a:rPr lang="en-US" dirty="0"/>
              <a:t>Outsourcing Strategies: Narrowing the Scope of Operations </a:t>
            </a:r>
            <a:r>
              <a:rPr lang="en-US" sz="2400" dirty="0"/>
              <a:t>(1 of 2)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74368" y="1417342"/>
            <a:ext cx="8463188" cy="50291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Outsourcing an activity should be considered when:</a:t>
            </a:r>
          </a:p>
          <a:p>
            <a:pPr marL="341313" lvl="1" indent="-166688">
              <a:spcAft>
                <a:spcPts val="600"/>
              </a:spcAft>
            </a:pPr>
            <a:r>
              <a:rPr lang="en-US" dirty="0"/>
              <a:t>It can be performed better or more cheaply by outside specialists. </a:t>
            </a:r>
          </a:p>
          <a:p>
            <a:pPr marL="341313" lvl="1" indent="-166688">
              <a:spcAft>
                <a:spcPts val="600"/>
              </a:spcAft>
            </a:pPr>
            <a:r>
              <a:rPr lang="en-US" dirty="0"/>
              <a:t>It is not crucial to achieving a sustainable competitive advantage and won’t hollow out capabilities, core competencies, or technical know-how of the firm.</a:t>
            </a:r>
          </a:p>
          <a:p>
            <a:pPr marL="341313" lvl="1" indent="-166688">
              <a:spcAft>
                <a:spcPts val="600"/>
              </a:spcAft>
            </a:pPr>
            <a:r>
              <a:rPr lang="en-US" dirty="0"/>
              <a:t>It improves organizational flexibility and speeds time to market.</a:t>
            </a:r>
          </a:p>
          <a:p>
            <a:pPr marL="341313" lvl="1" indent="-166688">
              <a:spcAft>
                <a:spcPts val="600"/>
              </a:spcAft>
            </a:pPr>
            <a:r>
              <a:rPr lang="en-US" dirty="0"/>
              <a:t>It reduces a firm’s risk exposure to changing technology and/or buyer preferences.</a:t>
            </a:r>
          </a:p>
          <a:p>
            <a:pPr marL="341313" lvl="1" indent="-166688">
              <a:spcAft>
                <a:spcPts val="600"/>
              </a:spcAft>
            </a:pPr>
            <a:r>
              <a:rPr lang="en-US" dirty="0"/>
              <a:t>It allows a firm to concentrate on its core business, leverage its key resources and core competencies, and do even better what it already does best.</a:t>
            </a:r>
          </a:p>
        </p:txBody>
      </p:sp>
    </p:spTree>
    <p:extLst>
      <p:ext uri="{BB962C8B-B14F-4D97-AF65-F5344CB8AC3E}">
        <p14:creationId xmlns:p14="http://schemas.microsoft.com/office/powerpoint/2010/main" val="21603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57" y="0"/>
            <a:ext cx="6785346" cy="1274954"/>
          </a:xfrm>
        </p:spPr>
        <p:txBody>
          <a:bodyPr/>
          <a:lstStyle/>
          <a:p>
            <a:r>
              <a:rPr lang="en-US" dirty="0"/>
              <a:t>Outsourcing Strategies: Narrowing the Scope of Operations </a:t>
            </a:r>
            <a:r>
              <a:rPr lang="en-US" sz="2400" dirty="0"/>
              <a:t>(2 of 2)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Risk of an Outsourcing Strategy</a:t>
            </a:r>
          </a:p>
          <a:p>
            <a:pPr marL="342900" lvl="1" indent="0">
              <a:buNone/>
            </a:pPr>
            <a:r>
              <a:rPr lang="en-US" dirty="0"/>
              <a:t>Farming out the wrong types of activities and, thereby, hollowing out strategically important capabilities that  ultimately leads to reduction of the firm’s strategic competitiveness and long-run success in the marketplace is a big risk.</a:t>
            </a:r>
          </a:p>
        </p:txBody>
      </p:sp>
    </p:spTree>
    <p:extLst>
      <p:ext uri="{BB962C8B-B14F-4D97-AF65-F5344CB8AC3E}">
        <p14:creationId xmlns:p14="http://schemas.microsoft.com/office/powerpoint/2010/main" val="35125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Alliances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Strategic Alliance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Is a formal contractual agreement in which two or more firms collaborate to achieve mutually beneficial strategic outcomes based on: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Strategically relevant collaboration.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Joint contribution of.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Shared risk.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Shared control.</a:t>
            </a:r>
          </a:p>
          <a:p>
            <a:pPr lvl="2">
              <a:spcAft>
                <a:spcPts val="600"/>
              </a:spcAft>
            </a:pPr>
            <a:r>
              <a:rPr lang="en-US" sz="2400" dirty="0"/>
              <a:t>Mutual dependence.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Strategic alliance allows firms to complementarily bundle resources and competencies to increase their competitive effects and value.</a:t>
            </a:r>
          </a:p>
        </p:txBody>
      </p:sp>
    </p:spTree>
    <p:extLst>
      <p:ext uri="{BB962C8B-B14F-4D97-AF65-F5344CB8AC3E}">
        <p14:creationId xmlns:p14="http://schemas.microsoft.com/office/powerpoint/2010/main" val="13425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3001" y="15776"/>
            <a:ext cx="7478948" cy="1310127"/>
          </a:xfrm>
        </p:spPr>
        <p:txBody>
          <a:bodyPr/>
          <a:lstStyle/>
          <a:p>
            <a:r>
              <a:rPr lang="en-US" dirty="0"/>
              <a:t>CORE CONCEPTS: Strategic Alliance and Joint Venture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 </a:t>
            </a:r>
            <a:r>
              <a:rPr lang="en-US" b="1" dirty="0"/>
              <a:t>strategic alliance </a:t>
            </a:r>
            <a:r>
              <a:rPr lang="en-US" dirty="0"/>
              <a:t>is a formal agreement between two or more companies to work cooperatively toward some common objective.</a:t>
            </a:r>
          </a:p>
          <a:p>
            <a:r>
              <a:rPr lang="en-US" dirty="0"/>
              <a:t>A </a:t>
            </a:r>
            <a:r>
              <a:rPr lang="en-US" b="1" dirty="0"/>
              <a:t>joint venture </a:t>
            </a:r>
            <a:r>
              <a:rPr lang="en-US" dirty="0"/>
              <a:t>is a type of strategic alliance that involves the establishment of an independent corporate entity that is jointly owned and controlled by the two partners.</a:t>
            </a:r>
          </a:p>
        </p:txBody>
      </p:sp>
    </p:spTree>
    <p:extLst>
      <p:ext uri="{BB962C8B-B14F-4D97-AF65-F5344CB8AC3E}">
        <p14:creationId xmlns:p14="http://schemas.microsoft.com/office/powerpoint/2010/main" val="41121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69" y="0"/>
            <a:ext cx="5322322" cy="1274954"/>
          </a:xfrm>
        </p:spPr>
        <p:txBody>
          <a:bodyPr/>
          <a:lstStyle/>
          <a:p>
            <a:r>
              <a:rPr lang="en-US" dirty="0"/>
              <a:t>Reasons for Firms to Enter Into Strategic Alliances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4368" y="1508781"/>
            <a:ext cx="8686704" cy="5029145"/>
          </a:xfrm>
        </p:spPr>
        <p:txBody>
          <a:bodyPr>
            <a:noAutofit/>
          </a:bodyPr>
          <a:lstStyle/>
          <a:p>
            <a:r>
              <a:rPr lang="en-US" b="1" dirty="0"/>
              <a:t>Reasons: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expedite development of new technologies or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overcome technical or manufacturing expertise deficits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bring together personnel of each partner to create new skill sets and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improve supply chain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gain production and/or marketing economies of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acquire or improve market access through joint marketing agreements</a:t>
            </a:r>
          </a:p>
        </p:txBody>
      </p:sp>
    </p:spTree>
    <p:extLst>
      <p:ext uri="{BB962C8B-B14F-4D97-AF65-F5344CB8AC3E}">
        <p14:creationId xmlns:p14="http://schemas.microsoft.com/office/powerpoint/2010/main" val="14390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13" y="0"/>
            <a:ext cx="6053834" cy="1274954"/>
          </a:xfrm>
        </p:spPr>
        <p:txBody>
          <a:bodyPr/>
          <a:lstStyle/>
          <a:p>
            <a:r>
              <a:rPr lang="en-US" dirty="0"/>
              <a:t>Reasons for Firms to Continue In Strategic Alliances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Alliances are likely to be long-lasting when: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They involve collaboration with partners that do not compete directly.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trusting relationship has been established.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Both parties conclude that continued collaboration is in their mutual interest.</a:t>
            </a:r>
          </a:p>
          <a:p>
            <a:pPr>
              <a:spcAft>
                <a:spcPts val="600"/>
              </a:spcAft>
            </a:pPr>
            <a:r>
              <a:rPr lang="en-US" dirty="0"/>
              <a:t>Experience indicates that: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Alliances may help in reducing a firm’s competitive disadvantage but seldom result in a firm attaining a durable competitive edge over its rivals.</a:t>
            </a:r>
          </a:p>
        </p:txBody>
      </p:sp>
    </p:spTree>
    <p:extLst>
      <p:ext uri="{BB962C8B-B14F-4D97-AF65-F5344CB8AC3E}">
        <p14:creationId xmlns:p14="http://schemas.microsoft.com/office/powerpoint/2010/main" val="18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0"/>
            <a:ext cx="8614126" cy="1274954"/>
          </a:xfrm>
        </p:spPr>
        <p:txBody>
          <a:bodyPr/>
          <a:lstStyle/>
          <a:p>
            <a:r>
              <a:rPr lang="en-US" dirty="0"/>
              <a:t>Choosing Strategy Actions that Complement a Firm’s Competitive Approach </a:t>
            </a:r>
            <a:r>
              <a:rPr lang="en-US" sz="2400" dirty="0"/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 regarding the firm’s operating scope and how to best strengthen its market standing must be made.</a:t>
            </a:r>
          </a:p>
          <a:p>
            <a:pPr lvl="1"/>
            <a:r>
              <a:rPr lang="en-US" dirty="0"/>
              <a:t>Should the firm integrate backward or forward into more stages of the industry value chain?</a:t>
            </a:r>
          </a:p>
          <a:p>
            <a:pPr lvl="1"/>
            <a:r>
              <a:rPr lang="en-US" dirty="0"/>
              <a:t>Which value chain activities, if any, should be outsourced?</a:t>
            </a:r>
          </a:p>
          <a:p>
            <a:pPr lvl="1"/>
            <a:r>
              <a:rPr lang="en-US" dirty="0"/>
              <a:t>Should the firm enter into strategic alliances or partnership arrangements with other enterprises?</a:t>
            </a:r>
          </a:p>
          <a:p>
            <a:pPr lvl="1"/>
            <a:r>
              <a:rPr lang="en-US" dirty="0"/>
              <a:t>Should the firm bolster its market position by merging with or acquiring another company in the same industry?</a:t>
            </a:r>
          </a:p>
        </p:txBody>
      </p:sp>
    </p:spTree>
    <p:extLst>
      <p:ext uri="{BB962C8B-B14F-4D97-AF65-F5344CB8AC3E}">
        <p14:creationId xmlns:p14="http://schemas.microsoft.com/office/powerpoint/2010/main" val="29363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001" y="0"/>
            <a:ext cx="7516858" cy="1274954"/>
          </a:xfrm>
        </p:spPr>
        <p:txBody>
          <a:bodyPr/>
          <a:lstStyle/>
          <a:p>
            <a:r>
              <a:rPr lang="en-US" dirty="0"/>
              <a:t>Failed Strategic Alliances and Cooperative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607" y="1508781"/>
            <a:ext cx="8178710" cy="5029145"/>
          </a:xfrm>
        </p:spPr>
        <p:txBody>
          <a:bodyPr/>
          <a:lstStyle/>
          <a:p>
            <a:r>
              <a:rPr lang="en-US" dirty="0"/>
              <a:t>Common causes for the failure of 60 to 70% of alliances each year:</a:t>
            </a:r>
          </a:p>
          <a:p>
            <a:pPr lvl="1"/>
            <a:r>
              <a:rPr lang="en-US" dirty="0"/>
              <a:t>Diverging objectives and priorities</a:t>
            </a:r>
          </a:p>
          <a:p>
            <a:pPr lvl="1"/>
            <a:r>
              <a:rPr lang="en-US" dirty="0"/>
              <a:t>An inability to work well together</a:t>
            </a:r>
          </a:p>
          <a:p>
            <a:pPr lvl="1"/>
            <a:r>
              <a:rPr lang="en-US" dirty="0"/>
              <a:t>Changing conditions that make the purpose of the alliance obsolete</a:t>
            </a:r>
          </a:p>
          <a:p>
            <a:pPr lvl="1"/>
            <a:r>
              <a:rPr lang="en-US" dirty="0"/>
              <a:t>The emergence of more attractive technological paths</a:t>
            </a:r>
          </a:p>
          <a:p>
            <a:pPr lvl="1"/>
            <a:r>
              <a:rPr lang="en-US" dirty="0"/>
              <a:t>Marketplace rivalry between one or more allies</a:t>
            </a:r>
          </a:p>
        </p:txBody>
      </p:sp>
    </p:spTree>
    <p:extLst>
      <p:ext uri="{BB962C8B-B14F-4D97-AF65-F5344CB8AC3E}">
        <p14:creationId xmlns:p14="http://schemas.microsoft.com/office/powerpoint/2010/main" val="22544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67" y="-1"/>
            <a:ext cx="8595266" cy="1656760"/>
          </a:xfrm>
        </p:spPr>
        <p:txBody>
          <a:bodyPr/>
          <a:lstStyle/>
          <a:p>
            <a:r>
              <a:rPr lang="en-US" dirty="0"/>
              <a:t>The Strategic Dangers of Relying on Alliances for Essential Resources and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The Achilles’ heel of alliances and cooperative partnerships is becoming dependent on other companies for essential expertise and capabilities.</a:t>
            </a:r>
          </a:p>
          <a:p>
            <a:r>
              <a:rPr lang="en-US" dirty="0"/>
              <a:t>Ultimately, a firm must develop its own resources and capabilities to protect its competitiveness and capabilities to build and maintain its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7170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84" y="0"/>
            <a:ext cx="8065492" cy="1274954"/>
          </a:xfrm>
        </p:spPr>
        <p:txBody>
          <a:bodyPr/>
          <a:lstStyle/>
          <a:p>
            <a:r>
              <a:rPr lang="en-US" dirty="0"/>
              <a:t>Launching Strategic Offensives to Improve a Company’s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Aggressive offensives are called for when a firm:</a:t>
            </a:r>
          </a:p>
          <a:p>
            <a:pPr lvl="1"/>
            <a:r>
              <a:rPr lang="en-US" dirty="0"/>
              <a:t>Spots opportunities to gain profitable market share at the expense of rivals.</a:t>
            </a:r>
          </a:p>
          <a:p>
            <a:pPr lvl="1"/>
            <a:r>
              <a:rPr lang="en-US" dirty="0"/>
              <a:t>Has no choice but to try to whittle away at a strong rival’s competitive advantage.</a:t>
            </a:r>
          </a:p>
          <a:p>
            <a:pPr lvl="1"/>
            <a:r>
              <a:rPr lang="en-US" dirty="0"/>
              <a:t>Can reap benefits of a competitive edge offers—a leading market share, excellent profit margins, and rapid growth.</a:t>
            </a:r>
          </a:p>
          <a:p>
            <a:r>
              <a:rPr lang="en-US" dirty="0"/>
              <a:t>The best offensives use a firm’s resource strengths to attack its rivals’ weaknesses.</a:t>
            </a:r>
          </a:p>
        </p:txBody>
      </p:sp>
    </p:spTree>
    <p:extLst>
      <p:ext uri="{BB962C8B-B14F-4D97-AF65-F5344CB8AC3E}">
        <p14:creationId xmlns:p14="http://schemas.microsoft.com/office/powerpoint/2010/main" val="16105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Offensive Strategy Options </a:t>
            </a:r>
            <a:r>
              <a:rPr lang="en-US" sz="2400" dirty="0"/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an equally good or better product at lower price.</a:t>
            </a:r>
          </a:p>
          <a:p>
            <a:r>
              <a:rPr lang="en-US" dirty="0"/>
              <a:t>Leapfrog competitors by being the first to market with next generation technology or products.</a:t>
            </a:r>
          </a:p>
          <a:p>
            <a:r>
              <a:rPr lang="en-US" dirty="0"/>
              <a:t>Pursue continuous product innovation to draw sales and market share away from less innovative rivals.</a:t>
            </a:r>
          </a:p>
          <a:p>
            <a:r>
              <a:rPr lang="en-US" dirty="0"/>
              <a:t>Pursue disruptive product innovations to create new markets.</a:t>
            </a:r>
          </a:p>
          <a:p>
            <a:r>
              <a:rPr lang="en-US" dirty="0"/>
              <a:t>Adopt and improve on the good ideas of other firms (rivals or otherwise).</a:t>
            </a:r>
          </a:p>
        </p:txBody>
      </p:sp>
    </p:spTree>
    <p:extLst>
      <p:ext uri="{BB962C8B-B14F-4D97-AF65-F5344CB8AC3E}">
        <p14:creationId xmlns:p14="http://schemas.microsoft.com/office/powerpoint/2010/main" val="355374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Offensive Strategy Options </a:t>
            </a:r>
            <a:r>
              <a:rPr lang="en-US" sz="2400" dirty="0"/>
              <a:t>(2 of 2)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hit-and-run or guerilla warfare tactics to grab sales and market share from complacent or distracted rivals.</a:t>
            </a:r>
          </a:p>
          <a:p>
            <a:r>
              <a:rPr lang="en-US" dirty="0"/>
              <a:t>Launch a preemptive strike to capture a rare opportunity or secure an industry’s limited resources.</a:t>
            </a:r>
          </a:p>
          <a:p>
            <a:pPr lvl="1"/>
            <a:r>
              <a:rPr lang="en-US" dirty="0"/>
              <a:t>Secure the best distributors in a particular geographic region or country.</a:t>
            </a:r>
          </a:p>
          <a:p>
            <a:pPr lvl="1"/>
            <a:r>
              <a:rPr lang="en-US" dirty="0"/>
              <a:t>Secure the most favorable retail locations. </a:t>
            </a:r>
          </a:p>
          <a:p>
            <a:pPr lvl="1"/>
            <a:r>
              <a:rPr lang="en-US" dirty="0"/>
              <a:t>Tie up the most reliable, high-quality suppliers via exclusive partnerships, long-term contracts, or even acquisition.</a:t>
            </a:r>
          </a:p>
        </p:txBody>
      </p:sp>
    </p:spTree>
    <p:extLst>
      <p:ext uri="{BB962C8B-B14F-4D97-AF65-F5344CB8AC3E}">
        <p14:creationId xmlns:p14="http://schemas.microsoft.com/office/powerpoint/2010/main" val="9853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3837F-6233-45C6-A6A8-6C2915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Which Rivals to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B3DFB-5D72-4DBD-B200-B87587B2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Targets for Offensive Attacks</a:t>
            </a:r>
          </a:p>
          <a:p>
            <a:pPr lvl="1"/>
            <a:r>
              <a:rPr lang="en-US" dirty="0"/>
              <a:t>Market leaders that are vulnerable.</a:t>
            </a:r>
          </a:p>
          <a:p>
            <a:pPr lvl="1"/>
            <a:r>
              <a:rPr lang="en-US" dirty="0"/>
              <a:t>Runner-up firms with weaknesses in areas where the challenger is strong.</a:t>
            </a:r>
          </a:p>
          <a:p>
            <a:pPr lvl="1"/>
            <a:r>
              <a:rPr lang="en-US" dirty="0"/>
              <a:t>Struggling enterprises that are on the verge of going under.</a:t>
            </a:r>
          </a:p>
          <a:p>
            <a:pPr lvl="1"/>
            <a:r>
              <a:rPr lang="en-US" dirty="0"/>
              <a:t>Small local and regional firms with limited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647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40" y="0"/>
            <a:ext cx="7333980" cy="1274954"/>
          </a:xfrm>
        </p:spPr>
        <p:txBody>
          <a:bodyPr/>
          <a:lstStyle/>
          <a:p>
            <a:r>
              <a:rPr lang="en-US" b="1" dirty="0">
                <a:solidFill>
                  <a:srgbClr val="2296C3"/>
                </a:solidFill>
              </a:rPr>
              <a:t>Blue Ocean Strategy</a:t>
            </a:r>
            <a:r>
              <a:rPr lang="en-US" dirty="0"/>
              <a:t>—A Special Kind of Offensive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firm seeks a large and lasting competitive advantage by abandoning existing markets and inventing an exclusive new industry or market segment (open competitive space) that makes former competitors irrelevant.</a:t>
            </a:r>
          </a:p>
          <a:p>
            <a:pPr marL="342900" lvl="1" indent="0">
              <a:buNone/>
            </a:pPr>
            <a:r>
              <a:rPr lang="en-US" dirty="0"/>
              <a:t>By “reinventing the circus,” Cirque du Soleil annually attracts an audience of millions of people who typically do not attend circus events.</a:t>
            </a:r>
          </a:p>
        </p:txBody>
      </p:sp>
    </p:spTree>
    <p:extLst>
      <p:ext uri="{BB962C8B-B14F-4D97-AF65-F5344CB8AC3E}">
        <p14:creationId xmlns:p14="http://schemas.microsoft.com/office/powerpoint/2010/main" val="18687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ESM6e 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2567</Words>
  <Application>Microsoft Office PowerPoint</Application>
  <PresentationFormat>On-screen Show (4:3)</PresentationFormat>
  <Paragraphs>221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Times New Roman</vt:lpstr>
      <vt:lpstr>1_ESM6e Red bar footer BODY/MAIN CONTENT</vt:lpstr>
      <vt:lpstr>CHAPTER 6 Strengthening a Company’s Competitive Position: Strategic Moves, Timing, and Scope of Operations </vt:lpstr>
      <vt:lpstr>LEARNING OBJECTIVES</vt:lpstr>
      <vt:lpstr>Choosing Strategy Actions That Complement a Firm’s Competitive Approach (1 of 2)</vt:lpstr>
      <vt:lpstr>Choosing Strategy Actions that Complement a Firm’s Competitive Approach (2 of 2)</vt:lpstr>
      <vt:lpstr>Launching Strategic Offensives to Improve a Company’s Market Position</vt:lpstr>
      <vt:lpstr>Principal Offensive Strategy Options (1 of 2)</vt:lpstr>
      <vt:lpstr>Principal Offensive Strategy Options (2 of 2)</vt:lpstr>
      <vt:lpstr>Choosing Which Rivals to Attack</vt:lpstr>
      <vt:lpstr>Blue Ocean Strategy—A Special Kind of Offensive</vt:lpstr>
      <vt:lpstr>CORE CONCEPT: Blue Ocean Strategies</vt:lpstr>
      <vt:lpstr>Using Defensive Strategies to Protect a Company’s Market Position and Competitive Advantage</vt:lpstr>
      <vt:lpstr>Blocking the Avenues Open to Challengers</vt:lpstr>
      <vt:lpstr>Signaling Challengers That Retaliation Is Likely</vt:lpstr>
      <vt:lpstr>Timing a Company’s Offensive and Defensive Strategic Moves</vt:lpstr>
      <vt:lpstr>CORE CONCEPT: First-Mover Strategies</vt:lpstr>
      <vt:lpstr>The Potential for Late-Mover Advantages or First-Mover Disadvantages</vt:lpstr>
      <vt:lpstr>Deciding Whether to Be an Early Mover or Late Mover</vt:lpstr>
      <vt:lpstr>Strengthening a Company’s Market Position Via Its Scope of Operations</vt:lpstr>
      <vt:lpstr>CORE CONCEPT: Scope of the Firm</vt:lpstr>
      <vt:lpstr>CORE CONCEPTS: Horizontal and Vertical Scope</vt:lpstr>
      <vt:lpstr>Horizontal Merger and Acquisition Strategies</vt:lpstr>
      <vt:lpstr>Strategic Objectives of Mergers and Acquisitions</vt:lpstr>
      <vt:lpstr>Why Mergers and Acquisitions Sometimes Fail to Produce Anticipated Results</vt:lpstr>
      <vt:lpstr>Vertical Integration Strategies</vt:lpstr>
      <vt:lpstr>CORE CONCEPT: Vertical Integration</vt:lpstr>
      <vt:lpstr>The Advantages of a Vertical Integration Strategy</vt:lpstr>
      <vt:lpstr>CORE CONCEPTS: Backward and Forward Integration</vt:lpstr>
      <vt:lpstr>Integrating Backward to Achieve Greater Competitiveness</vt:lpstr>
      <vt:lpstr>When Backward Vertical Integration Becomes a Consideration</vt:lpstr>
      <vt:lpstr>Integrating Forward to Enhance Competitiveness</vt:lpstr>
      <vt:lpstr>Forward Vertical Integration and Internet Retailing</vt:lpstr>
      <vt:lpstr>Disadvantages of a Vertical Integration Strategy</vt:lpstr>
      <vt:lpstr>CORE CONCEPT: Outsourcing</vt:lpstr>
      <vt:lpstr>Outsourcing Strategies: Narrowing the Scope of Operations (1 of 2)</vt:lpstr>
      <vt:lpstr>Outsourcing Strategies: Narrowing the Scope of Operations (2 of 2)</vt:lpstr>
      <vt:lpstr>Strategic Alliances and Partnerships</vt:lpstr>
      <vt:lpstr>CORE CONCEPTS: Strategic Alliance and Joint Venture</vt:lpstr>
      <vt:lpstr>Reasons for Firms to Enter Into Strategic Alliances</vt:lpstr>
      <vt:lpstr>Reasons for Firms to Continue In Strategic Alliances</vt:lpstr>
      <vt:lpstr>Failed Strategic Alliances and Cooperative Partnerships</vt:lpstr>
      <vt:lpstr>The Strategic Dangers of Relying on Alliances for Essential Resources and Capabilities</vt:lpstr>
    </vt:vector>
  </TitlesOfParts>
  <Manager/>
  <Company>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Strategic Management 6e</dc:title>
  <dc:subject>Chapter 6</dc:subject>
  <dc:creator>Charlie</dc:creator>
  <cp:lastModifiedBy>A Heidari</cp:lastModifiedBy>
  <cp:revision>850</cp:revision>
  <dcterms:created xsi:type="dcterms:W3CDTF">2003-02-17T02:06:55Z</dcterms:created>
  <dcterms:modified xsi:type="dcterms:W3CDTF">2021-05-10T20:09:32Z</dcterms:modified>
</cp:coreProperties>
</file>