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7" r:id="rId1"/>
  </p:sldMasterIdLst>
  <p:notesMasterIdLst>
    <p:notesMasterId r:id="rId35"/>
  </p:notesMasterIdLst>
  <p:handoutMasterIdLst>
    <p:handoutMasterId r:id="rId36"/>
  </p:handoutMasterIdLst>
  <p:sldIdLst>
    <p:sldId id="256" r:id="rId2"/>
    <p:sldId id="258" r:id="rId3"/>
    <p:sldId id="259" r:id="rId4"/>
    <p:sldId id="261" r:id="rId5"/>
    <p:sldId id="262" r:id="rId6"/>
    <p:sldId id="263"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90" r:id="rId21"/>
    <p:sldId id="291" r:id="rId22"/>
    <p:sldId id="279" r:id="rId23"/>
    <p:sldId id="280" r:id="rId24"/>
    <p:sldId id="287" r:id="rId25"/>
    <p:sldId id="293" r:id="rId26"/>
    <p:sldId id="282" r:id="rId27"/>
    <p:sldId id="283" r:id="rId28"/>
    <p:sldId id="292" r:id="rId29"/>
    <p:sldId id="294" r:id="rId30"/>
    <p:sldId id="284" r:id="rId31"/>
    <p:sldId id="285" r:id="rId32"/>
    <p:sldId id="289" r:id="rId33"/>
    <p:sldId id="288" r:id="rId34"/>
  </p:sldIdLst>
  <p:sldSz cx="9144000" cy="6858000" type="screen4x3"/>
  <p:notesSz cx="6934200" cy="92837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8C3D"/>
    <a:srgbClr val="E56C37"/>
    <a:srgbClr val="CE7439"/>
    <a:srgbClr val="336699"/>
    <a:srgbClr val="2296C3"/>
    <a:srgbClr val="D2E2E5"/>
    <a:srgbClr val="EB8237"/>
    <a:srgbClr val="E5878E"/>
    <a:srgbClr val="E1EDD7"/>
    <a:srgbClr val="CCC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4" autoAdjust="0"/>
    <p:restoredTop sz="86472" autoAdjust="0"/>
  </p:normalViewPr>
  <p:slideViewPr>
    <p:cSldViewPr>
      <p:cViewPr varScale="1">
        <p:scale>
          <a:sx n="104" d="100"/>
          <a:sy n="104" d="100"/>
        </p:scale>
        <p:origin x="869"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0" d="100"/>
          <a:sy n="100" d="100"/>
        </p:scale>
        <p:origin x="3444" y="90"/>
      </p:cViewPr>
      <p:guideLst>
        <p:guide orient="horz" pos="2924"/>
        <p:guide pos="2184"/>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7.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6.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3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31.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30.xml"/><Relationship Id="rId30"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27651" name="Rectangle 3"/>
          <p:cNvSpPr>
            <a:spLocks noGrp="1" noChangeArrowheads="1"/>
          </p:cNvSpPr>
          <p:nvPr>
            <p:ph type="dt" sz="quarter" idx="1"/>
          </p:nvPr>
        </p:nvSpPr>
        <p:spPr bwMode="auto">
          <a:xfrm>
            <a:off x="3929063" y="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algn="r" defTabSz="927100">
              <a:defRPr sz="1200">
                <a:latin typeface="Times New Roman" pitchFamily="18" charset="0"/>
              </a:defRPr>
            </a:lvl1pPr>
          </a:lstStyle>
          <a:p>
            <a:pPr>
              <a:defRPr/>
            </a:pPr>
            <a:endParaRPr lang="en-US"/>
          </a:p>
        </p:txBody>
      </p:sp>
      <p:sp>
        <p:nvSpPr>
          <p:cNvPr id="27652" name="Rectangle 4"/>
          <p:cNvSpPr>
            <a:spLocks noGrp="1" noChangeArrowheads="1"/>
          </p:cNvSpPr>
          <p:nvPr>
            <p:ph type="ftr" sz="quarter" idx="2"/>
          </p:nvPr>
        </p:nvSpPr>
        <p:spPr bwMode="auto">
          <a:xfrm>
            <a:off x="0" y="882015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27653" name="Rectangle 5"/>
          <p:cNvSpPr>
            <a:spLocks noGrp="1" noChangeArrowheads="1"/>
          </p:cNvSpPr>
          <p:nvPr>
            <p:ph type="sldNum" sz="quarter" idx="3"/>
          </p:nvPr>
        </p:nvSpPr>
        <p:spPr bwMode="auto">
          <a:xfrm>
            <a:off x="3929063" y="882015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algn="r" defTabSz="927100">
              <a:defRPr sz="1200">
                <a:latin typeface="Times New Roman" pitchFamily="18" charset="0"/>
              </a:defRPr>
            </a:lvl1pPr>
          </a:lstStyle>
          <a:p>
            <a:pPr>
              <a:defRPr/>
            </a:pPr>
            <a:fld id="{4FCB7DE9-CECF-48A0-B8CC-C1B07B5F0906}" type="slidenum">
              <a:rPr lang="en-US"/>
              <a:pPr>
                <a:defRPr/>
              </a:pPr>
              <a:t>‹#›</a:t>
            </a:fld>
            <a:endParaRPr lang="en-US"/>
          </a:p>
        </p:txBody>
      </p:sp>
    </p:spTree>
    <p:extLst>
      <p:ext uri="{BB962C8B-B14F-4D97-AF65-F5344CB8AC3E}">
        <p14:creationId xmlns:p14="http://schemas.microsoft.com/office/powerpoint/2010/main" val="3954377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29063" y="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algn="r" defTabSz="927100">
              <a:defRPr sz="1200">
                <a:latin typeface="Times New Roman" pitchFamily="18"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23925" y="4410075"/>
            <a:ext cx="508635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29063" y="882015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algn="r" defTabSz="927100">
              <a:defRPr sz="1200">
                <a:latin typeface="Times New Roman" pitchFamily="18" charset="0"/>
              </a:defRPr>
            </a:lvl1pPr>
          </a:lstStyle>
          <a:p>
            <a:pPr>
              <a:defRPr/>
            </a:pPr>
            <a:fld id="{7085C4FC-038C-42A3-9FC1-4F13DBF416F6}" type="slidenum">
              <a:rPr lang="en-US"/>
              <a:pPr>
                <a:defRPr/>
              </a:pPr>
              <a:t>‹#›</a:t>
            </a:fld>
            <a:endParaRPr lang="en-US"/>
          </a:p>
        </p:txBody>
      </p:sp>
    </p:spTree>
    <p:extLst>
      <p:ext uri="{BB962C8B-B14F-4D97-AF65-F5344CB8AC3E}">
        <p14:creationId xmlns:p14="http://schemas.microsoft.com/office/powerpoint/2010/main" val="1312984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1</a:t>
            </a:fld>
            <a:endParaRPr lang="en-US" dirty="0"/>
          </a:p>
        </p:txBody>
      </p:sp>
    </p:spTree>
    <p:extLst>
      <p:ext uri="{BB962C8B-B14F-4D97-AF65-F5344CB8AC3E}">
        <p14:creationId xmlns:p14="http://schemas.microsoft.com/office/powerpoint/2010/main" val="72165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 xmlns:a16="http://schemas.microsoft.com/office/drawing/2014/main" id="{15385B24-A747-4B8E-AF31-09D0893A22D7}"/>
              </a:ext>
            </a:extLst>
          </p:cNvPr>
          <p:cNvSpPr>
            <a:spLocks noGrp="1" noRot="1" noChangeAspect="1" noTextEdit="1"/>
          </p:cNvSpPr>
          <p:nvPr>
            <p:ph type="sldImg"/>
          </p:nvPr>
        </p:nvSpPr>
        <p:spPr>
          <a:ln/>
        </p:spPr>
      </p:sp>
      <p:sp>
        <p:nvSpPr>
          <p:cNvPr id="22531" name="Notes Placeholder 2">
            <a:extLst>
              <a:ext uri="{FF2B5EF4-FFF2-40B4-BE49-F238E27FC236}">
                <a16:creationId xmlns="" xmlns:a16="http://schemas.microsoft.com/office/drawing/2014/main" id="{8693D2D1-B3E0-48E3-AE93-5157BE7BD0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2532" name="Slide Number Placeholder 3">
            <a:extLst>
              <a:ext uri="{FF2B5EF4-FFF2-40B4-BE49-F238E27FC236}">
                <a16:creationId xmlns="" xmlns:a16="http://schemas.microsoft.com/office/drawing/2014/main" id="{E36ED776-DECA-40B2-AA66-E9DA9E3318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000">
                <a:solidFill>
                  <a:schemeClr val="tx1"/>
                </a:solidFill>
                <a:latin typeface="Arial" panose="020B0604020202020204" pitchFamily="34" charset="0"/>
                <a:ea typeface="ＭＳ Ｐゴシック" panose="020B0600070205080204" pitchFamily="34" charset="-128"/>
              </a:defRPr>
            </a:lvl1pPr>
            <a:lvl2pPr marL="742950" indent="-285750" defTabSz="927100">
              <a:defRPr sz="1000">
                <a:solidFill>
                  <a:schemeClr val="tx1"/>
                </a:solidFill>
                <a:latin typeface="Arial" panose="020B0604020202020204" pitchFamily="34" charset="0"/>
                <a:ea typeface="ＭＳ Ｐゴシック" panose="020B0600070205080204" pitchFamily="34" charset="-128"/>
              </a:defRPr>
            </a:lvl2pPr>
            <a:lvl3pPr marL="1143000" indent="-228600" defTabSz="927100">
              <a:defRPr sz="1000">
                <a:solidFill>
                  <a:schemeClr val="tx1"/>
                </a:solidFill>
                <a:latin typeface="Arial" panose="020B0604020202020204" pitchFamily="34" charset="0"/>
                <a:ea typeface="ＭＳ Ｐゴシック" panose="020B0600070205080204" pitchFamily="34" charset="-128"/>
              </a:defRPr>
            </a:lvl3pPr>
            <a:lvl4pPr marL="1600200" indent="-228600" defTabSz="927100">
              <a:defRPr sz="1000">
                <a:solidFill>
                  <a:schemeClr val="tx1"/>
                </a:solidFill>
                <a:latin typeface="Arial" panose="020B0604020202020204" pitchFamily="34" charset="0"/>
                <a:ea typeface="ＭＳ Ｐゴシック" panose="020B0600070205080204" pitchFamily="34" charset="-128"/>
              </a:defRPr>
            </a:lvl4pPr>
            <a:lvl5pPr marL="2057400" indent="-228600" defTabSz="927100">
              <a:defRPr sz="1000">
                <a:solidFill>
                  <a:schemeClr val="tx1"/>
                </a:solidFill>
                <a:latin typeface="Arial"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9pPr>
          </a:lstStyle>
          <a:p>
            <a:fld id="{53CC8495-C9FB-4711-BCB4-0383D79CBBC0}" type="slidenum">
              <a:rPr lang="en-US" altLang="en-US" sz="1200" smtClean="0">
                <a:latin typeface="Times New Roman" panose="02020603050405020304" pitchFamily="18" charset="0"/>
              </a:rPr>
              <a:pPr/>
              <a:t>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029190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 xmlns:a16="http://schemas.microsoft.com/office/drawing/2014/main" id="{E6D41988-7212-45D6-9DD2-B115F0634A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000">
                <a:solidFill>
                  <a:schemeClr val="tx1"/>
                </a:solidFill>
                <a:latin typeface="Arial" panose="020B0604020202020204" pitchFamily="34" charset="0"/>
                <a:ea typeface="ＭＳ Ｐゴシック" panose="020B0600070205080204" pitchFamily="34" charset="-128"/>
              </a:defRPr>
            </a:lvl1pPr>
            <a:lvl2pPr marL="742950" indent="-285750" defTabSz="927100">
              <a:defRPr sz="1000">
                <a:solidFill>
                  <a:schemeClr val="tx1"/>
                </a:solidFill>
                <a:latin typeface="Arial" panose="020B0604020202020204" pitchFamily="34" charset="0"/>
                <a:ea typeface="ＭＳ Ｐゴシック" panose="020B0600070205080204" pitchFamily="34" charset="-128"/>
              </a:defRPr>
            </a:lvl2pPr>
            <a:lvl3pPr marL="1143000" indent="-228600" defTabSz="927100">
              <a:defRPr sz="1000">
                <a:solidFill>
                  <a:schemeClr val="tx1"/>
                </a:solidFill>
                <a:latin typeface="Arial" panose="020B0604020202020204" pitchFamily="34" charset="0"/>
                <a:ea typeface="ＭＳ Ｐゴシック" panose="020B0600070205080204" pitchFamily="34" charset="-128"/>
              </a:defRPr>
            </a:lvl3pPr>
            <a:lvl4pPr marL="1600200" indent="-228600" defTabSz="927100">
              <a:defRPr sz="1000">
                <a:solidFill>
                  <a:schemeClr val="tx1"/>
                </a:solidFill>
                <a:latin typeface="Arial" panose="020B0604020202020204" pitchFamily="34" charset="0"/>
                <a:ea typeface="ＭＳ Ｐゴシック" panose="020B0600070205080204" pitchFamily="34" charset="-128"/>
              </a:defRPr>
            </a:lvl4pPr>
            <a:lvl5pPr marL="2057400" indent="-228600" defTabSz="927100">
              <a:defRPr sz="1000">
                <a:solidFill>
                  <a:schemeClr val="tx1"/>
                </a:solidFill>
                <a:latin typeface="Arial"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9pPr>
          </a:lstStyle>
          <a:p>
            <a:fld id="{5DBEA4FB-1FDF-4290-8250-37F14F08447B}" type="slidenum">
              <a:rPr lang="en-US" altLang="en-US" sz="1200" smtClean="0">
                <a:latin typeface="Times New Roman" panose="02020603050405020304" pitchFamily="18" charset="0"/>
              </a:rPr>
              <a:pPr/>
              <a:t>3</a:t>
            </a:fld>
            <a:endParaRPr lang="en-US" altLang="en-US" sz="1200">
              <a:latin typeface="Times New Roman" panose="02020603050405020304" pitchFamily="18" charset="0"/>
            </a:endParaRPr>
          </a:p>
        </p:txBody>
      </p:sp>
      <p:sp>
        <p:nvSpPr>
          <p:cNvPr id="24579" name="Slide Image Placeholder 1">
            <a:extLst>
              <a:ext uri="{FF2B5EF4-FFF2-40B4-BE49-F238E27FC236}">
                <a16:creationId xmlns="" xmlns:a16="http://schemas.microsoft.com/office/drawing/2014/main" id="{0AB71889-9078-4247-B553-7FDD76898296}"/>
              </a:ext>
            </a:extLst>
          </p:cNvPr>
          <p:cNvSpPr>
            <a:spLocks noGrp="1" noRot="1" noChangeAspect="1" noTextEdit="1"/>
          </p:cNvSpPr>
          <p:nvPr>
            <p:ph type="sldImg"/>
          </p:nvPr>
        </p:nvSpPr>
        <p:spPr>
          <a:ln/>
        </p:spPr>
      </p:sp>
      <p:sp>
        <p:nvSpPr>
          <p:cNvPr id="24580" name="Notes Placeholder 2">
            <a:extLst>
              <a:ext uri="{FF2B5EF4-FFF2-40B4-BE49-F238E27FC236}">
                <a16:creationId xmlns="" xmlns:a16="http://schemas.microsoft.com/office/drawing/2014/main" id="{AEDB3F8A-538A-48FB-80DD-9F59DC777B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4581" name="Slide Number Placeholder 3">
            <a:extLst>
              <a:ext uri="{FF2B5EF4-FFF2-40B4-BE49-F238E27FC236}">
                <a16:creationId xmlns="" xmlns:a16="http://schemas.microsoft.com/office/drawing/2014/main" id="{77C88424-0EAE-49EE-A8CE-3DE1E52C6DF5}"/>
              </a:ext>
            </a:extLst>
          </p:cNvPr>
          <p:cNvSpPr txBox="1">
            <a:spLocks noGrp="1"/>
          </p:cNvSpPr>
          <p:nvPr/>
        </p:nvSpPr>
        <p:spPr bwMode="auto">
          <a:xfrm>
            <a:off x="3929063" y="8820150"/>
            <a:ext cx="30051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65" tIns="46333" rIns="92665" bIns="46333" anchor="b"/>
          <a:lstStyle>
            <a:lvl1pPr>
              <a:defRPr sz="1000">
                <a:solidFill>
                  <a:schemeClr val="tx1"/>
                </a:solidFill>
                <a:latin typeface="Arial" panose="020B0604020202020204" pitchFamily="34" charset="0"/>
                <a:ea typeface="ＭＳ Ｐゴシック" panose="020B0600070205080204" pitchFamily="34" charset="-128"/>
              </a:defRPr>
            </a:lvl1pPr>
            <a:lvl2pPr marL="742950" indent="-285750">
              <a:defRPr sz="1000">
                <a:solidFill>
                  <a:schemeClr val="tx1"/>
                </a:solidFill>
                <a:latin typeface="Arial" panose="020B0604020202020204" pitchFamily="34" charset="0"/>
                <a:ea typeface="ＭＳ Ｐゴシック" panose="020B0600070205080204" pitchFamily="34" charset="-128"/>
              </a:defRPr>
            </a:lvl2pPr>
            <a:lvl3pPr marL="1143000" indent="-228600">
              <a:defRPr sz="1000">
                <a:solidFill>
                  <a:schemeClr val="tx1"/>
                </a:solidFill>
                <a:latin typeface="Arial" panose="020B0604020202020204" pitchFamily="34" charset="0"/>
                <a:ea typeface="ＭＳ Ｐゴシック" panose="020B0600070205080204" pitchFamily="34" charset="-128"/>
              </a:defRPr>
            </a:lvl3pPr>
            <a:lvl4pPr marL="1600200" indent="-228600">
              <a:defRPr sz="1000">
                <a:solidFill>
                  <a:schemeClr val="tx1"/>
                </a:solidFill>
                <a:latin typeface="Arial" panose="020B0604020202020204" pitchFamily="34" charset="0"/>
                <a:ea typeface="ＭＳ Ｐゴシック" panose="020B0600070205080204" pitchFamily="34" charset="-128"/>
              </a:defRPr>
            </a:lvl4pPr>
            <a:lvl5pPr marL="2057400" indent="-228600">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9pPr>
          </a:lstStyle>
          <a:p>
            <a:pPr algn="r"/>
            <a:fld id="{50ED3737-EDDA-44E4-9D11-A105EC6E6423}" type="slidenum">
              <a:rPr lang="en-US" altLang="en-US" sz="1200">
                <a:latin typeface="Times New Roman" panose="02020603050405020304" pitchFamily="18" charset="0"/>
              </a:rPr>
              <a:pPr algn="r"/>
              <a:t>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320653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 xmlns:a16="http://schemas.microsoft.com/office/drawing/2014/main" id="{DF6FE13D-8B44-4CFF-B6B0-B816C42706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000">
                <a:solidFill>
                  <a:schemeClr val="tx1"/>
                </a:solidFill>
                <a:latin typeface="Arial" panose="020B0604020202020204" pitchFamily="34" charset="0"/>
                <a:ea typeface="ＭＳ Ｐゴシック" panose="020B0600070205080204" pitchFamily="34" charset="-128"/>
              </a:defRPr>
            </a:lvl1pPr>
            <a:lvl2pPr marL="742950" indent="-285750" defTabSz="927100">
              <a:defRPr sz="1000">
                <a:solidFill>
                  <a:schemeClr val="tx1"/>
                </a:solidFill>
                <a:latin typeface="Arial" panose="020B0604020202020204" pitchFamily="34" charset="0"/>
                <a:ea typeface="ＭＳ Ｐゴシック" panose="020B0600070205080204" pitchFamily="34" charset="-128"/>
              </a:defRPr>
            </a:lvl2pPr>
            <a:lvl3pPr marL="1143000" indent="-228600" defTabSz="927100">
              <a:defRPr sz="1000">
                <a:solidFill>
                  <a:schemeClr val="tx1"/>
                </a:solidFill>
                <a:latin typeface="Arial" panose="020B0604020202020204" pitchFamily="34" charset="0"/>
                <a:ea typeface="ＭＳ Ｐゴシック" panose="020B0600070205080204" pitchFamily="34" charset="-128"/>
              </a:defRPr>
            </a:lvl3pPr>
            <a:lvl4pPr marL="1600200" indent="-228600" defTabSz="927100">
              <a:defRPr sz="1000">
                <a:solidFill>
                  <a:schemeClr val="tx1"/>
                </a:solidFill>
                <a:latin typeface="Arial" panose="020B0604020202020204" pitchFamily="34" charset="0"/>
                <a:ea typeface="ＭＳ Ｐゴシック" panose="020B0600070205080204" pitchFamily="34" charset="-128"/>
              </a:defRPr>
            </a:lvl4pPr>
            <a:lvl5pPr marL="2057400" indent="-228600" defTabSz="927100">
              <a:defRPr sz="1000">
                <a:solidFill>
                  <a:schemeClr val="tx1"/>
                </a:solidFill>
                <a:latin typeface="Arial"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9pPr>
          </a:lstStyle>
          <a:p>
            <a:fld id="{B1CE229F-959B-40CE-8684-3BCA96E25A5A}" type="slidenum">
              <a:rPr lang="en-US" altLang="en-US" sz="1200" smtClean="0">
                <a:latin typeface="Times New Roman" panose="02020603050405020304" pitchFamily="18" charset="0"/>
              </a:rPr>
              <a:pPr/>
              <a:t>6</a:t>
            </a:fld>
            <a:endParaRPr lang="en-US" altLang="en-US" sz="1200">
              <a:latin typeface="Times New Roman" panose="02020603050405020304" pitchFamily="18" charset="0"/>
            </a:endParaRPr>
          </a:p>
        </p:txBody>
      </p:sp>
      <p:sp>
        <p:nvSpPr>
          <p:cNvPr id="30723" name="Rectangle 2">
            <a:extLst>
              <a:ext uri="{FF2B5EF4-FFF2-40B4-BE49-F238E27FC236}">
                <a16:creationId xmlns="" xmlns:a16="http://schemas.microsoft.com/office/drawing/2014/main" id="{83FB7C1C-53BD-4673-8AED-2ECD2D4E32EF}"/>
              </a:ext>
            </a:extLst>
          </p:cNvPr>
          <p:cNvSpPr>
            <a:spLocks noGrp="1" noRot="1" noChangeAspect="1" noChangeArrowheads="1" noTextEdit="1"/>
          </p:cNvSpPr>
          <p:nvPr>
            <p:ph type="sldImg"/>
          </p:nvPr>
        </p:nvSpPr>
        <p:spPr>
          <a:ln/>
        </p:spPr>
      </p:sp>
      <p:sp>
        <p:nvSpPr>
          <p:cNvPr id="30724" name="Rectangle 3">
            <a:extLst>
              <a:ext uri="{FF2B5EF4-FFF2-40B4-BE49-F238E27FC236}">
                <a16:creationId xmlns="" xmlns:a16="http://schemas.microsoft.com/office/drawing/2014/main" id="{55BFBC20-5521-4A95-8306-DD8D30773B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48803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 xmlns:a16="http://schemas.microsoft.com/office/drawing/2014/main" id="{D5FCECD3-1DCB-4379-8356-632E8A227565}"/>
              </a:ext>
            </a:extLst>
          </p:cNvPr>
          <p:cNvSpPr>
            <a:spLocks noGrp="1" noRot="1" noChangeAspect="1" noTextEdit="1"/>
          </p:cNvSpPr>
          <p:nvPr>
            <p:ph type="sldImg"/>
          </p:nvPr>
        </p:nvSpPr>
        <p:spPr>
          <a:ln/>
        </p:spPr>
      </p:sp>
      <p:sp>
        <p:nvSpPr>
          <p:cNvPr id="35843" name="Notes Placeholder 2">
            <a:extLst>
              <a:ext uri="{FF2B5EF4-FFF2-40B4-BE49-F238E27FC236}">
                <a16:creationId xmlns="" xmlns:a16="http://schemas.microsoft.com/office/drawing/2014/main" id="{331DD6AB-7BDD-4EB6-81E9-BCE3C0B245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35844" name="Slide Number Placeholder 3">
            <a:extLst>
              <a:ext uri="{FF2B5EF4-FFF2-40B4-BE49-F238E27FC236}">
                <a16:creationId xmlns="" xmlns:a16="http://schemas.microsoft.com/office/drawing/2014/main" id="{2CDDC923-8ECB-40B9-BE8F-C8AB6F4CFE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000">
                <a:solidFill>
                  <a:schemeClr val="tx1"/>
                </a:solidFill>
                <a:latin typeface="Arial" panose="020B0604020202020204" pitchFamily="34" charset="0"/>
                <a:ea typeface="ＭＳ Ｐゴシック" panose="020B0600070205080204" pitchFamily="34" charset="-128"/>
              </a:defRPr>
            </a:lvl1pPr>
            <a:lvl2pPr marL="742950" indent="-285750" defTabSz="927100">
              <a:defRPr sz="1000">
                <a:solidFill>
                  <a:schemeClr val="tx1"/>
                </a:solidFill>
                <a:latin typeface="Arial" panose="020B0604020202020204" pitchFamily="34" charset="0"/>
                <a:ea typeface="ＭＳ Ｐゴシック" panose="020B0600070205080204" pitchFamily="34" charset="-128"/>
              </a:defRPr>
            </a:lvl2pPr>
            <a:lvl3pPr marL="1143000" indent="-228600" defTabSz="927100">
              <a:defRPr sz="1000">
                <a:solidFill>
                  <a:schemeClr val="tx1"/>
                </a:solidFill>
                <a:latin typeface="Arial" panose="020B0604020202020204" pitchFamily="34" charset="0"/>
                <a:ea typeface="ＭＳ Ｐゴシック" panose="020B0600070205080204" pitchFamily="34" charset="-128"/>
              </a:defRPr>
            </a:lvl3pPr>
            <a:lvl4pPr marL="1600200" indent="-228600" defTabSz="927100">
              <a:defRPr sz="1000">
                <a:solidFill>
                  <a:schemeClr val="tx1"/>
                </a:solidFill>
                <a:latin typeface="Arial" panose="020B0604020202020204" pitchFamily="34" charset="0"/>
                <a:ea typeface="ＭＳ Ｐゴシック" panose="020B0600070205080204" pitchFamily="34" charset="-128"/>
              </a:defRPr>
            </a:lvl4pPr>
            <a:lvl5pPr marL="2057400" indent="-228600" defTabSz="927100">
              <a:defRPr sz="1000">
                <a:solidFill>
                  <a:schemeClr val="tx1"/>
                </a:solidFill>
                <a:latin typeface="Arial"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000">
                <a:solidFill>
                  <a:schemeClr val="tx1"/>
                </a:solidFill>
                <a:latin typeface="Arial" panose="020B0604020202020204" pitchFamily="34" charset="0"/>
                <a:ea typeface="ＭＳ Ｐゴシック" panose="020B0600070205080204" pitchFamily="34" charset="-128"/>
              </a:defRPr>
            </a:lvl9pPr>
          </a:lstStyle>
          <a:p>
            <a:fld id="{4939B4E1-9AFA-4423-8FE9-0635B3B6D60D}" type="slidenum">
              <a:rPr lang="en-US" altLang="en-US" sz="1200" smtClean="0">
                <a:latin typeface="Times New Roman" panose="02020603050405020304" pitchFamily="18" charset="0"/>
              </a:rPr>
              <a:pPr/>
              <a:t>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142943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ea typeface="ヒラギノ角ゴ Pro W3" pitchFamily="123" charset="-128"/>
            </a:endParaRPr>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pitchFamily="123" charset="-128"/>
              </a:defRPr>
            </a:lvl1pPr>
            <a:lvl2pPr marL="742950" indent="-285750">
              <a:defRPr>
                <a:solidFill>
                  <a:schemeClr val="tx1"/>
                </a:solidFill>
                <a:latin typeface="Calibri" panose="020F0502020204030204" pitchFamily="34" charset="0"/>
                <a:ea typeface="ヒラギノ角ゴ Pro W3" pitchFamily="123" charset="-128"/>
              </a:defRPr>
            </a:lvl2pPr>
            <a:lvl3pPr marL="1143000" indent="-228600">
              <a:defRPr>
                <a:solidFill>
                  <a:schemeClr val="tx1"/>
                </a:solidFill>
                <a:latin typeface="Calibri" panose="020F0502020204030204" pitchFamily="34" charset="0"/>
                <a:ea typeface="ヒラギノ角ゴ Pro W3" pitchFamily="123" charset="-128"/>
              </a:defRPr>
            </a:lvl3pPr>
            <a:lvl4pPr marL="1600200" indent="-228600">
              <a:defRPr>
                <a:solidFill>
                  <a:schemeClr val="tx1"/>
                </a:solidFill>
                <a:latin typeface="Calibri" panose="020F0502020204030204" pitchFamily="34" charset="0"/>
                <a:ea typeface="ヒラギノ角ゴ Pro W3" pitchFamily="123" charset="-128"/>
              </a:defRPr>
            </a:lvl4pPr>
            <a:lvl5pPr marL="2057400" indent="-228600">
              <a:defRPr>
                <a:solidFill>
                  <a:schemeClr val="tx1"/>
                </a:solidFill>
                <a:latin typeface="Calibri" panose="020F0502020204030204" pitchFamily="34" charset="0"/>
                <a:ea typeface="ヒラギノ角ゴ Pro W3" pitchFamily="123"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3"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3"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3"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3" charset="-128"/>
              </a:defRPr>
            </a:lvl9pPr>
          </a:lstStyle>
          <a:p>
            <a:fld id="{F29EE0B1-F50E-4962-9DD7-74D9951B97D5}" type="slidenum">
              <a:rPr lang="en-US" altLang="en-US" smtClean="0">
                <a:solidFill>
                  <a:srgbClr val="000000"/>
                </a:solidFill>
              </a:rPr>
              <a:pPr/>
              <a:t>25</a:t>
            </a:fld>
            <a:endParaRPr lang="en-US" altLang="en-US" smtClean="0">
              <a:solidFill>
                <a:srgbClr val="000000"/>
              </a:solidFill>
            </a:endParaRPr>
          </a:p>
        </p:txBody>
      </p:sp>
    </p:spTree>
    <p:extLst>
      <p:ext uri="{BB962C8B-B14F-4D97-AF65-F5344CB8AC3E}">
        <p14:creationId xmlns:p14="http://schemas.microsoft.com/office/powerpoint/2010/main" val="2621903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ヒラギノ角ゴ Pro W3" pitchFamily="123" charset="-128"/>
            </a:endParaRPr>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pitchFamily="123" charset="-128"/>
              </a:defRPr>
            </a:lvl1pPr>
            <a:lvl2pPr marL="742950" indent="-285750">
              <a:defRPr>
                <a:solidFill>
                  <a:schemeClr val="tx1"/>
                </a:solidFill>
                <a:latin typeface="Calibri" panose="020F0502020204030204" pitchFamily="34" charset="0"/>
                <a:ea typeface="ヒラギノ角ゴ Pro W3" pitchFamily="123" charset="-128"/>
              </a:defRPr>
            </a:lvl2pPr>
            <a:lvl3pPr marL="1143000" indent="-228600">
              <a:defRPr>
                <a:solidFill>
                  <a:schemeClr val="tx1"/>
                </a:solidFill>
                <a:latin typeface="Calibri" panose="020F0502020204030204" pitchFamily="34" charset="0"/>
                <a:ea typeface="ヒラギノ角ゴ Pro W3" pitchFamily="123" charset="-128"/>
              </a:defRPr>
            </a:lvl3pPr>
            <a:lvl4pPr marL="1600200" indent="-228600">
              <a:defRPr>
                <a:solidFill>
                  <a:schemeClr val="tx1"/>
                </a:solidFill>
                <a:latin typeface="Calibri" panose="020F0502020204030204" pitchFamily="34" charset="0"/>
                <a:ea typeface="ヒラギノ角ゴ Pro W3" pitchFamily="123" charset="-128"/>
              </a:defRPr>
            </a:lvl4pPr>
            <a:lvl5pPr marL="2057400" indent="-228600">
              <a:defRPr>
                <a:solidFill>
                  <a:schemeClr val="tx1"/>
                </a:solidFill>
                <a:latin typeface="Calibri" panose="020F0502020204030204" pitchFamily="34" charset="0"/>
                <a:ea typeface="ヒラギノ角ゴ Pro W3" pitchFamily="123"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3"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3"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3"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3" charset="-128"/>
              </a:defRPr>
            </a:lvl9pPr>
          </a:lstStyle>
          <a:p>
            <a:fld id="{BE03FEC6-B1F8-450E-AF0A-6285652BDBEF}" type="slidenum">
              <a:rPr lang="en-US" altLang="en-US" smtClean="0"/>
              <a:pPr/>
              <a:t>28</a:t>
            </a:fld>
            <a:endParaRPr lang="en-US" altLang="en-US" smtClean="0"/>
          </a:p>
        </p:txBody>
      </p:sp>
    </p:spTree>
    <p:extLst>
      <p:ext uri="{BB962C8B-B14F-4D97-AF65-F5344CB8AC3E}">
        <p14:creationId xmlns:p14="http://schemas.microsoft.com/office/powerpoint/2010/main" val="1530299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ヒラギノ角ゴ Pro W3" pitchFamily="123" charset="-128"/>
            </a:endParaRP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pitchFamily="123" charset="-128"/>
              </a:defRPr>
            </a:lvl1pPr>
            <a:lvl2pPr marL="742950" indent="-285750">
              <a:defRPr>
                <a:solidFill>
                  <a:schemeClr val="tx1"/>
                </a:solidFill>
                <a:latin typeface="Calibri" panose="020F0502020204030204" pitchFamily="34" charset="0"/>
                <a:ea typeface="ヒラギノ角ゴ Pro W3" pitchFamily="123" charset="-128"/>
              </a:defRPr>
            </a:lvl2pPr>
            <a:lvl3pPr marL="1143000" indent="-228600">
              <a:defRPr>
                <a:solidFill>
                  <a:schemeClr val="tx1"/>
                </a:solidFill>
                <a:latin typeface="Calibri" panose="020F0502020204030204" pitchFamily="34" charset="0"/>
                <a:ea typeface="ヒラギノ角ゴ Pro W3" pitchFamily="123" charset="-128"/>
              </a:defRPr>
            </a:lvl3pPr>
            <a:lvl4pPr marL="1600200" indent="-228600">
              <a:defRPr>
                <a:solidFill>
                  <a:schemeClr val="tx1"/>
                </a:solidFill>
                <a:latin typeface="Calibri" panose="020F0502020204030204" pitchFamily="34" charset="0"/>
                <a:ea typeface="ヒラギノ角ゴ Pro W3" pitchFamily="123" charset="-128"/>
              </a:defRPr>
            </a:lvl4pPr>
            <a:lvl5pPr marL="2057400" indent="-228600">
              <a:defRPr>
                <a:solidFill>
                  <a:schemeClr val="tx1"/>
                </a:solidFill>
                <a:latin typeface="Calibri" panose="020F0502020204030204" pitchFamily="34" charset="0"/>
                <a:ea typeface="ヒラギノ角ゴ Pro W3" pitchFamily="123"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3"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3"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3"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3" charset="-128"/>
              </a:defRPr>
            </a:lvl9pPr>
          </a:lstStyle>
          <a:p>
            <a:fld id="{C9D5F56D-73D2-4404-9FCB-D833ED879D9E}" type="slidenum">
              <a:rPr lang="en-US" altLang="en-US" smtClean="0">
                <a:solidFill>
                  <a:srgbClr val="000000"/>
                </a:solidFill>
              </a:rPr>
              <a:pPr/>
              <a:t>29</a:t>
            </a:fld>
            <a:endParaRPr lang="en-US" altLang="en-US" smtClean="0">
              <a:solidFill>
                <a:srgbClr val="000000"/>
              </a:solidFill>
            </a:endParaRPr>
          </a:p>
        </p:txBody>
      </p:sp>
    </p:spTree>
    <p:extLst>
      <p:ext uri="{BB962C8B-B14F-4D97-AF65-F5344CB8AC3E}">
        <p14:creationId xmlns:p14="http://schemas.microsoft.com/office/powerpoint/2010/main" val="18827672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Opener Title &amp; Subtitle Left">
    <p:spTree>
      <p:nvGrpSpPr>
        <p:cNvPr id="1" name=""/>
        <p:cNvGrpSpPr/>
        <p:nvPr/>
      </p:nvGrpSpPr>
      <p:grpSpPr>
        <a:xfrm>
          <a:off x="0" y="0"/>
          <a:ext cx="0" cy="0"/>
          <a:chOff x="0" y="0"/>
          <a:chExt cx="0" cy="0"/>
        </a:xfrm>
      </p:grpSpPr>
      <p:sp>
        <p:nvSpPr>
          <p:cNvPr id="7" name="Red Bar">
            <a:extLst>
              <a:ext uri="{FF2B5EF4-FFF2-40B4-BE49-F238E27FC236}">
                <a16:creationId xmlns="" xmlns:a16="http://schemas.microsoft.com/office/drawing/2014/main" id="{3D7BB578-8E56-4FBF-97D8-D6FB4931C641}"/>
              </a:ext>
            </a:extLst>
          </p:cNvPr>
          <p:cNvSpPr/>
          <p:nvPr userDrawn="1"/>
        </p:nvSpPr>
        <p:spPr>
          <a:xfrm>
            <a:off x="0" y="6355047"/>
            <a:ext cx="9144000" cy="349689"/>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8" name="MH Tagline" descr="Tagline: Because learning changes everything.™">
            <a:extLst>
              <a:ext uri="{FF2B5EF4-FFF2-40B4-BE49-F238E27FC236}">
                <a16:creationId xmlns="" xmlns:a16="http://schemas.microsoft.com/office/drawing/2014/main" id="{92388835-B320-4FE8-97FA-9BF06D42BC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481" y="6419629"/>
            <a:ext cx="3223119" cy="272375"/>
          </a:xfrm>
          <a:prstGeom prst="rect">
            <a:avLst/>
          </a:prstGeom>
        </p:spPr>
      </p:pic>
      <p:sp>
        <p:nvSpPr>
          <p:cNvPr id="9" name="Copyright" descr="©McGraw-Hill Education. All rights reserved. Authorized only for instructor use in the classroom.  No reproduction or further distribution permitted without the prior written consent of McGraw-Hill Education.&#10;">
            <a:extLst>
              <a:ext uri="{FF2B5EF4-FFF2-40B4-BE49-F238E27FC236}">
                <a16:creationId xmlns="" xmlns:a16="http://schemas.microsoft.com/office/drawing/2014/main" id="{F252DF37-327B-43B4-8533-F98C8FEA32BA}"/>
              </a:ext>
            </a:extLst>
          </p:cNvPr>
          <p:cNvSpPr txBox="1">
            <a:spLocks/>
          </p:cNvSpPr>
          <p:nvPr userDrawn="1"/>
        </p:nvSpPr>
        <p:spPr>
          <a:xfrm>
            <a:off x="1203157" y="6684804"/>
            <a:ext cx="7907103" cy="173196"/>
          </a:xfrm>
          <a:prstGeom prst="rect">
            <a:avLst/>
          </a:prstGeom>
        </p:spPr>
        <p:txBody>
          <a:bodyPr vert="horz" lIns="91440" tIns="0" rIns="91440" bIns="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800" b="0" i="0" u="none" strike="noStrike" kern="1200" cap="none" spc="0" normalizeH="0" baseline="0" noProof="0" dirty="0">
                <a:ln>
                  <a:noFill/>
                </a:ln>
                <a:solidFill>
                  <a:schemeClr val="bg1"/>
                </a:solidFill>
                <a:effectLst/>
                <a:uLnTx/>
                <a:uFillTx/>
                <a:latin typeface="+mj-lt"/>
                <a:ea typeface="+mn-ea"/>
                <a:cs typeface="+mn-cs"/>
              </a:rPr>
              <a:t>All rights reserved. Authorized </a:t>
            </a:r>
            <a:r>
              <a:rPr lang="en-US" sz="800" b="0" kern="1200" dirty="0">
                <a:solidFill>
                  <a:schemeClr val="bg1"/>
                </a:solidFill>
                <a:effectLst/>
                <a:latin typeface="+mj-lt"/>
                <a:ea typeface="+mn-ea"/>
                <a:cs typeface="+mn-cs"/>
              </a:rPr>
              <a:t>only </a:t>
            </a:r>
            <a:r>
              <a:rPr kumimoji="0" lang="en-US" sz="800" b="0" i="0" u="none" strike="noStrike" kern="1200" cap="none" spc="0" normalizeH="0" baseline="0" noProof="0" dirty="0">
                <a:ln>
                  <a:noFill/>
                </a:ln>
                <a:solidFill>
                  <a:schemeClr val="bg1"/>
                </a:solidFill>
                <a:effectLst/>
                <a:uLnTx/>
                <a:uFillTx/>
                <a:latin typeface="+mj-lt"/>
                <a:ea typeface="+mn-ea"/>
                <a:cs typeface="+mn-cs"/>
              </a:rPr>
              <a:t>for instructor use in the classroom.  No reproduction or further distribution permitted without the prior written consent of McGraw-Hill Education.</a:t>
            </a:r>
          </a:p>
        </p:txBody>
      </p:sp>
      <p:pic>
        <p:nvPicPr>
          <p:cNvPr id="6" name="Picture 5">
            <a:extLst>
              <a:ext uri="{FF2B5EF4-FFF2-40B4-BE49-F238E27FC236}">
                <a16:creationId xmlns="" xmlns:a16="http://schemas.microsoft.com/office/drawing/2014/main" id="{844FD0F0-FF63-4A54-964C-0CC18B9C6E1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23366" y="-38247"/>
            <a:ext cx="5120634" cy="6400791"/>
          </a:xfrm>
          <a:prstGeom prst="rect">
            <a:avLst/>
          </a:prstGeom>
        </p:spPr>
      </p:pic>
      <p:sp>
        <p:nvSpPr>
          <p:cNvPr id="2" name="Title 1">
            <a:extLst>
              <a:ext uri="{FF2B5EF4-FFF2-40B4-BE49-F238E27FC236}">
                <a16:creationId xmlns="" xmlns:a16="http://schemas.microsoft.com/office/drawing/2014/main" id="{E6F3EBB3-D574-47A8-BF72-6967ADD8A362}"/>
              </a:ext>
            </a:extLst>
          </p:cNvPr>
          <p:cNvSpPr>
            <a:spLocks noGrp="1"/>
          </p:cNvSpPr>
          <p:nvPr>
            <p:ph type="title"/>
          </p:nvPr>
        </p:nvSpPr>
        <p:spPr>
          <a:xfrm>
            <a:off x="320062" y="502952"/>
            <a:ext cx="3383243" cy="4023316"/>
          </a:xfrm>
        </p:spPr>
        <p:txBody>
          <a:bodyPr/>
          <a:lstStyle/>
          <a:p>
            <a:r>
              <a:rPr lang="en-US" dirty="0"/>
              <a:t>Click to edit Master title style</a:t>
            </a:r>
          </a:p>
        </p:txBody>
      </p:sp>
    </p:spTree>
    <p:extLst>
      <p:ext uri="{BB962C8B-B14F-4D97-AF65-F5344CB8AC3E}">
        <p14:creationId xmlns:p14="http://schemas.microsoft.com/office/powerpoint/2010/main" val="150333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Line Title and No Content">
    <p:spTree>
      <p:nvGrpSpPr>
        <p:cNvPr id="1" name=""/>
        <p:cNvGrpSpPr/>
        <p:nvPr/>
      </p:nvGrpSpPr>
      <p:grpSpPr>
        <a:xfrm>
          <a:off x="0" y="0"/>
          <a:ext cx="0" cy="0"/>
          <a:chOff x="0" y="0"/>
          <a:chExt cx="0" cy="0"/>
        </a:xfrm>
      </p:grpSpPr>
      <p:cxnSp>
        <p:nvCxnSpPr>
          <p:cNvPr id="7" name="Straight Connector 6"/>
          <p:cNvCxnSpPr/>
          <p:nvPr userDrawn="1"/>
        </p:nvCxnSpPr>
        <p:spPr bwMode="auto">
          <a:xfrm flipV="1">
            <a:off x="50" y="1143025"/>
            <a:ext cx="9143950" cy="34900"/>
          </a:xfrm>
          <a:prstGeom prst="line">
            <a:avLst/>
          </a:prstGeom>
          <a:noFill/>
          <a:ln w="381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Title 1"/>
          <p:cNvSpPr>
            <a:spLocks noGrp="1"/>
          </p:cNvSpPr>
          <p:nvPr>
            <p:ph type="title"/>
          </p:nvPr>
        </p:nvSpPr>
        <p:spPr>
          <a:xfrm>
            <a:off x="50" y="0"/>
            <a:ext cx="9162760" cy="1188782"/>
          </a:xfrm>
        </p:spPr>
        <p:txBody>
          <a:bodyPr/>
          <a:lstStyle>
            <a:lvl1pPr algn="ctr">
              <a:defRPr b="0">
                <a:solidFill>
                  <a:schemeClr val="tx1"/>
                </a:solidFill>
                <a:effectLst/>
              </a:defRPr>
            </a:lvl1pPr>
          </a:lstStyle>
          <a:p>
            <a:r>
              <a:rPr lang="en-US" dirty="0"/>
              <a:t>Click to edit Master title style</a:t>
            </a:r>
          </a:p>
        </p:txBody>
      </p:sp>
    </p:spTree>
    <p:extLst>
      <p:ext uri="{BB962C8B-B14F-4D97-AF65-F5344CB8AC3E}">
        <p14:creationId xmlns:p14="http://schemas.microsoft.com/office/powerpoint/2010/main" val="2632186763"/>
      </p:ext>
    </p:extLst>
  </p:cSld>
  <p:clrMapOvr>
    <a:masterClrMapping/>
  </p:clrMapOvr>
  <p:transition>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Line title 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9756"/>
            <a:ext cx="9144001" cy="676073"/>
          </a:xfrm>
          <a:prstGeom prst="rect">
            <a:avLst/>
          </a:prstGeom>
        </p:spPr>
        <p:txBody>
          <a:bodyPr/>
          <a:lstStyle>
            <a:lvl1pPr>
              <a:defRPr sz="3600">
                <a:solidFill>
                  <a:schemeClr val="tx1"/>
                </a:solidFill>
              </a:defRPr>
            </a:lvl1pPr>
          </a:lstStyle>
          <a:p>
            <a:r>
              <a:rPr lang="en-US" dirty="0"/>
              <a:t>Click to edit Master title style</a:t>
            </a:r>
          </a:p>
        </p:txBody>
      </p:sp>
      <p:sp>
        <p:nvSpPr>
          <p:cNvPr id="3" name="Content Placeholder 1"/>
          <p:cNvSpPr>
            <a:spLocks noGrp="1"/>
          </p:cNvSpPr>
          <p:nvPr>
            <p:ph sz="half" idx="1"/>
          </p:nvPr>
        </p:nvSpPr>
        <p:spPr>
          <a:xfrm>
            <a:off x="457200" y="900804"/>
            <a:ext cx="4038600" cy="5615940"/>
          </a:xfrm>
          <a:prstGeom prst="rect">
            <a:avLst/>
          </a:prstGeom>
        </p:spPr>
        <p:txBody>
          <a:bodyPr/>
          <a:lstStyle>
            <a:lvl1pPr marL="0" indent="0">
              <a:spcAft>
                <a:spcPts val="800"/>
              </a:spcAft>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00804"/>
            <a:ext cx="4038600" cy="5615940"/>
          </a:xfrm>
          <a:prstGeom prst="rect">
            <a:avLst/>
          </a:prstGeom>
        </p:spPr>
        <p:txBody>
          <a:bodyPr/>
          <a:lstStyle>
            <a:lvl1pPr marL="0" indent="0">
              <a:spcAft>
                <a:spcPts val="800"/>
              </a:spcAft>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566171" y="6524330"/>
            <a:ext cx="2011658" cy="167674"/>
          </a:xfrm>
          <a:prstGeom prst="rect">
            <a:avLst/>
          </a:prstGeom>
        </p:spPr>
        <p:txBody>
          <a:bodyPr lIns="0" tIns="0" rIns="0" bIns="0" anchor="ctr"/>
          <a:lstStyle>
            <a:lvl1pPr marL="0" indent="0" algn="ctr">
              <a:buNone/>
              <a:defRPr sz="1000" b="1"/>
            </a:lvl1pPr>
          </a:lstStyle>
          <a:p>
            <a:pPr lvl="0"/>
            <a:r>
              <a:rPr lang="en-US" dirty="0"/>
              <a:t>Jump to long image description(s)</a:t>
            </a:r>
          </a:p>
        </p:txBody>
      </p:sp>
      <p:cxnSp>
        <p:nvCxnSpPr>
          <p:cNvPr id="9" name="Straight Connector 8">
            <a:extLst>
              <a:ext uri="{FF2B5EF4-FFF2-40B4-BE49-F238E27FC236}">
                <a16:creationId xmlns="" xmlns:a16="http://schemas.microsoft.com/office/drawing/2014/main" id="{DD423DE4-6353-4A19-84B8-AE09D305B133}"/>
              </a:ext>
            </a:extLst>
          </p:cNvPr>
          <p:cNvCxnSpPr/>
          <p:nvPr userDrawn="1"/>
        </p:nvCxnSpPr>
        <p:spPr bwMode="auto">
          <a:xfrm flipV="1">
            <a:off x="-3801" y="650930"/>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1015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Line title 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9756"/>
            <a:ext cx="9144001" cy="1310167"/>
          </a:xfrm>
          <a:prstGeom prst="rect">
            <a:avLst/>
          </a:prstGeom>
        </p:spPr>
        <p:txBody>
          <a:bodyPr/>
          <a:lstStyle>
            <a:lvl1pPr>
              <a:defRPr sz="3600">
                <a:solidFill>
                  <a:schemeClr val="tx1"/>
                </a:solidFill>
              </a:defRPr>
            </a:lvl1pPr>
          </a:lstStyle>
          <a:p>
            <a:r>
              <a:rPr lang="en-US" dirty="0"/>
              <a:t>Click to edit Master title style</a:t>
            </a:r>
          </a:p>
        </p:txBody>
      </p:sp>
      <p:sp>
        <p:nvSpPr>
          <p:cNvPr id="3" name="Content Placeholder 1"/>
          <p:cNvSpPr>
            <a:spLocks noGrp="1"/>
          </p:cNvSpPr>
          <p:nvPr>
            <p:ph sz="half" idx="1"/>
          </p:nvPr>
        </p:nvSpPr>
        <p:spPr>
          <a:xfrm>
            <a:off x="457200" y="1508781"/>
            <a:ext cx="4038600" cy="5007962"/>
          </a:xfrm>
          <a:prstGeom prst="rect">
            <a:avLst/>
          </a:prstGeom>
        </p:spPr>
        <p:txBody>
          <a:bodyPr/>
          <a:lstStyle>
            <a:lvl1pPr marL="0" indent="0">
              <a:spcAft>
                <a:spcPts val="800"/>
              </a:spcAft>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1508781"/>
            <a:ext cx="4038600" cy="5007962"/>
          </a:xfrm>
          <a:prstGeom prst="rect">
            <a:avLst/>
          </a:prstGeom>
        </p:spPr>
        <p:txBody>
          <a:bodyPr/>
          <a:lstStyle>
            <a:lvl1pPr marL="0" indent="0">
              <a:spcAft>
                <a:spcPts val="800"/>
              </a:spcAft>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566171" y="6524330"/>
            <a:ext cx="2011658" cy="167674"/>
          </a:xfrm>
          <a:prstGeom prst="rect">
            <a:avLst/>
          </a:prstGeom>
        </p:spPr>
        <p:txBody>
          <a:bodyPr lIns="0" tIns="0" rIns="0" bIns="0" anchor="ctr"/>
          <a:lstStyle>
            <a:lvl1pPr marL="0" indent="0" algn="ctr">
              <a:buNone/>
              <a:defRPr sz="1000" b="1"/>
            </a:lvl1pPr>
          </a:lstStyle>
          <a:p>
            <a:pPr lvl="0"/>
            <a:r>
              <a:rPr lang="en-US" dirty="0"/>
              <a:t>Jump to long image description(s)</a:t>
            </a:r>
          </a:p>
        </p:txBody>
      </p:sp>
      <p:cxnSp>
        <p:nvCxnSpPr>
          <p:cNvPr id="9" name="Straight Connector 8">
            <a:extLst>
              <a:ext uri="{FF2B5EF4-FFF2-40B4-BE49-F238E27FC236}">
                <a16:creationId xmlns="" xmlns:a16="http://schemas.microsoft.com/office/drawing/2014/main" id="{DD423DE4-6353-4A19-84B8-AE09D305B133}"/>
              </a:ext>
            </a:extLst>
          </p:cNvPr>
          <p:cNvCxnSpPr>
            <a:cxnSpLocks/>
          </p:cNvCxnSpPr>
          <p:nvPr userDrawn="1"/>
        </p:nvCxnSpPr>
        <p:spPr bwMode="auto">
          <a:xfrm flipV="1">
            <a:off x="-3801" y="1291003"/>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38015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Line title 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9757"/>
            <a:ext cx="9144001" cy="493196"/>
          </a:xfrm>
          <a:prstGeom prst="rect">
            <a:avLst/>
          </a:prstGeom>
        </p:spPr>
        <p:txBody>
          <a:bodyPr>
            <a:noAutofit/>
          </a:bodyPr>
          <a:lstStyle>
            <a:lvl1pPr algn="l">
              <a:defRPr sz="2800" b="0">
                <a:solidFill>
                  <a:schemeClr val="tx1"/>
                </a:solidFill>
              </a:defRPr>
            </a:lvl1pPr>
          </a:lstStyle>
          <a:p>
            <a:r>
              <a:rPr lang="en-US" dirty="0"/>
              <a:t>Click to edit Master title style</a:t>
            </a:r>
          </a:p>
        </p:txBody>
      </p:sp>
      <p:sp>
        <p:nvSpPr>
          <p:cNvPr id="3" name="Content Placeholder 1"/>
          <p:cNvSpPr>
            <a:spLocks noGrp="1"/>
          </p:cNvSpPr>
          <p:nvPr>
            <p:ph sz="half" idx="1"/>
          </p:nvPr>
        </p:nvSpPr>
        <p:spPr>
          <a:xfrm>
            <a:off x="457200" y="777269"/>
            <a:ext cx="4038600" cy="5739474"/>
          </a:xfrm>
          <a:prstGeom prst="rect">
            <a:avLst/>
          </a:prstGeom>
        </p:spPr>
        <p:txBody>
          <a:bodyPr/>
          <a:lstStyle>
            <a:lvl1pPr marL="0" indent="0">
              <a:spcAft>
                <a:spcPts val="800"/>
              </a:spcAft>
              <a:buNone/>
              <a:defRPr sz="2400"/>
            </a:lvl1pPr>
            <a:lvl2pPr marL="346075" indent="-173038">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777269"/>
            <a:ext cx="4038600" cy="5739474"/>
          </a:xfrm>
          <a:prstGeom prst="rect">
            <a:avLst/>
          </a:prstGeom>
        </p:spPr>
        <p:txBody>
          <a:bodyPr/>
          <a:lstStyle>
            <a:lvl1pPr marL="0" indent="0">
              <a:spcAft>
                <a:spcPts val="800"/>
              </a:spcAft>
              <a:buNone/>
              <a:defRPr sz="2400"/>
            </a:lvl1pPr>
            <a:lvl2pPr marL="346075" indent="-173038">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566171" y="6524330"/>
            <a:ext cx="2011658" cy="167674"/>
          </a:xfrm>
          <a:prstGeom prst="rect">
            <a:avLst/>
          </a:prstGeom>
        </p:spPr>
        <p:txBody>
          <a:bodyPr lIns="0" tIns="0" rIns="0" bIns="0" anchor="ctr"/>
          <a:lstStyle>
            <a:lvl1pPr marL="0" indent="0" algn="ctr">
              <a:buNone/>
              <a:defRPr sz="1000" b="1"/>
            </a:lvl1pPr>
          </a:lstStyle>
          <a:p>
            <a:pPr lvl="0"/>
            <a:r>
              <a:rPr lang="en-US" dirty="0"/>
              <a:t>Jump to long image description(s)</a:t>
            </a:r>
          </a:p>
        </p:txBody>
      </p:sp>
    </p:spTree>
    <p:extLst>
      <p:ext uri="{BB962C8B-B14F-4D97-AF65-F5344CB8AC3E}">
        <p14:creationId xmlns:p14="http://schemas.microsoft.com/office/powerpoint/2010/main" val="231991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Line title 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0" y="0"/>
            <a:ext cx="9144000" cy="838200"/>
          </a:xfrm>
          <a:prstGeom prst="rect">
            <a:avLst/>
          </a:prstGeom>
        </p:spPr>
        <p:txBody>
          <a:bodyPr/>
          <a:lstStyle>
            <a:lvl1pPr>
              <a:defRPr sz="3600">
                <a:solidFill>
                  <a:schemeClr val="tx1"/>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05002"/>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05002"/>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566171" y="6505202"/>
            <a:ext cx="2011658" cy="208402"/>
          </a:xfrm>
          <a:prstGeom prst="rect">
            <a:avLst/>
          </a:prstGeom>
        </p:spPr>
        <p:txBody>
          <a:bodyPr lIns="0" tIns="0" rIns="0" bIns="0" anchor="ctr"/>
          <a:lstStyle>
            <a:lvl1pPr>
              <a:defRPr lang="en-US" sz="1000" b="1" dirty="0"/>
            </a:lvl1pPr>
          </a:lstStyle>
          <a:p>
            <a:pPr marL="0" lvl="0" indent="0" algn="ctr">
              <a:buNone/>
            </a:pPr>
            <a:r>
              <a:rPr lang="en-US" dirty="0"/>
              <a:t>Jump to long image description(s)</a:t>
            </a:r>
          </a:p>
        </p:txBody>
      </p:sp>
      <p:cxnSp>
        <p:nvCxnSpPr>
          <p:cNvPr id="11" name="Straight Connector 10">
            <a:extLst>
              <a:ext uri="{FF2B5EF4-FFF2-40B4-BE49-F238E27FC236}">
                <a16:creationId xmlns="" xmlns:a16="http://schemas.microsoft.com/office/drawing/2014/main" id="{9477E967-323A-43F6-B4E9-56F987A7F3B4}"/>
              </a:ext>
            </a:extLst>
          </p:cNvPr>
          <p:cNvCxnSpPr>
            <a:cxnSpLocks/>
          </p:cNvCxnSpPr>
          <p:nvPr userDrawn="1"/>
        </p:nvCxnSpPr>
        <p:spPr bwMode="auto">
          <a:xfrm flipV="1">
            <a:off x="-3801" y="833808"/>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18233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line Title and Content">
    <p:spTree>
      <p:nvGrpSpPr>
        <p:cNvPr id="1" name=""/>
        <p:cNvGrpSpPr/>
        <p:nvPr/>
      </p:nvGrpSpPr>
      <p:grpSpPr>
        <a:xfrm>
          <a:off x="0" y="0"/>
          <a:ext cx="0" cy="0"/>
          <a:chOff x="0" y="0"/>
          <a:chExt cx="0" cy="0"/>
        </a:xfrm>
      </p:grpSpPr>
      <p:sp>
        <p:nvSpPr>
          <p:cNvPr id="2" name="Jump Link">
            <a:extLst>
              <a:ext uri="{FF2B5EF4-FFF2-40B4-BE49-F238E27FC236}">
                <a16:creationId xmlns="" xmlns:a16="http://schemas.microsoft.com/office/drawing/2014/main" id="{5FB40B30-86CE-4559-B807-090BFA87D4A3}"/>
              </a:ext>
            </a:extLst>
          </p:cNvPr>
          <p:cNvSpPr>
            <a:spLocks noGrp="1"/>
          </p:cNvSpPr>
          <p:nvPr>
            <p:ph type="body" sz="quarter" idx="12" hasCustomPrompt="1"/>
          </p:nvPr>
        </p:nvSpPr>
        <p:spPr>
          <a:xfrm>
            <a:off x="3566171" y="6505202"/>
            <a:ext cx="2011658" cy="208402"/>
          </a:xfrm>
          <a:prstGeom prst="rect">
            <a:avLst/>
          </a:prstGeom>
        </p:spPr>
        <p:txBody>
          <a:bodyPr lIns="0" tIns="0" rIns="0" bIns="0" anchor="ctr"/>
          <a:lstStyle>
            <a:lvl1pPr>
              <a:defRPr lang="en-US" sz="1000" b="1" dirty="0"/>
            </a:lvl1pPr>
          </a:lstStyle>
          <a:p>
            <a:pPr marL="0" lvl="0" indent="0" algn="ctr">
              <a:buNone/>
            </a:pPr>
            <a:r>
              <a:rPr lang="en-US" dirty="0"/>
              <a:t>Jump to long image description(s)</a:t>
            </a:r>
          </a:p>
        </p:txBody>
      </p:sp>
    </p:spTree>
    <p:extLst>
      <p:ext uri="{BB962C8B-B14F-4D97-AF65-F5344CB8AC3E}">
        <p14:creationId xmlns:p14="http://schemas.microsoft.com/office/powerpoint/2010/main" val="1576369359"/>
      </p:ext>
    </p:extLst>
  </p:cSld>
  <p:clrMapOvr>
    <a:masterClrMapping/>
  </p:clrMapOvr>
  <p:transition>
    <p:cut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9E1E62-F93D-4F0A-BEF2-EC798D61C7DE}"/>
              </a:ext>
            </a:extLst>
          </p:cNvPr>
          <p:cNvSpPr>
            <a:spLocks noGrp="1"/>
          </p:cNvSpPr>
          <p:nvPr>
            <p:ph type="title"/>
          </p:nvPr>
        </p:nvSpPr>
        <p:spPr>
          <a:xfrm>
            <a:off x="0" y="2"/>
            <a:ext cx="9144000" cy="594390"/>
          </a:xfrm>
        </p:spPr>
        <p:txBody>
          <a:bodyPr>
            <a:normAutofit/>
          </a:bodyPr>
          <a:lstStyle>
            <a:lvl1pPr algn="l">
              <a:defRPr sz="1800" b="1"/>
            </a:lvl1pPr>
          </a:lstStyle>
          <a:p>
            <a:r>
              <a:rPr lang="en-US" dirty="0"/>
              <a:t>Click to edit Master title style</a:t>
            </a:r>
          </a:p>
        </p:txBody>
      </p:sp>
    </p:spTree>
    <p:extLst>
      <p:ext uri="{BB962C8B-B14F-4D97-AF65-F5344CB8AC3E}">
        <p14:creationId xmlns:p14="http://schemas.microsoft.com/office/powerpoint/2010/main" val="229847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2" name="Slide Title"/>
          <p:cNvSpPr>
            <a:spLocks noGrp="1"/>
          </p:cNvSpPr>
          <p:nvPr>
            <p:ph type="ctrTitle"/>
          </p:nvPr>
        </p:nvSpPr>
        <p:spPr>
          <a:xfrm>
            <a:off x="548684" y="1234464"/>
            <a:ext cx="2788937" cy="3200365"/>
          </a:xfrm>
          <a:prstGeom prst="rect">
            <a:avLst/>
          </a:prstGeom>
          <a:effectLst>
            <a:outerShdw blurRad="50800" dist="38100" dir="5400000" algn="t" rotWithShape="0">
              <a:prstClr val="black">
                <a:alpha val="40000"/>
              </a:prstClr>
            </a:outerShdw>
          </a:effectLst>
        </p:spPr>
        <p:txBody>
          <a:bodyPr/>
          <a:lstStyle>
            <a:lvl1pPr algn="l">
              <a:defRPr sz="3200" b="1">
                <a:solidFill>
                  <a:srgbClr val="336699"/>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8214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 title and content">
    <p:bg>
      <p:bgPr>
        <a:solidFill>
          <a:srgbClr val="BDE4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776"/>
            <a:ext cx="9124950" cy="874227"/>
          </a:xfrm>
        </p:spPr>
        <p:txBody>
          <a:bodyPr anchor="ctr">
            <a:normAutofit/>
          </a:bodyPr>
          <a:lstStyle>
            <a:lvl1pPr algn="ctr">
              <a:defRPr sz="3600" b="1">
                <a:solidFill>
                  <a:srgbClr val="2296C3"/>
                </a:solidFill>
              </a:defRPr>
            </a:lvl1pPr>
          </a:lstStyle>
          <a:p>
            <a:r>
              <a:rPr lang="en-US" dirty="0"/>
              <a:t>Click to edit Master title style</a:t>
            </a:r>
          </a:p>
        </p:txBody>
      </p:sp>
      <p:sp>
        <p:nvSpPr>
          <p:cNvPr id="4" name="Content Placeholder 2"/>
          <p:cNvSpPr>
            <a:spLocks noGrp="1"/>
          </p:cNvSpPr>
          <p:nvPr>
            <p:ph idx="1"/>
          </p:nvPr>
        </p:nvSpPr>
        <p:spPr>
          <a:xfrm>
            <a:off x="514395" y="960147"/>
            <a:ext cx="8102600" cy="5317638"/>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l">
              <a:spcBef>
                <a:spcPts val="0"/>
              </a:spcBef>
              <a:spcAft>
                <a:spcPts val="600"/>
              </a:spcAft>
              <a:buClr>
                <a:schemeClr val="tx1"/>
              </a:buClr>
              <a:buNone/>
              <a:defRPr lang="en-US" sz="2800" b="0" smtClean="0">
                <a:solidFill>
                  <a:schemeClr val="tx1"/>
                </a:solidFill>
              </a:defRPr>
            </a:lvl1pPr>
            <a:lvl2pPr marL="341312" indent="0" algn="l">
              <a:spcBef>
                <a:spcPts val="0"/>
              </a:spcBef>
              <a:spcAft>
                <a:spcPts val="600"/>
              </a:spcAft>
              <a:buNone/>
              <a:defRPr lang="en-US" sz="2400" b="0" smtClean="0">
                <a:solidFill>
                  <a:schemeClr val="tx1"/>
                </a:solidFill>
              </a:defRPr>
            </a:lvl2pPr>
            <a:lvl3pPr marL="739775" indent="0" algn="l">
              <a:spcBef>
                <a:spcPts val="0"/>
              </a:spcBef>
              <a:spcAft>
                <a:spcPts val="600"/>
              </a:spcAft>
              <a:buNone/>
              <a:defRPr lang="en-US" sz="2000" b="0" smtClean="0">
                <a:solidFill>
                  <a:schemeClr val="tx1"/>
                </a:solidFill>
              </a:defRPr>
            </a:lvl3pPr>
            <a:lvl4pPr marL="1089025" indent="0" algn="l">
              <a:spcBef>
                <a:spcPts val="0"/>
              </a:spcBef>
              <a:spcAft>
                <a:spcPts val="600"/>
              </a:spcAft>
              <a:buNone/>
              <a:defRPr lang="en-US" sz="2000" b="0" smtClean="0">
                <a:solidFill>
                  <a:schemeClr val="tx1"/>
                </a:solidFill>
              </a:defRPr>
            </a:lvl4pPr>
          </a:lstStyle>
          <a:p>
            <a:pPr lvl="0">
              <a:buClr>
                <a:srgbClr val="336699"/>
              </a:buClr>
            </a:pPr>
            <a:r>
              <a:rPr lang="en-US" dirty="0"/>
              <a:t>Click to edit Master text styles</a:t>
            </a:r>
          </a:p>
          <a:p>
            <a:pPr lvl="1">
              <a:buClrTx/>
            </a:pPr>
            <a:r>
              <a:rPr lang="en-US" dirty="0"/>
              <a:t>Second level</a:t>
            </a:r>
          </a:p>
          <a:p>
            <a:pPr lvl="2">
              <a:buClrTx/>
            </a:pPr>
            <a:r>
              <a:rPr lang="en-US" dirty="0"/>
              <a:t>Third level</a:t>
            </a:r>
          </a:p>
          <a:p>
            <a:pPr lvl="3"/>
            <a:r>
              <a:rPr lang="en-US" dirty="0"/>
              <a:t>Fourth level</a:t>
            </a:r>
          </a:p>
        </p:txBody>
      </p:sp>
    </p:spTree>
    <p:extLst>
      <p:ext uri="{BB962C8B-B14F-4D97-AF65-F5344CB8AC3E}">
        <p14:creationId xmlns:p14="http://schemas.microsoft.com/office/powerpoint/2010/main" val="1364702804"/>
      </p:ext>
    </p:extLst>
  </p:cSld>
  <p:clrMapOvr>
    <a:masterClrMapping/>
  </p:clrMapOvr>
  <p:transition>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LO title and content">
    <p:bg>
      <p:bgPr>
        <a:solidFill>
          <a:srgbClr val="BDE4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776"/>
            <a:ext cx="9124950" cy="1127249"/>
          </a:xfrm>
        </p:spPr>
        <p:txBody>
          <a:bodyPr anchor="ctr">
            <a:normAutofit/>
          </a:bodyPr>
          <a:lstStyle>
            <a:lvl1pPr algn="ctr">
              <a:defRPr sz="3600" b="1">
                <a:solidFill>
                  <a:srgbClr val="2296C3"/>
                </a:solidFill>
              </a:defRPr>
            </a:lvl1pPr>
          </a:lstStyle>
          <a:p>
            <a:r>
              <a:rPr lang="en-US" dirty="0"/>
              <a:t>Click to edit Master title style</a:t>
            </a:r>
          </a:p>
        </p:txBody>
      </p:sp>
      <p:sp>
        <p:nvSpPr>
          <p:cNvPr id="4" name="Content Placeholder 2"/>
          <p:cNvSpPr>
            <a:spLocks noGrp="1"/>
          </p:cNvSpPr>
          <p:nvPr>
            <p:ph idx="1"/>
          </p:nvPr>
        </p:nvSpPr>
        <p:spPr>
          <a:xfrm>
            <a:off x="514395" y="1325903"/>
            <a:ext cx="8102600" cy="4951882"/>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l">
              <a:spcBef>
                <a:spcPts val="0"/>
              </a:spcBef>
              <a:spcAft>
                <a:spcPts val="600"/>
              </a:spcAft>
              <a:buClr>
                <a:schemeClr val="tx1"/>
              </a:buClr>
              <a:buNone/>
              <a:defRPr lang="en-US" sz="2800" b="0" smtClean="0">
                <a:solidFill>
                  <a:schemeClr val="tx1"/>
                </a:solidFill>
              </a:defRPr>
            </a:lvl1pPr>
            <a:lvl2pPr marL="341312" indent="0" algn="l">
              <a:spcBef>
                <a:spcPts val="0"/>
              </a:spcBef>
              <a:spcAft>
                <a:spcPts val="600"/>
              </a:spcAft>
              <a:buNone/>
              <a:defRPr lang="en-US" sz="2400" b="0" smtClean="0">
                <a:solidFill>
                  <a:schemeClr val="tx1"/>
                </a:solidFill>
              </a:defRPr>
            </a:lvl2pPr>
            <a:lvl3pPr marL="739775" indent="0" algn="l">
              <a:spcBef>
                <a:spcPts val="0"/>
              </a:spcBef>
              <a:spcAft>
                <a:spcPts val="600"/>
              </a:spcAft>
              <a:buNone/>
              <a:defRPr lang="en-US" sz="2000" b="0" smtClean="0">
                <a:solidFill>
                  <a:schemeClr val="tx1"/>
                </a:solidFill>
              </a:defRPr>
            </a:lvl3pPr>
            <a:lvl4pPr marL="1089025" indent="0" algn="l">
              <a:spcBef>
                <a:spcPts val="0"/>
              </a:spcBef>
              <a:spcAft>
                <a:spcPts val="600"/>
              </a:spcAft>
              <a:buNone/>
              <a:defRPr lang="en-US" sz="2000" b="0" smtClean="0">
                <a:solidFill>
                  <a:schemeClr val="tx1"/>
                </a:solidFill>
              </a:defRPr>
            </a:lvl4pPr>
          </a:lstStyle>
          <a:p>
            <a:pPr lvl="0">
              <a:buClr>
                <a:srgbClr val="336699"/>
              </a:buClr>
            </a:pPr>
            <a:r>
              <a:rPr lang="en-US" dirty="0"/>
              <a:t>Click to edit Master text styles</a:t>
            </a:r>
          </a:p>
          <a:p>
            <a:pPr lvl="1">
              <a:buClrTx/>
            </a:pPr>
            <a:r>
              <a:rPr lang="en-US" dirty="0"/>
              <a:t>Second level</a:t>
            </a:r>
          </a:p>
          <a:p>
            <a:pPr lvl="2">
              <a:buClrTx/>
            </a:pPr>
            <a:r>
              <a:rPr lang="en-US" dirty="0"/>
              <a:t>Third level</a:t>
            </a:r>
          </a:p>
          <a:p>
            <a:pPr lvl="3"/>
            <a:r>
              <a:rPr lang="en-US" dirty="0"/>
              <a:t>Fourth level</a:t>
            </a:r>
          </a:p>
        </p:txBody>
      </p:sp>
    </p:spTree>
    <p:extLst>
      <p:ext uri="{BB962C8B-B14F-4D97-AF65-F5344CB8AC3E}">
        <p14:creationId xmlns:p14="http://schemas.microsoft.com/office/powerpoint/2010/main" val="1021353912"/>
      </p:ext>
    </p:extLst>
  </p:cSld>
  <p:clrMapOvr>
    <a:masterClrMapping/>
  </p:clrMapOvr>
  <p:transition>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68708"/>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1051587"/>
            <a:ext cx="8229600" cy="5370798"/>
          </a:xfrm>
          <a:prstGeom prst="rect">
            <a:avLst/>
          </a:prstGeom>
        </p:spPr>
        <p:txBody>
          <a:bodyPr/>
          <a:lstStyle>
            <a:lvl1pPr marL="0" indent="0">
              <a:spcBef>
                <a:spcPts val="0"/>
              </a:spcBef>
              <a:spcAft>
                <a:spcPts val="1200"/>
              </a:spcAft>
              <a:buNone/>
              <a:defRPr sz="2800">
                <a:solidFill>
                  <a:srgbClr val="336699"/>
                </a:solidFill>
              </a:defRPr>
            </a:lvl1pPr>
            <a:lvl2pPr marL="742950" indent="-285750">
              <a:spcBef>
                <a:spcPts val="0"/>
              </a:spcBef>
              <a:spcAft>
                <a:spcPts val="1200"/>
              </a:spcAft>
              <a:buFont typeface="Arial" panose="020B0604020202020204" pitchFamily="34" charset="0"/>
              <a:buChar char="•"/>
              <a:defRPr sz="24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1800"/>
            </a:lvl4pPr>
            <a:lvl5pPr marL="2057400" indent="-228600">
              <a:spcBef>
                <a:spcPts val="0"/>
              </a:spcBef>
              <a:spcAft>
                <a:spcPts val="1200"/>
              </a:spcAft>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 xmlns:a16="http://schemas.microsoft.com/office/drawing/2014/main" id="{823B9173-E14D-475D-A585-1AC01FCA548F}"/>
              </a:ext>
            </a:extLst>
          </p:cNvPr>
          <p:cNvCxnSpPr/>
          <p:nvPr userDrawn="1"/>
        </p:nvCxnSpPr>
        <p:spPr bwMode="auto">
          <a:xfrm flipV="1">
            <a:off x="50" y="854308"/>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3167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Line Title and Content">
    <p:spTree>
      <p:nvGrpSpPr>
        <p:cNvPr id="1" name=""/>
        <p:cNvGrpSpPr/>
        <p:nvPr/>
      </p:nvGrpSpPr>
      <p:grpSpPr>
        <a:xfrm>
          <a:off x="0" y="0"/>
          <a:ext cx="0" cy="0"/>
          <a:chOff x="0" y="0"/>
          <a:chExt cx="0" cy="0"/>
        </a:xfrm>
      </p:grpSpPr>
      <p:cxnSp>
        <p:nvCxnSpPr>
          <p:cNvPr id="7" name="Straight Connector 6"/>
          <p:cNvCxnSpPr/>
          <p:nvPr userDrawn="1"/>
        </p:nvCxnSpPr>
        <p:spPr bwMode="auto">
          <a:xfrm flipV="1">
            <a:off x="50" y="1269403"/>
            <a:ext cx="9143950" cy="34900"/>
          </a:xfrm>
          <a:prstGeom prst="line">
            <a:avLst/>
          </a:prstGeom>
          <a:noFill/>
          <a:ln w="381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Title 1"/>
          <p:cNvSpPr>
            <a:spLocks noGrp="1"/>
          </p:cNvSpPr>
          <p:nvPr>
            <p:ph type="title"/>
          </p:nvPr>
        </p:nvSpPr>
        <p:spPr>
          <a:xfrm>
            <a:off x="0" y="0"/>
            <a:ext cx="9162860" cy="1274954"/>
          </a:xfrm>
        </p:spPr>
        <p:txBody>
          <a:bodyPr/>
          <a:lstStyle>
            <a:lvl1pPr algn="ctr">
              <a:defRPr b="0">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416606" y="1508781"/>
            <a:ext cx="8320949" cy="5029145"/>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a:spcAft>
                <a:spcPts val="1200"/>
              </a:spcAft>
              <a:buNone/>
              <a:defRPr lang="en-US" sz="2800" smtClean="0">
                <a:solidFill>
                  <a:srgbClr val="336699"/>
                </a:solidFill>
              </a:defRPr>
            </a:lvl1pPr>
            <a:lvl2pPr marL="685800" indent="-342900" algn="l">
              <a:spcAft>
                <a:spcPts val="1200"/>
              </a:spcAft>
              <a:buFont typeface="Arial" panose="020B0604020202020204" pitchFamily="34" charset="0"/>
              <a:buChar char="•"/>
              <a:defRPr lang="en-US" sz="2400" smtClean="0"/>
            </a:lvl2pPr>
            <a:lvl3pPr algn="l">
              <a:spcAft>
                <a:spcPts val="1200"/>
              </a:spcAft>
              <a:defRPr lang="en-US" sz="2000" smtClean="0"/>
            </a:lvl3pPr>
            <a:lvl4pPr algn="l">
              <a:spcAft>
                <a:spcPts val="1200"/>
              </a:spcAft>
              <a:defRPr lang="en-US" sz="1800" smtClean="0"/>
            </a:lvl4pPr>
          </a:lstStyle>
          <a:p>
            <a:pPr lvl="0">
              <a:buClr>
                <a:srgbClr val="336699"/>
              </a:buClr>
            </a:pPr>
            <a:r>
              <a:rPr lang="en-US" dirty="0"/>
              <a:t>Click to edit Master text styles</a:t>
            </a:r>
          </a:p>
          <a:p>
            <a:pPr lvl="1">
              <a:buClrTx/>
            </a:pPr>
            <a:r>
              <a:rPr lang="en-US" dirty="0"/>
              <a:t>Second level</a:t>
            </a:r>
          </a:p>
          <a:p>
            <a:pPr lvl="2">
              <a:buClrTx/>
            </a:pPr>
            <a:r>
              <a:rPr lang="en-US" dirty="0"/>
              <a:t>Third level</a:t>
            </a:r>
          </a:p>
          <a:p>
            <a:pPr lvl="3"/>
            <a:r>
              <a:rPr lang="en-US" dirty="0"/>
              <a:t>Fourth level</a:t>
            </a:r>
          </a:p>
        </p:txBody>
      </p:sp>
    </p:spTree>
    <p:extLst>
      <p:ext uri="{BB962C8B-B14F-4D97-AF65-F5344CB8AC3E}">
        <p14:creationId xmlns:p14="http://schemas.microsoft.com/office/powerpoint/2010/main" val="4228142811"/>
      </p:ext>
    </p:extLst>
  </p:cSld>
  <p:clrMapOvr>
    <a:masterClrMapping/>
  </p:clrMapOvr>
  <p:transition>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
            <a:ext cx="9144000" cy="1656760"/>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hasCustomPrompt="1"/>
          </p:nvPr>
        </p:nvSpPr>
        <p:spPr>
          <a:xfrm>
            <a:off x="274367" y="1874537"/>
            <a:ext cx="8412433" cy="4571950"/>
          </a:xfrm>
          <a:prstGeom prst="rect">
            <a:avLst/>
          </a:prstGeom>
        </p:spPr>
        <p:txBody>
          <a:bodyPr anchor="t" anchorCtr="0">
            <a:normAutofit/>
          </a:bodyPr>
          <a:lstStyle>
            <a:lvl1pPr marL="0" indent="0" algn="l">
              <a:spcAft>
                <a:spcPts val="800"/>
              </a:spcAft>
              <a:buNone/>
              <a:defRPr sz="2800">
                <a:solidFill>
                  <a:schemeClr val="tx1"/>
                </a:solidFill>
              </a:defRPr>
            </a:lvl1pPr>
            <a:lvl2pPr marL="742950" indent="-285750" algn="l">
              <a:spcAft>
                <a:spcPts val="800"/>
              </a:spcAft>
              <a:buFont typeface="Arial" panose="020B0604020202020204" pitchFamily="34" charset="0"/>
              <a:buChar char="•"/>
              <a:defRPr sz="2400">
                <a:solidFill>
                  <a:schemeClr val="tx1"/>
                </a:solidFill>
              </a:defRPr>
            </a:lvl2pPr>
            <a:lvl3pPr marL="1143000" indent="-228600" algn="l">
              <a:spcAft>
                <a:spcPts val="800"/>
              </a:spcAft>
              <a:buFont typeface="Arial" panose="020B0604020202020204" pitchFamily="34" charset="0"/>
              <a:buChar char="•"/>
              <a:defRPr sz="2000">
                <a:solidFill>
                  <a:schemeClr val="tx1"/>
                </a:solidFill>
              </a:defRPr>
            </a:lvl3pPr>
            <a:lvl4pPr marL="1600200" indent="-228600" algn="l">
              <a:spcAft>
                <a:spcPts val="800"/>
              </a:spcAft>
              <a:buFont typeface="Arial" panose="020B0604020202020204" pitchFamily="34" charset="0"/>
              <a:buChar char="•"/>
              <a:defRPr sz="1800">
                <a:solidFill>
                  <a:schemeClr val="tx1"/>
                </a:solidFill>
              </a:defRPr>
            </a:lvl4pPr>
            <a:lvl5pPr marL="2057400" indent="-228600" algn="l">
              <a:spcAft>
                <a:spcPts val="800"/>
              </a:spcAft>
              <a:buFont typeface="Arial" panose="020B0604020202020204" pitchFamily="34" charset="0"/>
              <a:buChar cha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566171" y="6496886"/>
            <a:ext cx="2011658" cy="208713"/>
          </a:xfrm>
          <a:prstGeom prst="rect">
            <a:avLst/>
          </a:prstGeom>
        </p:spPr>
        <p:txBody>
          <a:bodyPr lIns="0" tIns="0" rIns="0" bIns="0" anchor="ctr"/>
          <a:lstStyle>
            <a:lvl1pPr marL="0" indent="0" algn="ctr">
              <a:buNone/>
              <a:defRPr sz="1000" b="1"/>
            </a:lvl1pPr>
          </a:lstStyle>
          <a:p>
            <a:pPr lvl="0"/>
            <a:r>
              <a:rPr lang="en-US" dirty="0"/>
              <a:t>Jump to long image description</a:t>
            </a:r>
          </a:p>
        </p:txBody>
      </p:sp>
      <p:cxnSp>
        <p:nvCxnSpPr>
          <p:cNvPr id="8" name="Straight Connector 7">
            <a:extLst>
              <a:ext uri="{FF2B5EF4-FFF2-40B4-BE49-F238E27FC236}">
                <a16:creationId xmlns="" xmlns:a16="http://schemas.microsoft.com/office/drawing/2014/main" id="{823B9173-E14D-475D-A585-1AC01FCA548F}"/>
              </a:ext>
            </a:extLst>
          </p:cNvPr>
          <p:cNvCxnSpPr/>
          <p:nvPr userDrawn="1"/>
        </p:nvCxnSpPr>
        <p:spPr bwMode="auto">
          <a:xfrm flipV="1">
            <a:off x="-3801" y="1656759"/>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1178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Line Title and No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68708"/>
          </a:xfrm>
          <a:prstGeom prst="rect">
            <a:avLst/>
          </a:prstGeom>
        </p:spPr>
        <p:txBody>
          <a:bodyPr anchor="ctr"/>
          <a:lstStyle>
            <a:lvl1pPr>
              <a:defRPr sz="3600">
                <a:solidFill>
                  <a:schemeClr val="tx1"/>
                </a:solidFill>
              </a:defRPr>
            </a:lvl1pPr>
          </a:lstStyle>
          <a:p>
            <a:r>
              <a:rPr lang="en-US" dirty="0"/>
              <a:t>Click to edit Master title style</a:t>
            </a:r>
          </a:p>
        </p:txBody>
      </p:sp>
      <p:sp>
        <p:nvSpPr>
          <p:cNvPr id="7" name="Jump Link"/>
          <p:cNvSpPr>
            <a:spLocks noGrp="1"/>
          </p:cNvSpPr>
          <p:nvPr>
            <p:ph type="body" sz="quarter" idx="16" hasCustomPrompt="1"/>
          </p:nvPr>
        </p:nvSpPr>
        <p:spPr>
          <a:xfrm>
            <a:off x="3291854" y="6487792"/>
            <a:ext cx="2560292" cy="217808"/>
          </a:xfrm>
          <a:prstGeom prst="rect">
            <a:avLst/>
          </a:prstGeom>
        </p:spPr>
        <p:txBody>
          <a:bodyPr lIns="0" tIns="0" rIns="0" bIns="0" anchor="ctr"/>
          <a:lstStyle>
            <a:lvl1pPr>
              <a:defRPr lang="en-US" sz="1000" b="1" dirty="0"/>
            </a:lvl1pPr>
          </a:lstStyle>
          <a:p>
            <a:pPr marL="0" lvl="0" indent="0" algn="ctr">
              <a:buNone/>
            </a:pPr>
            <a:r>
              <a:rPr lang="en-US" dirty="0"/>
              <a:t>Jump to long image description</a:t>
            </a:r>
          </a:p>
        </p:txBody>
      </p:sp>
      <p:cxnSp>
        <p:nvCxnSpPr>
          <p:cNvPr id="8" name="Straight Connector 7">
            <a:extLst>
              <a:ext uri="{FF2B5EF4-FFF2-40B4-BE49-F238E27FC236}">
                <a16:creationId xmlns="" xmlns:a16="http://schemas.microsoft.com/office/drawing/2014/main" id="{823B9173-E14D-475D-A585-1AC01FCA548F}"/>
              </a:ext>
            </a:extLst>
          </p:cNvPr>
          <p:cNvCxnSpPr/>
          <p:nvPr userDrawn="1"/>
        </p:nvCxnSpPr>
        <p:spPr bwMode="auto">
          <a:xfrm flipV="1">
            <a:off x="50" y="868708"/>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3864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 Line Title and No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68708"/>
          </a:xfrm>
          <a:prstGeom prst="rect">
            <a:avLst/>
          </a:prstGeom>
        </p:spPr>
        <p:txBody>
          <a:bodyPr anchor="ctr"/>
          <a:lstStyle>
            <a:lvl1pPr>
              <a:defRPr sz="3600">
                <a:solidFill>
                  <a:schemeClr val="tx1"/>
                </a:solidFill>
              </a:defRPr>
            </a:lvl1pPr>
          </a:lstStyle>
          <a:p>
            <a:r>
              <a:rPr lang="en-US" dirty="0"/>
              <a:t>Click to edit Master title style</a:t>
            </a:r>
          </a:p>
        </p:txBody>
      </p:sp>
      <p:sp>
        <p:nvSpPr>
          <p:cNvPr id="7" name="Jump Link"/>
          <p:cNvSpPr>
            <a:spLocks noGrp="1"/>
          </p:cNvSpPr>
          <p:nvPr>
            <p:ph type="body" sz="quarter" idx="16" hasCustomPrompt="1"/>
          </p:nvPr>
        </p:nvSpPr>
        <p:spPr>
          <a:xfrm>
            <a:off x="3291854" y="6487792"/>
            <a:ext cx="2560292" cy="217808"/>
          </a:xfrm>
          <a:prstGeom prst="rect">
            <a:avLst/>
          </a:prstGeom>
        </p:spPr>
        <p:txBody>
          <a:bodyPr lIns="0" tIns="0" rIns="0" bIns="0" anchor="ctr"/>
          <a:lstStyle>
            <a:lvl1pPr>
              <a:defRPr lang="en-US" sz="1000" b="1" dirty="0"/>
            </a:lvl1pPr>
          </a:lstStyle>
          <a:p>
            <a:pPr marL="0" lvl="0" indent="0" algn="ctr">
              <a:buNone/>
            </a:pPr>
            <a:r>
              <a:rPr lang="en-US" dirty="0"/>
              <a:t>Jump to long image description</a:t>
            </a:r>
          </a:p>
        </p:txBody>
      </p:sp>
      <p:cxnSp>
        <p:nvCxnSpPr>
          <p:cNvPr id="8" name="Straight Connector 7">
            <a:extLst>
              <a:ext uri="{FF2B5EF4-FFF2-40B4-BE49-F238E27FC236}">
                <a16:creationId xmlns="" xmlns:a16="http://schemas.microsoft.com/office/drawing/2014/main" id="{823B9173-E14D-475D-A585-1AC01FCA548F}"/>
              </a:ext>
            </a:extLst>
          </p:cNvPr>
          <p:cNvCxnSpPr/>
          <p:nvPr userDrawn="1"/>
        </p:nvCxnSpPr>
        <p:spPr bwMode="auto">
          <a:xfrm flipV="1">
            <a:off x="50" y="868708"/>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 Placeholder 2">
            <a:extLst>
              <a:ext uri="{FF2B5EF4-FFF2-40B4-BE49-F238E27FC236}">
                <a16:creationId xmlns="" xmlns:a16="http://schemas.microsoft.com/office/drawing/2014/main" id="{F3FDD673-87B7-4D1D-B510-AAB6C700256D}"/>
              </a:ext>
            </a:extLst>
          </p:cNvPr>
          <p:cNvSpPr>
            <a:spLocks noGrp="1"/>
          </p:cNvSpPr>
          <p:nvPr>
            <p:ph type="body" sz="quarter" idx="17"/>
          </p:nvPr>
        </p:nvSpPr>
        <p:spPr>
          <a:xfrm>
            <a:off x="274638" y="1050925"/>
            <a:ext cx="8504237" cy="512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067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371600" cy="152400"/>
          </a:xfrm>
          <a:prstGeom prst="rect">
            <a:avLst/>
          </a:prstGeom>
        </p:spPr>
        <p:txBody>
          <a:bodyPr vert="horz" lIns="91440" tIns="45720" rIns="91440" bIns="45720" rtlCol="0" anchor="ct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
        <p:nvSpPr>
          <p:cNvPr id="2" name="Title Placeholder 1">
            <a:extLst>
              <a:ext uri="{FF2B5EF4-FFF2-40B4-BE49-F238E27FC236}">
                <a16:creationId xmlns="" xmlns:a16="http://schemas.microsoft.com/office/drawing/2014/main" id="{7F19113F-1752-427C-A9D4-61978D729808}"/>
              </a:ext>
            </a:extLst>
          </p:cNvPr>
          <p:cNvSpPr>
            <a:spLocks noGrp="1"/>
          </p:cNvSpPr>
          <p:nvPr>
            <p:ph type="title"/>
          </p:nvPr>
        </p:nvSpPr>
        <p:spPr>
          <a:xfrm>
            <a:off x="0" y="1"/>
            <a:ext cx="9144000" cy="105158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9471EE44-842D-4E0B-AFF7-B419DE98BCDE}"/>
              </a:ext>
            </a:extLst>
          </p:cNvPr>
          <p:cNvSpPr>
            <a:spLocks noGrp="1"/>
          </p:cNvSpPr>
          <p:nvPr>
            <p:ph type="body" idx="1"/>
          </p:nvPr>
        </p:nvSpPr>
        <p:spPr>
          <a:xfrm>
            <a:off x="365806" y="1296988"/>
            <a:ext cx="8412388" cy="48799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8338530"/>
      </p:ext>
    </p:extLst>
  </p:cSld>
  <p:clrMap bg1="lt1" tx1="dk1" bg2="lt2" tx2="dk2" accent1="accent1" accent2="accent2" accent3="accent3" accent4="accent4" accent5="accent5" accent6="accent6" hlink="hlink" folHlink="folHlink"/>
  <p:sldLayoutIdLst>
    <p:sldLayoutId id="2147484133" r:id="rId1"/>
    <p:sldLayoutId id="2147484108" r:id="rId2"/>
    <p:sldLayoutId id="2147484109" r:id="rId3"/>
    <p:sldLayoutId id="2147484131" r:id="rId4"/>
    <p:sldLayoutId id="2147484110" r:id="rId5"/>
    <p:sldLayoutId id="2147484111" r:id="rId6"/>
    <p:sldLayoutId id="2147484112" r:id="rId7"/>
    <p:sldLayoutId id="2147484113" r:id="rId8"/>
    <p:sldLayoutId id="2147484132" r:id="rId9"/>
    <p:sldLayoutId id="2147484114" r:id="rId10"/>
    <p:sldLayoutId id="2147484116" r:id="rId11"/>
    <p:sldLayoutId id="2147484117" r:id="rId12"/>
    <p:sldLayoutId id="2147484130" r:id="rId13"/>
    <p:sldLayoutId id="2147484118" r:id="rId14"/>
    <p:sldLayoutId id="2147484121" r:id="rId15"/>
    <p:sldLayoutId id="2147484122" r:id="rId16"/>
  </p:sldLayoutIdLst>
  <p:hf sldNum="0" hdr="0" ftr="0" dt="0"/>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292100" indent="-292100" algn="l" defTabSz="457200" rtl="0" eaLnBrk="1" latinLnBrk="0" hangingPunct="1">
        <a:spcBef>
          <a:spcPts val="0"/>
        </a:spcBef>
        <a:spcAft>
          <a:spcPts val="600"/>
        </a:spcAft>
        <a:buFont typeface="Arial"/>
        <a:buChar char="•"/>
        <a:defRPr sz="2800" kern="1200">
          <a:solidFill>
            <a:srgbClr val="336699"/>
          </a:solidFill>
          <a:latin typeface="+mn-lt"/>
          <a:ea typeface="+mn-ea"/>
          <a:cs typeface="+mn-cs"/>
        </a:defRPr>
      </a:lvl1pPr>
      <a:lvl2pPr marL="635000" indent="-292100" algn="l" defTabSz="457200"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77900" indent="-228600" algn="l" defTabSz="457200" rtl="0" eaLnBrk="1" latinLnBrk="0" hangingPunct="1">
        <a:spcBef>
          <a:spcPts val="0"/>
        </a:spcBef>
        <a:spcAft>
          <a:spcPts val="600"/>
        </a:spcAft>
        <a:buFont typeface="Arial"/>
        <a:buChar char="•"/>
        <a:defRPr sz="2000" kern="1200">
          <a:solidFill>
            <a:schemeClr val="tx1"/>
          </a:solidFill>
          <a:latin typeface="+mn-lt"/>
          <a:ea typeface="+mn-ea"/>
          <a:cs typeface="+mn-cs"/>
        </a:defRPr>
      </a:lvl3pPr>
      <a:lvl4pPr marL="1600200" indent="-228600" algn="l" defTabSz="457200" rtl="0" eaLnBrk="1" latinLnBrk="0" hangingPunct="1">
        <a:spcBef>
          <a:spcPts val="0"/>
        </a:spcBef>
        <a:spcAft>
          <a:spcPts val="600"/>
        </a:spcAft>
        <a:buFont typeface="Arial"/>
        <a:buChar char="–"/>
        <a:defRPr sz="1800" kern="1200">
          <a:solidFill>
            <a:schemeClr val="tx1"/>
          </a:solidFill>
          <a:latin typeface="+mn-lt"/>
          <a:ea typeface="+mn-ea"/>
          <a:cs typeface="+mn-cs"/>
        </a:defRPr>
      </a:lvl4pPr>
      <a:lvl5pPr marL="2057400" indent="-228600" algn="l" defTabSz="457200" rtl="0" eaLnBrk="1" latinLnBrk="0" hangingPunct="1">
        <a:spcBef>
          <a:spcPts val="0"/>
        </a:spcBef>
        <a:spcAft>
          <a:spcPts val="600"/>
        </a:spcAft>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slide" Target="slide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C4BE83-E1B6-4767-8A7D-453305030E7E}"/>
              </a:ext>
            </a:extLst>
          </p:cNvPr>
          <p:cNvSpPr>
            <a:spLocks noGrp="1"/>
          </p:cNvSpPr>
          <p:nvPr>
            <p:ph type="title"/>
          </p:nvPr>
        </p:nvSpPr>
        <p:spPr>
          <a:xfrm>
            <a:off x="365806" y="1143025"/>
            <a:ext cx="3566121" cy="4023316"/>
          </a:xfrm>
        </p:spPr>
        <p:txBody>
          <a:bodyPr>
            <a:normAutofit fontScale="90000"/>
          </a:bodyPr>
          <a:lstStyle/>
          <a:p>
            <a:pPr algn="l"/>
            <a:r>
              <a:rPr lang="en-US" dirty="0">
                <a:solidFill>
                  <a:srgbClr val="698C3D"/>
                </a:solidFill>
                <a:latin typeface="Arial Black" panose="020B0A04020102020204" pitchFamily="34" charset="0"/>
              </a:rPr>
              <a:t>CHAPTER 9</a:t>
            </a:r>
            <a:br>
              <a:rPr lang="en-US" dirty="0">
                <a:solidFill>
                  <a:srgbClr val="698C3D"/>
                </a:solidFill>
                <a:latin typeface="Arial Black" panose="020B0A04020102020204" pitchFamily="34" charset="0"/>
              </a:rPr>
            </a:br>
            <a:r>
              <a:rPr lang="en-US" dirty="0">
                <a:solidFill>
                  <a:srgbClr val="698C3D"/>
                </a:solidFill>
                <a:latin typeface="Arial Black" panose="020B0A04020102020204" pitchFamily="34" charset="0"/>
              </a:rPr>
              <a:t>Ethics, Corporate Social Responsibility, Environmental Sustainability, and Strategy</a:t>
            </a:r>
            <a:br>
              <a:rPr lang="en-US" dirty="0">
                <a:solidFill>
                  <a:srgbClr val="698C3D"/>
                </a:solidFill>
                <a:latin typeface="Arial Black" panose="020B0A04020102020204" pitchFamily="34" charset="0"/>
              </a:rPr>
            </a:br>
            <a:endParaRPr lang="en-US" dirty="0">
              <a:solidFill>
                <a:srgbClr val="698C3D"/>
              </a:solidFill>
              <a:latin typeface="Arial Black" panose="020B0A04020102020204" pitchFamily="34" charset="0"/>
            </a:endParaRPr>
          </a:p>
        </p:txBody>
      </p:sp>
    </p:spTree>
    <p:extLst>
      <p:ext uri="{BB962C8B-B14F-4D97-AF65-F5344CB8AC3E}">
        <p14:creationId xmlns:p14="http://schemas.microsoft.com/office/powerpoint/2010/main" val="2010183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EE5FFF7-053E-4A39-A7D3-5AB8E31D5E1A}"/>
              </a:ext>
            </a:extLst>
          </p:cNvPr>
          <p:cNvSpPr>
            <a:spLocks noGrp="1"/>
          </p:cNvSpPr>
          <p:nvPr>
            <p:ph type="title"/>
          </p:nvPr>
        </p:nvSpPr>
        <p:spPr/>
        <p:txBody>
          <a:bodyPr/>
          <a:lstStyle/>
          <a:p>
            <a:r>
              <a:rPr lang="en-US" altLang="en-US" dirty="0"/>
              <a:t>The School of Ethical Universalism</a:t>
            </a:r>
            <a:endParaRPr lang="en-US" dirty="0"/>
          </a:p>
        </p:txBody>
      </p:sp>
      <p:sp>
        <p:nvSpPr>
          <p:cNvPr id="5" name="Content Placeholder 4">
            <a:extLst>
              <a:ext uri="{FF2B5EF4-FFF2-40B4-BE49-F238E27FC236}">
                <a16:creationId xmlns="" xmlns:a16="http://schemas.microsoft.com/office/drawing/2014/main" id="{2248D7FE-A13E-4685-ADCD-27991385DB47}"/>
              </a:ext>
            </a:extLst>
          </p:cNvPr>
          <p:cNvSpPr>
            <a:spLocks noGrp="1"/>
          </p:cNvSpPr>
          <p:nvPr>
            <p:ph idx="1"/>
          </p:nvPr>
        </p:nvSpPr>
        <p:spPr>
          <a:xfrm>
            <a:off x="182928" y="1051587"/>
            <a:ext cx="8778144" cy="5370798"/>
          </a:xfrm>
        </p:spPr>
        <p:txBody>
          <a:bodyPr>
            <a:noAutofit/>
          </a:bodyPr>
          <a:lstStyle/>
          <a:p>
            <a:r>
              <a:rPr lang="en-US" altLang="en-US" sz="3200" dirty="0"/>
              <a:t>According to the school of ethical universalism:</a:t>
            </a:r>
          </a:p>
          <a:p>
            <a:pPr lvl="1"/>
            <a:r>
              <a:rPr lang="en-US" altLang="en-US" sz="2800" dirty="0"/>
              <a:t>Concepts of what is right and what is wrong are </a:t>
            </a:r>
            <a:r>
              <a:rPr lang="en-US" altLang="en-US" sz="2800" i="1" dirty="0"/>
              <a:t>universal</a:t>
            </a:r>
            <a:r>
              <a:rPr lang="en-US" altLang="en-US" sz="2800" dirty="0"/>
              <a:t> and transcend most cultures, societies, and religions.</a:t>
            </a:r>
          </a:p>
          <a:p>
            <a:pPr lvl="1"/>
            <a:r>
              <a:rPr lang="en-US" altLang="en-US" sz="2800" dirty="0"/>
              <a:t>All societies, companies, and individuals are accountable to a set of </a:t>
            </a:r>
            <a:r>
              <a:rPr lang="en-US" altLang="en-US" sz="2800" i="1" dirty="0"/>
              <a:t>universal ethical standards</a:t>
            </a:r>
            <a:r>
              <a:rPr lang="en-US" altLang="en-US" sz="2800" dirty="0"/>
              <a:t>.</a:t>
            </a:r>
          </a:p>
          <a:p>
            <a:pPr lvl="1"/>
            <a:r>
              <a:rPr lang="en-US" altLang="en-US" sz="2800" dirty="0"/>
              <a:t>Where </a:t>
            </a:r>
            <a:r>
              <a:rPr lang="en-US" altLang="en-US" sz="2800" i="1" dirty="0"/>
              <a:t>basic moral standards </a:t>
            </a:r>
            <a:r>
              <a:rPr lang="en-US" altLang="en-US" sz="2800" dirty="0"/>
              <a:t>really do not vary significantly according to local cultural beliefs, traditions, or religious convictions, a multinational firm can develop a code of ethics that it applies more or less evenly across its worldwide operations.</a:t>
            </a:r>
          </a:p>
          <a:p>
            <a:endParaRPr lang="en-US" sz="3200" dirty="0"/>
          </a:p>
        </p:txBody>
      </p:sp>
    </p:spTree>
    <p:extLst>
      <p:ext uri="{BB962C8B-B14F-4D97-AF65-F5344CB8AC3E}">
        <p14:creationId xmlns:p14="http://schemas.microsoft.com/office/powerpoint/2010/main" val="620533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a:extLst>
              <a:ext uri="{FF2B5EF4-FFF2-40B4-BE49-F238E27FC236}">
                <a16:creationId xmlns="" xmlns:a16="http://schemas.microsoft.com/office/drawing/2014/main" id="{CC1EECFC-C49A-4E8A-A08F-63D91A160F3B}"/>
              </a:ext>
            </a:extLst>
          </p:cNvPr>
          <p:cNvSpPr>
            <a:spLocks noGrp="1"/>
          </p:cNvSpPr>
          <p:nvPr>
            <p:ph type="title"/>
          </p:nvPr>
        </p:nvSpPr>
        <p:spPr/>
        <p:txBody>
          <a:bodyPr/>
          <a:lstStyle/>
          <a:p>
            <a:pPr eaLnBrk="1" hangingPunct="1"/>
            <a:r>
              <a:rPr altLang="en-US" dirty="0">
                <a:ea typeface="ＭＳ Ｐゴシック" panose="020B0600070205080204" pitchFamily="34" charset="-128"/>
              </a:rPr>
              <a:t>CORE CONCEPT</a:t>
            </a:r>
            <a:r>
              <a:rPr lang="en-US" altLang="en-US" dirty="0">
                <a:ea typeface="ＭＳ Ｐゴシック" panose="020B0600070205080204" pitchFamily="34" charset="-128"/>
              </a:rPr>
              <a:t>: Ethical Universalism</a:t>
            </a:r>
            <a:endParaRPr altLang="en-US" dirty="0">
              <a:ea typeface="ＭＳ Ｐゴシック" panose="020B0600070205080204" pitchFamily="34" charset="-128"/>
            </a:endParaRPr>
          </a:p>
        </p:txBody>
      </p:sp>
      <p:sp>
        <p:nvSpPr>
          <p:cNvPr id="39938" name="Content Placeholder 4">
            <a:extLst>
              <a:ext uri="{FF2B5EF4-FFF2-40B4-BE49-F238E27FC236}">
                <a16:creationId xmlns="" xmlns:a16="http://schemas.microsoft.com/office/drawing/2014/main" id="{010E5174-9024-4E30-A605-0D2F4CFE2D53}"/>
              </a:ext>
            </a:extLst>
          </p:cNvPr>
          <p:cNvSpPr>
            <a:spLocks noGrp="1"/>
          </p:cNvSpPr>
          <p:nvPr>
            <p:ph idx="1"/>
          </p:nvPr>
        </p:nvSpPr>
        <p:spPr/>
        <p:txBody>
          <a:bodyPr lIns="182880" rIns="182880">
            <a:normAutofit fontScale="92500"/>
          </a:bodyPr>
          <a:lstStyle/>
          <a:p>
            <a:pPr eaLnBrk="1" hangingPunct="1">
              <a:lnSpc>
                <a:spcPct val="150000"/>
              </a:lnSpc>
            </a:pPr>
            <a:r>
              <a:rPr altLang="en-US" sz="3200" dirty="0">
                <a:ea typeface="ＭＳ Ｐゴシック" panose="020B0600070205080204" pitchFamily="34" charset="-128"/>
              </a:rPr>
              <a:t>According to the school of </a:t>
            </a:r>
            <a:r>
              <a:rPr altLang="en-US" sz="3200" b="1" dirty="0">
                <a:ea typeface="ＭＳ Ｐゴシック" panose="020B0600070205080204" pitchFamily="34" charset="-128"/>
              </a:rPr>
              <a:t>ethical universalism</a:t>
            </a:r>
            <a:r>
              <a:rPr altLang="en-US" sz="3200" dirty="0">
                <a:ea typeface="ＭＳ Ｐゴシック" panose="020B0600070205080204" pitchFamily="34" charset="-128"/>
              </a:rPr>
              <a:t>, the same standards of what is ethical and what is unethical resonate with peoples of most societies regardless of local traditions and cultural norms; hence, common ethical standards can be used to judge employee conduct in a variety of country markets and cultural circumstances.</a:t>
            </a:r>
          </a:p>
        </p:txBody>
      </p:sp>
    </p:spTree>
    <p:extLst>
      <p:ext uri="{BB962C8B-B14F-4D97-AF65-F5344CB8AC3E}">
        <p14:creationId xmlns:p14="http://schemas.microsoft.com/office/powerpoint/2010/main" val="1313790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29E4030-0C8B-4A19-A420-EEB89FB34D60}"/>
              </a:ext>
            </a:extLst>
          </p:cNvPr>
          <p:cNvSpPr>
            <a:spLocks noGrp="1"/>
          </p:cNvSpPr>
          <p:nvPr>
            <p:ph type="title"/>
          </p:nvPr>
        </p:nvSpPr>
        <p:spPr>
          <a:xfrm>
            <a:off x="914440" y="0"/>
            <a:ext cx="7315120" cy="1274954"/>
          </a:xfrm>
        </p:spPr>
        <p:txBody>
          <a:bodyPr/>
          <a:lstStyle/>
          <a:p>
            <a:r>
              <a:rPr lang="en-US" altLang="en-US" dirty="0"/>
              <a:t>Examples of Universal Ethical Principles or Norms</a:t>
            </a:r>
            <a:endParaRPr lang="en-US" dirty="0"/>
          </a:p>
        </p:txBody>
      </p:sp>
      <p:sp>
        <p:nvSpPr>
          <p:cNvPr id="5" name="Content Placeholder 4">
            <a:extLst>
              <a:ext uri="{FF2B5EF4-FFF2-40B4-BE49-F238E27FC236}">
                <a16:creationId xmlns="" xmlns:a16="http://schemas.microsoft.com/office/drawing/2014/main" id="{72E1EE7F-20C2-4191-975D-1055EF64DD0B}"/>
              </a:ext>
            </a:extLst>
          </p:cNvPr>
          <p:cNvSpPr>
            <a:spLocks noGrp="1"/>
          </p:cNvSpPr>
          <p:nvPr>
            <p:ph idx="1"/>
          </p:nvPr>
        </p:nvSpPr>
        <p:spPr/>
        <p:txBody>
          <a:bodyPr>
            <a:normAutofit/>
          </a:bodyPr>
          <a:lstStyle/>
          <a:p>
            <a:pPr>
              <a:lnSpc>
                <a:spcPct val="125000"/>
              </a:lnSpc>
              <a:spcAft>
                <a:spcPts val="600"/>
              </a:spcAft>
            </a:pPr>
            <a:r>
              <a:rPr lang="en-US" altLang="en-US" sz="3200" dirty="0"/>
              <a:t>Honesty</a:t>
            </a:r>
          </a:p>
          <a:p>
            <a:pPr>
              <a:lnSpc>
                <a:spcPct val="125000"/>
              </a:lnSpc>
              <a:spcAft>
                <a:spcPts val="600"/>
              </a:spcAft>
            </a:pPr>
            <a:r>
              <a:rPr lang="en-US" altLang="en-US" sz="3200" dirty="0"/>
              <a:t>Trustworthiness</a:t>
            </a:r>
          </a:p>
          <a:p>
            <a:pPr>
              <a:lnSpc>
                <a:spcPct val="125000"/>
              </a:lnSpc>
              <a:spcAft>
                <a:spcPts val="600"/>
              </a:spcAft>
            </a:pPr>
            <a:r>
              <a:rPr lang="en-US" altLang="en-US" sz="3200" dirty="0"/>
              <a:t>Respecting the rights of others</a:t>
            </a:r>
          </a:p>
          <a:p>
            <a:pPr>
              <a:lnSpc>
                <a:spcPct val="125000"/>
              </a:lnSpc>
              <a:spcAft>
                <a:spcPts val="600"/>
              </a:spcAft>
            </a:pPr>
            <a:r>
              <a:rPr lang="en-US" altLang="en-US" sz="3200" dirty="0"/>
              <a:t>Practicing the Golden Rule</a:t>
            </a:r>
          </a:p>
          <a:p>
            <a:pPr>
              <a:lnSpc>
                <a:spcPct val="125000"/>
              </a:lnSpc>
              <a:spcAft>
                <a:spcPts val="600"/>
              </a:spcAft>
            </a:pPr>
            <a:r>
              <a:rPr lang="en-US" altLang="en-US" sz="3200" dirty="0"/>
              <a:t>Avoiding unnecessary harm to:</a:t>
            </a:r>
          </a:p>
          <a:p>
            <a:pPr lvl="1">
              <a:lnSpc>
                <a:spcPct val="125000"/>
              </a:lnSpc>
              <a:spcAft>
                <a:spcPts val="600"/>
              </a:spcAft>
            </a:pPr>
            <a:r>
              <a:rPr lang="en-US" altLang="en-US" sz="2800" dirty="0"/>
              <a:t>Workers</a:t>
            </a:r>
          </a:p>
          <a:p>
            <a:pPr lvl="1">
              <a:lnSpc>
                <a:spcPct val="125000"/>
              </a:lnSpc>
              <a:spcAft>
                <a:spcPts val="600"/>
              </a:spcAft>
            </a:pPr>
            <a:r>
              <a:rPr lang="en-US" altLang="en-US" sz="2800" dirty="0"/>
              <a:t>Users of a firm</a:t>
            </a:r>
            <a:r>
              <a:rPr lang="en-US" altLang="ja-JP" sz="2800" dirty="0"/>
              <a:t>’s product or service</a:t>
            </a:r>
            <a:endParaRPr lang="en-US" altLang="en-US" sz="2800" dirty="0"/>
          </a:p>
        </p:txBody>
      </p:sp>
    </p:spTree>
    <p:extLst>
      <p:ext uri="{BB962C8B-B14F-4D97-AF65-F5344CB8AC3E}">
        <p14:creationId xmlns:p14="http://schemas.microsoft.com/office/powerpoint/2010/main" val="1718927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A442CC-E577-4A5B-A4B2-2B6B035F7D79}"/>
              </a:ext>
            </a:extLst>
          </p:cNvPr>
          <p:cNvSpPr>
            <a:spLocks noGrp="1"/>
          </p:cNvSpPr>
          <p:nvPr>
            <p:ph type="title"/>
          </p:nvPr>
        </p:nvSpPr>
        <p:spPr/>
        <p:txBody>
          <a:bodyPr/>
          <a:lstStyle/>
          <a:p>
            <a:r>
              <a:rPr lang="en-US" altLang="en-US" dirty="0"/>
              <a:t>The School of Ethical Relativism</a:t>
            </a:r>
            <a:endParaRPr lang="en-US" dirty="0"/>
          </a:p>
        </p:txBody>
      </p:sp>
      <p:sp>
        <p:nvSpPr>
          <p:cNvPr id="5" name="Content Placeholder 4">
            <a:extLst>
              <a:ext uri="{FF2B5EF4-FFF2-40B4-BE49-F238E27FC236}">
                <a16:creationId xmlns="" xmlns:a16="http://schemas.microsoft.com/office/drawing/2014/main" id="{B864EF28-902D-4407-90D8-CF34B3585E1B}"/>
              </a:ext>
            </a:extLst>
          </p:cNvPr>
          <p:cNvSpPr>
            <a:spLocks noGrp="1"/>
          </p:cNvSpPr>
          <p:nvPr>
            <p:ph idx="1"/>
          </p:nvPr>
        </p:nvSpPr>
        <p:spPr/>
        <p:txBody>
          <a:bodyPr/>
          <a:lstStyle/>
          <a:p>
            <a:r>
              <a:rPr lang="en-US" altLang="en-US" dirty="0"/>
              <a:t>School of ethical thought</a:t>
            </a:r>
          </a:p>
          <a:p>
            <a:pPr lvl="1"/>
            <a:r>
              <a:rPr lang="en-US" altLang="en-US" dirty="0"/>
              <a:t>What is to be deemed ethical or unethical behavior must be judged by local social and moral standards.</a:t>
            </a:r>
          </a:p>
          <a:p>
            <a:pPr lvl="1"/>
            <a:r>
              <a:rPr lang="en-US" altLang="en-US" dirty="0"/>
              <a:t>It is appropriate for local moral standards to take precedence over ethical standards in a firm</a:t>
            </a:r>
            <a:r>
              <a:rPr lang="en-US" altLang="ja-JP" dirty="0"/>
              <a:t>’s home market.</a:t>
            </a:r>
          </a:p>
          <a:p>
            <a:r>
              <a:rPr lang="en-US" altLang="en-US" dirty="0"/>
              <a:t>Risks of ethical relativism</a:t>
            </a:r>
          </a:p>
          <a:p>
            <a:pPr lvl="1"/>
            <a:r>
              <a:rPr lang="en-US" altLang="en-US" dirty="0"/>
              <a:t>There might be an assumption that local morality is an adequate guide for ethical behavior.</a:t>
            </a:r>
          </a:p>
          <a:p>
            <a:pPr lvl="1"/>
            <a:r>
              <a:rPr lang="en-US" altLang="en-US" dirty="0"/>
              <a:t>There might be a loss of a moral basis for enforcing firm-wide ethical standards across differing markets of a multinational firm.</a:t>
            </a:r>
          </a:p>
        </p:txBody>
      </p:sp>
    </p:spTree>
    <p:extLst>
      <p:ext uri="{BB962C8B-B14F-4D97-AF65-F5344CB8AC3E}">
        <p14:creationId xmlns:p14="http://schemas.microsoft.com/office/powerpoint/2010/main" val="1377855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1">
            <a:extLst>
              <a:ext uri="{FF2B5EF4-FFF2-40B4-BE49-F238E27FC236}">
                <a16:creationId xmlns="" xmlns:a16="http://schemas.microsoft.com/office/drawing/2014/main" id="{0C5CA819-F5FD-478C-BA65-730FE4A803B3}"/>
              </a:ext>
            </a:extLst>
          </p:cNvPr>
          <p:cNvSpPr>
            <a:spLocks noGrp="1"/>
          </p:cNvSpPr>
          <p:nvPr>
            <p:ph type="title"/>
          </p:nvPr>
        </p:nvSpPr>
        <p:spPr/>
        <p:txBody>
          <a:bodyPr/>
          <a:lstStyle/>
          <a:p>
            <a:pPr eaLnBrk="1" hangingPunct="1"/>
            <a:r>
              <a:rPr altLang="en-US" dirty="0">
                <a:ea typeface="ＭＳ Ｐゴシック" panose="020B0600070205080204" pitchFamily="34" charset="-128"/>
              </a:rPr>
              <a:t>CORE CONCEP</a:t>
            </a:r>
            <a:r>
              <a:rPr lang="en-US" altLang="en-US" dirty="0">
                <a:ea typeface="ＭＳ Ｐゴシック" panose="020B0600070205080204" pitchFamily="34" charset="-128"/>
              </a:rPr>
              <a:t>T: Ethical Relativism</a:t>
            </a:r>
            <a:endParaRPr altLang="en-US" dirty="0">
              <a:ea typeface="ＭＳ Ｐゴシック" panose="020B0600070205080204" pitchFamily="34" charset="-128"/>
            </a:endParaRPr>
          </a:p>
        </p:txBody>
      </p:sp>
      <p:sp>
        <p:nvSpPr>
          <p:cNvPr id="43010" name="Content Placeholder 4">
            <a:extLst>
              <a:ext uri="{FF2B5EF4-FFF2-40B4-BE49-F238E27FC236}">
                <a16:creationId xmlns="" xmlns:a16="http://schemas.microsoft.com/office/drawing/2014/main" id="{E5EDAFAF-581A-41E4-8C46-0F17DB04FBAD}"/>
              </a:ext>
            </a:extLst>
          </p:cNvPr>
          <p:cNvSpPr>
            <a:spLocks noGrp="1"/>
          </p:cNvSpPr>
          <p:nvPr>
            <p:ph idx="1"/>
          </p:nvPr>
        </p:nvSpPr>
        <p:spPr/>
        <p:txBody>
          <a:bodyPr>
            <a:normAutofit/>
          </a:bodyPr>
          <a:lstStyle/>
          <a:p>
            <a:pPr eaLnBrk="1" hangingPunct="1">
              <a:lnSpc>
                <a:spcPct val="150000"/>
              </a:lnSpc>
            </a:pPr>
            <a:r>
              <a:rPr altLang="en-US" sz="3200" dirty="0">
                <a:ea typeface="ＭＳ Ｐゴシック" panose="020B0600070205080204" pitchFamily="34" charset="-128"/>
              </a:rPr>
              <a:t>According to the school of </a:t>
            </a:r>
            <a:r>
              <a:rPr altLang="en-US" sz="3200" b="1" dirty="0">
                <a:ea typeface="ＭＳ Ｐゴシック" panose="020B0600070205080204" pitchFamily="34" charset="-128"/>
              </a:rPr>
              <a:t>ethical relativism</a:t>
            </a:r>
            <a:r>
              <a:rPr altLang="en-US" sz="3200" dirty="0">
                <a:ea typeface="ＭＳ Ｐゴシック" panose="020B0600070205080204" pitchFamily="34" charset="-128"/>
              </a:rPr>
              <a:t>, different societal cultures and customs create divergent standards of right and wrong—thus, what is ethical or unethical must be judged in the light of local customs and social mores and can vary from one culture or nation to another.</a:t>
            </a:r>
          </a:p>
        </p:txBody>
      </p:sp>
    </p:spTree>
    <p:extLst>
      <p:ext uri="{BB962C8B-B14F-4D97-AF65-F5344CB8AC3E}">
        <p14:creationId xmlns:p14="http://schemas.microsoft.com/office/powerpoint/2010/main" val="4094245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509726D-1338-46F2-AFC7-088B459E1D9F}"/>
              </a:ext>
            </a:extLst>
          </p:cNvPr>
          <p:cNvSpPr>
            <a:spLocks noGrp="1"/>
          </p:cNvSpPr>
          <p:nvPr>
            <p:ph type="title"/>
          </p:nvPr>
        </p:nvSpPr>
        <p:spPr/>
        <p:txBody>
          <a:bodyPr/>
          <a:lstStyle/>
          <a:p>
            <a:r>
              <a:rPr lang="en-US" altLang="en-US" dirty="0"/>
              <a:t>Integrative Social Contracts Theory</a:t>
            </a:r>
            <a:endParaRPr lang="en-US" dirty="0"/>
          </a:p>
        </p:txBody>
      </p:sp>
      <p:sp>
        <p:nvSpPr>
          <p:cNvPr id="5" name="Content Placeholder 4">
            <a:extLst>
              <a:ext uri="{FF2B5EF4-FFF2-40B4-BE49-F238E27FC236}">
                <a16:creationId xmlns="" xmlns:a16="http://schemas.microsoft.com/office/drawing/2014/main" id="{EBB519F1-C23A-41B6-A1F2-3D9C38FFBC04}"/>
              </a:ext>
            </a:extLst>
          </p:cNvPr>
          <p:cNvSpPr>
            <a:spLocks noGrp="1"/>
          </p:cNvSpPr>
          <p:nvPr>
            <p:ph idx="1"/>
          </p:nvPr>
        </p:nvSpPr>
        <p:spPr/>
        <p:txBody>
          <a:bodyPr>
            <a:normAutofit/>
          </a:bodyPr>
          <a:lstStyle/>
          <a:p>
            <a:r>
              <a:rPr lang="en-US" altLang="en-US" sz="3200" dirty="0"/>
              <a:t>The ethical standards a firm should uphold are governed by:</a:t>
            </a:r>
          </a:p>
          <a:p>
            <a:pPr lvl="1"/>
            <a:r>
              <a:rPr lang="en-US" altLang="en-US" sz="2800" dirty="0"/>
              <a:t>A limited number of universal ethical principles that are widely recognized as putting legitimate ethical boundaries on actions and behavior in all situations</a:t>
            </a:r>
          </a:p>
          <a:p>
            <a:pPr lvl="1"/>
            <a:r>
              <a:rPr lang="en-US" altLang="en-US" sz="2800" dirty="0"/>
              <a:t>The circumstances of local cultures, traditions, and values that further prescribe what constitutes ethically permissible behavior and what does not</a:t>
            </a:r>
          </a:p>
        </p:txBody>
      </p:sp>
    </p:spTree>
    <p:extLst>
      <p:ext uri="{BB962C8B-B14F-4D97-AF65-F5344CB8AC3E}">
        <p14:creationId xmlns:p14="http://schemas.microsoft.com/office/powerpoint/2010/main" val="1613370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1">
            <a:extLst>
              <a:ext uri="{FF2B5EF4-FFF2-40B4-BE49-F238E27FC236}">
                <a16:creationId xmlns="" xmlns:a16="http://schemas.microsoft.com/office/drawing/2014/main" id="{C48E2624-82EF-4DC4-BD74-BFA642EDD0F5}"/>
              </a:ext>
            </a:extLst>
          </p:cNvPr>
          <p:cNvSpPr>
            <a:spLocks noGrp="1"/>
          </p:cNvSpPr>
          <p:nvPr>
            <p:ph type="title"/>
          </p:nvPr>
        </p:nvSpPr>
        <p:spPr>
          <a:xfrm>
            <a:off x="1371635" y="15776"/>
            <a:ext cx="6381680" cy="1127249"/>
          </a:xfrm>
        </p:spPr>
        <p:txBody>
          <a:bodyPr>
            <a:normAutofit fontScale="90000"/>
          </a:bodyPr>
          <a:lstStyle/>
          <a:p>
            <a:pPr eaLnBrk="1" hangingPunct="1"/>
            <a:r>
              <a:rPr altLang="en-US" dirty="0">
                <a:ea typeface="ＭＳ Ｐゴシック" panose="020B0600070205080204" pitchFamily="34" charset="-128"/>
              </a:rPr>
              <a:t>CORE CONCEPT</a:t>
            </a:r>
            <a:r>
              <a:rPr lang="en-US" altLang="en-US" dirty="0">
                <a:ea typeface="ＭＳ Ｐゴシック" panose="020B0600070205080204" pitchFamily="34" charset="-128"/>
              </a:rPr>
              <a:t>: Integrative Social Contracts Theory</a:t>
            </a:r>
            <a:endParaRPr altLang="en-US" dirty="0">
              <a:ea typeface="ＭＳ Ｐゴシック" panose="020B0600070205080204" pitchFamily="34" charset="-128"/>
            </a:endParaRPr>
          </a:p>
        </p:txBody>
      </p:sp>
      <p:sp>
        <p:nvSpPr>
          <p:cNvPr id="45058" name="Content Placeholder 4">
            <a:extLst>
              <a:ext uri="{FF2B5EF4-FFF2-40B4-BE49-F238E27FC236}">
                <a16:creationId xmlns="" xmlns:a16="http://schemas.microsoft.com/office/drawing/2014/main" id="{C7925B8F-BDDC-4B83-A0C1-CF935E5D65A6}"/>
              </a:ext>
            </a:extLst>
          </p:cNvPr>
          <p:cNvSpPr>
            <a:spLocks noGrp="1"/>
          </p:cNvSpPr>
          <p:nvPr>
            <p:ph idx="1"/>
          </p:nvPr>
        </p:nvSpPr>
        <p:spPr>
          <a:xfrm>
            <a:off x="365806" y="1325903"/>
            <a:ext cx="8434067" cy="5303462"/>
          </a:xfrm>
        </p:spPr>
        <p:txBody>
          <a:bodyPr>
            <a:noAutofit/>
          </a:bodyPr>
          <a:lstStyle/>
          <a:p>
            <a:pPr eaLnBrk="1" hangingPunct="1"/>
            <a:r>
              <a:rPr altLang="en-US" dirty="0">
                <a:ea typeface="ＭＳ Ｐゴシック" panose="020B0600070205080204" pitchFamily="34" charset="-128"/>
              </a:rPr>
              <a:t>According to </a:t>
            </a:r>
            <a:r>
              <a:rPr altLang="en-US" b="1" dirty="0">
                <a:ea typeface="ＭＳ Ｐゴシック" panose="020B0600070205080204" pitchFamily="34" charset="-128"/>
              </a:rPr>
              <a:t>integrative social contracts theory</a:t>
            </a:r>
            <a:r>
              <a:rPr altLang="en-US" dirty="0">
                <a:ea typeface="ＭＳ Ｐゴシック" panose="020B0600070205080204" pitchFamily="34" charset="-128"/>
              </a:rPr>
              <a:t>, universal ethical principles based on collective views of multiple cultures combine to form a </a:t>
            </a:r>
            <a:r>
              <a:rPr lang="ja-JP" altLang="en-US" dirty="0">
                <a:ea typeface="ＭＳ Ｐゴシック" panose="020B0600070205080204" pitchFamily="34" charset="-128"/>
              </a:rPr>
              <a:t>“</a:t>
            </a:r>
            <a:r>
              <a:rPr altLang="ja-JP" dirty="0">
                <a:ea typeface="ＭＳ Ｐゴシック" panose="020B0600070205080204" pitchFamily="34" charset="-128"/>
              </a:rPr>
              <a:t>social contract</a:t>
            </a:r>
            <a:r>
              <a:rPr lang="ja-JP" altLang="en-US" dirty="0">
                <a:ea typeface="ＭＳ Ｐゴシック" panose="020B0600070205080204" pitchFamily="34" charset="-128"/>
              </a:rPr>
              <a:t>”</a:t>
            </a:r>
            <a:r>
              <a:rPr altLang="ja-JP" dirty="0">
                <a:ea typeface="ＭＳ Ｐゴシック" panose="020B0600070205080204" pitchFamily="34" charset="-128"/>
              </a:rPr>
              <a:t> that all employees in all country markets have a duty to observe. Within the boundaries of this social contract, there is room for host country cultures to exert some influence in setting their own moral and ethical standards. </a:t>
            </a:r>
          </a:p>
          <a:p>
            <a:pPr eaLnBrk="1" hangingPunct="1"/>
            <a:r>
              <a:rPr altLang="en-US" dirty="0">
                <a:ea typeface="ＭＳ Ｐゴシック" panose="020B0600070205080204" pitchFamily="34" charset="-128"/>
              </a:rPr>
              <a:t>However, </a:t>
            </a:r>
            <a:r>
              <a:rPr lang="en-US" altLang="en-US" dirty="0">
                <a:ea typeface="ＭＳ Ｐゴシック" panose="020B0600070205080204" pitchFamily="34" charset="-128"/>
              </a:rPr>
              <a:t>"</a:t>
            </a:r>
            <a:r>
              <a:rPr altLang="ja-JP" i="1" dirty="0">
                <a:ea typeface="ＭＳ Ｐゴシック" panose="020B0600070205080204" pitchFamily="34" charset="-128"/>
              </a:rPr>
              <a:t>first-order</a:t>
            </a:r>
            <a:r>
              <a:rPr lang="en-US" altLang="ja-JP" i="1" dirty="0">
                <a:ea typeface="ＭＳ Ｐゴシック" panose="020B0600070205080204" pitchFamily="34" charset="-128"/>
              </a:rPr>
              <a:t>" </a:t>
            </a:r>
            <a:r>
              <a:rPr altLang="ja-JP" dirty="0">
                <a:ea typeface="ＭＳ Ｐゴシック" panose="020B0600070205080204" pitchFamily="34" charset="-128"/>
              </a:rPr>
              <a:t>universal ethical norms always take precedence over </a:t>
            </a:r>
            <a:r>
              <a:rPr lang="en-US" altLang="ja-JP" dirty="0">
                <a:ea typeface="ＭＳ Ｐゴシック" panose="020B0600070205080204" pitchFamily="34" charset="-128"/>
              </a:rPr>
              <a:t>"</a:t>
            </a:r>
            <a:r>
              <a:rPr altLang="ja-JP" i="1" dirty="0">
                <a:ea typeface="ＭＳ Ｐゴシック" panose="020B0600070205080204" pitchFamily="34" charset="-128"/>
              </a:rPr>
              <a:t>second-order</a:t>
            </a:r>
            <a:r>
              <a:rPr lang="en-US" altLang="ja-JP" i="1" dirty="0">
                <a:ea typeface="ＭＳ Ｐゴシック" panose="020B0600070205080204" pitchFamily="34" charset="-128"/>
              </a:rPr>
              <a:t>"</a:t>
            </a:r>
            <a:r>
              <a:rPr altLang="ja-JP" i="1" dirty="0">
                <a:ea typeface="ＭＳ Ｐゴシック" panose="020B0600070205080204" pitchFamily="34" charset="-128"/>
              </a:rPr>
              <a:t> </a:t>
            </a:r>
            <a:r>
              <a:rPr altLang="ja-JP" dirty="0">
                <a:ea typeface="ＭＳ Ｐゴシック" panose="020B0600070205080204" pitchFamily="34" charset="-128"/>
              </a:rPr>
              <a:t>local ethical norms in circumstances where local ethical norms are more permissive.</a:t>
            </a:r>
            <a:endParaRPr altLang="en-US" dirty="0">
              <a:ea typeface="ＭＳ Ｐゴシック" panose="020B0600070205080204" pitchFamily="34" charset="-128"/>
            </a:endParaRPr>
          </a:p>
        </p:txBody>
      </p:sp>
    </p:spTree>
    <p:extLst>
      <p:ext uri="{BB962C8B-B14F-4D97-AF65-F5344CB8AC3E}">
        <p14:creationId xmlns:p14="http://schemas.microsoft.com/office/powerpoint/2010/main" val="2075998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C0D36D3-A5C7-4895-BB69-66C404E0B9A0}"/>
              </a:ext>
            </a:extLst>
          </p:cNvPr>
          <p:cNvSpPr>
            <a:spLocks noGrp="1"/>
          </p:cNvSpPr>
          <p:nvPr>
            <p:ph type="title"/>
          </p:nvPr>
        </p:nvSpPr>
        <p:spPr/>
        <p:txBody>
          <a:bodyPr/>
          <a:lstStyle/>
          <a:p>
            <a:r>
              <a:rPr lang="en-US" altLang="en-US" dirty="0"/>
              <a:t>Ethics: It Is Not as Easy as It Seems</a:t>
            </a:r>
            <a:endParaRPr lang="en-US" dirty="0"/>
          </a:p>
        </p:txBody>
      </p:sp>
      <p:sp>
        <p:nvSpPr>
          <p:cNvPr id="5" name="Content Placeholder 4">
            <a:extLst>
              <a:ext uri="{FF2B5EF4-FFF2-40B4-BE49-F238E27FC236}">
                <a16:creationId xmlns="" xmlns:a16="http://schemas.microsoft.com/office/drawing/2014/main" id="{BF2EE94F-1309-4654-BD74-8FEE8D8D3D59}"/>
              </a:ext>
            </a:extLst>
          </p:cNvPr>
          <p:cNvSpPr>
            <a:spLocks noGrp="1"/>
          </p:cNvSpPr>
          <p:nvPr>
            <p:ph idx="1"/>
          </p:nvPr>
        </p:nvSpPr>
        <p:spPr/>
        <p:txBody>
          <a:bodyPr>
            <a:noAutofit/>
          </a:bodyPr>
          <a:lstStyle/>
          <a:p>
            <a:r>
              <a:rPr lang="en-US" altLang="en-US" sz="3200" dirty="0"/>
              <a:t>Integrative social contracts theory</a:t>
            </a:r>
          </a:p>
          <a:p>
            <a:pPr marL="457200" lvl="1" indent="0">
              <a:buNone/>
            </a:pPr>
            <a:r>
              <a:rPr lang="en-US" altLang="en-US" sz="2800" dirty="0"/>
              <a:t>The theory provides that </a:t>
            </a:r>
            <a:r>
              <a:rPr lang="en-US" altLang="ja-JP" sz="2800" dirty="0"/>
              <a:t>“first order” universal ethical norms always take precedence over “second order” local ethical norms when local norms are more permissive.</a:t>
            </a:r>
          </a:p>
          <a:p>
            <a:r>
              <a:rPr lang="en-US" altLang="en-US" sz="3200" dirty="0"/>
              <a:t>Ethical </a:t>
            </a:r>
            <a:r>
              <a:rPr lang="en-US" altLang="ja-JP" sz="3200" dirty="0"/>
              <a:t>“gray areas”</a:t>
            </a:r>
          </a:p>
          <a:p>
            <a:pPr marL="457200" lvl="1" indent="0">
              <a:buNone/>
            </a:pPr>
            <a:r>
              <a:rPr lang="en-US" altLang="en-US" sz="2800" dirty="0"/>
              <a:t>There are many instances where cross-country differences in ethical norms create situations where it is tough to draw a line in the sand between right and wrong decisions, actions, and business practices.</a:t>
            </a:r>
          </a:p>
          <a:p>
            <a:endParaRPr lang="en-US" sz="3200" dirty="0"/>
          </a:p>
        </p:txBody>
      </p:sp>
    </p:spTree>
    <p:extLst>
      <p:ext uri="{BB962C8B-B14F-4D97-AF65-F5344CB8AC3E}">
        <p14:creationId xmlns:p14="http://schemas.microsoft.com/office/powerpoint/2010/main" val="3728128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748E876-6142-4D92-A8CB-88218DEC630C}"/>
              </a:ext>
            </a:extLst>
          </p:cNvPr>
          <p:cNvSpPr>
            <a:spLocks noGrp="1"/>
          </p:cNvSpPr>
          <p:nvPr>
            <p:ph type="title"/>
          </p:nvPr>
        </p:nvSpPr>
        <p:spPr/>
        <p:txBody>
          <a:bodyPr/>
          <a:lstStyle/>
          <a:p>
            <a:r>
              <a:rPr lang="en-US" altLang="en-US" dirty="0"/>
              <a:t>Strategy, Corporate Social Responsibility and Environmental Sustainability</a:t>
            </a:r>
            <a:endParaRPr lang="en-US" dirty="0"/>
          </a:p>
        </p:txBody>
      </p:sp>
      <p:sp>
        <p:nvSpPr>
          <p:cNvPr id="5" name="Content Placeholder 4">
            <a:extLst>
              <a:ext uri="{FF2B5EF4-FFF2-40B4-BE49-F238E27FC236}">
                <a16:creationId xmlns="" xmlns:a16="http://schemas.microsoft.com/office/drawing/2014/main" id="{0980928D-E521-4C2C-AE72-BA76EAA18DD0}"/>
              </a:ext>
            </a:extLst>
          </p:cNvPr>
          <p:cNvSpPr>
            <a:spLocks noGrp="1"/>
          </p:cNvSpPr>
          <p:nvPr>
            <p:ph idx="1"/>
          </p:nvPr>
        </p:nvSpPr>
        <p:spPr/>
        <p:txBody>
          <a:bodyPr>
            <a:normAutofit/>
          </a:bodyPr>
          <a:lstStyle/>
          <a:p>
            <a:r>
              <a:rPr lang="en-US" altLang="en-US" sz="3200" dirty="0"/>
              <a:t>Engaging in corporate social responsibility involves the firm</a:t>
            </a:r>
            <a:r>
              <a:rPr lang="en-US" altLang="ja-JP" sz="3200" dirty="0"/>
              <a:t>’s assumption of a series of responsibilities:</a:t>
            </a:r>
          </a:p>
          <a:p>
            <a:pPr lvl="1"/>
            <a:r>
              <a:rPr lang="en-US" altLang="en-US" sz="2800" dirty="0"/>
              <a:t>Economic responsibility to shareholders</a:t>
            </a:r>
          </a:p>
          <a:p>
            <a:pPr lvl="1"/>
            <a:r>
              <a:rPr lang="en-US" altLang="en-US" sz="2800" dirty="0"/>
              <a:t>Legal responsibility to comply with the laws of the countries where it operates</a:t>
            </a:r>
          </a:p>
          <a:p>
            <a:pPr lvl="1"/>
            <a:r>
              <a:rPr lang="en-US" altLang="en-US" sz="2800" dirty="0"/>
              <a:t>Ethical responsibility to abide by society</a:t>
            </a:r>
            <a:r>
              <a:rPr lang="en-US" altLang="ja-JP" sz="2800" dirty="0"/>
              <a:t>’s norms </a:t>
            </a:r>
          </a:p>
          <a:p>
            <a:pPr lvl="1"/>
            <a:r>
              <a:rPr lang="en-US" altLang="en-US" sz="2800" dirty="0"/>
              <a:t>Discretionary philanthropic responsibility to meet the unmet needs of society</a:t>
            </a:r>
          </a:p>
        </p:txBody>
      </p:sp>
    </p:spTree>
    <p:extLst>
      <p:ext uri="{BB962C8B-B14F-4D97-AF65-F5344CB8AC3E}">
        <p14:creationId xmlns:p14="http://schemas.microsoft.com/office/powerpoint/2010/main" val="3557281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tle 1">
            <a:extLst>
              <a:ext uri="{FF2B5EF4-FFF2-40B4-BE49-F238E27FC236}">
                <a16:creationId xmlns="" xmlns:a16="http://schemas.microsoft.com/office/drawing/2014/main" id="{D499D3EF-42ED-422C-A661-3B1C91BBB6D1}"/>
              </a:ext>
            </a:extLst>
          </p:cNvPr>
          <p:cNvSpPr>
            <a:spLocks noGrp="1"/>
          </p:cNvSpPr>
          <p:nvPr>
            <p:ph type="title"/>
          </p:nvPr>
        </p:nvSpPr>
        <p:spPr/>
        <p:txBody>
          <a:bodyPr>
            <a:normAutofit fontScale="90000"/>
          </a:bodyPr>
          <a:lstStyle/>
          <a:p>
            <a:pPr eaLnBrk="1" hangingPunct="1"/>
            <a:r>
              <a:rPr altLang="en-US" dirty="0">
                <a:ea typeface="ＭＳ Ｐゴシック" panose="020B0600070205080204" pitchFamily="34" charset="-128"/>
              </a:rPr>
              <a:t>CORE CONCEPT</a:t>
            </a:r>
            <a:r>
              <a:rPr lang="en-US" altLang="en-US" dirty="0">
                <a:ea typeface="ＭＳ Ｐゴシック" panose="020B0600070205080204" pitchFamily="34" charset="-128"/>
              </a:rPr>
              <a:t>: Corporate Social Responsibility</a:t>
            </a:r>
            <a:endParaRPr altLang="en-US" dirty="0">
              <a:ea typeface="ＭＳ Ｐゴシック" panose="020B0600070205080204" pitchFamily="34" charset="-128"/>
            </a:endParaRPr>
          </a:p>
        </p:txBody>
      </p:sp>
      <p:sp>
        <p:nvSpPr>
          <p:cNvPr id="48130" name="Content Placeholder 4">
            <a:extLst>
              <a:ext uri="{FF2B5EF4-FFF2-40B4-BE49-F238E27FC236}">
                <a16:creationId xmlns="" xmlns:a16="http://schemas.microsoft.com/office/drawing/2014/main" id="{4B1C7CC6-D751-4E19-A2BA-828ACF8BF2D6}"/>
              </a:ext>
            </a:extLst>
          </p:cNvPr>
          <p:cNvSpPr>
            <a:spLocks noGrp="1"/>
          </p:cNvSpPr>
          <p:nvPr>
            <p:ph idx="1"/>
          </p:nvPr>
        </p:nvSpPr>
        <p:spPr/>
        <p:txBody>
          <a:bodyPr>
            <a:normAutofit lnSpcReduction="10000"/>
          </a:bodyPr>
          <a:lstStyle/>
          <a:p>
            <a:pPr eaLnBrk="1" hangingPunct="1">
              <a:lnSpc>
                <a:spcPct val="125000"/>
              </a:lnSpc>
            </a:pPr>
            <a:r>
              <a:rPr altLang="en-US" sz="3200" b="1" dirty="0">
                <a:ea typeface="ＭＳ Ｐゴシック" panose="020B0600070205080204" pitchFamily="34" charset="-128"/>
              </a:rPr>
              <a:t>Corporate social responsibility (CSR) </a:t>
            </a:r>
            <a:r>
              <a:rPr altLang="en-US" sz="3200" dirty="0">
                <a:ea typeface="ＭＳ Ｐゴシック" panose="020B0600070205080204" pitchFamily="34" charset="-128"/>
              </a:rPr>
              <a:t>refers to a company</a:t>
            </a:r>
            <a:r>
              <a:rPr lang="ja-JP" altLang="en-US" sz="3200" dirty="0">
                <a:ea typeface="ＭＳ Ｐゴシック" panose="020B0600070205080204" pitchFamily="34" charset="-128"/>
              </a:rPr>
              <a:t>’</a:t>
            </a:r>
            <a:r>
              <a:rPr altLang="ja-JP" sz="3200" dirty="0">
                <a:ea typeface="ＭＳ Ｐゴシック" panose="020B0600070205080204" pitchFamily="34" charset="-128"/>
              </a:rPr>
              <a:t>s duty to operate in an honorable manner, provide good working conditions for employees, encourage workforce diversity, be a good steward of the environment, and actively work to better the quality of life in the local communities where it operates and in society at large.</a:t>
            </a:r>
            <a:endParaRPr altLang="en-US" sz="3200" dirty="0">
              <a:ea typeface="ＭＳ Ｐゴシック" panose="020B0600070205080204" pitchFamily="34" charset="-128"/>
            </a:endParaRPr>
          </a:p>
        </p:txBody>
      </p:sp>
    </p:spTree>
    <p:extLst>
      <p:ext uri="{BB962C8B-B14F-4D97-AF65-F5344CB8AC3E}">
        <p14:creationId xmlns:p14="http://schemas.microsoft.com/office/powerpoint/2010/main" val="1243986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 xmlns:a16="http://schemas.microsoft.com/office/drawing/2014/main" id="{BBDC03DD-A299-411C-888A-E0420B942665}"/>
              </a:ext>
            </a:extLst>
          </p:cNvPr>
          <p:cNvSpPr>
            <a:spLocks noGrp="1"/>
          </p:cNvSpPr>
          <p:nvPr>
            <p:ph type="title"/>
          </p:nvPr>
        </p:nvSpPr>
        <p:spPr/>
        <p:txBody>
          <a:bodyPr/>
          <a:lstStyle/>
          <a:p>
            <a:r>
              <a:rPr lang="en-US" altLang="en-US" dirty="0"/>
              <a:t>LEARNING OBJECTIVES</a:t>
            </a:r>
          </a:p>
        </p:txBody>
      </p:sp>
      <p:sp>
        <p:nvSpPr>
          <p:cNvPr id="21507" name="Content Placeholder 2">
            <a:extLst>
              <a:ext uri="{FF2B5EF4-FFF2-40B4-BE49-F238E27FC236}">
                <a16:creationId xmlns="" xmlns:a16="http://schemas.microsoft.com/office/drawing/2014/main" id="{E5272452-FC44-4DBF-9BEE-35D581449D49}"/>
              </a:ext>
            </a:extLst>
          </p:cNvPr>
          <p:cNvSpPr>
            <a:spLocks noGrp="1"/>
          </p:cNvSpPr>
          <p:nvPr>
            <p:ph idx="1"/>
          </p:nvPr>
        </p:nvSpPr>
        <p:spPr/>
        <p:txBody>
          <a:bodyPr/>
          <a:lstStyle/>
          <a:p>
            <a:pPr marL="514350" indent="-514350">
              <a:buFont typeface="+mj-lt"/>
              <a:buAutoNum type="arabicPeriod"/>
            </a:pPr>
            <a:r>
              <a:rPr lang="en-US" altLang="en-US" dirty="0"/>
              <a:t>Understand why the standards of ethical behavior in business are no different from ethical standards in general.</a:t>
            </a:r>
          </a:p>
          <a:p>
            <a:pPr marL="514350" indent="-514350">
              <a:buFont typeface="+mj-lt"/>
              <a:buAutoNum type="arabicPeriod"/>
            </a:pPr>
            <a:r>
              <a:rPr lang="en-US" altLang="en-US" dirty="0"/>
              <a:t>Recognize conditions that give rise to unethical business strategies and behavior.</a:t>
            </a:r>
          </a:p>
          <a:p>
            <a:pPr marL="514350" indent="-514350">
              <a:buFont typeface="+mj-lt"/>
              <a:buAutoNum type="arabicPeriod"/>
            </a:pPr>
            <a:r>
              <a:rPr lang="en-US" altLang="en-US" dirty="0"/>
              <a:t>Identify the costs of business ethics failures.</a:t>
            </a:r>
          </a:p>
          <a:p>
            <a:pPr marL="514350" indent="-514350">
              <a:buFont typeface="+mj-lt"/>
              <a:buAutoNum type="arabicPeriod"/>
            </a:pPr>
            <a:r>
              <a:rPr lang="en-US" altLang="en-US" dirty="0"/>
              <a:t>Understand the concepts of corporate social responsibility and environmental sustainability and how companies balance these duties with economic responsibilities to shareholders.</a:t>
            </a:r>
          </a:p>
        </p:txBody>
      </p:sp>
    </p:spTree>
    <p:extLst>
      <p:ext uri="{BB962C8B-B14F-4D97-AF65-F5344CB8AC3E}">
        <p14:creationId xmlns:p14="http://schemas.microsoft.com/office/powerpoint/2010/main" val="594961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748E876-6142-4D92-A8CB-88218DEC630C}"/>
              </a:ext>
            </a:extLst>
          </p:cNvPr>
          <p:cNvSpPr>
            <a:spLocks noGrp="1"/>
          </p:cNvSpPr>
          <p:nvPr>
            <p:ph type="title"/>
          </p:nvPr>
        </p:nvSpPr>
        <p:spPr/>
        <p:txBody>
          <a:bodyPr>
            <a:normAutofit/>
          </a:bodyPr>
          <a:lstStyle/>
          <a:p>
            <a:r>
              <a:rPr lang="en-US" altLang="en-US" dirty="0">
                <a:latin typeface="Arial" panose="020B0604020202020204" pitchFamily="34" charset="0"/>
                <a:cs typeface="Arial" panose="020B0604020202020204" pitchFamily="34" charset="0"/>
              </a:rPr>
              <a:t>Internal and External Stakeholders in an Exchange Relationship with the </a:t>
            </a:r>
            <a:r>
              <a:rPr lang="en-US" altLang="en-US" dirty="0" smtClean="0">
                <a:latin typeface="Arial" panose="020B0604020202020204" pitchFamily="34" charset="0"/>
                <a:cs typeface="Arial" panose="020B0604020202020204" pitchFamily="34" charset="0"/>
              </a:rPr>
              <a:t>Firm</a:t>
            </a:r>
            <a:endParaRPr lang="en-US" dirty="0"/>
          </a:p>
        </p:txBody>
      </p:sp>
      <p:pic>
        <p:nvPicPr>
          <p:cNvPr id="6" name="Picture 7" descr="This image shows a firm in the middle, with External Stakeholders on the left side of it and Internal Stakeholders on the right. An arrow points from the firm to External Stakeholders named &quot;Benefits&quot;, and an arrow points from External Stakeholders to the firm named &quot;Contributions&quot;. Under External Stakeholders are the following sub-bullets: customers, media, suppliers, alliance partners, creditors, unions, communities and governments. An arrow points from the firm to Internal Stakeholders named &quot;Benefits&quot;, and an arrow points from Internal Stakeholders to the firm named &quot;Contributions&quot;. Under Internal Stakeholders are the following sub-bullets: employees, stockholders, and board me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399"/>
            <a:ext cx="7985716" cy="4587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505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748E876-6142-4D92-A8CB-88218DEC630C}"/>
              </a:ext>
            </a:extLst>
          </p:cNvPr>
          <p:cNvSpPr>
            <a:spLocks noGrp="1"/>
          </p:cNvSpPr>
          <p:nvPr>
            <p:ph type="title"/>
          </p:nvPr>
        </p:nvSpPr>
        <p:spPr/>
        <p:txBody>
          <a:bodyPr>
            <a:normAutofit/>
          </a:bodyPr>
          <a:lstStyle/>
          <a:p>
            <a:r>
              <a:rPr lang="en-US" altLang="en-US" dirty="0">
                <a:latin typeface="Arial" panose="020B0604020202020204" pitchFamily="34" charset="0"/>
                <a:cs typeface="Arial" panose="020B0604020202020204" pitchFamily="34" charset="0"/>
              </a:rPr>
              <a:t>The Pyramid of Corporate Social </a:t>
            </a:r>
            <a:r>
              <a:rPr lang="en-US" altLang="en-US" dirty="0" smtClean="0">
                <a:latin typeface="Arial" panose="020B0604020202020204" pitchFamily="34" charset="0"/>
                <a:cs typeface="Arial" panose="020B0604020202020204" pitchFamily="34" charset="0"/>
              </a:rPr>
              <a:t>Responsibility</a:t>
            </a:r>
            <a:endParaRPr lang="en-US" dirty="0"/>
          </a:p>
        </p:txBody>
      </p:sp>
      <p:pic>
        <p:nvPicPr>
          <p:cNvPr id="4" name="Picture 7" descr="This image depicts a pyramid, with four separate sections. The bottom (and broadest) section is named Economic Responsbilities, the next smaller one up is labeled Legal Responsibilities, the next smaller one up is named Ethical Responsibilities, and at the top of the pyramid is Philanthropic Responsibilties. A brief clarification for each section of the pyramid is provided: &#10;Economic responsibilities - gain and sustain competitive advantage&#10;Legal responsibilities - laws and regulations are socity's codified ethics. Define minimum acceptable standard&#10;Ethical responsibilities - do what is right, just, and fair&#10;Philanthropic responsibilities - corporate citize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28" y="1417343"/>
            <a:ext cx="8481403" cy="484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a:spLocks noChangeArrowheads="1"/>
          </p:cNvSpPr>
          <p:nvPr/>
        </p:nvSpPr>
        <p:spPr bwMode="auto">
          <a:xfrm>
            <a:off x="510321" y="6263609"/>
            <a:ext cx="82734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panose="020F0502020204030204" pitchFamily="34" charset="0"/>
                <a:ea typeface="ヒラギノ角ゴ Pro W3" pitchFamily="123" charset="-128"/>
              </a:defRPr>
            </a:lvl1pPr>
            <a:lvl2pPr marL="742950" indent="-285750">
              <a:defRPr sz="2400">
                <a:solidFill>
                  <a:schemeClr val="tx1"/>
                </a:solidFill>
                <a:latin typeface="Calibri" panose="020F0502020204030204" pitchFamily="34" charset="0"/>
                <a:ea typeface="ヒラギノ角ゴ Pro W3" pitchFamily="123" charset="-128"/>
              </a:defRPr>
            </a:lvl2pPr>
            <a:lvl3pPr marL="1143000" indent="-228600">
              <a:defRPr sz="2400">
                <a:solidFill>
                  <a:schemeClr val="tx1"/>
                </a:solidFill>
                <a:latin typeface="Calibri" panose="020F0502020204030204" pitchFamily="34" charset="0"/>
                <a:ea typeface="ヒラギノ角ゴ Pro W3" pitchFamily="123" charset="-128"/>
              </a:defRPr>
            </a:lvl3pPr>
            <a:lvl4pPr marL="1600200" indent="-228600">
              <a:defRPr sz="2400">
                <a:solidFill>
                  <a:schemeClr val="tx1"/>
                </a:solidFill>
                <a:latin typeface="Calibri" panose="020F0502020204030204" pitchFamily="34" charset="0"/>
                <a:ea typeface="ヒラギノ角ゴ Pro W3" pitchFamily="123" charset="-128"/>
              </a:defRPr>
            </a:lvl4pPr>
            <a:lvl5pPr marL="2057400" indent="-228600">
              <a:defRPr sz="2400">
                <a:solidFill>
                  <a:schemeClr val="tx1"/>
                </a:solidFill>
                <a:latin typeface="Calibri" panose="020F0502020204030204" pitchFamily="34" charset="0"/>
                <a:ea typeface="ヒラギノ角ゴ Pro W3" pitchFamily="123"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9pPr>
          </a:lstStyle>
          <a:p>
            <a:r>
              <a:rPr lang="en-US" altLang="en-US" sz="1100" dirty="0" smtClean="0">
                <a:latin typeface="Arial" panose="020B0604020202020204" pitchFamily="34" charset="0"/>
                <a:cs typeface="Arial" panose="020B0604020202020204" pitchFamily="34" charset="0"/>
              </a:rPr>
              <a:t>SOURCE</a:t>
            </a:r>
            <a:r>
              <a:rPr lang="en-US" altLang="en-US" sz="1100" dirty="0">
                <a:latin typeface="Arial" panose="020B0604020202020204" pitchFamily="34" charset="0"/>
                <a:cs typeface="Arial" panose="020B0604020202020204" pitchFamily="34" charset="0"/>
              </a:rPr>
              <a:t>: Adapted from A. B. Carroll (1991), “The pyramid of corporate social responsibility: Toward the moral management of organizational stakeholders,” Business Horizons, July-August: 42.</a:t>
            </a:r>
          </a:p>
        </p:txBody>
      </p:sp>
    </p:spTree>
    <p:extLst>
      <p:ext uri="{BB962C8B-B14F-4D97-AF65-F5344CB8AC3E}">
        <p14:creationId xmlns:p14="http://schemas.microsoft.com/office/powerpoint/2010/main" val="39954435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A260134-886F-436E-B2F2-607FEFF0A077}"/>
              </a:ext>
            </a:extLst>
          </p:cNvPr>
          <p:cNvSpPr>
            <a:spLocks noGrp="1"/>
          </p:cNvSpPr>
          <p:nvPr>
            <p:ph type="title"/>
          </p:nvPr>
        </p:nvSpPr>
        <p:spPr>
          <a:xfrm>
            <a:off x="914440" y="0"/>
            <a:ext cx="7315120" cy="1274954"/>
          </a:xfrm>
        </p:spPr>
        <p:txBody>
          <a:bodyPr/>
          <a:lstStyle/>
          <a:p>
            <a:r>
              <a:rPr lang="en-US" altLang="en-US" dirty="0"/>
              <a:t>Common Corporate Social Responsibility (CSR) Initiatives</a:t>
            </a:r>
            <a:endParaRPr lang="en-US" dirty="0"/>
          </a:p>
        </p:txBody>
      </p:sp>
      <p:sp>
        <p:nvSpPr>
          <p:cNvPr id="5" name="Content Placeholder 4">
            <a:extLst>
              <a:ext uri="{FF2B5EF4-FFF2-40B4-BE49-F238E27FC236}">
                <a16:creationId xmlns="" xmlns:a16="http://schemas.microsoft.com/office/drawing/2014/main" id="{68A0B31D-E0CA-4C25-AE1D-8EC7E65684BD}"/>
              </a:ext>
            </a:extLst>
          </p:cNvPr>
          <p:cNvSpPr>
            <a:spLocks noGrp="1"/>
          </p:cNvSpPr>
          <p:nvPr>
            <p:ph idx="1"/>
          </p:nvPr>
        </p:nvSpPr>
        <p:spPr/>
        <p:txBody>
          <a:bodyPr>
            <a:normAutofit fontScale="77500" lnSpcReduction="20000"/>
          </a:bodyPr>
          <a:lstStyle/>
          <a:p>
            <a:r>
              <a:rPr lang="en-US" altLang="en-US" b="1" dirty="0"/>
              <a:t>Initiatives:</a:t>
            </a:r>
          </a:p>
          <a:p>
            <a:pPr marL="457200" indent="-457200">
              <a:buFont typeface="Arial" panose="020B0604020202020204" pitchFamily="34" charset="0"/>
              <a:buChar char="•"/>
            </a:pPr>
            <a:r>
              <a:rPr lang="en-US" altLang="en-US" dirty="0"/>
              <a:t>Efforts to employ an ethical strategy and observe ethical principles in operating the business</a:t>
            </a:r>
          </a:p>
          <a:p>
            <a:pPr marL="457200" indent="-457200">
              <a:buFont typeface="Arial" panose="020B0604020202020204" pitchFamily="34" charset="0"/>
              <a:buChar char="•"/>
            </a:pPr>
            <a:r>
              <a:rPr lang="en-US" altLang="en-US" dirty="0"/>
              <a:t>Making charitable contributions, supporting community service endeavors, engaging in broader philanthropic initiatives, and reaching out to make a difference in the lives of the disadvantaged</a:t>
            </a:r>
          </a:p>
          <a:p>
            <a:pPr marL="457200" indent="-457200">
              <a:buFont typeface="Arial" panose="020B0604020202020204" pitchFamily="34" charset="0"/>
              <a:buChar char="•"/>
            </a:pPr>
            <a:r>
              <a:rPr lang="en-US" altLang="en-US" dirty="0"/>
              <a:t>Actions to protect the environment and, in particular, to minimize or eliminate any adverse impact on the environment stemming from the firm</a:t>
            </a:r>
            <a:r>
              <a:rPr lang="en-US" altLang="ja-JP" dirty="0"/>
              <a:t>’s own business activities</a:t>
            </a:r>
          </a:p>
          <a:p>
            <a:pPr marL="457200" indent="-457200">
              <a:buFont typeface="Arial" panose="020B0604020202020204" pitchFamily="34" charset="0"/>
              <a:buChar char="•"/>
            </a:pPr>
            <a:r>
              <a:rPr lang="en-US" altLang="en-US" dirty="0"/>
              <a:t>Actions to create a work environment that enhances the quality of life for employees</a:t>
            </a:r>
          </a:p>
          <a:p>
            <a:pPr marL="457200" indent="-457200">
              <a:buFont typeface="Arial" panose="020B0604020202020204" pitchFamily="34" charset="0"/>
              <a:buChar char="•"/>
            </a:pPr>
            <a:r>
              <a:rPr lang="en-US" altLang="en-US" dirty="0"/>
              <a:t>Actions to build a workforce that is diverse with respect to gender, race, national origin, and other aspects that different people bring to the workplace</a:t>
            </a:r>
          </a:p>
          <a:p>
            <a:endParaRPr lang="en-US" dirty="0"/>
          </a:p>
        </p:txBody>
      </p:sp>
    </p:spTree>
    <p:extLst>
      <p:ext uri="{BB962C8B-B14F-4D97-AF65-F5344CB8AC3E}">
        <p14:creationId xmlns:p14="http://schemas.microsoft.com/office/powerpoint/2010/main" val="1991142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a:extLst>
              <a:ext uri="{FF2B5EF4-FFF2-40B4-BE49-F238E27FC236}">
                <a16:creationId xmlns="" xmlns:a16="http://schemas.microsoft.com/office/drawing/2014/main" id="{51C0AD03-3404-4F2B-9C99-BAF91E182EB6}"/>
              </a:ext>
            </a:extLst>
          </p:cNvPr>
          <p:cNvSpPr>
            <a:spLocks noGrp="1"/>
          </p:cNvSpPr>
          <p:nvPr>
            <p:ph type="title"/>
          </p:nvPr>
        </p:nvSpPr>
        <p:spPr/>
        <p:txBody>
          <a:bodyPr>
            <a:normAutofit fontScale="90000"/>
          </a:bodyPr>
          <a:lstStyle/>
          <a:p>
            <a:r>
              <a:rPr lang="en-US" altLang="en-US" dirty="0"/>
              <a:t>CORE CONCEPT: Corporate Social Responsibility Strategy</a:t>
            </a:r>
          </a:p>
        </p:txBody>
      </p:sp>
      <p:sp>
        <p:nvSpPr>
          <p:cNvPr id="50178" name="Content Placeholder 4">
            <a:extLst>
              <a:ext uri="{FF2B5EF4-FFF2-40B4-BE49-F238E27FC236}">
                <a16:creationId xmlns="" xmlns:a16="http://schemas.microsoft.com/office/drawing/2014/main" id="{741BFA5F-770B-4CEC-B9C1-8C206ED4464D}"/>
              </a:ext>
            </a:extLst>
          </p:cNvPr>
          <p:cNvSpPr>
            <a:spLocks noGrp="1"/>
          </p:cNvSpPr>
          <p:nvPr>
            <p:ph idx="1"/>
          </p:nvPr>
        </p:nvSpPr>
        <p:spPr/>
        <p:txBody>
          <a:bodyPr>
            <a:normAutofit/>
          </a:bodyPr>
          <a:lstStyle/>
          <a:p>
            <a:pPr>
              <a:lnSpc>
                <a:spcPct val="150000"/>
              </a:lnSpc>
            </a:pPr>
            <a:r>
              <a:rPr lang="en-US" altLang="en-US" sz="3200" dirty="0"/>
              <a:t>A company'</a:t>
            </a:r>
            <a:r>
              <a:rPr lang="en-US" altLang="ja-JP" sz="3200" dirty="0"/>
              <a:t>s </a:t>
            </a:r>
            <a:r>
              <a:rPr lang="en-US" altLang="ja-JP" sz="3200" b="1" dirty="0"/>
              <a:t>corporate social responsibility strategy </a:t>
            </a:r>
            <a:r>
              <a:rPr lang="en-US" altLang="ja-JP" sz="3200" dirty="0"/>
              <a:t>is defined by the specific combination of socially beneficial activities it opts to support with its contributions of time, money, and other resources.</a:t>
            </a:r>
            <a:endParaRPr lang="en-US" altLang="en-US" sz="3200" dirty="0"/>
          </a:p>
        </p:txBody>
      </p:sp>
    </p:spTree>
    <p:extLst>
      <p:ext uri="{BB962C8B-B14F-4D97-AF65-F5344CB8AC3E}">
        <p14:creationId xmlns:p14="http://schemas.microsoft.com/office/powerpoint/2010/main" val="2453797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4DDFB-C343-48FB-A20E-26DF2603F481}"/>
              </a:ext>
            </a:extLst>
          </p:cNvPr>
          <p:cNvSpPr>
            <a:spLocks noGrp="1"/>
          </p:cNvSpPr>
          <p:nvPr>
            <p:ph type="title"/>
          </p:nvPr>
        </p:nvSpPr>
        <p:spPr>
          <a:xfrm>
            <a:off x="1280196" y="0"/>
            <a:ext cx="6602468" cy="1274954"/>
          </a:xfrm>
        </p:spPr>
        <p:txBody>
          <a:bodyPr/>
          <a:lstStyle/>
          <a:p>
            <a:r>
              <a:rPr lang="en-US" dirty="0"/>
              <a:t>Corporate Social Responsibility and the Triple Bottom Line</a:t>
            </a:r>
          </a:p>
        </p:txBody>
      </p:sp>
      <p:sp>
        <p:nvSpPr>
          <p:cNvPr id="4" name="Content Placeholder 3">
            <a:extLst>
              <a:ext uri="{FF2B5EF4-FFF2-40B4-BE49-F238E27FC236}">
                <a16:creationId xmlns="" xmlns:a16="http://schemas.microsoft.com/office/drawing/2014/main" id="{FB5B0A83-E406-4C26-9C71-8377EC94146C}"/>
              </a:ext>
            </a:extLst>
          </p:cNvPr>
          <p:cNvSpPr>
            <a:spLocks noGrp="1"/>
          </p:cNvSpPr>
          <p:nvPr>
            <p:ph idx="1"/>
          </p:nvPr>
        </p:nvSpPr>
        <p:spPr/>
        <p:txBody>
          <a:bodyPr>
            <a:normAutofit/>
          </a:bodyPr>
          <a:lstStyle/>
          <a:p>
            <a:pPr>
              <a:lnSpc>
                <a:spcPct val="150000"/>
              </a:lnSpc>
            </a:pPr>
            <a:r>
              <a:rPr lang="en-US" sz="3200" dirty="0"/>
              <a:t>Corporate social responsibility involves recognition of the necessity for </a:t>
            </a:r>
            <a:r>
              <a:rPr lang="en-US" sz="3200" dirty="0">
                <a:solidFill>
                  <a:srgbClr val="00B050"/>
                </a:solidFill>
              </a:rPr>
              <a:t>triple bottom-line</a:t>
            </a:r>
            <a:r>
              <a:rPr lang="en-US" sz="3200" dirty="0"/>
              <a:t> performance in the balancing of </a:t>
            </a:r>
            <a:r>
              <a:rPr lang="en-US" sz="3200" dirty="0">
                <a:solidFill>
                  <a:srgbClr val="00B0F0"/>
                </a:solidFill>
              </a:rPr>
              <a:t>respect for people</a:t>
            </a:r>
            <a:r>
              <a:rPr lang="en-US" sz="3200" dirty="0"/>
              <a:t>, </a:t>
            </a:r>
            <a:r>
              <a:rPr lang="en-US" sz="3200" dirty="0">
                <a:solidFill>
                  <a:srgbClr val="0070C0"/>
                </a:solidFill>
              </a:rPr>
              <a:t>concern for the planet</a:t>
            </a:r>
            <a:r>
              <a:rPr lang="en-US" sz="3200" dirty="0"/>
              <a:t>, </a:t>
            </a:r>
            <a:r>
              <a:rPr lang="en-US" sz="3200" dirty="0">
                <a:solidFill>
                  <a:srgbClr val="7030A0"/>
                </a:solidFill>
              </a:rPr>
              <a:t>the desire of stakeholders</a:t>
            </a:r>
            <a:r>
              <a:rPr lang="en-US" sz="3200" dirty="0"/>
              <a:t> for profits.</a:t>
            </a:r>
          </a:p>
          <a:p>
            <a:pPr>
              <a:lnSpc>
                <a:spcPct val="150000"/>
              </a:lnSpc>
            </a:pPr>
            <a:endParaRPr lang="en-US" sz="3200" dirty="0"/>
          </a:p>
          <a:p>
            <a:pPr>
              <a:lnSpc>
                <a:spcPct val="150000"/>
              </a:lnSpc>
            </a:pPr>
            <a:endParaRPr lang="en-US" sz="3200" dirty="0"/>
          </a:p>
          <a:p>
            <a:pPr>
              <a:lnSpc>
                <a:spcPct val="150000"/>
              </a:lnSpc>
            </a:pPr>
            <a:endParaRPr lang="en-US" sz="3200" dirty="0"/>
          </a:p>
        </p:txBody>
      </p:sp>
    </p:spTree>
    <p:extLst>
      <p:ext uri="{BB962C8B-B14F-4D97-AF65-F5344CB8AC3E}">
        <p14:creationId xmlns:p14="http://schemas.microsoft.com/office/powerpoint/2010/main" val="1353702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smtClean="0">
                <a:ea typeface="ヒラギノ角ゴ Pro W3" pitchFamily="123" charset="-128"/>
              </a:rPr>
              <a:t>Sustainable Strategy</a:t>
            </a:r>
          </a:p>
        </p:txBody>
      </p:sp>
      <p:sp>
        <p:nvSpPr>
          <p:cNvPr id="81924" name="TextBox 7"/>
          <p:cNvSpPr txBox="1">
            <a:spLocks noChangeArrowheads="1"/>
          </p:cNvSpPr>
          <p:nvPr/>
        </p:nvSpPr>
        <p:spPr bwMode="auto">
          <a:xfrm>
            <a:off x="7010400" y="549910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ヒラギノ角ゴ Pro W3" pitchFamily="123" charset="-128"/>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FontTx/>
              <a:buNone/>
            </a:pPr>
            <a:r>
              <a:rPr lang="en-US" altLang="en-US" sz="2000">
                <a:solidFill>
                  <a:srgbClr val="000000"/>
                </a:solidFill>
              </a:rPr>
              <a:t>Exhibit 5.9</a:t>
            </a:r>
          </a:p>
        </p:txBody>
      </p:sp>
      <p:pic>
        <p:nvPicPr>
          <p:cNvPr id="8192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72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3775"/>
      </p:ext>
    </p:extLst>
  </p:cSld>
  <p:clrMapOvr>
    <a:masterClrMapping/>
  </p:clrMapOvr>
  <p:transition>
    <p:cut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itle 1">
            <a:extLst>
              <a:ext uri="{FF2B5EF4-FFF2-40B4-BE49-F238E27FC236}">
                <a16:creationId xmlns="" xmlns:a16="http://schemas.microsoft.com/office/drawing/2014/main" id="{BB569C1D-A8F9-4501-8333-E91630246F3C}"/>
              </a:ext>
            </a:extLst>
          </p:cNvPr>
          <p:cNvSpPr>
            <a:spLocks noGrp="1"/>
          </p:cNvSpPr>
          <p:nvPr>
            <p:ph type="title"/>
          </p:nvPr>
        </p:nvSpPr>
        <p:spPr/>
        <p:txBody>
          <a:bodyPr>
            <a:normAutofit fontScale="90000"/>
          </a:bodyPr>
          <a:lstStyle/>
          <a:p>
            <a:pPr eaLnBrk="1" hangingPunct="1"/>
            <a:r>
              <a:rPr altLang="en-US" dirty="0">
                <a:ea typeface="ＭＳ Ｐゴシック" panose="020B0600070205080204" pitchFamily="34" charset="-128"/>
              </a:rPr>
              <a:t>CORE CONCEPTS</a:t>
            </a:r>
            <a:r>
              <a:rPr lang="en-US" altLang="en-US" dirty="0">
                <a:ea typeface="ＭＳ Ｐゴシック" panose="020B0600070205080204" pitchFamily="34" charset="-128"/>
              </a:rPr>
              <a:t>: Environmental Sustainability and Sustainable Business Practices</a:t>
            </a:r>
            <a:endParaRPr altLang="en-US" dirty="0">
              <a:ea typeface="ＭＳ Ｐゴシック" panose="020B0600070205080204" pitchFamily="34" charset="-128"/>
            </a:endParaRPr>
          </a:p>
        </p:txBody>
      </p:sp>
      <p:sp>
        <p:nvSpPr>
          <p:cNvPr id="52226" name="Content Placeholder 4">
            <a:extLst>
              <a:ext uri="{FF2B5EF4-FFF2-40B4-BE49-F238E27FC236}">
                <a16:creationId xmlns="" xmlns:a16="http://schemas.microsoft.com/office/drawing/2014/main" id="{69443766-091F-41E5-8B2D-5D5E627F6851}"/>
              </a:ext>
            </a:extLst>
          </p:cNvPr>
          <p:cNvSpPr>
            <a:spLocks noGrp="1"/>
          </p:cNvSpPr>
          <p:nvPr>
            <p:ph idx="1"/>
          </p:nvPr>
        </p:nvSpPr>
        <p:spPr>
          <a:xfrm>
            <a:off x="332683" y="1325903"/>
            <a:ext cx="8503827" cy="5120584"/>
          </a:xfrm>
        </p:spPr>
        <p:txBody>
          <a:bodyPr>
            <a:noAutofit/>
          </a:bodyPr>
          <a:lstStyle/>
          <a:p>
            <a:pPr eaLnBrk="1" hangingPunct="1">
              <a:spcAft>
                <a:spcPts val="1800"/>
              </a:spcAft>
            </a:pPr>
            <a:r>
              <a:rPr altLang="en-US" sz="3200" b="1" dirty="0">
                <a:ea typeface="ＭＳ Ｐゴシック" panose="020B0600070205080204" pitchFamily="34" charset="-128"/>
              </a:rPr>
              <a:t>Environmental sustainability </a:t>
            </a:r>
            <a:r>
              <a:rPr altLang="en-US" sz="3200" dirty="0">
                <a:ea typeface="ＭＳ Ｐゴシック" panose="020B0600070205080204" pitchFamily="34" charset="-128"/>
              </a:rPr>
              <a:t>involves deliberate actions to protect the environment, provide for the longevity of natural resources, maintain ecological support systems for future generations, and guard against the ultimate endangerment of the planet.</a:t>
            </a:r>
          </a:p>
          <a:p>
            <a:pPr eaLnBrk="1" hangingPunct="1"/>
            <a:r>
              <a:rPr altLang="en-US" sz="3200" b="1" dirty="0">
                <a:ea typeface="ＭＳ Ｐゴシック" panose="020B0600070205080204" pitchFamily="34" charset="-128"/>
              </a:rPr>
              <a:t>Sustainable business practices </a:t>
            </a:r>
            <a:r>
              <a:rPr altLang="en-US" sz="3200" dirty="0">
                <a:ea typeface="ＭＳ Ｐゴシック" panose="020B0600070205080204" pitchFamily="34" charset="-128"/>
              </a:rPr>
              <a:t>are those that meet the needs of the present without compromising the ability to meet the needs of the future.</a:t>
            </a:r>
          </a:p>
        </p:txBody>
      </p:sp>
    </p:spTree>
    <p:extLst>
      <p:ext uri="{BB962C8B-B14F-4D97-AF65-F5344CB8AC3E}">
        <p14:creationId xmlns:p14="http://schemas.microsoft.com/office/powerpoint/2010/main" val="1577919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 xmlns:a16="http://schemas.microsoft.com/office/drawing/2014/main" id="{1A75A68B-FE64-46F5-927B-DEFAB34D70DD}"/>
              </a:ext>
            </a:extLst>
          </p:cNvPr>
          <p:cNvSpPr>
            <a:spLocks noGrp="1"/>
          </p:cNvSpPr>
          <p:nvPr>
            <p:ph type="title"/>
          </p:nvPr>
        </p:nvSpPr>
        <p:spPr/>
        <p:txBody>
          <a:bodyPr/>
          <a:lstStyle/>
          <a:p>
            <a:r>
              <a:rPr lang="en-US" altLang="en-US" dirty="0"/>
              <a:t>What Do We Mean by Sustainability and Sustainable Business Practices?</a:t>
            </a:r>
          </a:p>
        </p:txBody>
      </p:sp>
      <p:sp>
        <p:nvSpPr>
          <p:cNvPr id="53251" name="Content Placeholder 5">
            <a:extLst>
              <a:ext uri="{FF2B5EF4-FFF2-40B4-BE49-F238E27FC236}">
                <a16:creationId xmlns="" xmlns:a16="http://schemas.microsoft.com/office/drawing/2014/main" id="{C320DDE1-D1B0-4404-BC7C-2789758816DD}"/>
              </a:ext>
            </a:extLst>
          </p:cNvPr>
          <p:cNvSpPr>
            <a:spLocks noGrp="1"/>
          </p:cNvSpPr>
          <p:nvPr>
            <p:ph idx="1"/>
          </p:nvPr>
        </p:nvSpPr>
        <p:spPr/>
        <p:txBody>
          <a:bodyPr>
            <a:normAutofit/>
          </a:bodyPr>
          <a:lstStyle/>
          <a:p>
            <a:r>
              <a:rPr lang="en-US" altLang="en-US" sz="3600" dirty="0"/>
              <a:t>Environmental sustainability strategies</a:t>
            </a:r>
          </a:p>
          <a:p>
            <a:pPr lvl="1"/>
            <a:r>
              <a:rPr lang="en-US" altLang="en-US" sz="3200" dirty="0"/>
              <a:t>Entail actions to operate businesses to protect and enhance natural resources and ecological support systems, to guard against outcomes that endanger the planet, and to be sustainable for centuries</a:t>
            </a:r>
          </a:p>
          <a:p>
            <a:pPr lvl="1"/>
            <a:r>
              <a:rPr lang="en-US" altLang="en-US" sz="3200" dirty="0"/>
              <a:t>Directed at improving a firm</a:t>
            </a:r>
            <a:r>
              <a:rPr lang="en-US" altLang="ja-JP" sz="3200" dirty="0"/>
              <a:t>’s triple bottom line (TBL): its performance on economic, environment, and social metrics</a:t>
            </a:r>
            <a:endParaRPr lang="en-US" altLang="en-US" sz="3200" dirty="0"/>
          </a:p>
        </p:txBody>
      </p:sp>
    </p:spTree>
    <p:extLst>
      <p:ext uri="{BB962C8B-B14F-4D97-AF65-F5344CB8AC3E}">
        <p14:creationId xmlns:p14="http://schemas.microsoft.com/office/powerpoint/2010/main" val="1654634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8" descr="This image shows three overlapping ovals. The intersection of the three ovals (profits, people, and planet) suggests that achieving positive results in all three areas can lead to a sustainable strate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757" y="1600220"/>
            <a:ext cx="6866510" cy="475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79" name="Title 1"/>
          <p:cNvSpPr>
            <a:spLocks noGrp="1"/>
          </p:cNvSpPr>
          <p:nvPr>
            <p:ph type="title"/>
          </p:nvPr>
        </p:nvSpPr>
        <p:spPr/>
        <p:txBody>
          <a:bodyPr/>
          <a:lstStyle/>
          <a:p>
            <a:r>
              <a:rPr lang="en-US" altLang="en-US" smtClean="0">
                <a:ea typeface="ヒラギノ角ゴ Pro W3" pitchFamily="123" charset="-128"/>
              </a:rPr>
              <a:t>Sustainable Strategy</a:t>
            </a:r>
          </a:p>
        </p:txBody>
      </p:sp>
    </p:spTree>
    <p:extLst>
      <p:ext uri="{BB962C8B-B14F-4D97-AF65-F5344CB8AC3E}">
        <p14:creationId xmlns:p14="http://schemas.microsoft.com/office/powerpoint/2010/main" val="2487451942"/>
      </p:ext>
    </p:extLst>
  </p:cSld>
  <p:clrMapOvr>
    <a:masterClrMapping/>
  </p:clrMapOvr>
  <p:transition>
    <p:cut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smtClean="0">
                <a:ea typeface="ヒラギノ角ゴ Pro W3" pitchFamily="123" charset="-128"/>
              </a:rPr>
              <a:t>Sustainable Strategy</a:t>
            </a:r>
          </a:p>
        </p:txBody>
      </p:sp>
      <p:sp>
        <p:nvSpPr>
          <p:cNvPr id="79876" name="TextBox 7"/>
          <p:cNvSpPr txBox="1">
            <a:spLocks noChangeArrowheads="1"/>
          </p:cNvSpPr>
          <p:nvPr/>
        </p:nvSpPr>
        <p:spPr bwMode="auto">
          <a:xfrm>
            <a:off x="7010400" y="549910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ヒラギノ角ゴ Pro W3" pitchFamily="123" charset="-128"/>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FontTx/>
              <a:buNone/>
            </a:pPr>
            <a:r>
              <a:rPr lang="en-US" altLang="en-US" sz="2000">
                <a:solidFill>
                  <a:srgbClr val="000000"/>
                </a:solidFill>
              </a:rPr>
              <a:t>Exhibit 5.9</a:t>
            </a:r>
          </a:p>
        </p:txBody>
      </p:sp>
      <p:pic>
        <p:nvPicPr>
          <p:cNvPr id="7987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72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5214352"/>
      </p:ext>
    </p:extLst>
  </p:cSld>
  <p:clrMapOvr>
    <a:masterClrMapping/>
  </p:clrMapOvr>
  <p:transition>
    <p:cut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9F0079C-8DB0-4102-9820-70EAD7ACA0DF}"/>
              </a:ext>
            </a:extLst>
          </p:cNvPr>
          <p:cNvSpPr>
            <a:spLocks noGrp="1"/>
          </p:cNvSpPr>
          <p:nvPr>
            <p:ph type="title"/>
          </p:nvPr>
        </p:nvSpPr>
        <p:spPr/>
        <p:txBody>
          <a:bodyPr/>
          <a:lstStyle/>
          <a:p>
            <a:r>
              <a:rPr lang="en-US" altLang="en-US" dirty="0"/>
              <a:t>Linking Strategy, Ethics and Social Responsibility</a:t>
            </a:r>
            <a:endParaRPr lang="en-US" dirty="0"/>
          </a:p>
        </p:txBody>
      </p:sp>
      <p:sp>
        <p:nvSpPr>
          <p:cNvPr id="5" name="Content Placeholder 4">
            <a:extLst>
              <a:ext uri="{FF2B5EF4-FFF2-40B4-BE49-F238E27FC236}">
                <a16:creationId xmlns="" xmlns:a16="http://schemas.microsoft.com/office/drawing/2014/main" id="{8683DB8E-4F5D-4B00-A94D-C091A6681044}"/>
              </a:ext>
            </a:extLst>
          </p:cNvPr>
          <p:cNvSpPr>
            <a:spLocks noGrp="1"/>
          </p:cNvSpPr>
          <p:nvPr>
            <p:ph idx="1"/>
          </p:nvPr>
        </p:nvSpPr>
        <p:spPr/>
        <p:txBody>
          <a:bodyPr>
            <a:normAutofit/>
          </a:bodyPr>
          <a:lstStyle/>
          <a:p>
            <a:r>
              <a:rPr lang="en-US" altLang="en-US" sz="3200" dirty="0"/>
              <a:t>In crafting and executing a strategy that delivers value to both customers and shareholders, what is a firm’s duty?</a:t>
            </a:r>
          </a:p>
          <a:p>
            <a:pPr lvl="1"/>
            <a:r>
              <a:rPr lang="en-US" altLang="en-US" sz="2800" dirty="0"/>
              <a:t>Act in an ethical manner?</a:t>
            </a:r>
          </a:p>
          <a:p>
            <a:pPr lvl="1"/>
            <a:r>
              <a:rPr lang="en-US" altLang="en-US" sz="2800" dirty="0"/>
              <a:t>Demonstrate socially responsible behavior by being a committed corporate citizen?</a:t>
            </a:r>
          </a:p>
          <a:p>
            <a:pPr lvl="1"/>
            <a:r>
              <a:rPr lang="en-US" altLang="en-US" sz="2800" dirty="0"/>
              <a:t>Adopt business practices that conserve natural resources, protect the interest of future generations, and preserve the well-being of the planet?</a:t>
            </a:r>
          </a:p>
        </p:txBody>
      </p:sp>
    </p:spTree>
    <p:extLst>
      <p:ext uri="{BB962C8B-B14F-4D97-AF65-F5344CB8AC3E}">
        <p14:creationId xmlns:p14="http://schemas.microsoft.com/office/powerpoint/2010/main" val="4005216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 xmlns:a16="http://schemas.microsoft.com/office/drawing/2014/main" id="{914DC457-E3CC-42CE-99DA-3ACFA89E24C6}"/>
              </a:ext>
            </a:extLst>
          </p:cNvPr>
          <p:cNvSpPr>
            <a:spLocks noGrp="1"/>
          </p:cNvSpPr>
          <p:nvPr>
            <p:ph type="title"/>
          </p:nvPr>
        </p:nvSpPr>
        <p:spPr>
          <a:xfrm>
            <a:off x="416606" y="0"/>
            <a:ext cx="8329648" cy="1274954"/>
          </a:xfrm>
        </p:spPr>
        <p:txBody>
          <a:bodyPr/>
          <a:lstStyle/>
          <a:p>
            <a:r>
              <a:rPr lang="en-US" altLang="en-US" dirty="0"/>
              <a:t>Crafting Social Responsibility and Sustainability Strategies</a:t>
            </a:r>
          </a:p>
        </p:txBody>
      </p:sp>
      <p:sp>
        <p:nvSpPr>
          <p:cNvPr id="54275" name="Content Placeholder 6">
            <a:extLst>
              <a:ext uri="{FF2B5EF4-FFF2-40B4-BE49-F238E27FC236}">
                <a16:creationId xmlns="" xmlns:a16="http://schemas.microsoft.com/office/drawing/2014/main" id="{90CED6C8-AA24-4EF4-819C-DE5C67CF6F50}"/>
              </a:ext>
            </a:extLst>
          </p:cNvPr>
          <p:cNvSpPr>
            <a:spLocks noGrp="1"/>
          </p:cNvSpPr>
          <p:nvPr>
            <p:ph idx="1"/>
          </p:nvPr>
        </p:nvSpPr>
        <p:spPr>
          <a:xfrm>
            <a:off x="182928" y="1325903"/>
            <a:ext cx="8778144" cy="5303462"/>
          </a:xfrm>
        </p:spPr>
        <p:txBody>
          <a:bodyPr>
            <a:noAutofit/>
          </a:bodyPr>
          <a:lstStyle/>
          <a:p>
            <a:r>
              <a:rPr lang="en-US" altLang="en-US" sz="3000" dirty="0"/>
              <a:t>To be socially responsible, there are decisions to make.</a:t>
            </a:r>
          </a:p>
          <a:p>
            <a:pPr lvl="1"/>
            <a:r>
              <a:rPr lang="en-US" altLang="en-US" sz="2800" dirty="0"/>
              <a:t>What charitable contributions should be made?</a:t>
            </a:r>
          </a:p>
          <a:p>
            <a:pPr lvl="1"/>
            <a:r>
              <a:rPr lang="en-US" altLang="en-US" sz="2800" dirty="0"/>
              <a:t>What kinds of community service projects should be emphasized?</a:t>
            </a:r>
          </a:p>
          <a:p>
            <a:pPr lvl="1"/>
            <a:r>
              <a:rPr lang="en-US" altLang="en-US" sz="2800" dirty="0"/>
              <a:t>What environmental actions should be supported?</a:t>
            </a:r>
          </a:p>
          <a:p>
            <a:pPr lvl="1"/>
            <a:r>
              <a:rPr lang="en-US" altLang="en-US" sz="2800" dirty="0"/>
              <a:t>How should a firm be made a good place to work?</a:t>
            </a:r>
          </a:p>
          <a:p>
            <a:pPr lvl="1"/>
            <a:r>
              <a:rPr lang="en-US" altLang="en-US" sz="2800" dirty="0"/>
              <a:t>Where and how workforce will diversity fit into the picture?</a:t>
            </a:r>
          </a:p>
          <a:p>
            <a:pPr lvl="1"/>
            <a:r>
              <a:rPr lang="en-US" altLang="en-US" sz="2800" dirty="0"/>
              <a:t>Which other worthy causes and projects that benefit society will the firm support?</a:t>
            </a:r>
          </a:p>
        </p:txBody>
      </p:sp>
    </p:spTree>
    <p:extLst>
      <p:ext uri="{BB962C8B-B14F-4D97-AF65-F5344CB8AC3E}">
        <p14:creationId xmlns:p14="http://schemas.microsoft.com/office/powerpoint/2010/main" val="3629887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6D48442-DE8B-4A9A-AEFC-CDADA96C9797}"/>
              </a:ext>
            </a:extLst>
          </p:cNvPr>
          <p:cNvSpPr>
            <a:spLocks noGrp="1"/>
          </p:cNvSpPr>
          <p:nvPr>
            <p:ph type="title"/>
          </p:nvPr>
        </p:nvSpPr>
        <p:spPr>
          <a:xfrm>
            <a:off x="914440" y="0"/>
            <a:ext cx="7315120" cy="1274954"/>
          </a:xfrm>
        </p:spPr>
        <p:txBody>
          <a:bodyPr/>
          <a:lstStyle/>
          <a:p>
            <a:r>
              <a:rPr lang="en-US" altLang="en-US" dirty="0"/>
              <a:t>The Business Case for Socially Responsible Behavior</a:t>
            </a:r>
            <a:endParaRPr lang="en-US" dirty="0"/>
          </a:p>
        </p:txBody>
      </p:sp>
      <p:sp>
        <p:nvSpPr>
          <p:cNvPr id="5" name="Content Placeholder 4">
            <a:extLst>
              <a:ext uri="{FF2B5EF4-FFF2-40B4-BE49-F238E27FC236}">
                <a16:creationId xmlns="" xmlns:a16="http://schemas.microsoft.com/office/drawing/2014/main" id="{A063C464-AC1C-4EE1-83E9-54AFEBFC46FB}"/>
              </a:ext>
            </a:extLst>
          </p:cNvPr>
          <p:cNvSpPr>
            <a:spLocks noGrp="1"/>
          </p:cNvSpPr>
          <p:nvPr>
            <p:ph idx="1"/>
          </p:nvPr>
        </p:nvSpPr>
        <p:spPr/>
        <p:txBody>
          <a:bodyPr>
            <a:noAutofit/>
          </a:bodyPr>
          <a:lstStyle/>
          <a:p>
            <a:r>
              <a:rPr lang="en-US" altLang="en-US" sz="3200" dirty="0"/>
              <a:t>There are reasons why the exercise of corporate social responsibility is good business.</a:t>
            </a:r>
          </a:p>
          <a:p>
            <a:pPr lvl="1"/>
            <a:r>
              <a:rPr lang="en-US" altLang="en-US" sz="2600" dirty="0"/>
              <a:t>Such actions can lead to increased buyer patronage.</a:t>
            </a:r>
          </a:p>
          <a:p>
            <a:pPr lvl="1"/>
            <a:r>
              <a:rPr lang="en-US" altLang="en-US" sz="2600" dirty="0"/>
              <a:t>A strong commitment to socially responsible behavior reduces the risk of reputation-damaging incidents.</a:t>
            </a:r>
          </a:p>
          <a:p>
            <a:pPr lvl="1"/>
            <a:r>
              <a:rPr lang="en-US" altLang="en-US" sz="2600" dirty="0"/>
              <a:t>Socially responsible actions yield internal benefits (e.g., employee recruiting, retention, and training costs) and can improve operational efficiency.</a:t>
            </a:r>
          </a:p>
          <a:p>
            <a:pPr lvl="1"/>
            <a:r>
              <a:rPr lang="en-US" altLang="en-US" sz="2600" dirty="0"/>
              <a:t>Well-conceived social responsibility strategies work to the advantage of shareholders</a:t>
            </a:r>
            <a:r>
              <a:rPr lang="en-US" altLang="en-US" sz="2600" dirty="0" smtClean="0"/>
              <a:t>.</a:t>
            </a:r>
            <a:endParaRPr lang="en-US" altLang="en-US" sz="2600" dirty="0"/>
          </a:p>
        </p:txBody>
      </p:sp>
    </p:spTree>
    <p:extLst>
      <p:ext uri="{BB962C8B-B14F-4D97-AF65-F5344CB8AC3E}">
        <p14:creationId xmlns:p14="http://schemas.microsoft.com/office/powerpoint/2010/main" val="2980731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9FD000-CF8D-46FA-96D1-0D6307886B4B}"/>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 xmlns:a16="http://schemas.microsoft.com/office/drawing/2014/main" id="{E9B8B37F-245C-4902-A5F1-F64C2028812E}"/>
              </a:ext>
            </a:extLst>
          </p:cNvPr>
          <p:cNvSpPr>
            <a:spLocks noGrp="1"/>
          </p:cNvSpPr>
          <p:nvPr>
            <p:ph idx="1"/>
          </p:nvPr>
        </p:nvSpPr>
        <p:spPr>
          <a:xfrm>
            <a:off x="416606" y="2331732"/>
            <a:ext cx="8320949" cy="4206194"/>
          </a:xfrm>
        </p:spPr>
        <p:txBody>
          <a:bodyPr/>
          <a:lstStyle/>
          <a:p>
            <a:pPr algn="ctr"/>
            <a:r>
              <a:rPr lang="en-US" dirty="0"/>
              <a:t>Long descriptions of images</a:t>
            </a:r>
          </a:p>
        </p:txBody>
      </p:sp>
    </p:spTree>
    <p:extLst>
      <p:ext uri="{BB962C8B-B14F-4D97-AF65-F5344CB8AC3E}">
        <p14:creationId xmlns:p14="http://schemas.microsoft.com/office/powerpoint/2010/main" val="2970424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58F51C2E-39F3-4B7E-8AEF-8B3070281CEE}"/>
              </a:ext>
            </a:extLst>
          </p:cNvPr>
          <p:cNvSpPr>
            <a:spLocks noGrp="1"/>
          </p:cNvSpPr>
          <p:nvPr>
            <p:ph type="title"/>
          </p:nvPr>
        </p:nvSpPr>
        <p:spPr/>
        <p:txBody>
          <a:bodyPr>
            <a:noAutofit/>
          </a:bodyPr>
          <a:lstStyle/>
          <a:p>
            <a:r>
              <a:rPr lang="en-US" sz="2800" dirty="0"/>
              <a:t>Appendix 1 </a:t>
            </a:r>
            <a:r>
              <a:rPr lang="en-US" sz="2800" b="1" dirty="0">
                <a:solidFill>
                  <a:srgbClr val="E56C37"/>
                </a:solidFill>
                <a:cs typeface="Tahoma" pitchFamily="34" charset="0"/>
              </a:rPr>
              <a:t>FIGURE 9.1 </a:t>
            </a:r>
            <a:r>
              <a:rPr lang="en-US" sz="2800" b="1" dirty="0"/>
              <a:t>The Costs Companies Incur When Ethical Wrongdoing Is Discovered and Punished</a:t>
            </a:r>
            <a:endParaRPr lang="en-US" sz="2800" dirty="0"/>
          </a:p>
        </p:txBody>
      </p:sp>
      <p:sp>
        <p:nvSpPr>
          <p:cNvPr id="6" name="Text Placeholder 5">
            <a:extLst>
              <a:ext uri="{FF2B5EF4-FFF2-40B4-BE49-F238E27FC236}">
                <a16:creationId xmlns="" xmlns:a16="http://schemas.microsoft.com/office/drawing/2014/main" id="{B07FE082-4CC5-4957-970B-38783A74AD24}"/>
              </a:ext>
            </a:extLst>
          </p:cNvPr>
          <p:cNvSpPr>
            <a:spLocks noGrp="1"/>
          </p:cNvSpPr>
          <p:nvPr>
            <p:ph type="body" sz="quarter" idx="16"/>
          </p:nvPr>
        </p:nvSpPr>
        <p:spPr/>
        <p:txBody>
          <a:bodyPr/>
          <a:lstStyle/>
          <a:p>
            <a:pPr marL="0" indent="0" algn="ctr">
              <a:buNone/>
            </a:pPr>
            <a:r>
              <a:rPr lang="en-US" dirty="0">
                <a:hlinkClick r:id="rId2" action="ppaction://hlinksldjump"/>
              </a:rPr>
              <a:t>Return to slide.</a:t>
            </a:r>
            <a:endParaRPr lang="en-US" dirty="0"/>
          </a:p>
        </p:txBody>
      </p:sp>
      <p:sp>
        <p:nvSpPr>
          <p:cNvPr id="7" name="Text Placeholder 6">
            <a:extLst>
              <a:ext uri="{FF2B5EF4-FFF2-40B4-BE49-F238E27FC236}">
                <a16:creationId xmlns="" xmlns:a16="http://schemas.microsoft.com/office/drawing/2014/main" id="{70BC92E9-1D5C-459A-A130-3985E4D7C654}"/>
              </a:ext>
            </a:extLst>
          </p:cNvPr>
          <p:cNvSpPr>
            <a:spLocks noGrp="1"/>
          </p:cNvSpPr>
          <p:nvPr>
            <p:ph type="body" sz="quarter" idx="17"/>
          </p:nvPr>
        </p:nvSpPr>
        <p:spPr/>
        <p:txBody>
          <a:bodyPr>
            <a:normAutofit fontScale="77500" lnSpcReduction="20000"/>
          </a:bodyPr>
          <a:lstStyle/>
          <a:p>
            <a:pPr marL="0" indent="0">
              <a:buNone/>
            </a:pPr>
            <a:r>
              <a:rPr lang="en-US" dirty="0"/>
              <a:t>The image portrays the three areas where the costs of ethical wrongdoing impact organizations: visible costs, internal administrative costs, and intangible or less visible costs. </a:t>
            </a:r>
          </a:p>
          <a:p>
            <a:pPr marL="0" indent="0">
              <a:buNone/>
            </a:pPr>
            <a:r>
              <a:rPr lang="en-US" dirty="0"/>
              <a:t>Visible costs include: government fines and penalties, civil penalties arising from class-action lawsuits and other litigation aimed at punishing the company for its offense and the harm done to others, and the costs to shareholders in the form of a lower stock price (and possibly lower dividends). </a:t>
            </a:r>
          </a:p>
          <a:p>
            <a:pPr marL="0" indent="0">
              <a:buNone/>
            </a:pPr>
            <a:r>
              <a:rPr lang="en-US" dirty="0"/>
              <a:t>Internal administrative costs include: legal and investigative costs incurred by the company, the costs of providing remedial education and ethics training to company personnel, costs of taking corrective actions, and administration costs associated with ensuring future compliance. </a:t>
            </a:r>
          </a:p>
          <a:p>
            <a:pPr marL="0" indent="0">
              <a:buNone/>
            </a:pPr>
            <a:r>
              <a:rPr lang="en-US" dirty="0"/>
              <a:t>Intangible or less visible costs include: customer defections, loss of reputation, lost employee morale and higher degrees of employee cynicism, higher employee turnover, higher recruiting costs and difficulty in attracting employees, adverse effects on employee productivity, and the costs of complying with often harsher government regulation.</a:t>
            </a:r>
          </a:p>
        </p:txBody>
      </p:sp>
    </p:spTree>
    <p:extLst>
      <p:ext uri="{BB962C8B-B14F-4D97-AF65-F5344CB8AC3E}">
        <p14:creationId xmlns:p14="http://schemas.microsoft.com/office/powerpoint/2010/main" val="1088864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BC58E24-867D-42E1-A893-4F13D8DB645E}"/>
              </a:ext>
            </a:extLst>
          </p:cNvPr>
          <p:cNvSpPr>
            <a:spLocks noGrp="1"/>
          </p:cNvSpPr>
          <p:nvPr>
            <p:ph type="title"/>
          </p:nvPr>
        </p:nvSpPr>
        <p:spPr/>
        <p:txBody>
          <a:bodyPr/>
          <a:lstStyle/>
          <a:p>
            <a:r>
              <a:rPr lang="en-US" altLang="en-US" dirty="0"/>
              <a:t>What Do We Mean by Business Ethics?</a:t>
            </a:r>
            <a:endParaRPr lang="en-US" dirty="0"/>
          </a:p>
        </p:txBody>
      </p:sp>
      <p:sp>
        <p:nvSpPr>
          <p:cNvPr id="5" name="Content Placeholder 4">
            <a:extLst>
              <a:ext uri="{FF2B5EF4-FFF2-40B4-BE49-F238E27FC236}">
                <a16:creationId xmlns="" xmlns:a16="http://schemas.microsoft.com/office/drawing/2014/main" id="{FBBC6D03-88D7-467A-B040-D66DF5D60DDD}"/>
              </a:ext>
            </a:extLst>
          </p:cNvPr>
          <p:cNvSpPr>
            <a:spLocks noGrp="1"/>
          </p:cNvSpPr>
          <p:nvPr>
            <p:ph idx="1"/>
          </p:nvPr>
        </p:nvSpPr>
        <p:spPr/>
        <p:txBody>
          <a:bodyPr/>
          <a:lstStyle/>
          <a:p>
            <a:r>
              <a:rPr lang="en-US" altLang="en-US" dirty="0"/>
              <a:t>Business ethics</a:t>
            </a:r>
          </a:p>
          <a:p>
            <a:pPr lvl="1"/>
            <a:r>
              <a:rPr lang="en-US" altLang="en-US" dirty="0"/>
              <a:t>It is the application of ethical principles and standards to the actions and decisions of business organizations and the conduct of their personnel.</a:t>
            </a:r>
          </a:p>
          <a:p>
            <a:r>
              <a:rPr lang="en-US" altLang="en-US" dirty="0"/>
              <a:t>How do ethics and business ethics differ?</a:t>
            </a:r>
          </a:p>
          <a:p>
            <a:pPr lvl="1"/>
            <a:r>
              <a:rPr lang="en-US" altLang="en-US" dirty="0"/>
              <a:t>Ethical principles in business are not materially different from ethical principles in general.</a:t>
            </a:r>
          </a:p>
          <a:p>
            <a:r>
              <a:rPr lang="en-US" altLang="en-US" dirty="0"/>
              <a:t>Business actions</a:t>
            </a:r>
          </a:p>
          <a:p>
            <a:pPr lvl="1"/>
            <a:r>
              <a:rPr lang="en-US" altLang="en-US" dirty="0"/>
              <a:t>Actions are judged by general ethical standards of society.</a:t>
            </a:r>
          </a:p>
          <a:p>
            <a:pPr lvl="1"/>
            <a:r>
              <a:rPr lang="en-US" altLang="en-US" dirty="0"/>
              <a:t>Actions are not subject to more permissive standards.</a:t>
            </a:r>
          </a:p>
        </p:txBody>
      </p:sp>
    </p:spTree>
    <p:extLst>
      <p:ext uri="{BB962C8B-B14F-4D97-AF65-F5344CB8AC3E}">
        <p14:creationId xmlns:p14="http://schemas.microsoft.com/office/powerpoint/2010/main" val="3987957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3">
            <a:extLst>
              <a:ext uri="{FF2B5EF4-FFF2-40B4-BE49-F238E27FC236}">
                <a16:creationId xmlns="" xmlns:a16="http://schemas.microsoft.com/office/drawing/2014/main" id="{5D07AA20-8431-4ED7-946B-9B99C8F1CE25}"/>
              </a:ext>
            </a:extLst>
          </p:cNvPr>
          <p:cNvSpPr>
            <a:spLocks noGrp="1"/>
          </p:cNvSpPr>
          <p:nvPr>
            <p:ph type="title"/>
          </p:nvPr>
        </p:nvSpPr>
        <p:spPr/>
        <p:txBody>
          <a:bodyPr/>
          <a:lstStyle/>
          <a:p>
            <a:pPr eaLnBrk="1" hangingPunct="1"/>
            <a:r>
              <a:rPr altLang="en-US" dirty="0">
                <a:ea typeface="ＭＳ Ｐゴシック" panose="020B0600070205080204" pitchFamily="34" charset="-128"/>
              </a:rPr>
              <a:t>CORE CONCEPT</a:t>
            </a:r>
            <a:r>
              <a:rPr lang="en-US" altLang="en-US" dirty="0">
                <a:ea typeface="ＭＳ Ｐゴシック" panose="020B0600070205080204" pitchFamily="34" charset="-128"/>
              </a:rPr>
              <a:t>: Business Ethics</a:t>
            </a:r>
            <a:endParaRPr altLang="en-US" dirty="0">
              <a:ea typeface="ＭＳ Ｐゴシック" panose="020B0600070205080204" pitchFamily="34" charset="-128"/>
            </a:endParaRPr>
          </a:p>
        </p:txBody>
      </p:sp>
      <p:sp>
        <p:nvSpPr>
          <p:cNvPr id="28674" name="Content Placeholder 2">
            <a:extLst>
              <a:ext uri="{FF2B5EF4-FFF2-40B4-BE49-F238E27FC236}">
                <a16:creationId xmlns="" xmlns:a16="http://schemas.microsoft.com/office/drawing/2014/main" id="{886A79B8-3B7C-4A5C-9FF0-EE4432F45F17}"/>
              </a:ext>
            </a:extLst>
          </p:cNvPr>
          <p:cNvSpPr>
            <a:spLocks noGrp="1"/>
          </p:cNvSpPr>
          <p:nvPr>
            <p:ph idx="1"/>
          </p:nvPr>
        </p:nvSpPr>
        <p:spPr/>
        <p:txBody>
          <a:bodyPr>
            <a:normAutofit/>
          </a:bodyPr>
          <a:lstStyle/>
          <a:p>
            <a:pPr eaLnBrk="1" hangingPunct="1">
              <a:lnSpc>
                <a:spcPct val="150000"/>
              </a:lnSpc>
            </a:pPr>
            <a:r>
              <a:rPr altLang="en-US" sz="3200" b="1" dirty="0">
                <a:ea typeface="ＭＳ Ｐゴシック" panose="020B0600070205080204" pitchFamily="34" charset="-128"/>
              </a:rPr>
              <a:t>Business ethics </a:t>
            </a:r>
            <a:r>
              <a:rPr altLang="en-US" sz="3200" dirty="0">
                <a:ea typeface="ＭＳ Ｐゴシック" panose="020B0600070205080204" pitchFamily="34" charset="-128"/>
              </a:rPr>
              <a:t>involves the application of general ethical principles to the actions and decisions of businesses and the conduct of their personnel.</a:t>
            </a:r>
          </a:p>
        </p:txBody>
      </p:sp>
    </p:spTree>
    <p:extLst>
      <p:ext uri="{BB962C8B-B14F-4D97-AF65-F5344CB8AC3E}">
        <p14:creationId xmlns:p14="http://schemas.microsoft.com/office/powerpoint/2010/main" val="2251596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221C4E2-9C2F-4726-AC50-A89E41798FAA}"/>
              </a:ext>
            </a:extLst>
          </p:cNvPr>
          <p:cNvSpPr>
            <a:spLocks noGrp="1"/>
          </p:cNvSpPr>
          <p:nvPr>
            <p:ph type="title"/>
          </p:nvPr>
        </p:nvSpPr>
        <p:spPr/>
        <p:txBody>
          <a:bodyPr>
            <a:normAutofit fontScale="90000"/>
          </a:bodyPr>
          <a:lstStyle/>
          <a:p>
            <a:r>
              <a:rPr lang="en-US" altLang="en-US" dirty="0"/>
              <a:t>Drivers of Unethical Strategies and Business Behavior</a:t>
            </a:r>
            <a:endParaRPr lang="en-US" dirty="0"/>
          </a:p>
        </p:txBody>
      </p:sp>
      <p:sp>
        <p:nvSpPr>
          <p:cNvPr id="5" name="Content Placeholder 4">
            <a:extLst>
              <a:ext uri="{FF2B5EF4-FFF2-40B4-BE49-F238E27FC236}">
                <a16:creationId xmlns="" xmlns:a16="http://schemas.microsoft.com/office/drawing/2014/main" id="{31D27B52-7146-4981-AEC1-C86D0283DFAA}"/>
              </a:ext>
            </a:extLst>
          </p:cNvPr>
          <p:cNvSpPr>
            <a:spLocks noGrp="1"/>
          </p:cNvSpPr>
          <p:nvPr>
            <p:ph idx="1"/>
          </p:nvPr>
        </p:nvSpPr>
        <p:spPr>
          <a:xfrm>
            <a:off x="274367" y="1051587"/>
            <a:ext cx="8686705" cy="5370798"/>
          </a:xfrm>
        </p:spPr>
        <p:txBody>
          <a:bodyPr>
            <a:noAutofit/>
          </a:bodyPr>
          <a:lstStyle/>
          <a:p>
            <a:r>
              <a:rPr lang="en-US" sz="3200" dirty="0"/>
              <a:t>What might lead to unethical strategies and business behavior?</a:t>
            </a:r>
          </a:p>
          <a:p>
            <a:pPr marL="1200150" lvl="1" indent="-457200"/>
            <a:r>
              <a:rPr lang="en-US" sz="2800" dirty="0"/>
              <a:t>The view that </a:t>
            </a:r>
            <a:r>
              <a:rPr lang="en-US" altLang="ja-JP" sz="2800" dirty="0"/>
              <a:t>“the business of business is business, not ethics”</a:t>
            </a:r>
          </a:p>
          <a:p>
            <a:pPr marL="1200150" lvl="1" indent="-457200"/>
            <a:r>
              <a:rPr lang="en-US" sz="2800" dirty="0"/>
              <a:t>Faulty oversight, enabling the unscrupulous pursuit of personal gain and other selfish interests </a:t>
            </a:r>
          </a:p>
          <a:p>
            <a:pPr marL="1200150" lvl="1" indent="-457200"/>
            <a:r>
              <a:rPr lang="en-US" sz="2800" dirty="0"/>
              <a:t>Heavy pressures on managers to meet or beat performance targets</a:t>
            </a:r>
          </a:p>
          <a:p>
            <a:pPr marL="1200150" lvl="1" indent="-457200"/>
            <a:r>
              <a:rPr lang="en-US" sz="2800" dirty="0"/>
              <a:t>Company culture that puts profitability and good business performance ahead of ethical behavior</a:t>
            </a:r>
          </a:p>
          <a:p>
            <a:endParaRPr lang="en-US" sz="3200" dirty="0"/>
          </a:p>
        </p:txBody>
      </p:sp>
    </p:spTree>
    <p:extLst>
      <p:ext uri="{BB962C8B-B14F-4D97-AF65-F5344CB8AC3E}">
        <p14:creationId xmlns:p14="http://schemas.microsoft.com/office/powerpoint/2010/main" val="1432334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 xmlns:a16="http://schemas.microsoft.com/office/drawing/2014/main" id="{2C2E7216-9194-48EF-A36F-AA354BCA4346}"/>
              </a:ext>
            </a:extLst>
          </p:cNvPr>
          <p:cNvSpPr>
            <a:spLocks noGrp="1"/>
          </p:cNvSpPr>
          <p:nvPr>
            <p:ph type="title"/>
          </p:nvPr>
        </p:nvSpPr>
        <p:spPr/>
        <p:txBody>
          <a:bodyPr/>
          <a:lstStyle/>
          <a:p>
            <a:r>
              <a:rPr lang="en-US" altLang="en-US" dirty="0"/>
              <a:t>The Business Case for Ethical Strategies</a:t>
            </a:r>
          </a:p>
        </p:txBody>
      </p:sp>
      <p:sp>
        <p:nvSpPr>
          <p:cNvPr id="33795" name="Content Placeholder 2">
            <a:extLst>
              <a:ext uri="{FF2B5EF4-FFF2-40B4-BE49-F238E27FC236}">
                <a16:creationId xmlns="" xmlns:a16="http://schemas.microsoft.com/office/drawing/2014/main" id="{7E820F69-C452-4714-8B07-13FD3D1D2B9B}"/>
              </a:ext>
            </a:extLst>
          </p:cNvPr>
          <p:cNvSpPr>
            <a:spLocks noGrp="1"/>
          </p:cNvSpPr>
          <p:nvPr>
            <p:ph idx="1"/>
          </p:nvPr>
        </p:nvSpPr>
        <p:spPr/>
        <p:txBody>
          <a:bodyPr/>
          <a:lstStyle/>
          <a:p>
            <a:r>
              <a:rPr lang="en-US" altLang="en-US" dirty="0"/>
              <a:t>Deliberate pursuit of unethical strategies and tolerance of unethical conduct is a risky and costly practice from both a shareholder perspective and a reputational standpoint.</a:t>
            </a:r>
          </a:p>
          <a:p>
            <a:r>
              <a:rPr lang="en-US" altLang="en-US" dirty="0"/>
              <a:t>Adopting ethical strategies and engaging only in ethical conduct are simply good business.</a:t>
            </a:r>
          </a:p>
          <a:p>
            <a:r>
              <a:rPr lang="en-US" altLang="en-US" dirty="0"/>
              <a:t>Sarbanes-Oxley Act (2002)</a:t>
            </a:r>
          </a:p>
          <a:p>
            <a:pPr marL="457200" lvl="1" indent="0">
              <a:buNone/>
            </a:pPr>
            <a:r>
              <a:rPr lang="en-US" altLang="en-US" sz="2600" dirty="0"/>
              <a:t>Publicly traded firms must have a code of ethics or else explain in writing to the Securities and Exchange Commission why they do not.</a:t>
            </a:r>
          </a:p>
        </p:txBody>
      </p:sp>
    </p:spTree>
    <p:extLst>
      <p:ext uri="{BB962C8B-B14F-4D97-AF65-F5344CB8AC3E}">
        <p14:creationId xmlns:p14="http://schemas.microsoft.com/office/powerpoint/2010/main" val="1831221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B5748DD3-C335-4BC9-8575-05C41D749600}"/>
              </a:ext>
            </a:extLst>
          </p:cNvPr>
          <p:cNvSpPr>
            <a:spLocks noGrp="1"/>
          </p:cNvSpPr>
          <p:nvPr>
            <p:ph type="title" idx="4294967295"/>
          </p:nvPr>
        </p:nvSpPr>
        <p:spPr>
          <a:xfrm>
            <a:off x="0" y="12700"/>
            <a:ext cx="9144000" cy="338138"/>
          </a:xfrm>
          <a:extLst>
            <a:ext uri="{909E8E84-426E-40dd-AFC4-6F175D3DCCD1}"/>
            <a:ext uri="{91240B29-F687-4f45-9708-019B960494DF}"/>
            <a:ext uri="{AF507438-7753-43e0-B8FC-AC1667EBCBE1}"/>
          </a:extLst>
        </p:spPr>
        <p:txBody>
          <a:bodyPr>
            <a:noAutofit/>
          </a:bodyPr>
          <a:lstStyle/>
          <a:p>
            <a:pPr marL="1089025" indent="-1089025" algn="l" eaLnBrk="1" hangingPunct="1">
              <a:defRPr/>
            </a:pPr>
            <a:r>
              <a:rPr sz="1600" b="1" kern="1200" dirty="0">
                <a:solidFill>
                  <a:srgbClr val="E56C37"/>
                </a:solidFill>
                <a:ea typeface="+mn-ea"/>
                <a:cs typeface="Tahoma" pitchFamily="34" charset="0"/>
              </a:rPr>
              <a:t>FIGURE</a:t>
            </a:r>
            <a:r>
              <a:rPr lang="en-US" sz="1600" b="1" kern="1200" dirty="0">
                <a:solidFill>
                  <a:srgbClr val="E56C37"/>
                </a:solidFill>
                <a:ea typeface="+mn-ea"/>
                <a:cs typeface="Tahoma" pitchFamily="34" charset="0"/>
              </a:rPr>
              <a:t> 9.1</a:t>
            </a:r>
            <a:r>
              <a:rPr lang="en-US" sz="1600" b="1" kern="1200" dirty="0">
                <a:ea typeface="+mn-ea"/>
                <a:cs typeface="Tahoma" pitchFamily="34" charset="0"/>
              </a:rPr>
              <a:t>	</a:t>
            </a:r>
            <a:r>
              <a:rPr sz="1600" b="1" kern="1200" dirty="0">
                <a:ea typeface="+mn-ea"/>
                <a:cs typeface="+mn-cs"/>
              </a:rPr>
              <a:t>The Costs Companies Incur When Ethical Wrongdoing Is Discovered and Punished</a:t>
            </a:r>
            <a:endParaRPr sz="1600" b="1" dirty="0"/>
          </a:p>
        </p:txBody>
      </p:sp>
      <p:pic>
        <p:nvPicPr>
          <p:cNvPr id="34823" name="Picture 6" descr="The image portrays the three areas where the costs of ethical wrongdoing impact organizations: visible costs, internal administrative costs, and intangible or less visible costs. ">
            <a:extLst>
              <a:ext uri="{FF2B5EF4-FFF2-40B4-BE49-F238E27FC236}">
                <a16:creationId xmlns="" xmlns:a16="http://schemas.microsoft.com/office/drawing/2014/main" id="{69171D41-470E-4649-A39E-95E41DB4F0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 y="879475"/>
            <a:ext cx="830580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Placeholder 1">
            <a:extLst>
              <a:ext uri="{FF2B5EF4-FFF2-40B4-BE49-F238E27FC236}">
                <a16:creationId xmlns="" xmlns:a16="http://schemas.microsoft.com/office/drawing/2014/main" id="{4F034012-2D15-4B42-AD37-FB36F9F926BD}"/>
              </a:ext>
            </a:extLst>
          </p:cNvPr>
          <p:cNvSpPr>
            <a:spLocks noGrp="1"/>
          </p:cNvSpPr>
          <p:nvPr>
            <p:ph type="body" sz="quarter" idx="12"/>
          </p:nvPr>
        </p:nvSpPr>
        <p:spPr/>
        <p:txBody>
          <a:bodyPr>
            <a:normAutofit fontScale="92500"/>
          </a:bodyPr>
          <a:lstStyle/>
          <a:p>
            <a:pPr marL="0" indent="0" algn="ctr">
              <a:buNone/>
            </a:pPr>
            <a:r>
              <a:rPr lang="en-US" dirty="0">
                <a:hlinkClick r:id="rId4" action="ppaction://hlinksldjump"/>
              </a:rPr>
              <a:t>Jump to Appendix 1 for long description.</a:t>
            </a:r>
            <a:endParaRPr lang="en-US" dirty="0"/>
          </a:p>
        </p:txBody>
      </p:sp>
    </p:spTree>
    <p:extLst>
      <p:ext uri="{BB962C8B-B14F-4D97-AF65-F5344CB8AC3E}">
        <p14:creationId xmlns:p14="http://schemas.microsoft.com/office/powerpoint/2010/main" val="3838939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DB1694F7-6525-4F19-8236-8F9CF4DCE3D8}"/>
              </a:ext>
            </a:extLst>
          </p:cNvPr>
          <p:cNvSpPr>
            <a:spLocks noGrp="1"/>
          </p:cNvSpPr>
          <p:nvPr>
            <p:ph type="title"/>
          </p:nvPr>
        </p:nvSpPr>
        <p:spPr/>
        <p:txBody>
          <a:bodyPr>
            <a:normAutofit fontScale="90000"/>
          </a:bodyPr>
          <a:lstStyle/>
          <a:p>
            <a:r>
              <a:rPr lang="en-US" altLang="en-US" dirty="0"/>
              <a:t>Ensuring a Strong Commitment to Business Ethics in Companies with International Operations</a:t>
            </a:r>
            <a:endParaRPr lang="en-US" dirty="0"/>
          </a:p>
        </p:txBody>
      </p:sp>
      <p:sp>
        <p:nvSpPr>
          <p:cNvPr id="6" name="Content Placeholder 5">
            <a:extLst>
              <a:ext uri="{FF2B5EF4-FFF2-40B4-BE49-F238E27FC236}">
                <a16:creationId xmlns="" xmlns:a16="http://schemas.microsoft.com/office/drawing/2014/main" id="{9235B9EF-322F-4C73-930E-EE531D62E070}"/>
              </a:ext>
            </a:extLst>
          </p:cNvPr>
          <p:cNvSpPr>
            <a:spLocks noGrp="1"/>
          </p:cNvSpPr>
          <p:nvPr>
            <p:ph idx="1"/>
          </p:nvPr>
        </p:nvSpPr>
        <p:spPr/>
        <p:txBody>
          <a:bodyPr>
            <a:normAutofit/>
          </a:bodyPr>
          <a:lstStyle/>
          <a:p>
            <a:r>
              <a:rPr lang="en-US" altLang="en-US" sz="3200" dirty="0"/>
              <a:t>There are three schools of thought about the extent to which the ethical standards travel across cultures and whether multinational firms can apply the same set of ethical standards in all of the locations where they operate.</a:t>
            </a:r>
          </a:p>
          <a:p>
            <a:pPr lvl="1"/>
            <a:r>
              <a:rPr lang="en-US" altLang="en-US" sz="3200" dirty="0"/>
              <a:t>Ethical Universalism</a:t>
            </a:r>
          </a:p>
          <a:p>
            <a:pPr lvl="1"/>
            <a:r>
              <a:rPr lang="en-US" altLang="en-US" sz="3200" dirty="0"/>
              <a:t>Ethical Relativism</a:t>
            </a:r>
          </a:p>
          <a:p>
            <a:pPr lvl="1"/>
            <a:r>
              <a:rPr lang="en-US" altLang="en-US" sz="3200" dirty="0"/>
              <a:t>Integrative Social Contracts Theory</a:t>
            </a:r>
          </a:p>
          <a:p>
            <a:endParaRPr lang="en-US" sz="3200" dirty="0"/>
          </a:p>
        </p:txBody>
      </p:sp>
    </p:spTree>
    <p:extLst>
      <p:ext uri="{BB962C8B-B14F-4D97-AF65-F5344CB8AC3E}">
        <p14:creationId xmlns:p14="http://schemas.microsoft.com/office/powerpoint/2010/main" val="2911774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ESM6e 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10169</TotalTime>
  <Words>1909</Words>
  <Application>Microsoft Office PowerPoint</Application>
  <PresentationFormat>On-screen Show (4:3)</PresentationFormat>
  <Paragraphs>141</Paragraphs>
  <Slides>33</Slides>
  <Notes>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MS PGothic</vt:lpstr>
      <vt:lpstr>ヒラギノ角ゴ Pro W3</vt:lpstr>
      <vt:lpstr>Arial</vt:lpstr>
      <vt:lpstr>Arial Black</vt:lpstr>
      <vt:lpstr>Calibri</vt:lpstr>
      <vt:lpstr>Tahoma</vt:lpstr>
      <vt:lpstr>Times New Roman</vt:lpstr>
      <vt:lpstr>1_ESM6e Red bar footer BODY/MAIN CONTENT</vt:lpstr>
      <vt:lpstr>CHAPTER 9 Ethics, Corporate Social Responsibility, Environmental Sustainability, and Strategy </vt:lpstr>
      <vt:lpstr>LEARNING OBJECTIVES</vt:lpstr>
      <vt:lpstr>Linking Strategy, Ethics and Social Responsibility</vt:lpstr>
      <vt:lpstr>What Do We Mean by Business Ethics?</vt:lpstr>
      <vt:lpstr>CORE CONCEPT: Business Ethics</vt:lpstr>
      <vt:lpstr>Drivers of Unethical Strategies and Business Behavior</vt:lpstr>
      <vt:lpstr>The Business Case for Ethical Strategies</vt:lpstr>
      <vt:lpstr>FIGURE 9.1 The Costs Companies Incur When Ethical Wrongdoing Is Discovered and Punished</vt:lpstr>
      <vt:lpstr>Ensuring a Strong Commitment to Business Ethics in Companies with International Operations</vt:lpstr>
      <vt:lpstr>The School of Ethical Universalism</vt:lpstr>
      <vt:lpstr>CORE CONCEPT: Ethical Universalism</vt:lpstr>
      <vt:lpstr>Examples of Universal Ethical Principles or Norms</vt:lpstr>
      <vt:lpstr>The School of Ethical Relativism</vt:lpstr>
      <vt:lpstr>CORE CONCEPT: Ethical Relativism</vt:lpstr>
      <vt:lpstr>Integrative Social Contracts Theory</vt:lpstr>
      <vt:lpstr>CORE CONCEPT: Integrative Social Contracts Theory</vt:lpstr>
      <vt:lpstr>Ethics: It Is Not as Easy as It Seems</vt:lpstr>
      <vt:lpstr>Strategy, Corporate Social Responsibility and Environmental Sustainability</vt:lpstr>
      <vt:lpstr>CORE CONCEPT: Corporate Social Responsibility</vt:lpstr>
      <vt:lpstr>Internal and External Stakeholders in an Exchange Relationship with the Firm</vt:lpstr>
      <vt:lpstr>The Pyramid of Corporate Social Responsibility</vt:lpstr>
      <vt:lpstr>Common Corporate Social Responsibility (CSR) Initiatives</vt:lpstr>
      <vt:lpstr>CORE CONCEPT: Corporate Social Responsibility Strategy</vt:lpstr>
      <vt:lpstr>Corporate Social Responsibility and the Triple Bottom Line</vt:lpstr>
      <vt:lpstr>Sustainable Strategy</vt:lpstr>
      <vt:lpstr>CORE CONCEPTS: Environmental Sustainability and Sustainable Business Practices</vt:lpstr>
      <vt:lpstr>What Do We Mean by Sustainability and Sustainable Business Practices?</vt:lpstr>
      <vt:lpstr>Sustainable Strategy</vt:lpstr>
      <vt:lpstr>Sustainable Strategy</vt:lpstr>
      <vt:lpstr>Crafting Social Responsibility and Sustainability Strategies</vt:lpstr>
      <vt:lpstr>The Business Case for Socially Responsible Behavior</vt:lpstr>
      <vt:lpstr>Appendices</vt:lpstr>
      <vt:lpstr>Appendix 1 FIGURE 9.1 The Costs Companies Incur When Ethical Wrongdoing Is Discovered and Punished</vt:lpstr>
    </vt:vector>
  </TitlesOfParts>
  <Manager/>
  <Company>McGraw-Hill Companies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Essentials of Strategic Management 6e</dc:title>
  <dc:subject>Chapter 9</dc:subject>
  <dc:creator>Charlie</dc:creator>
  <cp:lastModifiedBy>A Heidari</cp:lastModifiedBy>
  <cp:revision>890</cp:revision>
  <dcterms:created xsi:type="dcterms:W3CDTF">2003-02-17T02:06:55Z</dcterms:created>
  <dcterms:modified xsi:type="dcterms:W3CDTF">2020-06-01T19:52:38Z</dcterms:modified>
</cp:coreProperties>
</file>