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8.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0.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1.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12.xml" ContentType="application/vnd.openxmlformats-officedocument.theme+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theme/theme1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05" r:id="rId2"/>
    <p:sldMasterId id="2147483794" r:id="rId3"/>
    <p:sldMasterId id="2147483709" r:id="rId4"/>
    <p:sldMasterId id="2147483723" r:id="rId5"/>
    <p:sldMasterId id="2147483731" r:id="rId6"/>
    <p:sldMasterId id="2147483738" r:id="rId7"/>
    <p:sldMasterId id="2147483746" r:id="rId8"/>
    <p:sldMasterId id="2147483754" r:id="rId9"/>
    <p:sldMasterId id="2147483760" r:id="rId10"/>
    <p:sldMasterId id="2147483765" r:id="rId11"/>
    <p:sldMasterId id="2147483770" r:id="rId12"/>
    <p:sldMasterId id="2147483773" r:id="rId13"/>
    <p:sldMasterId id="2147483775" r:id="rId14"/>
    <p:sldMasterId id="2147483779" r:id="rId15"/>
  </p:sldMasterIdLst>
  <p:notesMasterIdLst>
    <p:notesMasterId r:id="rId37"/>
  </p:notesMasterIdLst>
  <p:sldIdLst>
    <p:sldId id="256"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60" r:id="rId34"/>
    <p:sldId id="258" r:id="rId35"/>
    <p:sldId id="26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5"/>
            <p14:sldId id="266"/>
            <p14:sldId id="267"/>
            <p14:sldId id="268"/>
            <p14:sldId id="269"/>
            <p14:sldId id="270"/>
            <p14:sldId id="271"/>
            <p14:sldId id="272"/>
            <p14:sldId id="273"/>
            <p14:sldId id="274"/>
            <p14:sldId id="275"/>
            <p14:sldId id="276"/>
            <p14:sldId id="277"/>
            <p14:sldId id="278"/>
            <p14:sldId id="279"/>
            <p14:sldId id="280"/>
            <p14:sldId id="281"/>
            <p14:sldId id="260"/>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4A6D"/>
    <a:srgbClr val="625D9C"/>
    <a:srgbClr val="692146"/>
    <a:srgbClr val="EC7700"/>
    <a:srgbClr val="E21A23"/>
    <a:srgbClr val="A9DBD4"/>
    <a:srgbClr val="0058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782" autoAdjust="0"/>
  </p:normalViewPr>
  <p:slideViewPr>
    <p:cSldViewPr snapToGrid="0" showGuides="1">
      <p:cViewPr varScale="1">
        <p:scale>
          <a:sx n="106" d="100"/>
          <a:sy n="106" d="100"/>
        </p:scale>
        <p:origin x="2280" y="176"/>
      </p:cViewPr>
      <p:guideLst>
        <p:guide pos="3264"/>
        <p:guide orient="horz" pos="2256"/>
        <p:guide pos="5640"/>
      </p:guideLst>
    </p:cSldViewPr>
  </p:slideViewPr>
  <p:outlineViewPr>
    <p:cViewPr>
      <p:scale>
        <a:sx n="33" d="100"/>
        <a:sy n="33" d="100"/>
      </p:scale>
      <p:origin x="0" y="-15216"/>
    </p:cViewPr>
  </p:outlineViewPr>
  <p:notesTextViewPr>
    <p:cViewPr>
      <p:scale>
        <a:sx n="3" d="2"/>
        <a:sy n="3" d="2"/>
      </p:scale>
      <p:origin x="0" y="0"/>
    </p:cViewPr>
  </p:notesTextViewPr>
  <p:sorterViewPr>
    <p:cViewPr>
      <p:scale>
        <a:sx n="100" d="100"/>
        <a:sy n="100" d="100"/>
      </p:scale>
      <p:origin x="0" y="-132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presProps" Target="presProps.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10613-602F-4120-901B-978990479659}" type="datetimeFigureOut">
              <a:rPr lang="en-US" smtClean="0"/>
              <a:t>3/6/20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7BFEC-69F3-4541-9DAD-D9E794CF3D8D}" type="slidenum">
              <a:rPr lang="en-US" smtClean="0"/>
              <a:t>‹#›</a:t>
            </a:fld>
            <a:endParaRPr lang="en-US" dirty="0"/>
          </a:p>
        </p:txBody>
      </p:sp>
    </p:spTree>
    <p:extLst>
      <p:ext uri="{BB962C8B-B14F-4D97-AF65-F5344CB8AC3E}">
        <p14:creationId xmlns:p14="http://schemas.microsoft.com/office/powerpoint/2010/main" val="2309298304"/>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600"/>
      </a:spcAft>
      <a:defRPr sz="1200" kern="1200">
        <a:solidFill>
          <a:schemeClr val="tx1"/>
        </a:solidFill>
        <a:latin typeface="+mn-lt"/>
        <a:ea typeface="+mn-ea"/>
        <a:cs typeface="+mn-cs"/>
      </a:defRPr>
    </a:lvl1pPr>
    <a:lvl2pPr marL="457200" algn="l" defTabSz="914400" rtl="0" eaLnBrk="1" latinLnBrk="0" hangingPunct="1">
      <a:spcAft>
        <a:spcPts val="600"/>
      </a:spcAft>
      <a:defRPr sz="1200" kern="1200">
        <a:solidFill>
          <a:schemeClr val="tx1"/>
        </a:solidFill>
        <a:latin typeface="+mn-lt"/>
        <a:ea typeface="+mn-ea"/>
        <a:cs typeface="+mn-cs"/>
      </a:defRPr>
    </a:lvl2pPr>
    <a:lvl3pPr marL="914400" algn="l" defTabSz="914400" rtl="0" eaLnBrk="1" latinLnBrk="0" hangingPunct="1">
      <a:spcAft>
        <a:spcPts val="600"/>
      </a:spcAft>
      <a:defRPr sz="1200" kern="1200">
        <a:solidFill>
          <a:schemeClr val="tx1"/>
        </a:solidFill>
        <a:latin typeface="+mn-lt"/>
        <a:ea typeface="+mn-ea"/>
        <a:cs typeface="+mn-cs"/>
      </a:defRPr>
    </a:lvl3pPr>
    <a:lvl4pPr marL="1371600" algn="l" defTabSz="914400" rtl="0" eaLnBrk="1" latinLnBrk="0" hangingPunct="1">
      <a:spcAft>
        <a:spcPts val="600"/>
      </a:spcAft>
      <a:defRPr sz="1200" kern="1200">
        <a:solidFill>
          <a:schemeClr val="tx1"/>
        </a:solidFill>
        <a:latin typeface="+mn-lt"/>
        <a:ea typeface="+mn-ea"/>
        <a:cs typeface="+mn-cs"/>
      </a:defRPr>
    </a:lvl4pPr>
    <a:lvl5pPr marL="1828800" algn="l" defTabSz="914400" rtl="0" eaLnBrk="1" latinLnBrk="0" hangingPunct="1">
      <a:spcAft>
        <a:spcPts val="60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 defines the concept of strategy and describes its many facets. The chapter explains what is meant by a competitive advantage, discusses the relationship between a company’s strategy and its business model, and introduces the student to the kinds of competitive strategies that can give a company an advantage over rivals in attracting customers and earning above-average profits. The chapter examines what sets a winning strategy apart from others and why the caliber of a company’s strategy determines whether it will enjoy a competitive advantage over other firms or be burdened by competitive disadvantage. By the end of this chapter, the student will have a clear idea of why the tasks of crafting and executing strategy are core management functions and why excellent execution of an excellent strategy is the most reliable recipe for turning a company into a standout performer over the long term.</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1</a:t>
            </a:fld>
            <a:endParaRPr lang="en-US" dirty="0"/>
          </a:p>
        </p:txBody>
      </p:sp>
    </p:spTree>
    <p:extLst>
      <p:ext uri="{BB962C8B-B14F-4D97-AF65-F5344CB8AC3E}">
        <p14:creationId xmlns:p14="http://schemas.microsoft.com/office/powerpoint/2010/main" val="332437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 heart and soul of any strategy is the actions and moves in the market place that managers are taking to improve the company’s financial performance, strengthen its long-term competitive position, and gain a competitive edge over rivals. But sustainability is a relative term, with some advantages lasting longer than others.  And regardless of how sustainable a competitive advantage may appear to be at a given point in time, conditions change. Even a substantial competitive advantage over rivals may crumble in the face of drastic shifts in market conditions or disruptive innovations. </a:t>
            </a:r>
          </a:p>
        </p:txBody>
      </p:sp>
      <p:sp>
        <p:nvSpPr>
          <p:cNvPr id="4" name="Slide Number Placeholder 3"/>
          <p:cNvSpPr>
            <a:spLocks noGrp="1"/>
          </p:cNvSpPr>
          <p:nvPr>
            <p:ph type="sldNum" sz="quarter" idx="5"/>
          </p:nvPr>
        </p:nvSpPr>
        <p:spPr/>
        <p:txBody>
          <a:bodyPr/>
          <a:lstStyle/>
          <a:p>
            <a:fld id="{11C7BFEC-69F3-4541-9DAD-D9E794CF3D8D}" type="slidenum">
              <a:rPr lang="en-US" smtClean="0"/>
              <a:t>10</a:t>
            </a:fld>
            <a:endParaRPr lang="en-US" dirty="0"/>
          </a:p>
        </p:txBody>
      </p:sp>
    </p:spTree>
    <p:extLst>
      <p:ext uri="{BB962C8B-B14F-4D97-AF65-F5344CB8AC3E}">
        <p14:creationId xmlns:p14="http://schemas.microsoft.com/office/powerpoint/2010/main" val="1266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a:t>Starbucks is focused on enhancing the customer experience in its stores. Among all the things managers do, nothing affects a company’s ultimate success or failure more fundamentally than how well its management team charts the company’s direction, develops competitively effective strategic moves and business approaches, and pursues what needs to be done internally to produce good day-to-day strategy execution and operating excellence</a:t>
            </a:r>
          </a:p>
        </p:txBody>
      </p:sp>
      <p:sp>
        <p:nvSpPr>
          <p:cNvPr id="4" name="Slide Number Placeholder 3"/>
          <p:cNvSpPr>
            <a:spLocks noGrp="1"/>
          </p:cNvSpPr>
          <p:nvPr>
            <p:ph type="sldNum" sz="quarter" idx="5"/>
          </p:nvPr>
        </p:nvSpPr>
        <p:spPr/>
        <p:txBody>
          <a:bodyPr/>
          <a:lstStyle/>
          <a:p>
            <a:fld id="{11C7BFEC-69F3-4541-9DAD-D9E794CF3D8D}" type="slidenum">
              <a:rPr lang="en-US" smtClean="0"/>
              <a:t>11</a:t>
            </a:fld>
            <a:endParaRPr lang="en-US" dirty="0"/>
          </a:p>
        </p:txBody>
      </p:sp>
    </p:spTree>
    <p:extLst>
      <p:ext uri="{BB962C8B-B14F-4D97-AF65-F5344CB8AC3E}">
        <p14:creationId xmlns:p14="http://schemas.microsoft.com/office/powerpoint/2010/main" val="416393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First-rate capabilities and skills are essential to building a competitive advantage that leads to strategic success. Firms with capabilities that are strong and well-matched to the firm, valued by the customer, and costly and/or difficult to for competitors acquire imitate are the basis for creating sustainable competitive advantage</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12</a:t>
            </a:fld>
            <a:endParaRPr lang="en-US" dirty="0"/>
          </a:p>
        </p:txBody>
      </p:sp>
    </p:spTree>
    <p:extLst>
      <p:ext uri="{BB962C8B-B14F-4D97-AF65-F5344CB8AC3E}">
        <p14:creationId xmlns:p14="http://schemas.microsoft.com/office/powerpoint/2010/main" val="250166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Strategic Management  Principle</a:t>
            </a:r>
          </a:p>
          <a:p>
            <a:r>
              <a:rPr lang="en-US" i="1" dirty="0"/>
              <a:t>Changing circumstances and ongoing management efforts to improve the strategy cause a firm’s strategy to evolve over time—a condition that makes the task of crafting strategy a work in progress, not a one-time event.</a:t>
            </a:r>
          </a:p>
          <a:p>
            <a:r>
              <a:rPr lang="en-US" dirty="0"/>
              <a:t>A firm’s strategy is shaped partly by management analysis and choice and partly by the necessity of adapting and of learning by doing.</a:t>
            </a:r>
          </a:p>
          <a:p>
            <a:pPr marL="342900" lvl="1" indent="-228600">
              <a:buFont typeface="+mj-lt"/>
              <a:buAutoNum type="arabicPeriod"/>
            </a:pPr>
            <a:r>
              <a:rPr lang="en-US" dirty="0"/>
              <a:t>Every company must be willing and ready to modify the strategy in response to changing market conditions, advancing technology, unexpected moves by competitors, shifting buyer needs, emerging market opportunities, and mounting evidence that the strategy is not working well.</a:t>
            </a:r>
          </a:p>
          <a:p>
            <a:pPr marL="342900" lvl="1" indent="-228600">
              <a:buFont typeface="+mj-lt"/>
              <a:buAutoNum type="arabicPeriod"/>
            </a:pPr>
            <a:r>
              <a:rPr lang="en-US" dirty="0"/>
              <a:t>Most of the time, a company’s strategy evolves incrementally from management’s ongoing efforts to fine-tune the strategy and to adjust certain strategy elements in response to new learning and unfolding events.</a:t>
            </a:r>
          </a:p>
          <a:p>
            <a:pPr marL="342900" lvl="1" indent="-228600">
              <a:buFont typeface="+mj-lt"/>
              <a:buAutoNum type="arabicPeriod"/>
            </a:pPr>
            <a:r>
              <a:rPr lang="en-US" dirty="0"/>
              <a:t>Industry environments characterized by high velocity change require companies to repeatedly adapt their strategies.</a:t>
            </a:r>
          </a:p>
        </p:txBody>
      </p:sp>
      <p:sp>
        <p:nvSpPr>
          <p:cNvPr id="4" name="Slide Number Placeholder 3"/>
          <p:cNvSpPr>
            <a:spLocks noGrp="1"/>
          </p:cNvSpPr>
          <p:nvPr>
            <p:ph type="sldNum" sz="quarter" idx="5"/>
          </p:nvPr>
        </p:nvSpPr>
        <p:spPr/>
        <p:txBody>
          <a:bodyPr/>
          <a:lstStyle/>
          <a:p>
            <a:fld id="{11C7BFEC-69F3-4541-9DAD-D9E794CF3D8D}" type="slidenum">
              <a:rPr lang="en-US" smtClean="0"/>
              <a:t>13</a:t>
            </a:fld>
            <a:endParaRPr lang="en-US" dirty="0"/>
          </a:p>
        </p:txBody>
      </p:sp>
    </p:spTree>
    <p:extLst>
      <p:ext uri="{BB962C8B-B14F-4D97-AF65-F5344CB8AC3E}">
        <p14:creationId xmlns:p14="http://schemas.microsoft.com/office/powerpoint/2010/main" val="122088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elements combine to form the company’s Realized Strategy. Figure 1.1, A Company’s Strategy is a Blend of Proactive Initiatives and Reactive Adjustments, illustrates the elements of strategy that become the Realized Strategy. Strategy elements that prove unsuccessful are abandoned to be replaced by newly developed planned initiatives or reactive strategy elements in the current realized strategy.</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14</a:t>
            </a:fld>
            <a:endParaRPr lang="en-US" dirty="0"/>
          </a:p>
        </p:txBody>
      </p:sp>
    </p:spTree>
    <p:extLst>
      <p:ext uri="{BB962C8B-B14F-4D97-AF65-F5344CB8AC3E}">
        <p14:creationId xmlns:p14="http://schemas.microsoft.com/office/powerpoint/2010/main" val="3265499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A firm’s deliberate strategy consists of proactive strategy elements that are both planned and realized as planned. Its emergent strategy consists of reactive strategy elements that emerge as changing conditions warrant.</a:t>
            </a:r>
          </a:p>
          <a:p>
            <a:pPr>
              <a:lnSpc>
                <a:spcPct val="150000"/>
              </a:lnSpc>
            </a:pPr>
            <a:r>
              <a:rPr lang="en-US" dirty="0"/>
              <a:t>The evolving nature of a firm’s strategy means that its strategy is a blend of (1) proactive, planned initiatives to improve its financial performance and secure a competitive edge, and (2) reactive responses to unanticipated developments and fresh market conditions. </a:t>
            </a:r>
          </a:p>
          <a:p>
            <a:pPr>
              <a:lnSpc>
                <a:spcPct val="150000"/>
              </a:lnSpc>
            </a:pPr>
            <a:r>
              <a:rPr lang="en-US" dirty="0"/>
              <a:t>In total, these two elements combine to form the firm’s Realized Strategy. </a:t>
            </a:r>
          </a:p>
        </p:txBody>
      </p:sp>
      <p:sp>
        <p:nvSpPr>
          <p:cNvPr id="4" name="Slide Number Placeholder 3"/>
          <p:cNvSpPr>
            <a:spLocks noGrp="1"/>
          </p:cNvSpPr>
          <p:nvPr>
            <p:ph type="sldNum" sz="quarter" idx="5"/>
          </p:nvPr>
        </p:nvSpPr>
        <p:spPr/>
        <p:txBody>
          <a:bodyPr/>
          <a:lstStyle/>
          <a:p>
            <a:fld id="{11C7BFEC-69F3-4541-9DAD-D9E794CF3D8D}" type="slidenum">
              <a:rPr lang="en-US" smtClean="0"/>
              <a:t>15</a:t>
            </a:fld>
            <a:endParaRPr lang="en-US" dirty="0"/>
          </a:p>
        </p:txBody>
      </p:sp>
    </p:spTree>
    <p:extLst>
      <p:ext uri="{BB962C8B-B14F-4D97-AF65-F5344CB8AC3E}">
        <p14:creationId xmlns:p14="http://schemas.microsoft.com/office/powerpoint/2010/main" val="1689124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questions used to test the merits of one strategy versus another and to distinguish a winning strategy from a losing or mediocre strategy:</a:t>
            </a:r>
          </a:p>
          <a:p>
            <a:pPr marL="228600" lvl="1" indent="-228600">
              <a:buFont typeface="+mj-lt"/>
              <a:buAutoNum type="arabicPeriod"/>
            </a:pPr>
            <a:r>
              <a:rPr lang="en-US" dirty="0"/>
              <a:t>The Fit Test: How well does the strategy fit the company’s situation? To qualify as a winner, a strategy has to be well matched to industry and competitive conditions, a company’s best market opportunities, and other aspects of the enterprise’s external environment.</a:t>
            </a:r>
          </a:p>
          <a:p>
            <a:pPr marL="228600" lvl="1" indent="-228600">
              <a:buFont typeface="+mj-lt"/>
              <a:buAutoNum type="arabicPeriod"/>
            </a:pPr>
            <a:r>
              <a:rPr lang="en-US" dirty="0"/>
              <a:t>The Performance Test: Is the strategy producing good company performance? Which measures are reliable indicators of good strategic performance? Be careful of measures that can be influenced by external factors or manipulated by internal actions (high sales with low margins). </a:t>
            </a:r>
          </a:p>
          <a:p>
            <a:pPr marL="228600" lvl="1" indent="-228600">
              <a:buFont typeface="+mj-lt"/>
              <a:buAutoNum type="arabicPeriod"/>
            </a:pPr>
            <a:r>
              <a:rPr lang="en-US" dirty="0"/>
              <a:t>The Competitive Advantage Test: Is the strategy helping the company achieve a sustainable competitive advantage? The bigger and more durable the competitive edge that a strategy helps build, the more powerful and appealing it is.</a:t>
            </a:r>
          </a:p>
        </p:txBody>
      </p:sp>
      <p:sp>
        <p:nvSpPr>
          <p:cNvPr id="4" name="Slide Number Placeholder 3"/>
          <p:cNvSpPr>
            <a:spLocks noGrp="1"/>
          </p:cNvSpPr>
          <p:nvPr>
            <p:ph type="sldNum" sz="quarter" idx="5"/>
          </p:nvPr>
        </p:nvSpPr>
        <p:spPr/>
        <p:txBody>
          <a:bodyPr/>
          <a:lstStyle/>
          <a:p>
            <a:fld id="{11C7BFEC-69F3-4541-9DAD-D9E794CF3D8D}" type="slidenum">
              <a:rPr lang="en-US" smtClean="0"/>
              <a:t>16</a:t>
            </a:fld>
            <a:endParaRPr lang="en-US" dirty="0"/>
          </a:p>
        </p:txBody>
      </p:sp>
    </p:spTree>
    <p:extLst>
      <p:ext uri="{BB962C8B-B14F-4D97-AF65-F5344CB8AC3E}">
        <p14:creationId xmlns:p14="http://schemas.microsoft.com/office/powerpoint/2010/main" val="55857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well a company performs is directly attributable to the caliber of its strategy and the proficiency with which the strategy is executed by its managers.</a:t>
            </a:r>
          </a:p>
          <a:p>
            <a:r>
              <a:rPr lang="en-US" dirty="0"/>
              <a:t>1. Crafting and executing strategy are top priority managerial tasks for two big reasons</a:t>
            </a:r>
          </a:p>
          <a:p>
            <a:pPr marL="342900" indent="-228600">
              <a:buFont typeface="+mj-lt"/>
              <a:buAutoNum type="alphaLcPeriod"/>
            </a:pPr>
            <a:r>
              <a:rPr lang="en-US" dirty="0"/>
              <a:t>High-performing enterprises are nearly always the product of astute, creative, and proactive strategy making</a:t>
            </a:r>
          </a:p>
          <a:p>
            <a:pPr marL="342900" indent="-228600">
              <a:buFont typeface="+mj-lt"/>
              <a:buAutoNum type="alphaLcPeriod"/>
            </a:pPr>
            <a:r>
              <a:rPr lang="en-US" dirty="0"/>
              <a:t>Even the best-conceived strategies will result in performance shortfalls if they are not executed proficiently.</a:t>
            </a:r>
          </a:p>
          <a:p>
            <a:r>
              <a:rPr lang="en-US" dirty="0"/>
              <a:t>2. </a:t>
            </a:r>
            <a:r>
              <a:rPr lang="en-US" i="1" dirty="0"/>
              <a:t>Good Strategy + Good Strategy Execution = Good Management</a:t>
            </a:r>
          </a:p>
          <a:p>
            <a:pPr marL="342900" indent="-228600">
              <a:buFont typeface="+mj-lt"/>
              <a:buAutoNum type="alphaLcPeriod"/>
            </a:pPr>
            <a:r>
              <a:rPr lang="en-US" dirty="0"/>
              <a:t>Crafting and executing strategy are core management functions.</a:t>
            </a:r>
          </a:p>
          <a:p>
            <a:pPr marL="342900" indent="-228600">
              <a:buFont typeface="+mj-lt"/>
              <a:buAutoNum type="alphaLcPeriod"/>
            </a:pPr>
            <a:r>
              <a:rPr lang="en-US" dirty="0"/>
              <a:t>Among all the things managers do, nothing affects a company’s ultimate success or failure more fundamentally than how well its management team charts the company’s direction, develops competitively effective strategic moves and business approaches, and pursues what needs to be done internally to produce good day-to-day strategy execution and operating excellence.</a:t>
            </a:r>
          </a:p>
        </p:txBody>
      </p:sp>
      <p:sp>
        <p:nvSpPr>
          <p:cNvPr id="4" name="Slide Number Placeholder 3"/>
          <p:cNvSpPr>
            <a:spLocks noGrp="1"/>
          </p:cNvSpPr>
          <p:nvPr>
            <p:ph type="sldNum" sz="quarter" idx="5"/>
          </p:nvPr>
        </p:nvSpPr>
        <p:spPr/>
        <p:txBody>
          <a:bodyPr/>
          <a:lstStyle/>
          <a:p>
            <a:fld id="{11C7BFEC-69F3-4541-9DAD-D9E794CF3D8D}" type="slidenum">
              <a:rPr lang="en-US" smtClean="0"/>
              <a:t>17</a:t>
            </a:fld>
            <a:endParaRPr lang="en-US" dirty="0"/>
          </a:p>
        </p:txBody>
      </p:sp>
    </p:spTree>
    <p:extLst>
      <p:ext uri="{BB962C8B-B14F-4D97-AF65-F5344CB8AC3E}">
        <p14:creationId xmlns:p14="http://schemas.microsoft.com/office/powerpoint/2010/main" val="92863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Throughout the remaining chapters and the accompanying case collection, the spotlight is trained on the foremost question in running a business enterprise: What must managers do, and do well, to make a company a winner in the marketplace?</a:t>
            </a:r>
          </a:p>
          <a:p>
            <a:pPr>
              <a:lnSpc>
                <a:spcPct val="150000"/>
              </a:lnSpc>
            </a:pPr>
            <a:r>
              <a:rPr lang="en-US" dirty="0"/>
              <a:t>The mission of this book is to provide a solid overview of what every business student and aspiring manager needs to know about crafting and executing strategy.</a:t>
            </a:r>
          </a:p>
        </p:txBody>
      </p:sp>
      <p:sp>
        <p:nvSpPr>
          <p:cNvPr id="4" name="Slide Number Placeholder 3"/>
          <p:cNvSpPr>
            <a:spLocks noGrp="1"/>
          </p:cNvSpPr>
          <p:nvPr>
            <p:ph type="sldNum" sz="quarter" idx="5"/>
          </p:nvPr>
        </p:nvSpPr>
        <p:spPr/>
        <p:txBody>
          <a:bodyPr/>
          <a:lstStyle/>
          <a:p>
            <a:fld id="{11C7BFEC-69F3-4541-9DAD-D9E794CF3D8D}" type="slidenum">
              <a:rPr lang="en-US" smtClean="0"/>
              <a:t>18</a:t>
            </a:fld>
            <a:endParaRPr lang="en-US" dirty="0"/>
          </a:p>
        </p:txBody>
      </p:sp>
    </p:spTree>
    <p:extLst>
      <p:ext uri="{BB962C8B-B14F-4D97-AF65-F5344CB8AC3E}">
        <p14:creationId xmlns:p14="http://schemas.microsoft.com/office/powerpoint/2010/main" val="252566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19</a:t>
            </a:fld>
            <a:endParaRPr lang="en-US" dirty="0"/>
          </a:p>
        </p:txBody>
      </p:sp>
    </p:spTree>
    <p:extLst>
      <p:ext uri="{BB962C8B-B14F-4D97-AF65-F5344CB8AC3E}">
        <p14:creationId xmlns:p14="http://schemas.microsoft.com/office/powerpoint/2010/main" val="76408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opening chapter, we define the concept of strategy and describe its many facets. We introduce you to the concept of competitive advantage, and explore the tight linkage between a company’s strategy and its quest for competitive advantage. We will also explain why company strategies are partly proactive and partly reactive, why they evolve over time, and the relationship between a company’s strategy and its business model. We conclude the chapter with a discussion of what sets a winning strategy apart from others.</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2</a:t>
            </a:fld>
            <a:endParaRPr lang="en-US" dirty="0"/>
          </a:p>
        </p:txBody>
      </p:sp>
    </p:spTree>
    <p:extLst>
      <p:ext uri="{BB962C8B-B14F-4D97-AF65-F5344CB8AC3E}">
        <p14:creationId xmlns:p14="http://schemas.microsoft.com/office/powerpoint/2010/main" val="168269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20</a:t>
            </a:fld>
            <a:endParaRPr lang="en-US" dirty="0"/>
          </a:p>
        </p:txBody>
      </p:sp>
    </p:spTree>
    <p:extLst>
      <p:ext uri="{BB962C8B-B14F-4D97-AF65-F5344CB8AC3E}">
        <p14:creationId xmlns:p14="http://schemas.microsoft.com/office/powerpoint/2010/main" val="137654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Deliberative strategy </a:t>
            </a:r>
            <a:r>
              <a:rPr lang="en-US" dirty="0"/>
              <a:t>(or proactive strategy elements) includes new planned initiatives plus ongoing strategy elements continued from prior periods.</a:t>
            </a:r>
          </a:p>
          <a:p>
            <a:r>
              <a:rPr lang="en-US" b="1" dirty="0"/>
              <a:t>Emergent strategy </a:t>
            </a:r>
            <a:r>
              <a:rPr lang="en-US" dirty="0"/>
              <a:t>(or reactive strategy elements) includes new strategy elements that emerge as managers react adaptively to changing circumstances. </a:t>
            </a:r>
          </a:p>
          <a:p>
            <a:r>
              <a:rPr lang="en-US" dirty="0"/>
              <a:t>Both of these result in a firm's current (or realized) strategy.</a:t>
            </a:r>
          </a:p>
          <a:p>
            <a:r>
              <a:rPr lang="en-US" dirty="0"/>
              <a:t>Prior strategy elements may also be abandoned.</a:t>
            </a:r>
          </a:p>
        </p:txBody>
      </p:sp>
      <p:sp>
        <p:nvSpPr>
          <p:cNvPr id="4" name="Slide Number Placeholder 3"/>
          <p:cNvSpPr>
            <a:spLocks noGrp="1"/>
          </p:cNvSpPr>
          <p:nvPr>
            <p:ph type="sldNum" sz="quarter" idx="5"/>
          </p:nvPr>
        </p:nvSpPr>
        <p:spPr/>
        <p:txBody>
          <a:bodyPr/>
          <a:lstStyle/>
          <a:p>
            <a:fld id="{11C7BFEC-69F3-4541-9DAD-D9E794CF3D8D}" type="slidenum">
              <a:rPr lang="en-US" smtClean="0"/>
              <a:t>21</a:t>
            </a:fld>
            <a:endParaRPr lang="en-US" dirty="0"/>
          </a:p>
        </p:txBody>
      </p:sp>
    </p:spTree>
    <p:extLst>
      <p:ext uri="{BB962C8B-B14F-4D97-AF65-F5344CB8AC3E}">
        <p14:creationId xmlns:p14="http://schemas.microsoft.com/office/powerpoint/2010/main" val="276394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companies have a wide degree of strategic freedom in choosing the “hows” of strategy:</a:t>
            </a:r>
          </a:p>
          <a:p>
            <a:pPr lvl="1"/>
            <a:r>
              <a:rPr lang="en-US" dirty="0"/>
              <a:t>How to create products or services that attract and please customers.</a:t>
            </a:r>
          </a:p>
          <a:p>
            <a:pPr lvl="1"/>
            <a:r>
              <a:rPr lang="en-US" dirty="0"/>
              <a:t>How to position the company in its industry.</a:t>
            </a:r>
          </a:p>
          <a:p>
            <a:pPr lvl="1"/>
            <a:r>
              <a:rPr lang="en-US" dirty="0"/>
              <a:t>How to develop and deploy resources to build valuable competitive capabilities.</a:t>
            </a:r>
          </a:p>
          <a:p>
            <a:pPr lvl="1"/>
            <a:r>
              <a:rPr lang="en-US" dirty="0"/>
              <a:t>How each functional piece of the business (R&amp;D, supply chain activities, production, sales and marketing, distribution, finance, and human resources) will be operated.</a:t>
            </a:r>
          </a:p>
          <a:p>
            <a:pPr lvl="1"/>
            <a:r>
              <a:rPr lang="en-US" dirty="0"/>
              <a:t>How to achieve the firm’s performance targets.</a:t>
            </a:r>
          </a:p>
        </p:txBody>
      </p:sp>
      <p:sp>
        <p:nvSpPr>
          <p:cNvPr id="4" name="Slide Number Placeholder 3"/>
          <p:cNvSpPr>
            <a:spLocks noGrp="1"/>
          </p:cNvSpPr>
          <p:nvPr>
            <p:ph type="sldNum" sz="quarter" idx="5"/>
          </p:nvPr>
        </p:nvSpPr>
        <p:spPr/>
        <p:txBody>
          <a:bodyPr/>
          <a:lstStyle/>
          <a:p>
            <a:fld id="{11C7BFEC-69F3-4541-9DAD-D9E794CF3D8D}" type="slidenum">
              <a:rPr lang="en-US" smtClean="0"/>
              <a:t>3</a:t>
            </a:fld>
            <a:endParaRPr lang="en-US" dirty="0"/>
          </a:p>
        </p:txBody>
      </p:sp>
    </p:spTree>
    <p:extLst>
      <p:ext uri="{BB962C8B-B14F-4D97-AF65-F5344CB8AC3E}">
        <p14:creationId xmlns:p14="http://schemas.microsoft.com/office/powerpoint/2010/main" val="218528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all the things managers do, nothing affects a company’s ultimate success or failure more fundamentally than how well its management team charts the company’s direction, develops competitively effective strategic moves and business approaches, and pursues what needs to be done internally to produce good day-to-day strategy execution and operating excellence.</a:t>
            </a:r>
          </a:p>
        </p:txBody>
      </p:sp>
      <p:sp>
        <p:nvSpPr>
          <p:cNvPr id="4" name="Slide Number Placeholder 3"/>
          <p:cNvSpPr>
            <a:spLocks noGrp="1"/>
          </p:cNvSpPr>
          <p:nvPr>
            <p:ph type="sldNum" sz="quarter" idx="5"/>
          </p:nvPr>
        </p:nvSpPr>
        <p:spPr/>
        <p:txBody>
          <a:bodyPr/>
          <a:lstStyle/>
          <a:p>
            <a:fld id="{11C7BFEC-69F3-4541-9DAD-D9E794CF3D8D}" type="slidenum">
              <a:rPr lang="en-US" smtClean="0"/>
              <a:t>4</a:t>
            </a:fld>
            <a:endParaRPr lang="en-US" dirty="0"/>
          </a:p>
        </p:txBody>
      </p:sp>
    </p:spTree>
    <p:extLst>
      <p:ext uri="{BB962C8B-B14F-4D97-AF65-F5344CB8AC3E}">
        <p14:creationId xmlns:p14="http://schemas.microsoft.com/office/powerpoint/2010/main" val="326420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look for in identifying the substance of a company’s overall strategy. These are the visible actions taken that signal what strategy the company is pursuing.</a:t>
            </a:r>
          </a:p>
        </p:txBody>
      </p:sp>
      <p:sp>
        <p:nvSpPr>
          <p:cNvPr id="4" name="Slide Number Placeholder 3"/>
          <p:cNvSpPr>
            <a:spLocks noGrp="1"/>
          </p:cNvSpPr>
          <p:nvPr>
            <p:ph type="sldNum" sz="quarter" idx="5"/>
          </p:nvPr>
        </p:nvSpPr>
        <p:spPr/>
        <p:txBody>
          <a:bodyPr/>
          <a:lstStyle/>
          <a:p>
            <a:fld id="{11C7BFEC-69F3-4541-9DAD-D9E794CF3D8D}" type="slidenum">
              <a:rPr lang="en-US" smtClean="0"/>
              <a:t>5</a:t>
            </a:fld>
            <a:endParaRPr lang="en-US" dirty="0"/>
          </a:p>
        </p:txBody>
      </p:sp>
    </p:spTree>
    <p:extLst>
      <p:ext uri="{BB962C8B-B14F-4D97-AF65-F5344CB8AC3E}">
        <p14:creationId xmlns:p14="http://schemas.microsoft.com/office/powerpoint/2010/main" val="2849799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A firm’s business model sets forth the logic for how its strategy will create value for customers, while at the same time generate revenues sufficient to cover costs and realize a profit. </a:t>
            </a:r>
          </a:p>
          <a:p>
            <a:pPr>
              <a:lnSpc>
                <a:spcPct val="150000"/>
              </a:lnSpc>
            </a:pPr>
            <a:r>
              <a:rPr lang="en-US" dirty="0"/>
              <a:t>A business model is management’s plan for delivering a valuable product or service to customers in a manner that will generate revenues sufficient to cover costs and yield an attractive profit.</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6</a:t>
            </a:fld>
            <a:endParaRPr lang="en-US" dirty="0"/>
          </a:p>
        </p:txBody>
      </p:sp>
    </p:spTree>
    <p:extLst>
      <p:ext uri="{BB962C8B-B14F-4D97-AF65-F5344CB8AC3E}">
        <p14:creationId xmlns:p14="http://schemas.microsoft.com/office/powerpoint/2010/main" val="3585394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 two elements of a company’s business model are:</a:t>
            </a:r>
          </a:p>
          <a:p>
            <a:pPr marL="342900" lvl="1" indent="-342900">
              <a:lnSpc>
                <a:spcPct val="150000"/>
              </a:lnSpc>
              <a:buFont typeface="+mj-lt"/>
              <a:buAutoNum type="arabicPeriod"/>
            </a:pPr>
            <a:r>
              <a:rPr lang="en-US" dirty="0"/>
              <a:t>The customer value proposition lays out the company’s approach to satisfying buyer wants and needs at a price customers will consider a good value.</a:t>
            </a:r>
          </a:p>
          <a:p>
            <a:pPr marL="342900" lvl="1" indent="-342900">
              <a:lnSpc>
                <a:spcPct val="150000"/>
              </a:lnSpc>
              <a:buFont typeface="+mj-lt"/>
              <a:buAutoNum type="arabicPeriod"/>
            </a:pPr>
            <a:r>
              <a:rPr lang="en-US" dirty="0"/>
              <a:t>The profit formula describes the company’s approach to determining a cost structure that will allow for acceptable profits, given the pricing tied to its customer value proposition.</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7</a:t>
            </a:fld>
            <a:endParaRPr lang="en-US" dirty="0"/>
          </a:p>
        </p:txBody>
      </p:sp>
    </p:spTree>
    <p:extLst>
      <p:ext uri="{BB962C8B-B14F-4D97-AF65-F5344CB8AC3E}">
        <p14:creationId xmlns:p14="http://schemas.microsoft.com/office/powerpoint/2010/main" val="382295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presents comparison of the major competitors in the broadcast radio markets. A competitor’s customer value proposition is affected by the product price which impacts its profit formula. These values in turn affect and are affected by the competitor’s per-unit cost structure and its profit margin.</a:t>
            </a:r>
          </a:p>
        </p:txBody>
      </p:sp>
      <p:sp>
        <p:nvSpPr>
          <p:cNvPr id="4" name="Slide Number Placeholder 3"/>
          <p:cNvSpPr>
            <a:spLocks noGrp="1"/>
          </p:cNvSpPr>
          <p:nvPr>
            <p:ph type="sldNum" sz="quarter" idx="5"/>
          </p:nvPr>
        </p:nvSpPr>
        <p:spPr/>
        <p:txBody>
          <a:bodyPr/>
          <a:lstStyle/>
          <a:p>
            <a:fld id="{11C7BFEC-69F3-4541-9DAD-D9E794CF3D8D}" type="slidenum">
              <a:rPr lang="en-US" smtClean="0"/>
              <a:t>8</a:t>
            </a:fld>
            <a:endParaRPr lang="en-US" dirty="0"/>
          </a:p>
        </p:txBody>
      </p:sp>
    </p:spTree>
    <p:extLst>
      <p:ext uri="{BB962C8B-B14F-4D97-AF65-F5344CB8AC3E}">
        <p14:creationId xmlns:p14="http://schemas.microsoft.com/office/powerpoint/2010/main" val="1160472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of the most frequently used strategic approaches to setting a company apart from rivals and achieving a sustainable competitive advantage are:</a:t>
            </a:r>
          </a:p>
          <a:p>
            <a:pPr marL="228600" indent="-228600">
              <a:buFont typeface="Arial" panose="020B0604020202020204" pitchFamily="34" charset="0"/>
              <a:buChar char="•"/>
            </a:pPr>
            <a:r>
              <a:rPr lang="en-US" b="1" dirty="0"/>
              <a:t>Low Cost Provider</a:t>
            </a:r>
            <a:r>
              <a:rPr lang="en-US" dirty="0"/>
              <a:t>—Achieving a cost-based advantage over rivals.</a:t>
            </a:r>
          </a:p>
          <a:p>
            <a:pPr marL="228600" indent="-228600">
              <a:buFont typeface="Arial" panose="020B0604020202020204" pitchFamily="34" charset="0"/>
              <a:buChar char="•"/>
            </a:pPr>
            <a:r>
              <a:rPr lang="en-US" dirty="0"/>
              <a:t>Broad Differentiation—Seeking to differentiate the company’s product or service from rivals’ in ways that will appeal to a broad spectrum of buyers.</a:t>
            </a:r>
          </a:p>
          <a:p>
            <a:pPr marL="228600" indent="-228600">
              <a:buFont typeface="Arial" panose="020B0604020202020204" pitchFamily="34" charset="0"/>
              <a:buChar char="•"/>
            </a:pPr>
            <a:r>
              <a:rPr lang="en-US" b="1" dirty="0"/>
              <a:t>Focused Low Cost</a:t>
            </a:r>
            <a:r>
              <a:rPr lang="en-US" dirty="0"/>
              <a:t>—Concentrating on a narrow buyer segment (or market niche) and outcompeting rivals by having lower costs than rivals and thus being able to serve niche members at a lower priced.</a:t>
            </a:r>
          </a:p>
          <a:p>
            <a:pPr marL="228600" indent="-228600">
              <a:buFont typeface="Arial" panose="020B0604020202020204" pitchFamily="34" charset="0"/>
              <a:buChar char="•"/>
            </a:pPr>
            <a:r>
              <a:rPr lang="en-US" b="1" dirty="0"/>
              <a:t>Focused Differentiation</a:t>
            </a:r>
            <a:r>
              <a:rPr lang="en-US" dirty="0"/>
              <a:t>—Concentrating on a narrow buyer segment (or market niche) and outcompeting rivals by offering niche members customized attributes that meet their tastes and requirements better than rivals’ products.</a:t>
            </a:r>
          </a:p>
          <a:p>
            <a:pPr marL="228600" indent="-228600">
              <a:buFont typeface="Arial" panose="020B0604020202020204" pitchFamily="34" charset="0"/>
              <a:buChar char="•"/>
            </a:pPr>
            <a:r>
              <a:rPr lang="en-US" b="1" dirty="0"/>
              <a:t>Best Cost Provider</a:t>
            </a:r>
            <a:r>
              <a:rPr lang="en-US" dirty="0"/>
              <a:t>—Giving customers more value for the money by satisfying buyers’ expectations on key quality/features/performance/service attributes, while beating their price expectations.</a:t>
            </a:r>
            <a:endParaRPr lang="en-US" sz="1600" dirty="0"/>
          </a:p>
        </p:txBody>
      </p:sp>
      <p:sp>
        <p:nvSpPr>
          <p:cNvPr id="4" name="Slide Number Placeholder 3"/>
          <p:cNvSpPr>
            <a:spLocks noGrp="1"/>
          </p:cNvSpPr>
          <p:nvPr>
            <p:ph type="sldNum" sz="quarter" idx="5"/>
          </p:nvPr>
        </p:nvSpPr>
        <p:spPr/>
        <p:txBody>
          <a:bodyPr/>
          <a:lstStyle/>
          <a:p>
            <a:fld id="{11C7BFEC-69F3-4541-9DAD-D9E794CF3D8D}" type="slidenum">
              <a:rPr lang="en-US" smtClean="0"/>
              <a:t>9</a:t>
            </a:fld>
            <a:endParaRPr lang="en-US" dirty="0"/>
          </a:p>
        </p:txBody>
      </p:sp>
    </p:spTree>
    <p:extLst>
      <p:ext uri="{BB962C8B-B14F-4D97-AF65-F5344CB8AC3E}">
        <p14:creationId xmlns:p14="http://schemas.microsoft.com/office/powerpoint/2010/main" val="246290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noAutofit/>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 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658368"/>
          </a:xfrm>
          <a:prstGeom prst="rect">
            <a:avLst/>
          </a:prstGeom>
        </p:spPr>
        <p:txBody>
          <a:bodyPr anchor="ctr">
            <a:normAutofit/>
          </a:bodyPr>
          <a:lstStyle>
            <a:lvl1pPr algn="ctr">
              <a:defRPr sz="2400" b="1" i="0">
                <a:solidFill>
                  <a:schemeClr val="bg1"/>
                </a:solidFill>
                <a:latin typeface="Calibri" panose="020F0502020204030204" pitchFamily="34" charset="0"/>
                <a:cs typeface="Calibri" panose="020F0502020204030204" pitchFamily="34" charset="0"/>
              </a:defRPr>
            </a:lvl1pPr>
          </a:lstStyle>
          <a:p>
            <a:r>
              <a:rPr lang="en-US" dirty="0"/>
              <a:t>Table Slide Title</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14767902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926274"/>
          </a:xfrm>
          <a:prstGeom prst="rect">
            <a:avLst/>
          </a:prstGeom>
        </p:spPr>
        <p:txBody>
          <a:bodyPr anchor="ctr">
            <a:norm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Table Slide Title</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705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25250844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609600"/>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03943"/>
            <a:ext cx="8458200" cy="5544457"/>
          </a:xfrm>
          <a:prstGeom prst="rect">
            <a:avLst/>
          </a:prstGeom>
        </p:spPr>
        <p:txBody>
          <a:bodyPr/>
          <a:lstStyle>
            <a:lvl1pPr>
              <a:spcBef>
                <a:spcPts val="0"/>
              </a:spcBef>
              <a:spcAft>
                <a:spcPts val="1200"/>
              </a:spcAft>
              <a:defRPr/>
            </a:lvl1pPr>
            <a:lvl2pPr marL="230188" indent="-228600">
              <a:spcBef>
                <a:spcPts val="0"/>
              </a:spcBef>
              <a:spcAft>
                <a:spcPts val="1200"/>
              </a:spcAft>
              <a:defRPr/>
            </a:lvl2pPr>
            <a:lvl3pPr>
              <a:spcBef>
                <a:spcPts val="0"/>
              </a:spcBef>
              <a:spcAft>
                <a:spcPts val="1200"/>
              </a:spcAft>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19526807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899886"/>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153275"/>
            <a:ext cx="8458200" cy="5095126"/>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93775612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36001"/>
            <a:ext cx="8458200" cy="317880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27903131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49487"/>
            <a:ext cx="4076700" cy="5298914"/>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928800"/>
            <a:ext cx="4076700" cy="5319600"/>
          </a:xfr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1840287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mparison Placeholde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4D68A-5595-4E1B-988A-A5C1EDAD0FD4}"/>
              </a:ext>
            </a:extLst>
          </p:cNvPr>
          <p:cNvSpPr/>
          <p:nvPr userDrawn="1"/>
        </p:nvSpPr>
        <p:spPr>
          <a:xfrm>
            <a:off x="0" y="9600"/>
            <a:ext cx="9144000" cy="919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919200"/>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118689"/>
            <a:ext cx="4076700" cy="5129712"/>
          </a:xfrm>
          <a:prstGeom prst="rect">
            <a:avLst/>
          </a:prstGeo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098662"/>
            <a:ext cx="4076700" cy="5149737"/>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240833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691137"/>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99559"/>
            <a:ext cx="4076700" cy="484358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399560"/>
            <a:ext cx="4076700" cy="484358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41580773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902146"/>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74799"/>
            <a:ext cx="4076700" cy="492034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74800"/>
            <a:ext cx="4076700" cy="492034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84289028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858075"/>
            <a:ext cx="5791200" cy="539032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858074"/>
            <a:ext cx="2383047" cy="5390326"/>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6212392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98379442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46937"/>
            <a:ext cx="8458200" cy="501691"/>
          </a:xfrm>
          <a:prstGeom prst="rect">
            <a:avLst/>
          </a:prstGeom>
        </p:spPr>
        <p:txBody>
          <a:bodyPr anchor="ctr" anchorCtr="0">
            <a:noAutofit/>
          </a:bodyPr>
          <a:lstStyle>
            <a:lvl1pPr>
              <a:defRPr/>
            </a:lvl1pPr>
          </a:lstStyle>
          <a:p>
            <a:pPr lvl="0"/>
            <a:r>
              <a:rPr lang="en-US" dirty="0"/>
              <a:t>Slide Content</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1316953"/>
            <a:ext cx="4114800" cy="5186471"/>
          </a:xfrm>
        </p:spPr>
        <p:txBody>
          <a:bodyPr>
            <a:noAutofit/>
          </a:bodyPr>
          <a:lstStyle>
            <a:lvl1pPr>
              <a:spcBef>
                <a:spcPts val="600"/>
              </a:spcBef>
              <a:spcAft>
                <a:spcPts val="0"/>
              </a:spcAft>
              <a:defRPr sz="2000"/>
            </a:lvl1pPr>
            <a:lvl2pPr>
              <a:spcBef>
                <a:spcPts val="600"/>
              </a:spcBef>
              <a:spcAft>
                <a:spcPts val="0"/>
              </a:spcAft>
              <a:defRPr sz="1800"/>
            </a:lvl2pPr>
            <a:lvl3pPr>
              <a:spcBef>
                <a:spcPts val="600"/>
              </a:spcBef>
              <a:spcAft>
                <a:spcPts val="0"/>
              </a:spcAft>
              <a:defRPr sz="16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4717142" y="1316954"/>
            <a:ext cx="4083957" cy="5192703"/>
          </a:xfrm>
        </p:spPr>
        <p:txBody>
          <a:bodyPr>
            <a:noAutofit/>
          </a:bodyPr>
          <a:lstStyle>
            <a:lvl1pPr>
              <a:spcAft>
                <a:spcPts val="0"/>
              </a:spcAft>
              <a:defRPr sz="2000"/>
            </a:lvl1pPr>
            <a:lvl2pPr>
              <a:spcAft>
                <a:spcPts val="0"/>
              </a:spcAft>
              <a:defRPr sz="1800"/>
            </a:lvl2pPr>
            <a:lvl3pPr>
              <a:spcAft>
                <a:spcPts val="0"/>
              </a:spcAft>
              <a:defRPr sz="1600"/>
            </a:lvl3pPr>
          </a:lstStyle>
          <a:p>
            <a:pPr lvl="0"/>
            <a:r>
              <a:rPr lang="en-US" dirty="0"/>
              <a:t>Slide Content 3</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7265908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15129619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73627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849600"/>
            <a:ext cx="8458200" cy="5368651"/>
          </a:xfrm>
          <a:prstGeom prst="rect">
            <a:avLst/>
          </a:prstGeom>
        </p:spPr>
        <p:txBody>
          <a:bodyPr vert="horz" lIns="91440" tIns="45720" rIns="91440" bIns="45720" rtlCol="0">
            <a:noAutofit/>
          </a:bodyPr>
          <a:lstStyle>
            <a:lvl1pPr>
              <a:spcBef>
                <a:spcPts val="0"/>
              </a:spcBef>
              <a:spcAft>
                <a:spcPts val="1200"/>
              </a:spcAft>
              <a:defRPr lang="en-US" sz="2400" b="0" i="0" dirty="0">
                <a:solidFill>
                  <a:schemeClr val="tx2"/>
                </a:solidFill>
                <a:latin typeface="Calibri" panose="020F0502020204030204" pitchFamily="34" charset="0"/>
              </a:defRPr>
            </a:lvl1pPr>
            <a:lvl2pPr>
              <a:spcBef>
                <a:spcPts val="0"/>
              </a:spcBef>
              <a:spcAft>
                <a:spcPts val="1200"/>
              </a:spcAft>
              <a:defRPr lang="en-US" sz="2000" b="0" i="0" dirty="0">
                <a:solidFill>
                  <a:schemeClr val="tx2"/>
                </a:solidFill>
                <a:latin typeface="Calibri" panose="020F0502020204030204" pitchFamily="34" charset="0"/>
              </a:defRPr>
            </a:lvl2pPr>
            <a:lvl3pPr>
              <a:spcBef>
                <a:spcPts val="0"/>
              </a:spcBef>
              <a:spcAft>
                <a:spcPts val="1200"/>
              </a:spcAft>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Tree>
    <p:extLst>
      <p:ext uri="{BB962C8B-B14F-4D97-AF65-F5344CB8AC3E}">
        <p14:creationId xmlns:p14="http://schemas.microsoft.com/office/powerpoint/2010/main" val="9048585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9534"/>
            <a:ext cx="9144000" cy="1125003"/>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Tree>
    <p:extLst>
      <p:ext uri="{BB962C8B-B14F-4D97-AF65-F5344CB8AC3E}">
        <p14:creationId xmlns:p14="http://schemas.microsoft.com/office/powerpoint/2010/main" val="147078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8"/>
            <a:ext cx="9144000" cy="100694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7F8A1945-76EC-4E94-8DD8-D0CA8B4D0C89}"/>
              </a:ext>
            </a:extLst>
          </p:cNvPr>
          <p:cNvSpPr>
            <a:spLocks noGrp="1"/>
          </p:cNvSpPr>
          <p:nvPr>
            <p:ph type="title"/>
          </p:nvPr>
        </p:nvSpPr>
        <p:spPr>
          <a:xfrm>
            <a:off x="0" y="12027"/>
            <a:ext cx="9144000" cy="1006944"/>
          </a:xfrm>
        </p:spPr>
        <p:txBody>
          <a:bodyPr/>
          <a:lstStyle/>
          <a:p>
            <a:r>
              <a:rPr lang="en-US"/>
              <a:t>Click to edit Master title style</a:t>
            </a:r>
          </a:p>
        </p:txBody>
      </p:sp>
    </p:spTree>
    <p:extLst>
      <p:ext uri="{BB962C8B-B14F-4D97-AF65-F5344CB8AC3E}">
        <p14:creationId xmlns:p14="http://schemas.microsoft.com/office/powerpoint/2010/main" val="23526782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24061"/>
            <a:ext cx="9144000" cy="1006944"/>
          </a:xfrm>
        </p:spPr>
        <p:txBody>
          <a:bodyPr anchor="ctr" anchorCtr="1"/>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62343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59970873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a:lstStyle>
            <a:lvl1pPr>
              <a:defRPr sz="2400"/>
            </a:lvl1pPr>
            <a:lvl2pPr>
              <a:defRPr sz="2000"/>
            </a:lvl2pPr>
            <a:lvl3pPr>
              <a:defRPr sz="18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p:spPr>
        <p:txBody>
          <a:bodyPr>
            <a:normAutofit/>
          </a:bodyPr>
          <a:lstStyle>
            <a:lvl1pPr>
              <a:defRPr sz="2400"/>
            </a:lvl1pPr>
            <a:lvl2pPr>
              <a:defRPr sz="2000"/>
            </a:lvl2pPr>
            <a:lvl3pPr>
              <a:defRPr sz="18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273385077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4" name="Title 3">
            <a:extLst>
              <a:ext uri="{FF2B5EF4-FFF2-40B4-BE49-F238E27FC236}">
                <a16:creationId xmlns:a16="http://schemas.microsoft.com/office/drawing/2014/main" id="{A8566613-D11D-4D00-A701-4897A3353D32}"/>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92207912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174830"/>
            <a:ext cx="9144000" cy="370936"/>
          </a:xfrm>
        </p:spPr>
        <p:txBody>
          <a:bodyPr/>
          <a:lstStyle>
            <a:lvl1pPr algn="ctr">
              <a:spcBef>
                <a:spcPts val="0"/>
              </a:spcBef>
              <a:defRPr sz="900" b="1"/>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Calibri" panose="020F0502020204030204" pitchFamily="34" charset="0"/>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459747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79552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5" name="Text Placeholder">
            <a:extLst>
              <a:ext uri="{FF2B5EF4-FFF2-40B4-BE49-F238E27FC236}">
                <a16:creationId xmlns:a16="http://schemas.microsoft.com/office/drawing/2014/main" id="{8BA0ADAE-501A-4759-A879-BC9CEB0075E7}"/>
              </a:ext>
            </a:extLst>
          </p:cNvPr>
          <p:cNvSpPr>
            <a:spLocks noGrp="1"/>
          </p:cNvSpPr>
          <p:nvPr>
            <p:ph idx="1"/>
          </p:nvPr>
        </p:nvSpPr>
        <p:spPr>
          <a:xfrm>
            <a:off x="342900" y="1001143"/>
            <a:ext cx="8458200" cy="52606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6927745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7"/>
            <a:ext cx="9144000" cy="988898"/>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123200"/>
            <a:ext cx="8458200" cy="50950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6871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8"/>
            <a:ext cx="9144000" cy="678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580379DD-E3B9-46FE-9FC8-025C50BF557D}"/>
              </a:ext>
            </a:extLst>
          </p:cNvPr>
          <p:cNvSpPr>
            <a:spLocks noGrp="1"/>
          </p:cNvSpPr>
          <p:nvPr>
            <p:ph type="title"/>
          </p:nvPr>
        </p:nvSpPr>
        <p:spPr>
          <a:xfrm>
            <a:off x="0" y="0"/>
            <a:ext cx="9144000" cy="672683"/>
          </a:xfrm>
          <a:solidFill>
            <a:srgbClr val="C73E00"/>
          </a:solidFill>
        </p:spPr>
        <p:txBody>
          <a:bodyPr/>
          <a:lstStyle/>
          <a:p>
            <a:r>
              <a:rPr lang="en-US"/>
              <a:t>Click to edit Master title style</a:t>
            </a:r>
          </a:p>
        </p:txBody>
      </p:sp>
    </p:spTree>
    <p:extLst>
      <p:ext uri="{BB962C8B-B14F-4D97-AF65-F5344CB8AC3E}">
        <p14:creationId xmlns:p14="http://schemas.microsoft.com/office/powerpoint/2010/main" val="217580822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a:solidFill>
            <a:srgbClr val="C73E00"/>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47992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38079432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a:lstStyle>
            <a:lvl1pPr>
              <a:defRPr sz="2400"/>
            </a:lvl1pPr>
            <a:lvl2pPr>
              <a:defRPr sz="2000"/>
            </a:lvl2pPr>
            <a:lvl3pPr>
              <a:defRPr sz="18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a:prstGeom prst="rect">
            <a:avLst/>
          </a:prstGeom>
        </p:spPr>
        <p:txBody>
          <a:bodyPr>
            <a:normAutofit/>
          </a:bodyPr>
          <a:lstStyle>
            <a:lvl1pPr>
              <a:defRPr sz="2400"/>
            </a:lvl1pPr>
            <a:lvl2pPr>
              <a:defRPr sz="2000"/>
            </a:lvl2pPr>
            <a:lvl3pPr>
              <a:defRPr sz="18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a:prstGeom prst="rect">
            <a:avLst/>
          </a:prstGeom>
        </p:spPr>
        <p:txBody>
          <a:body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a:prstGeom prst="rect">
            <a:avLst/>
          </a:prstGeom>
        </p:spPr>
        <p:txBody>
          <a:bodyPr/>
          <a:lstStyle/>
          <a:p>
            <a:pPr lvl="0"/>
            <a:r>
              <a:rPr lang="en-US" dirty="0"/>
              <a:t>Click to edit Master text styles</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23607895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42900" y="1273877"/>
            <a:ext cx="8458200" cy="49443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90431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172409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909474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5"/>
            <a:ext cx="9144000" cy="1125003"/>
          </a:xfr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Tree>
    <p:extLst>
      <p:ext uri="{BB962C8B-B14F-4D97-AF65-F5344CB8AC3E}">
        <p14:creationId xmlns:p14="http://schemas.microsoft.com/office/powerpoint/2010/main" val="9003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6474213"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1006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9"/>
            <a:ext cx="9144000" cy="1036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B3FE0BD7-F524-4F11-BA07-B9E02A61D9AC}"/>
              </a:ext>
            </a:extLst>
          </p:cNvPr>
          <p:cNvSpPr>
            <a:spLocks noGrp="1"/>
          </p:cNvSpPr>
          <p:nvPr>
            <p:ph type="title"/>
          </p:nvPr>
        </p:nvSpPr>
        <p:spPr>
          <a:xfrm>
            <a:off x="0" y="24055"/>
            <a:ext cx="9144000" cy="1006944"/>
          </a:xfrm>
        </p:spPr>
        <p:txBody>
          <a:bodyPr/>
          <a:lstStyle/>
          <a:p>
            <a:r>
              <a:rPr lang="en-US"/>
              <a:t>Click to edit Master title style</a:t>
            </a:r>
          </a:p>
        </p:txBody>
      </p:sp>
    </p:spTree>
    <p:extLst>
      <p:ext uri="{BB962C8B-B14F-4D97-AF65-F5344CB8AC3E}">
        <p14:creationId xmlns:p14="http://schemas.microsoft.com/office/powerpoint/2010/main" val="314114971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6104485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26554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91200"/>
          </a:xfrm>
        </p:spPr>
        <p:txBody>
          <a:bodyPr/>
          <a:lstStyle>
            <a:lvl1pPr>
              <a:defRPr sz="2800">
                <a:latin typeface="Calibri" panose="020F0502020204030204" pitchFamily="34" charset="0"/>
                <a:cs typeface="Calibri" panose="020F050202020403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20C0CCB6-1197-4BBB-95DF-7F5E2C3A1978}"/>
              </a:ext>
            </a:extLst>
          </p:cNvPr>
          <p:cNvSpPr>
            <a:spLocks noGrp="1"/>
          </p:cNvSpPr>
          <p:nvPr>
            <p:ph idx="1"/>
          </p:nvPr>
        </p:nvSpPr>
        <p:spPr>
          <a:xfrm>
            <a:off x="331200" y="1022400"/>
            <a:ext cx="8488800" cy="5132337"/>
          </a:xfrm>
          <a:prstGeom prst="rect">
            <a:avLst/>
          </a:prstGeom>
        </p:spPr>
        <p:txBody>
          <a:bodyPr vert="horz" lIns="91440" tIns="45720" rIns="91440" bIns="45720"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459376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a:xfrm>
            <a:off x="0" y="-1440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ext Placeholder 2">
            <a:extLst>
              <a:ext uri="{FF2B5EF4-FFF2-40B4-BE49-F238E27FC236}">
                <a16:creationId xmlns:a16="http://schemas.microsoft.com/office/drawing/2014/main" id="{F7007E8A-E732-4F83-870F-25734D4915D3}"/>
              </a:ext>
            </a:extLst>
          </p:cNvPr>
          <p:cNvSpPr>
            <a:spLocks noGrp="1"/>
          </p:cNvSpPr>
          <p:nvPr>
            <p:ph idx="1"/>
          </p:nvPr>
        </p:nvSpPr>
        <p:spPr>
          <a:xfrm>
            <a:off x="331200" y="1317600"/>
            <a:ext cx="8488800" cy="51019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76097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6866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
        <p:nvSpPr>
          <p:cNvPr id="8" name="Text Placeholder 2">
            <a:extLst>
              <a:ext uri="{FF2B5EF4-FFF2-40B4-BE49-F238E27FC236}">
                <a16:creationId xmlns:a16="http://schemas.microsoft.com/office/drawing/2014/main" id="{CD0A933B-0C59-4365-A529-5F2B1269D3BD}"/>
              </a:ext>
            </a:extLst>
          </p:cNvPr>
          <p:cNvSpPr>
            <a:spLocks noGrp="1"/>
          </p:cNvSpPr>
          <p:nvPr>
            <p:ph idx="1"/>
          </p:nvPr>
        </p:nvSpPr>
        <p:spPr>
          <a:xfrm>
            <a:off x="331200" y="1317600"/>
            <a:ext cx="8488800" cy="51019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4350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0453BFD1-3CD0-451E-A479-940E6E2BF6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909808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068267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88589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W/Cover">
    <p:bg>
      <p:bgPr>
        <a:solidFill>
          <a:schemeClr val="bg1"/>
        </a:solidFill>
        <a:effectLst/>
      </p:bgPr>
    </p:bg>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11480" y="402148"/>
            <a:ext cx="4009320" cy="4879352"/>
          </a:xfrm>
          <a:prstGeom prst="rect">
            <a:avLst/>
          </a:prstGeom>
        </p:spPr>
        <p:txBody>
          <a:bodyPr anchor="t">
            <a:noAutofit/>
          </a:bodyPr>
          <a:lstStyle>
            <a:lvl1pPr algn="l">
              <a:lnSpc>
                <a:spcPct val="100000"/>
              </a:lnSpc>
              <a:defRPr sz="2800" b="1" i="0">
                <a:solidFill>
                  <a:schemeClr val="tx1"/>
                </a:solidFill>
                <a:latin typeface="Calibri" panose="020F0502020204030204" pitchFamily="34" charset="0"/>
                <a:cs typeface="Calibri" panose="020F0502020204030204" pitchFamily="34" charset="0"/>
              </a:defRPr>
            </a:lvl1pPr>
          </a:lstStyle>
          <a:p>
            <a:r>
              <a:rPr lang="en-US" dirty="0"/>
              <a:t>Chapter Title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553619"/>
            <a:ext cx="9144000" cy="297181"/>
          </a:xfrm>
        </p:spPr>
        <p:txBody>
          <a:bodyPr/>
          <a:lstStyle>
            <a:lvl1pPr algn="ctr">
              <a:spcBef>
                <a:spcPts val="0"/>
              </a:spcBef>
              <a:defRPr b="1">
                <a:solidFill>
                  <a:schemeClr val="tx1"/>
                </a:solidFill>
              </a:defRPr>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015618428"/>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42900" y="973777"/>
            <a:ext cx="8458200" cy="52444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63639"/>
          </a:xfrm>
        </p:spPr>
        <p:txBody>
          <a:bodyPr/>
          <a:lstStyle/>
          <a:p>
            <a:r>
              <a:rPr lang="en-US"/>
              <a:t>Click to edit Master title style</a:t>
            </a:r>
          </a:p>
        </p:txBody>
      </p:sp>
    </p:spTree>
    <p:extLst>
      <p:ext uri="{BB962C8B-B14F-4D97-AF65-F5344CB8AC3E}">
        <p14:creationId xmlns:p14="http://schemas.microsoft.com/office/powerpoint/2010/main" val="66480647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1680680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629-A8AE-4D58-BDA9-ABE906B14E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E11B056-B972-4290-A40E-17BA3572FBA2}"/>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0471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9174765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606318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33829" y="1262743"/>
            <a:ext cx="8467271" cy="4955508"/>
          </a:xfrm>
          <a:prstGeom prst="rect">
            <a:avLst/>
          </a:prstGeom>
        </p:spPr>
        <p:txBody>
          <a:bodyPr vert="horz" lIns="91440" tIns="45720" rIns="91440" bIns="45720" rtlCol="0">
            <a:normAutofit/>
          </a:bodyPr>
          <a:lstStyle>
            <a:lvl1pPr>
              <a:spcBef>
                <a:spcPts val="0"/>
              </a:spcBef>
              <a:spcAft>
                <a:spcPts val="1200"/>
              </a:spcAft>
              <a:defRPr lang="en-US" sz="2400" b="0" i="0" dirty="0">
                <a:solidFill>
                  <a:schemeClr val="tx2"/>
                </a:solidFill>
                <a:latin typeface="Calibri" panose="020F0502020204030204" pitchFamily="34" charset="0"/>
              </a:defRPr>
            </a:lvl1pPr>
            <a:lvl2pPr>
              <a:spcBef>
                <a:spcPts val="0"/>
              </a:spcBef>
              <a:spcAft>
                <a:spcPts val="1200"/>
              </a:spcAft>
              <a:defRPr lang="en-US" sz="2000" b="0" i="0" dirty="0">
                <a:solidFill>
                  <a:schemeClr val="tx2"/>
                </a:solidFill>
                <a:latin typeface="Calibri" panose="020F0502020204030204" pitchFamily="34" charset="0"/>
              </a:defRPr>
            </a:lvl2pPr>
            <a:lvl3pPr>
              <a:spcBef>
                <a:spcPts val="0"/>
              </a:spcBef>
              <a:spcAft>
                <a:spcPts val="1200"/>
              </a:spcAft>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solidFill>
            <a:srgbClr val="BF8800"/>
          </a:solidFill>
        </p:spPr>
        <p:txBody>
          <a:bodyPr/>
          <a:lstStyle>
            <a:lvl1pPr>
              <a:defRPr sz="3600" b="0">
                <a:latin typeface="Calibri" panose="020F0502020204030204" pitchFamily="34" charset="0"/>
                <a:cs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400457946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39623328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9311790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344486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C394-AB7B-4833-9EC7-29FC262E51FE}"/>
              </a:ext>
            </a:extLst>
          </p:cNvPr>
          <p:cNvSpPr>
            <a:spLocks noGrp="1"/>
          </p:cNvSpPr>
          <p:nvPr>
            <p:ph type="title" hasCustomPrompt="1"/>
          </p:nvPr>
        </p:nvSpPr>
        <p:spPr>
          <a:xfrm>
            <a:off x="0" y="0"/>
            <a:ext cx="9144000" cy="808198"/>
          </a:xfrm>
          <a:solidFill>
            <a:srgbClr val="A9DBD4"/>
          </a:solidFill>
          <a:ln>
            <a:noFill/>
          </a:ln>
        </p:spPr>
        <p:txBody>
          <a:bodyPr anchor="ctr" anchorCtr="1"/>
          <a:lstStyle>
            <a:lvl1pPr>
              <a:defRPr sz="2800"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27103" y="951571"/>
            <a:ext cx="8473998" cy="552357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3050667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769988960"/>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928801"/>
          </a:xfrm>
        </p:spPr>
        <p:txBody>
          <a:bodyPr/>
          <a:lstStyle>
            <a:lvl1pPr>
              <a:defRPr sz="2800"/>
            </a:lvl1pPr>
          </a:lstStyle>
          <a:p>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080000"/>
            <a:ext cx="8458200" cy="5138251"/>
          </a:xfrm>
          <a:prstGeom prst="rect">
            <a:avLst/>
          </a:prstGeom>
        </p:spPr>
        <p:txBody>
          <a:bodyPr vert="horz" lIns="91440" tIns="45720" rIns="91440" bIns="45720" rtlCol="0">
            <a:normAutofit/>
          </a:bodyPr>
          <a:lstStyle>
            <a:lvl1pPr>
              <a:defRPr lang="en-US" sz="2400" b="0" i="0" dirty="0">
                <a:solidFill>
                  <a:schemeClr val="tx2"/>
                </a:solidFill>
                <a:latin typeface="Calibri" panose="020F0502020204030204" pitchFamily="34" charset="0"/>
              </a:defRPr>
            </a:lvl1pPr>
            <a:lvl2pPr>
              <a:defRPr lang="en-US" sz="2000" b="0" i="0" dirty="0">
                <a:solidFill>
                  <a:schemeClr val="tx2"/>
                </a:solidFill>
                <a:latin typeface="Calibri" panose="020F0502020204030204" pitchFamily="34" charset="0"/>
              </a:defRPr>
            </a:lvl2pPr>
            <a:lvl3pPr>
              <a:defRPr lang="en-US" b="0" i="0" dirty="0">
                <a:solidFill>
                  <a:schemeClr val="tx2"/>
                </a:solidFill>
                <a:latin typeface="Calibri" panose="020F0502020204030204" pitchFamily="34" charset="0"/>
              </a:defRPr>
            </a:lvl3pPr>
          </a:lstStyle>
          <a:p>
            <a:pPr marR="0" lvl="0" indent="0" fontAlgn="auto">
              <a:lnSpc>
                <a:spcPct val="100000"/>
              </a:lnSpc>
              <a:spcBef>
                <a:spcPts val="0"/>
              </a:spcBef>
              <a:spcAft>
                <a:spcPts val="800"/>
              </a:spcAft>
              <a:buClrTx/>
              <a:buSzTx/>
              <a:buFont typeface="Arial" panose="020B0604020202020204" pitchFamily="34" charset="0"/>
              <a:buNone/>
              <a:tabLst/>
            </a:pPr>
            <a:r>
              <a:rPr lang="en-US" dirty="0"/>
              <a:t>Edit Master text styles</a:t>
            </a:r>
          </a:p>
          <a:p>
            <a:pPr marL="344488" lvl="1" indent="-342900">
              <a:lnSpc>
                <a:spcPct val="100000"/>
              </a:lnSpc>
              <a:spcBef>
                <a:spcPts val="800"/>
              </a:spcBef>
              <a:spcAft>
                <a:spcPts val="800"/>
              </a:spcAft>
              <a:buClrTx/>
              <a:buFont typeface="Arial" panose="020B0604020202020204" pitchFamily="34" charset="0"/>
              <a:buChar char="•"/>
            </a:pPr>
            <a:r>
              <a:rPr lang="en-US" dirty="0"/>
              <a:t>Second level</a:t>
            </a:r>
          </a:p>
          <a:p>
            <a:pPr marL="517525" lvl="2" indent="-285750">
              <a:lnSpc>
                <a:spcPct val="100000"/>
              </a:lnSpc>
              <a:spcBef>
                <a:spcPts val="800"/>
              </a:spcBef>
              <a:spcAft>
                <a:spcPts val="800"/>
              </a:spcAft>
              <a:buFont typeface="Arial" panose="020B0604020202020204" pitchFamily="34" charset="0"/>
              <a:buChar char="•"/>
            </a:pPr>
            <a:r>
              <a:rPr lang="en-US" dirty="0"/>
              <a:t>Third level</a:t>
            </a:r>
          </a:p>
        </p:txBody>
      </p:sp>
    </p:spTree>
    <p:extLst>
      <p:ext uri="{BB962C8B-B14F-4D97-AF65-F5344CB8AC3E}">
        <p14:creationId xmlns:p14="http://schemas.microsoft.com/office/powerpoint/2010/main" val="5432595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48146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4529313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08286626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66729906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b="0" i="0">
                <a:solidFill>
                  <a:schemeClr val="tx1"/>
                </a:solidFill>
                <a:latin typeface="Calibri" panose="020F0502020204030204" pitchFamily="34"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spcBef>
                <a:spcPts val="0"/>
              </a:spcBef>
              <a:defRPr b="1"/>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Calibri" panose="020F0502020204030204" pitchFamily="34" charset="0"/>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97352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93786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gn="ct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23314235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302681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3517478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rgbClr val="374A6D"/>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rgbClr val="374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rgbClr val="374A6D"/>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pic>
        <p:nvPicPr>
          <p:cNvPr id="5" name="Picture 4">
            <a:extLst>
              <a:ext uri="{FF2B5EF4-FFF2-40B4-BE49-F238E27FC236}">
                <a16:creationId xmlns:a16="http://schemas.microsoft.com/office/drawing/2014/main" id="{EBDC174A-F9D3-A047-83C3-905509393E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47031" y="876301"/>
            <a:ext cx="4224903" cy="5327373"/>
          </a:xfrm>
          <a:prstGeom prst="rect">
            <a:avLst/>
          </a:prstGeom>
        </p:spPr>
      </p:pic>
    </p:spTree>
    <p:extLst>
      <p:ext uri="{BB962C8B-B14F-4D97-AF65-F5344CB8AC3E}">
        <p14:creationId xmlns:p14="http://schemas.microsoft.com/office/powerpoint/2010/main" val="409382462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785202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67812812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539933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31101498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314772618"/>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68221006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5" Type="http://schemas.openxmlformats.org/officeDocument/2006/relationships/theme" Target="../theme/theme10.xml"/><Relationship Id="rId4" Type="http://schemas.openxmlformats.org/officeDocument/2006/relationships/slideLayout" Target="../slideLayouts/slideLayout58.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5" Type="http://schemas.openxmlformats.org/officeDocument/2006/relationships/theme" Target="../theme/theme11.xml"/><Relationship Id="rId4" Type="http://schemas.openxmlformats.org/officeDocument/2006/relationships/slideLayout" Target="../slideLayouts/slideLayout62.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64.xml"/><Relationship Id="rId1" Type="http://schemas.openxmlformats.org/officeDocument/2006/relationships/slideLayout" Target="../slideLayouts/slideLayout6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6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66.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theme" Target="../theme/theme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9.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92" r:id="rId3"/>
    <p:sldLayoutId id="2147483793" r:id="rId4"/>
  </p:sldLayoutIdLst>
  <p:hf hdr="0" dt="0"/>
  <p:txStyles>
    <p:titleStyle>
      <a:lvl1pPr algn="l" defTabSz="914400" rtl="0" eaLnBrk="1" latinLnBrk="0" hangingPunct="1">
        <a:lnSpc>
          <a:spcPct val="90000"/>
        </a:lnSpc>
        <a:spcBef>
          <a:spcPct val="0"/>
        </a:spcBef>
        <a:buNone/>
        <a:defRPr sz="2400" b="0" i="0"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41C6C3BB-FB88-4B30-8AF7-86640674E1D3}"/>
              </a:ext>
            </a:extLst>
          </p:cNvPr>
          <p:cNvCxnSpPr/>
          <p:nvPr userDrawn="1"/>
        </p:nvCxnSpPr>
        <p:spPr>
          <a:xfrm>
            <a:off x="0" y="6664280"/>
            <a:ext cx="9144000" cy="0"/>
          </a:xfrm>
          <a:prstGeom prst="line">
            <a:avLst/>
          </a:prstGeom>
          <a:ln w="44450">
            <a:solidFill>
              <a:srgbClr val="BF8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5357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18514"/>
            <a:ext cx="355840" cy="24673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1CAD065-C9A5-45D7-B1A5-552C3F493E1D}"/>
              </a:ext>
            </a:extLst>
          </p:cNvPr>
          <p:cNvCxnSpPr/>
          <p:nvPr userDrawn="1"/>
        </p:nvCxnSpPr>
        <p:spPr>
          <a:xfrm>
            <a:off x="0" y="6632914"/>
            <a:ext cx="9144000" cy="0"/>
          </a:xfrm>
          <a:prstGeom prst="line">
            <a:avLst/>
          </a:prstGeom>
          <a:ln w="44450">
            <a:solidFill>
              <a:srgbClr val="A9DB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0533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Lst>
  <p:hf hdr="0" dt="0"/>
  <p:txStyles>
    <p:titleStyle>
      <a:lvl1pPr algn="ctr" defTabSz="914400" rtl="0" eaLnBrk="1" latinLnBrk="0" hangingPunct="1">
        <a:lnSpc>
          <a:spcPct val="90000"/>
        </a:lnSpc>
        <a:spcBef>
          <a:spcPct val="0"/>
        </a:spcBef>
        <a:buNone/>
        <a:defRPr lang="en-US" sz="3200" b="1" i="0" kern="1200" dirty="0" smtClean="0">
          <a:solidFill>
            <a:schemeClr val="tx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0"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06629130"/>
      </p:ext>
    </p:extLst>
  </p:cSld>
  <p:clrMap bg1="lt1" tx1="dk1" bg2="lt2" tx2="dk2" accent1="accent1" accent2="accent2" accent3="accent3" accent4="accent4" accent5="accent5" accent6="accent6" hlink="hlink" folHlink="folHlink"/>
  <p:sldLayoutIdLst>
    <p:sldLayoutId id="2147483771" r:id="rId1"/>
    <p:sldLayoutId id="2147483772" r:id="rId2"/>
  </p:sldLayoutIdLst>
  <p:hf hdr="0" dt="0"/>
  <p:txStyles>
    <p:titleStyle>
      <a:lvl1pPr algn="l" defTabSz="914400" rtl="0" eaLnBrk="1" latinLnBrk="0" hangingPunct="1">
        <a:lnSpc>
          <a:spcPct val="90000"/>
        </a:lnSpc>
        <a:spcBef>
          <a:spcPct val="0"/>
        </a:spcBef>
        <a:buNone/>
        <a:defRPr sz="2400" b="0" i="0"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Tree>
    <p:extLst>
      <p:ext uri="{BB962C8B-B14F-4D97-AF65-F5344CB8AC3E}">
        <p14:creationId xmlns:p14="http://schemas.microsoft.com/office/powerpoint/2010/main" val="2367732239"/>
      </p:ext>
    </p:extLst>
  </p:cSld>
  <p:clrMap bg1="lt1" tx1="dk1" bg2="lt2" tx2="dk2" accent1="accent1" accent2="accent2" accent3="accent3" accent4="accent4" accent5="accent5" accent6="accent6" hlink="hlink" folHlink="folHlink"/>
  <p:sldLayoutIdLst>
    <p:sldLayoutId id="2147483774"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b="1" i="0" smtClean="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cxnSp>
        <p:nvCxnSpPr>
          <p:cNvPr id="5" name="Straight Connector 4">
            <a:extLst>
              <a:ext uri="{FF2B5EF4-FFF2-40B4-BE49-F238E27FC236}">
                <a16:creationId xmlns:a16="http://schemas.microsoft.com/office/drawing/2014/main" id="{9138CD8D-9367-4607-9ADB-AABF1ECBE33A}"/>
              </a:ext>
            </a:extLst>
          </p:cNvPr>
          <p:cNvCxnSpPr/>
          <p:nvPr userDrawn="1"/>
        </p:nvCxnSpPr>
        <p:spPr>
          <a:xfrm>
            <a:off x="0" y="6646911"/>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829504"/>
      </p:ext>
    </p:extLst>
  </p:cSld>
  <p:clrMap bg1="lt1" tx1="dk1" bg2="lt2" tx2="dk2" accent1="accent1" accent2="accent2" accent3="accent3" accent4="accent4" accent5="accent5" accent6="accent6" hlink="hlink" folHlink="folHlink"/>
  <p:sldLayoutIdLst>
    <p:sldLayoutId id="2147483776" r:id="rId1"/>
  </p:sldLayoutIdLst>
  <p:hf hdr="0" dt="0"/>
  <p:txStyles>
    <p:titleStyle>
      <a:lvl1pPr algn="l" defTabSz="914400" rtl="0" eaLnBrk="1" latinLnBrk="0" hangingPunct="1">
        <a:lnSpc>
          <a:spcPct val="90000"/>
        </a:lnSpc>
        <a:spcBef>
          <a:spcPct val="0"/>
        </a:spcBef>
        <a:buNone/>
        <a:defRPr sz="2400" b="0" i="0"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b="0" i="0" kern="1200">
          <a:solidFill>
            <a:schemeClr val="tx2"/>
          </a:solidFill>
          <a:latin typeface="Calibri" panose="020F0502020204030204" pitchFamily="34" charset="0"/>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b="0" i="0" kern="1200">
          <a:solidFill>
            <a:schemeClr val="tx1"/>
          </a:solidFill>
          <a:latin typeface="Calibri" panose="020F0502020204030204" pitchFamily="34" charset="0"/>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0"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57339592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dt="0"/>
  <p:txStyles>
    <p:titleStyle>
      <a:lvl1pPr algn="ctr" defTabSz="914400" rtl="0" eaLnBrk="1" latinLnBrk="0" hangingPunct="1">
        <a:lnSpc>
          <a:spcPct val="90000"/>
        </a:lnSpc>
        <a:spcBef>
          <a:spcPct val="0"/>
        </a:spcBef>
        <a:buNone/>
        <a:defRPr sz="2800" b="1" i="0" kern="1200">
          <a:solidFill>
            <a:schemeClr val="tx2"/>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008842"/>
            <a:ext cx="502920" cy="502920"/>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601193" y="6169686"/>
            <a:ext cx="3132607" cy="307777"/>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spc="40" dirty="0">
                <a:effectLst/>
                <a:latin typeface="Calibri" panose="020F0502020204030204" pitchFamily="34" charset="0"/>
                <a:ea typeface="Calibri" panose="020F0502020204030204" pitchFamily="34" charset="0"/>
              </a:rPr>
              <a:t>Because learning changes everything.</a:t>
            </a:r>
            <a:r>
              <a:rPr lang="en-US" sz="1800" b="1" i="0" spc="40" baseline="10000" dirty="0">
                <a:effectLst/>
                <a:latin typeface="Calibri" panose="020F0502020204030204" pitchFamily="34" charset="0"/>
                <a:ea typeface="Calibri" panose="020F0502020204030204" pitchFamily="34" charset="0"/>
              </a:rPr>
              <a:t>®</a:t>
            </a:r>
            <a:endParaRPr lang="en-US" sz="1400" b="1" i="0" spc="0" normalizeH="0" baseline="10000" dirty="0">
              <a:latin typeface="Calibri" panose="020F0502020204030204" pitchFamily="34" charset="0"/>
            </a:endParaRPr>
          </a:p>
        </p:txBody>
      </p:sp>
      <p:sp>
        <p:nvSpPr>
          <p:cNvPr id="5" name="Long Copyright"/>
          <p:cNvSpPr>
            <a:spLocks noGrp="1"/>
          </p:cNvSpPr>
          <p:nvPr>
            <p:ph type="ftr" sz="quarter" idx="3"/>
          </p:nvPr>
        </p:nvSpPr>
        <p:spPr>
          <a:xfrm>
            <a:off x="0" y="6515439"/>
            <a:ext cx="9144000" cy="342561"/>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pPr defTabSz="457200">
              <a:spcBef>
                <a:spcPct val="20000"/>
              </a:spcBef>
              <a:defRPr/>
            </a:pPr>
            <a:r>
              <a:rPr lang="en-US" dirty="0"/>
              <a:t>Add long copyright</a:t>
            </a:r>
          </a:p>
        </p:txBody>
      </p:sp>
      <p:cxnSp>
        <p:nvCxnSpPr>
          <p:cNvPr id="4" name="Straight Connector 3">
            <a:extLst>
              <a:ext uri="{FF2B5EF4-FFF2-40B4-BE49-F238E27FC236}">
                <a16:creationId xmlns:a16="http://schemas.microsoft.com/office/drawing/2014/main" id="{7FD73E74-385B-44B7-91B9-68C98EA4E97D}"/>
              </a:ext>
            </a:extLst>
          </p:cNvPr>
          <p:cNvCxnSpPr/>
          <p:nvPr userDrawn="1"/>
        </p:nvCxnSpPr>
        <p:spPr>
          <a:xfrm>
            <a:off x="0" y="6515440"/>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text&#10;&#10;Description automatically generated">
            <a:extLst>
              <a:ext uri="{FF2B5EF4-FFF2-40B4-BE49-F238E27FC236}">
                <a16:creationId xmlns:a16="http://schemas.microsoft.com/office/drawing/2014/main" id="{385FA604-96E6-1143-9C36-76070813B6B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037" t="1462" b="4062"/>
          <a:stretch/>
        </p:blipFill>
        <p:spPr>
          <a:xfrm>
            <a:off x="4196080" y="264160"/>
            <a:ext cx="4866458" cy="5905526"/>
          </a:xfrm>
          <a:prstGeom prst="rect">
            <a:avLst/>
          </a:prstGeom>
          <a:ln>
            <a:solidFill>
              <a:srgbClr val="EC7700"/>
            </a:solidFill>
          </a:ln>
        </p:spPr>
      </p:pic>
    </p:spTree>
    <p:extLst>
      <p:ext uri="{BB962C8B-B14F-4D97-AF65-F5344CB8AC3E}">
        <p14:creationId xmlns:p14="http://schemas.microsoft.com/office/powerpoint/2010/main" val="3741334407"/>
      </p:ext>
    </p:extLst>
  </p:cSld>
  <p:clrMap bg1="lt1" tx1="dk1" bg2="lt2" tx2="dk2" accent1="accent1" accent2="accent2" accent3="accent3" accent4="accent4" accent5="accent5" accent6="accent6" hlink="hlink" folHlink="folHlink"/>
  <p:sldLayoutIdLst>
    <p:sldLayoutId id="2147483706" r:id="rId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0659588"/>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1" y="0"/>
            <a:ext cx="9143999" cy="734973"/>
          </a:xfrm>
          <a:prstGeom prst="rect">
            <a:avLst/>
          </a:prstGeom>
          <a:solidFill>
            <a:schemeClr val="tx1"/>
          </a:solidFill>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856344"/>
            <a:ext cx="8458200" cy="53619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49767"/>
            <a:ext cx="355840" cy="208234"/>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cxnSp>
        <p:nvCxnSpPr>
          <p:cNvPr id="6" name="Straight Connector 5">
            <a:extLst>
              <a:ext uri="{FF2B5EF4-FFF2-40B4-BE49-F238E27FC236}">
                <a16:creationId xmlns:a16="http://schemas.microsoft.com/office/drawing/2014/main" id="{0F9DC814-35D2-4866-9399-4E4F07E42FF5}"/>
              </a:ext>
            </a:extLst>
          </p:cNvPr>
          <p:cNvCxnSpPr/>
          <p:nvPr userDrawn="1"/>
        </p:nvCxnSpPr>
        <p:spPr>
          <a:xfrm>
            <a:off x="0" y="6627995"/>
            <a:ext cx="914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758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hdr="0" dt="0"/>
  <p:txStyles>
    <p:titleStyle>
      <a:lvl1pPr algn="ctr" defTabSz="914400" rtl="0" eaLnBrk="1" latinLnBrk="0" hangingPunct="1">
        <a:lnSpc>
          <a:spcPct val="90000"/>
        </a:lnSpc>
        <a:spcBef>
          <a:spcPct val="0"/>
        </a:spcBef>
        <a:buNone/>
        <a:defRPr sz="3600" b="0" i="0" kern="1200">
          <a:solidFill>
            <a:schemeClr val="bg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E8AE09F-A780-459D-9825-9287577DB707}"/>
              </a:ext>
            </a:extLst>
          </p:cNvPr>
          <p:cNvCxnSpPr/>
          <p:nvPr userDrawn="1"/>
        </p:nvCxnSpPr>
        <p:spPr>
          <a:xfrm>
            <a:off x="0" y="6664280"/>
            <a:ext cx="9144000" cy="0"/>
          </a:xfrm>
          <a:prstGeom prst="line">
            <a:avLst/>
          </a:prstGeom>
          <a:ln w="44450">
            <a:solidFill>
              <a:srgbClr val="4472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18849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29400"/>
            <a:ext cx="355840" cy="228600"/>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9" name="Text Placeholder 8">
            <a:extLst>
              <a:ext uri="{FF2B5EF4-FFF2-40B4-BE49-F238E27FC236}">
                <a16:creationId xmlns:a16="http://schemas.microsoft.com/office/drawing/2014/main" id="{E3164F0F-CB05-46B2-BE9C-8C786E62CC45}"/>
              </a:ext>
            </a:extLst>
          </p:cNvPr>
          <p:cNvSpPr>
            <a:spLocks noGrp="1"/>
          </p:cNvSpPr>
          <p:nvPr>
            <p:ph type="body" idx="1"/>
          </p:nvPr>
        </p:nvSpPr>
        <p:spPr>
          <a:xfrm>
            <a:off x="215658" y="1202400"/>
            <a:ext cx="8633142" cy="4974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D3AC6476-5EF7-461F-BD14-45D0D36A8D69}"/>
              </a:ext>
            </a:extLst>
          </p:cNvPr>
          <p:cNvCxnSpPr/>
          <p:nvPr userDrawn="1"/>
        </p:nvCxnSpPr>
        <p:spPr>
          <a:xfrm>
            <a:off x="0" y="6629400"/>
            <a:ext cx="9144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6010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Lst>
  <p:hf hd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1760"/>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7B457529-5CB1-4280-982B-11A5EE3D074D}"/>
              </a:ext>
            </a:extLst>
          </p:cNvPr>
          <p:cNvCxnSpPr/>
          <p:nvPr userDrawn="1"/>
        </p:nvCxnSpPr>
        <p:spPr>
          <a:xfrm>
            <a:off x="0" y="6625771"/>
            <a:ext cx="9144000" cy="0"/>
          </a:xfrm>
          <a:prstGeom prst="line">
            <a:avLst/>
          </a:prstGeom>
          <a:ln w="44450">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11371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42556"/>
            <a:ext cx="355840" cy="215444"/>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9020"/>
            <a:ext cx="9144000" cy="698398"/>
          </a:xfrm>
          <a:prstGeom prst="rect">
            <a:avLst/>
          </a:prstGeom>
          <a:solidFill>
            <a:srgbClr val="625D9C"/>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76696607-9C24-479D-915B-19B9F51C2251}"/>
              </a:ext>
            </a:extLst>
          </p:cNvPr>
          <p:cNvSpPr>
            <a:spLocks noGrp="1"/>
          </p:cNvSpPr>
          <p:nvPr>
            <p:ph type="body" idx="1"/>
          </p:nvPr>
        </p:nvSpPr>
        <p:spPr>
          <a:xfrm>
            <a:off x="331200" y="820806"/>
            <a:ext cx="8488800" cy="55987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9B3910C8-B516-4E4C-AA55-D651998C2FE1}"/>
              </a:ext>
            </a:extLst>
          </p:cNvPr>
          <p:cNvCxnSpPr/>
          <p:nvPr userDrawn="1"/>
        </p:nvCxnSpPr>
        <p:spPr>
          <a:xfrm>
            <a:off x="0" y="6646284"/>
            <a:ext cx="9144000" cy="0"/>
          </a:xfrm>
          <a:prstGeom prst="line">
            <a:avLst/>
          </a:prstGeom>
          <a:ln w="44450">
            <a:solidFill>
              <a:srgbClr val="70A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76139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976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9017"/>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B093CDBA-43B6-453B-8879-F28979341AA7}"/>
              </a:ext>
            </a:extLst>
          </p:cNvPr>
          <p:cNvCxnSpPr/>
          <p:nvPr userDrawn="1"/>
        </p:nvCxnSpPr>
        <p:spPr>
          <a:xfrm flipV="1">
            <a:off x="0" y="6664280"/>
            <a:ext cx="9144000" cy="9251"/>
          </a:xfrm>
          <a:prstGeom prst="line">
            <a:avLst/>
          </a:prstGeom>
          <a:ln w="444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36440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3600" dirty="0"/>
              <a:t>CHAPTER 1</a:t>
            </a:r>
          </a:p>
        </p:txBody>
      </p:sp>
      <p:sp>
        <p:nvSpPr>
          <p:cNvPr id="2" name="Subtitle 1">
            <a:extLst>
              <a:ext uri="{FF2B5EF4-FFF2-40B4-BE49-F238E27FC236}">
                <a16:creationId xmlns:a16="http://schemas.microsoft.com/office/drawing/2014/main" id="{E9F40370-E954-7C46-8398-E48FCF0B198C}"/>
              </a:ext>
            </a:extLst>
          </p:cNvPr>
          <p:cNvSpPr>
            <a:spLocks noGrp="1"/>
          </p:cNvSpPr>
          <p:nvPr>
            <p:ph type="subTitle" idx="1"/>
          </p:nvPr>
        </p:nvSpPr>
        <p:spPr/>
        <p:txBody>
          <a:bodyPr/>
          <a:lstStyle/>
          <a:p>
            <a:r>
              <a:rPr lang="en-US" dirty="0"/>
              <a:t>Strategy, Business Models, and Competitive Advantage</a:t>
            </a:r>
            <a:br>
              <a:rPr lang="en-US" dirty="0"/>
            </a:br>
            <a:endParaRPr lang="en-US" dirty="0"/>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p:txBody>
          <a:body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 company achieves </a:t>
            </a:r>
            <a:r>
              <a:rPr lang="en-US" b="1" dirty="0">
                <a:solidFill>
                  <a:srgbClr val="C00000"/>
                </a:solidFill>
              </a:rPr>
              <a:t>sustainable competitive advantage </a:t>
            </a:r>
            <a:r>
              <a:rPr lang="en-US" dirty="0"/>
              <a:t>when an attractively large number of buyers develop a durable preference for its products or services over the offerings of competitors, despite the efforts of competitors to overcome or erode is advantage.</a:t>
            </a:r>
          </a:p>
          <a:p>
            <a:endParaRPr lang="en-US" dirty="0"/>
          </a:p>
        </p:txBody>
      </p:sp>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Sustainable Competitive Advantage</a:t>
            </a:r>
          </a:p>
        </p:txBody>
      </p:sp>
    </p:spTree>
    <p:extLst>
      <p:ext uri="{BB962C8B-B14F-4D97-AF65-F5344CB8AC3E}">
        <p14:creationId xmlns:p14="http://schemas.microsoft.com/office/powerpoint/2010/main" val="236160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p:txBody>
          <a:bodyPr/>
          <a:lstStyle/>
          <a:p>
            <a:pPr algn="ctr"/>
            <a:r>
              <a:rPr lang="en-US" dirty="0"/>
              <a:t>Concepts and Connections 1.2</a:t>
            </a:r>
            <a:br>
              <a:rPr lang="en-US" dirty="0"/>
            </a:br>
            <a:r>
              <a:rPr lang="en-US" dirty="0"/>
              <a:t>Apple Inc.’s Strategy and Success in the Marketplace</a:t>
            </a:r>
          </a:p>
        </p:txBody>
      </p:sp>
      <p:sp>
        <p:nvSpPr>
          <p:cNvPr id="4" name="Content Placeholder 3">
            <a:extLst>
              <a:ext uri="{FF2B5EF4-FFF2-40B4-BE49-F238E27FC236}">
                <a16:creationId xmlns:a16="http://schemas.microsoft.com/office/drawing/2014/main" id="{F775A574-1A19-CD45-8A2A-FE01335F8021}"/>
              </a:ext>
            </a:extLst>
          </p:cNvPr>
          <p:cNvSpPr>
            <a:spLocks noGrp="1"/>
          </p:cNvSpPr>
          <p:nvPr>
            <p:ph sz="quarter" idx="11"/>
          </p:nvPr>
        </p:nvSpPr>
        <p:spPr/>
        <p:txBody>
          <a:bodyPr/>
          <a:lstStyle/>
          <a:p>
            <a:pPr marL="342900" indent="-342900">
              <a:buFont typeface="Arial" panose="020B0604020202020204" pitchFamily="34" charset="0"/>
              <a:buChar char="•"/>
            </a:pPr>
            <a:r>
              <a:rPr lang="en-US" dirty="0"/>
              <a:t>Designing and developing its own operating systems, hardware, application software, and services.</a:t>
            </a:r>
          </a:p>
          <a:p>
            <a:pPr marL="342900" indent="-342900">
              <a:buFont typeface="Arial" panose="020B0604020202020204" pitchFamily="34" charset="0"/>
              <a:buChar char="•"/>
            </a:pPr>
            <a:r>
              <a:rPr lang="en-US" dirty="0"/>
              <a:t>Continuously investing in research and development (R&amp;D) and frequently introducing products.</a:t>
            </a:r>
          </a:p>
          <a:p>
            <a:pPr marL="342900" indent="-342900">
              <a:buFont typeface="Arial" panose="020B0604020202020204" pitchFamily="34" charset="0"/>
              <a:buChar char="•"/>
            </a:pPr>
            <a:r>
              <a:rPr lang="en-US" dirty="0"/>
              <a:t>Strategically locating its stores and staffing them with knowledgeable personnel.</a:t>
            </a:r>
          </a:p>
          <a:p>
            <a:pPr marL="342900" indent="-342900">
              <a:buFont typeface="Arial" panose="020B0604020202020204" pitchFamily="34" charset="0"/>
              <a:buChar char="•"/>
            </a:pPr>
            <a:r>
              <a:rPr lang="en-US" dirty="0"/>
              <a:t>Expanding Apple’s reach domestically and internationally.</a:t>
            </a:r>
          </a:p>
          <a:p>
            <a:pPr marL="342900" indent="-342900">
              <a:buFont typeface="Arial" panose="020B0604020202020204" pitchFamily="34" charset="0"/>
              <a:buChar char="•"/>
            </a:pPr>
            <a:r>
              <a:rPr lang="en-US" dirty="0"/>
              <a:t>Sustaining a competitive edge by focusing on its inimitable value proposition and deliberately keeping a price premium.</a:t>
            </a:r>
          </a:p>
          <a:p>
            <a:pPr marL="342900" indent="-342900">
              <a:buFont typeface="Arial" panose="020B0604020202020204" pitchFamily="34" charset="0"/>
              <a:buChar char="•"/>
            </a:pPr>
            <a:r>
              <a:rPr lang="en-US" dirty="0"/>
              <a:t>Committing to corporate social responsibility and sustainability through supplier relations.</a:t>
            </a:r>
          </a:p>
          <a:p>
            <a:pPr marL="342900" indent="-342900">
              <a:buFont typeface="Arial" panose="020B0604020202020204" pitchFamily="34" charset="0"/>
              <a:buChar char="•"/>
            </a:pPr>
            <a:r>
              <a:rPr lang="en-US" dirty="0"/>
              <a:t>Cultivating a diverse workforce rooted in transparency. </a:t>
            </a:r>
          </a:p>
        </p:txBody>
      </p:sp>
    </p:spTree>
    <p:extLst>
      <p:ext uri="{BB962C8B-B14F-4D97-AF65-F5344CB8AC3E}">
        <p14:creationId xmlns:p14="http://schemas.microsoft.com/office/powerpoint/2010/main" val="347571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EBBA-5210-E647-B79A-1F5E8527D71B}"/>
              </a:ext>
            </a:extLst>
          </p:cNvPr>
          <p:cNvSpPr>
            <a:spLocks noGrp="1"/>
          </p:cNvSpPr>
          <p:nvPr>
            <p:ph type="title"/>
          </p:nvPr>
        </p:nvSpPr>
        <p:spPr/>
        <p:txBody>
          <a:bodyPr/>
          <a:lstStyle/>
          <a:p>
            <a:r>
              <a:rPr lang="en-US" dirty="0"/>
              <a:t>The Importance of Capabilities in Building and Sustaining Competitive Advantage</a:t>
            </a:r>
          </a:p>
        </p:txBody>
      </p:sp>
      <p:sp>
        <p:nvSpPr>
          <p:cNvPr id="3" name="Content Placeholder 2">
            <a:extLst>
              <a:ext uri="{FF2B5EF4-FFF2-40B4-BE49-F238E27FC236}">
                <a16:creationId xmlns:a16="http://schemas.microsoft.com/office/drawing/2014/main" id="{7A656700-7954-9447-BD87-1F36F5DDE98E}"/>
              </a:ext>
            </a:extLst>
          </p:cNvPr>
          <p:cNvSpPr>
            <a:spLocks noGrp="1"/>
          </p:cNvSpPr>
          <p:nvPr>
            <p:ph idx="1"/>
          </p:nvPr>
        </p:nvSpPr>
        <p:spPr/>
        <p:txBody>
          <a:bodyPr/>
          <a:lstStyle/>
          <a:p>
            <a:r>
              <a:rPr lang="en-US" dirty="0"/>
              <a:t>Competitively Valuable Capabilities:</a:t>
            </a:r>
          </a:p>
          <a:p>
            <a:pPr lvl="1"/>
            <a:r>
              <a:rPr lang="en-US" dirty="0"/>
              <a:t>Cannot be easily bested, matched, or imitated by rivals.</a:t>
            </a:r>
          </a:p>
          <a:p>
            <a:pPr lvl="1"/>
            <a:r>
              <a:rPr lang="en-US" dirty="0"/>
              <a:t>Represent superior know-how and specialized abilities that require time to fully develop and perfect.</a:t>
            </a:r>
          </a:p>
          <a:p>
            <a:pPr lvl="1"/>
            <a:r>
              <a:rPr lang="en-US" dirty="0"/>
              <a:t>Result in a sustainable competitive advantage over rivals.</a:t>
            </a:r>
          </a:p>
          <a:p>
            <a:endParaRPr lang="en-US" dirty="0"/>
          </a:p>
        </p:txBody>
      </p:sp>
    </p:spTree>
    <p:extLst>
      <p:ext uri="{BB962C8B-B14F-4D97-AF65-F5344CB8AC3E}">
        <p14:creationId xmlns:p14="http://schemas.microsoft.com/office/powerpoint/2010/main" val="147711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2634-F38F-974C-98B8-D281A4D0F51F}"/>
              </a:ext>
            </a:extLst>
          </p:cNvPr>
          <p:cNvSpPr>
            <a:spLocks noGrp="1"/>
          </p:cNvSpPr>
          <p:nvPr>
            <p:ph type="title"/>
          </p:nvPr>
        </p:nvSpPr>
        <p:spPr/>
        <p:txBody>
          <a:bodyPr/>
          <a:lstStyle/>
          <a:p>
            <a:r>
              <a:rPr lang="en-US" dirty="0"/>
              <a:t>Why Strategy Evolves over Time</a:t>
            </a:r>
          </a:p>
        </p:txBody>
      </p:sp>
      <p:sp>
        <p:nvSpPr>
          <p:cNvPr id="3" name="Content Placeholder 2">
            <a:extLst>
              <a:ext uri="{FF2B5EF4-FFF2-40B4-BE49-F238E27FC236}">
                <a16:creationId xmlns:a16="http://schemas.microsoft.com/office/drawing/2014/main" id="{EC3E3E11-C417-E549-AE78-3A634B2AD826}"/>
              </a:ext>
            </a:extLst>
          </p:cNvPr>
          <p:cNvSpPr>
            <a:spLocks noGrp="1"/>
          </p:cNvSpPr>
          <p:nvPr>
            <p:ph idx="1"/>
          </p:nvPr>
        </p:nvSpPr>
        <p:spPr/>
        <p:txBody>
          <a:bodyPr/>
          <a:lstStyle/>
          <a:p>
            <a:r>
              <a:rPr lang="en-US" dirty="0"/>
              <a:t>A strategy changes over time due to:</a:t>
            </a:r>
          </a:p>
          <a:p>
            <a:pPr lvl="1"/>
            <a:r>
              <a:rPr lang="en-US" dirty="0"/>
              <a:t>Unexpected moves of competitors.</a:t>
            </a:r>
          </a:p>
          <a:p>
            <a:pPr lvl="1"/>
            <a:r>
              <a:rPr lang="en-US" dirty="0"/>
              <a:t>Shifting buyer needs and preferences.</a:t>
            </a:r>
          </a:p>
          <a:p>
            <a:pPr lvl="1"/>
            <a:r>
              <a:rPr lang="en-US" dirty="0"/>
              <a:t>Emerging market opportunities.</a:t>
            </a:r>
          </a:p>
          <a:p>
            <a:pPr lvl="1"/>
            <a:r>
              <a:rPr lang="en-US" dirty="0"/>
              <a:t>Managers’ new ideas for improving the strategy.</a:t>
            </a:r>
          </a:p>
          <a:p>
            <a:pPr lvl="1"/>
            <a:r>
              <a:rPr lang="en-US" dirty="0"/>
              <a:t>Mounting evidence strategy is not working well.</a:t>
            </a:r>
          </a:p>
          <a:p>
            <a:r>
              <a:rPr lang="en-US" dirty="0"/>
              <a:t>A strategy evolves:</a:t>
            </a:r>
          </a:p>
          <a:p>
            <a:pPr lvl="1"/>
            <a:r>
              <a:rPr lang="en-US" dirty="0"/>
              <a:t>Incremental (minor) adjustments or dramatic (major) shifts.</a:t>
            </a:r>
          </a:p>
          <a:p>
            <a:pPr lvl="1"/>
            <a:r>
              <a:rPr lang="en-US" dirty="0"/>
              <a:t>Proactively and adaptively.</a:t>
            </a:r>
          </a:p>
          <a:p>
            <a:endParaRPr lang="en-US" dirty="0"/>
          </a:p>
        </p:txBody>
      </p:sp>
    </p:spTree>
    <p:extLst>
      <p:ext uri="{BB962C8B-B14F-4D97-AF65-F5344CB8AC3E}">
        <p14:creationId xmlns:p14="http://schemas.microsoft.com/office/powerpoint/2010/main" val="141624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F921-7A07-FC49-B02C-0E1D9415AD6B}"/>
              </a:ext>
            </a:extLst>
          </p:cNvPr>
          <p:cNvSpPr>
            <a:spLocks noGrp="1"/>
          </p:cNvSpPr>
          <p:nvPr>
            <p:ph type="title"/>
          </p:nvPr>
        </p:nvSpPr>
        <p:spPr/>
        <p:txBody>
          <a:bodyPr/>
          <a:lstStyle/>
          <a:p>
            <a:r>
              <a:rPr lang="en-US" dirty="0"/>
              <a:t>FIGURE 1.1 A Company’s Strategy Is a Blend of Planned Initiatives and Unplanned Reactive Adjustments</a:t>
            </a:r>
          </a:p>
        </p:txBody>
      </p:sp>
      <p:sp>
        <p:nvSpPr>
          <p:cNvPr id="4" name="Text Placeholder 3">
            <a:extLst>
              <a:ext uri="{FF2B5EF4-FFF2-40B4-BE49-F238E27FC236}">
                <a16:creationId xmlns:a16="http://schemas.microsoft.com/office/drawing/2014/main" id="{FD646A67-0118-4449-9A07-B1AB740A2951}"/>
              </a:ext>
            </a:extLst>
          </p:cNvPr>
          <p:cNvSpPr>
            <a:spLocks noGrp="1"/>
          </p:cNvSpPr>
          <p:nvPr>
            <p:ph type="body" sz="quarter" idx="12"/>
          </p:nvPr>
        </p:nvSpPr>
        <p:spPr>
          <a:xfrm>
            <a:off x="2973660" y="6324600"/>
            <a:ext cx="3196682" cy="190500"/>
          </a:xfrm>
        </p:spPr>
        <p:txBody>
          <a:bodyPr/>
          <a:lstStyle/>
          <a:p>
            <a:r>
              <a:rPr lang="en-US" sz="1000" b="1" dirty="0">
                <a:hlinkClick r:id="rId3" action="ppaction://hlinksldjump"/>
              </a:rPr>
              <a:t>Access the text alternative for slide images.</a:t>
            </a:r>
            <a:endParaRPr lang="en-US" sz="1000" b="1" dirty="0"/>
          </a:p>
        </p:txBody>
      </p:sp>
      <p:pic>
        <p:nvPicPr>
          <p:cNvPr id="7" name="Picture 2" descr="An illustration showing the blending of planned initiatives and unplanned reactive adjustments">
            <a:extLst>
              <a:ext uri="{FF2B5EF4-FFF2-40B4-BE49-F238E27FC236}">
                <a16:creationId xmlns:a16="http://schemas.microsoft.com/office/drawing/2014/main" id="{8F325F66-EF07-D947-A6C9-9866057AA2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62" y="1384059"/>
            <a:ext cx="87534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7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 company’s </a:t>
            </a:r>
            <a:r>
              <a:rPr lang="en-US" b="1" dirty="0">
                <a:solidFill>
                  <a:srgbClr val="E21A23"/>
                </a:solidFill>
              </a:rPr>
              <a:t>realized strategy </a:t>
            </a:r>
            <a:r>
              <a:rPr lang="en-US" dirty="0"/>
              <a:t>is a combination of </a:t>
            </a:r>
            <a:r>
              <a:rPr lang="en-US" i="1" dirty="0"/>
              <a:t>deliberate planned elements </a:t>
            </a:r>
            <a:r>
              <a:rPr lang="en-US" dirty="0"/>
              <a:t>and </a:t>
            </a:r>
            <a:r>
              <a:rPr lang="en-US" i="1" dirty="0"/>
              <a:t>unplanned emergent elements</a:t>
            </a:r>
            <a:r>
              <a:rPr lang="en-US" dirty="0"/>
              <a:t>. Some components of a company’s deliberate strategy will fail in the marketplace and become </a:t>
            </a:r>
            <a:r>
              <a:rPr lang="en-US" i="1" dirty="0"/>
              <a:t>abandoned strategy elements</a:t>
            </a:r>
            <a:r>
              <a:rPr lang="en-US" dirty="0"/>
              <a:t>.</a:t>
            </a:r>
          </a:p>
        </p:txBody>
      </p:sp>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pPr algn="l"/>
            <a:r>
              <a:rPr lang="en-US" dirty="0">
                <a:solidFill>
                  <a:srgbClr val="692146"/>
                </a:solidFill>
              </a:rPr>
              <a:t>CORE CONCEPT: Realized Strategy</a:t>
            </a:r>
          </a:p>
        </p:txBody>
      </p:sp>
    </p:spTree>
    <p:extLst>
      <p:ext uri="{BB962C8B-B14F-4D97-AF65-F5344CB8AC3E}">
        <p14:creationId xmlns:p14="http://schemas.microsoft.com/office/powerpoint/2010/main" val="199524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224D-D833-974E-8872-1799C2025C07}"/>
              </a:ext>
            </a:extLst>
          </p:cNvPr>
          <p:cNvSpPr>
            <a:spLocks noGrp="1"/>
          </p:cNvSpPr>
          <p:nvPr>
            <p:ph type="title"/>
          </p:nvPr>
        </p:nvSpPr>
        <p:spPr/>
        <p:txBody>
          <a:bodyPr/>
          <a:lstStyle/>
          <a:p>
            <a:r>
              <a:rPr lang="en-US" dirty="0"/>
              <a:t>The Three Tests of a Winning Strategy</a:t>
            </a:r>
          </a:p>
        </p:txBody>
      </p:sp>
      <p:sp>
        <p:nvSpPr>
          <p:cNvPr id="3" name="Content Placeholder 2">
            <a:extLst>
              <a:ext uri="{FF2B5EF4-FFF2-40B4-BE49-F238E27FC236}">
                <a16:creationId xmlns:a16="http://schemas.microsoft.com/office/drawing/2014/main" id="{CE687464-2D42-1741-85E7-8DF3113E3BEC}"/>
              </a:ext>
            </a:extLst>
          </p:cNvPr>
          <p:cNvSpPr>
            <a:spLocks noGrp="1"/>
          </p:cNvSpPr>
          <p:nvPr>
            <p:ph idx="1"/>
          </p:nvPr>
        </p:nvSpPr>
        <p:spPr/>
        <p:txBody>
          <a:bodyPr/>
          <a:lstStyle/>
          <a:p>
            <a:pPr marL="463550" indent="-463550"/>
            <a:r>
              <a:rPr lang="en-US" sz="2800" dirty="0"/>
              <a:t>Strategic Fit.</a:t>
            </a:r>
          </a:p>
          <a:p>
            <a:pPr marL="463550" indent="-463550"/>
            <a:r>
              <a:rPr lang="en-US" sz="2800" dirty="0"/>
              <a:t>	How well does the strategy fit the firm’s situation?</a:t>
            </a:r>
          </a:p>
          <a:p>
            <a:pPr marL="463550" indent="-463550"/>
            <a:r>
              <a:rPr lang="en-US" sz="2800" dirty="0"/>
              <a:t>Competitive Advantage.</a:t>
            </a:r>
          </a:p>
          <a:p>
            <a:pPr marL="463550" indent="-463550"/>
            <a:r>
              <a:rPr lang="en-US" sz="2800" dirty="0"/>
              <a:t>	Is the strategy helping the firm achieve a sustainable competitive advantage?</a:t>
            </a:r>
          </a:p>
          <a:p>
            <a:pPr marL="463550" indent="-463550"/>
            <a:r>
              <a:rPr lang="en-US" sz="2800" dirty="0"/>
              <a:t>Performance.</a:t>
            </a:r>
          </a:p>
          <a:p>
            <a:pPr marL="463550" indent="-463550"/>
            <a:r>
              <a:rPr lang="en-US" sz="2800" dirty="0"/>
              <a:t>	Is the strategy producing good firm performance?</a:t>
            </a:r>
          </a:p>
          <a:p>
            <a:endParaRPr lang="en-US" sz="2800" dirty="0"/>
          </a:p>
        </p:txBody>
      </p:sp>
    </p:spTree>
    <p:extLst>
      <p:ext uri="{BB962C8B-B14F-4D97-AF65-F5344CB8AC3E}">
        <p14:creationId xmlns:p14="http://schemas.microsoft.com/office/powerpoint/2010/main" val="13993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7626-B380-384C-9EB9-C3FFB1C2F241}"/>
              </a:ext>
            </a:extLst>
          </p:cNvPr>
          <p:cNvSpPr>
            <a:spLocks noGrp="1"/>
          </p:cNvSpPr>
          <p:nvPr>
            <p:ph type="title"/>
          </p:nvPr>
        </p:nvSpPr>
        <p:spPr/>
        <p:txBody>
          <a:bodyPr/>
          <a:lstStyle/>
          <a:p>
            <a:r>
              <a:rPr lang="en-US" dirty="0"/>
              <a:t>Why Crafting and Executing Strategy Are Important Tasks</a:t>
            </a:r>
          </a:p>
        </p:txBody>
      </p:sp>
      <p:sp>
        <p:nvSpPr>
          <p:cNvPr id="3" name="Content Placeholder 2">
            <a:extLst>
              <a:ext uri="{FF2B5EF4-FFF2-40B4-BE49-F238E27FC236}">
                <a16:creationId xmlns:a16="http://schemas.microsoft.com/office/drawing/2014/main" id="{D96EBCE0-0009-3946-9111-9477C44C4800}"/>
              </a:ext>
            </a:extLst>
          </p:cNvPr>
          <p:cNvSpPr>
            <a:spLocks noGrp="1"/>
          </p:cNvSpPr>
          <p:nvPr>
            <p:ph idx="1"/>
          </p:nvPr>
        </p:nvSpPr>
        <p:spPr/>
        <p:txBody>
          <a:bodyPr/>
          <a:lstStyle/>
          <a:p>
            <a:r>
              <a:rPr lang="en-US" dirty="0"/>
              <a:t>Good strategy and good strategy execution are the most telling indicators of good management.</a:t>
            </a:r>
          </a:p>
          <a:p>
            <a:r>
              <a:rPr lang="en-US" dirty="0"/>
              <a:t>A better-conceived, competently executed strategy makes it more likely that a firm will be a standout performer in the marketplace. </a:t>
            </a:r>
          </a:p>
          <a:p>
            <a:r>
              <a:rPr lang="en-US" dirty="0"/>
              <a:t>How well a firm performs directly reflects the caliber of its strategy and the proficiency of its execution.</a:t>
            </a:r>
          </a:p>
        </p:txBody>
      </p:sp>
    </p:spTree>
    <p:extLst>
      <p:ext uri="{BB962C8B-B14F-4D97-AF65-F5344CB8AC3E}">
        <p14:creationId xmlns:p14="http://schemas.microsoft.com/office/powerpoint/2010/main" val="293675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5BEB-DF02-FD48-9EC3-58C47A75E59A}"/>
              </a:ext>
            </a:extLst>
          </p:cNvPr>
          <p:cNvSpPr>
            <a:spLocks noGrp="1"/>
          </p:cNvSpPr>
          <p:nvPr>
            <p:ph type="title"/>
          </p:nvPr>
        </p:nvSpPr>
        <p:spPr/>
        <p:txBody>
          <a:bodyPr/>
          <a:lstStyle/>
          <a:p>
            <a:r>
              <a:rPr lang="en-US" dirty="0"/>
              <a:t>The Road Ahead</a:t>
            </a:r>
          </a:p>
        </p:txBody>
      </p:sp>
      <p:sp>
        <p:nvSpPr>
          <p:cNvPr id="3" name="Content Placeholder 2">
            <a:extLst>
              <a:ext uri="{FF2B5EF4-FFF2-40B4-BE49-F238E27FC236}">
                <a16:creationId xmlns:a16="http://schemas.microsoft.com/office/drawing/2014/main" id="{9DCC9E6E-8989-B849-9FB9-B2806AF2586C}"/>
              </a:ext>
            </a:extLst>
          </p:cNvPr>
          <p:cNvSpPr>
            <a:spLocks noGrp="1"/>
          </p:cNvSpPr>
          <p:nvPr>
            <p:ph idx="1"/>
          </p:nvPr>
        </p:nvSpPr>
        <p:spPr/>
        <p:txBody>
          <a:bodyPr>
            <a:normAutofit/>
          </a:bodyPr>
          <a:lstStyle/>
          <a:p>
            <a:r>
              <a:rPr lang="en-US" dirty="0"/>
              <a:t>Strategy is about asking and answering a most important question.</a:t>
            </a:r>
          </a:p>
          <a:p>
            <a:pPr lvl="1"/>
            <a:r>
              <a:rPr lang="en-US" sz="2400" i="1" dirty="0"/>
              <a:t>What must managers do, and do well, to make </a:t>
            </a:r>
            <a:br>
              <a:rPr lang="en-US" sz="2400" i="1" dirty="0"/>
            </a:br>
            <a:r>
              <a:rPr lang="en-US" sz="2400" i="1" dirty="0"/>
              <a:t>a company a winner in the marketplace?</a:t>
            </a:r>
          </a:p>
          <a:p>
            <a:pPr lvl="1"/>
            <a:r>
              <a:rPr lang="en-US" sz="2400" dirty="0"/>
              <a:t>Doing a good job of managing inherently requires good strategic thinking and good management of the strategy-making, strategy-executing process.</a:t>
            </a:r>
          </a:p>
          <a:p>
            <a:pPr lvl="1"/>
            <a:r>
              <a:rPr lang="en-US" sz="2800" b="1" i="1" dirty="0">
                <a:solidFill>
                  <a:srgbClr val="C00000"/>
                </a:solidFill>
              </a:rPr>
              <a:t>Best wishes for success in the class!</a:t>
            </a:r>
          </a:p>
          <a:p>
            <a:endParaRPr lang="en-US" dirty="0"/>
          </a:p>
        </p:txBody>
      </p:sp>
    </p:spTree>
    <p:extLst>
      <p:ext uri="{BB962C8B-B14F-4D97-AF65-F5344CB8AC3E}">
        <p14:creationId xmlns:p14="http://schemas.microsoft.com/office/powerpoint/2010/main" val="185137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idx="4294967295"/>
          </p:nvPr>
        </p:nvSpPr>
        <p:spPr>
          <a:xfrm>
            <a:off x="3425825" y="419100"/>
            <a:ext cx="2292350" cy="290513"/>
          </a:xfrm>
        </p:spPr>
        <p:txBody>
          <a:bodyPr>
            <a:normAutofit/>
          </a:bodyPr>
          <a:lstStyle/>
          <a:p>
            <a:r>
              <a:rPr lang="en-US" sz="1000" dirty="0"/>
              <a:t>End of Main Content.</a:t>
            </a:r>
          </a:p>
        </p:txBody>
      </p:sp>
      <p:sp>
        <p:nvSpPr>
          <p:cNvPr id="4" name="Footer Placeholder 5">
            <a:extLst>
              <a:ext uri="{FF2B5EF4-FFF2-40B4-BE49-F238E27FC236}">
                <a16:creationId xmlns:a16="http://schemas.microsoft.com/office/drawing/2014/main" id="{4ED85BE6-9F02-A549-914B-C37D8A98B48C}"/>
              </a:ext>
            </a:extLst>
          </p:cNvPr>
          <p:cNvSpPr txBox="1">
            <a:spLocks/>
          </p:cNvSpPr>
          <p:nvPr/>
        </p:nvSpPr>
        <p:spPr>
          <a:xfrm>
            <a:off x="0" y="6249839"/>
            <a:ext cx="9144000" cy="3795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t>© 2021 McGraw Hill. All rights reserved. Authorized only for instructor use in the classroom.</a:t>
            </a:r>
          </a:p>
          <a:p>
            <a:pPr algn="ctr"/>
            <a:r>
              <a:rPr lang="en-US" sz="1000"/>
              <a:t>No reproduction or further distribution permitted without the prior written consent of McGraw Hill.</a:t>
            </a:r>
            <a:endParaRPr lang="en-US" sz="1000" dirty="0"/>
          </a:p>
        </p:txBody>
      </p:sp>
    </p:spTree>
    <p:extLst>
      <p:ext uri="{BB962C8B-B14F-4D97-AF65-F5344CB8AC3E}">
        <p14:creationId xmlns:p14="http://schemas.microsoft.com/office/powerpoint/2010/main" val="10804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F821-6C43-FA45-8580-775E13B2350B}"/>
              </a:ext>
            </a:extLst>
          </p:cNvPr>
          <p:cNvSpPr>
            <a:spLocks noGrp="1"/>
          </p:cNvSpPr>
          <p:nvPr>
            <p:ph type="title"/>
          </p:nvPr>
        </p:nvSpPr>
        <p:spPr/>
        <p:txBody>
          <a:bodyPr/>
          <a:lstStyle/>
          <a:p>
            <a:pPr algn="l"/>
            <a:r>
              <a:rPr lang="en-US" dirty="0">
                <a:solidFill>
                  <a:schemeClr val="bg1"/>
                </a:solidFill>
              </a:rPr>
              <a:t>LEARNING OBJECTIVES</a:t>
            </a:r>
          </a:p>
        </p:txBody>
      </p:sp>
      <p:sp>
        <p:nvSpPr>
          <p:cNvPr id="3" name="Content Placeholder 2">
            <a:extLst>
              <a:ext uri="{FF2B5EF4-FFF2-40B4-BE49-F238E27FC236}">
                <a16:creationId xmlns:a16="http://schemas.microsoft.com/office/drawing/2014/main" id="{7FEF8005-7FAF-4041-A050-EE78DA12498E}"/>
              </a:ext>
            </a:extLst>
          </p:cNvPr>
          <p:cNvSpPr>
            <a:spLocks noGrp="1"/>
          </p:cNvSpPr>
          <p:nvPr>
            <p:ph idx="1"/>
          </p:nvPr>
        </p:nvSpPr>
        <p:spPr/>
        <p:txBody>
          <a:bodyPr>
            <a:normAutofit lnSpcReduction="10000"/>
          </a:bodyPr>
          <a:lstStyle/>
          <a:p>
            <a:pPr marL="457200" lvl="0" indent="-457200">
              <a:spcAft>
                <a:spcPts val="900"/>
              </a:spcAft>
              <a:buFont typeface="+mj-lt"/>
              <a:buAutoNum type="arabicPeriod"/>
            </a:pPr>
            <a:r>
              <a:rPr lang="en-US" dirty="0">
                <a:solidFill>
                  <a:srgbClr val="000000"/>
                </a:solidFill>
              </a:rPr>
              <a:t>Understand what is meant by a company's strategy.</a:t>
            </a:r>
          </a:p>
          <a:p>
            <a:pPr marL="457200" lvl="0" indent="-457200">
              <a:spcAft>
                <a:spcPts val="900"/>
              </a:spcAft>
              <a:buFont typeface="+mj-lt"/>
              <a:buAutoNum type="arabicPeriod"/>
            </a:pPr>
            <a:r>
              <a:rPr lang="en-US" dirty="0">
                <a:solidFill>
                  <a:srgbClr val="000000"/>
                </a:solidFill>
              </a:rPr>
              <a:t>Explain why a company needs a creative, distinctive strategy that sets it apart from rivals.</a:t>
            </a:r>
          </a:p>
          <a:p>
            <a:pPr marL="457200" lvl="0" indent="-457200">
              <a:spcAft>
                <a:spcPts val="900"/>
              </a:spcAft>
              <a:buFont typeface="+mj-lt"/>
              <a:buAutoNum type="arabicPeriod"/>
            </a:pPr>
            <a:r>
              <a:rPr lang="en-US" dirty="0">
                <a:solidFill>
                  <a:srgbClr val="000000"/>
                </a:solidFill>
              </a:rPr>
              <a:t>Explain why it is important for a company to have a viable business model that outlines the company’s customer value proposition and its profit formula.</a:t>
            </a:r>
          </a:p>
          <a:p>
            <a:pPr marL="457200" lvl="0" indent="-457200">
              <a:spcAft>
                <a:spcPts val="900"/>
              </a:spcAft>
              <a:buFont typeface="+mj-lt"/>
              <a:buAutoNum type="arabicPeriod"/>
            </a:pPr>
            <a:r>
              <a:rPr lang="en-US" dirty="0">
                <a:solidFill>
                  <a:srgbClr val="000000"/>
                </a:solidFill>
              </a:rPr>
              <a:t>Identify the five most dependable strategic approaches for setting a company apart from rivals and winning a sustainable competitive advantage.</a:t>
            </a:r>
          </a:p>
          <a:p>
            <a:pPr marL="457200" lvl="0" indent="-457200">
              <a:spcAft>
                <a:spcPts val="900"/>
              </a:spcAft>
              <a:buFont typeface="+mj-lt"/>
              <a:buAutoNum type="arabicPeriod"/>
            </a:pPr>
            <a:r>
              <a:rPr lang="en-US" dirty="0">
                <a:solidFill>
                  <a:srgbClr val="000000"/>
                </a:solidFill>
              </a:rPr>
              <a:t>Understand that a company’s strategy tends to evolve over time because of changing circumstances and ongoing management efforts to improve the company’s strategy.</a:t>
            </a:r>
          </a:p>
          <a:p>
            <a:pPr marL="457200" lvl="0" indent="-457200">
              <a:spcAft>
                <a:spcPts val="900"/>
              </a:spcAft>
              <a:buFont typeface="+mj-lt"/>
              <a:buAutoNum type="arabicPeriod"/>
            </a:pPr>
            <a:r>
              <a:rPr lang="en-US" dirty="0">
                <a:solidFill>
                  <a:srgbClr val="000000"/>
                </a:solidFill>
              </a:rPr>
              <a:t>Identify the three tests of a winning strategy.</a:t>
            </a:r>
            <a:endParaRPr lang="en-US" dirty="0"/>
          </a:p>
        </p:txBody>
      </p:sp>
    </p:spTree>
    <p:extLst>
      <p:ext uri="{BB962C8B-B14F-4D97-AF65-F5344CB8AC3E}">
        <p14:creationId xmlns:p14="http://schemas.microsoft.com/office/powerpoint/2010/main" val="408957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normAutofit/>
          </a:bodyPr>
          <a:lstStyle/>
          <a:p>
            <a:r>
              <a:rPr lang="en-US" sz="2800" b="1" dirty="0"/>
              <a:t>Accessibility Content: Text Alternative for Images</a:t>
            </a:r>
          </a:p>
        </p:txBody>
      </p:sp>
    </p:spTree>
    <p:extLst>
      <p:ext uri="{BB962C8B-B14F-4D97-AF65-F5344CB8AC3E}">
        <p14:creationId xmlns:p14="http://schemas.microsoft.com/office/powerpoint/2010/main" val="424501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498088" y="304800"/>
            <a:ext cx="8147824" cy="678611"/>
          </a:xfrm>
        </p:spPr>
        <p:txBody>
          <a:bodyPr>
            <a:noAutofit/>
          </a:bodyPr>
          <a:lstStyle/>
          <a:p>
            <a:pPr algn="ctr"/>
            <a:r>
              <a:rPr lang="en-US" b="1" dirty="0"/>
              <a:t>Figure 1.1 A Company’s Strategy Is a Blend of Planned Initiatives and Unplanned Reactive Adjustments,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b="1" dirty="0">
                <a:hlinkClick r:id="rId3" action="ppaction://hlinksldjump"/>
              </a:rPr>
              <a:t>Return to parent-slide containing images.</a:t>
            </a:r>
            <a:endParaRPr lang="en-US" b="1"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1483111"/>
          </a:xfrm>
        </p:spPr>
        <p:txBody>
          <a:bodyPr/>
          <a:lstStyle/>
          <a:p>
            <a:r>
              <a:rPr lang="en-US" dirty="0">
                <a:solidFill>
                  <a:schemeClr val="tx1"/>
                </a:solidFill>
              </a:rPr>
              <a:t>The illustration shows how a company’s current realized business strategy is the result of deliberate strategy elements (planned new initiatives plus ongoing strategies continued from prior periods) and emergent strategy elements (unplanned reactive responses to changing circumstances by management).</a:t>
            </a:r>
          </a:p>
          <a:p>
            <a:endParaRPr lang="en-US"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b="1" dirty="0">
                <a:hlinkClick r:id="rId3" action="ppaction://hlinksldjump"/>
              </a:rPr>
              <a:t>Return to parent-slide containing images.</a:t>
            </a:r>
            <a:endParaRPr lang="en-US" b="1" dirty="0"/>
          </a:p>
        </p:txBody>
      </p:sp>
    </p:spTree>
    <p:extLst>
      <p:ext uri="{BB962C8B-B14F-4D97-AF65-F5344CB8AC3E}">
        <p14:creationId xmlns:p14="http://schemas.microsoft.com/office/powerpoint/2010/main" val="572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6627-7610-EB43-AE9C-F75F7326C489}"/>
              </a:ext>
            </a:extLst>
          </p:cNvPr>
          <p:cNvSpPr>
            <a:spLocks noGrp="1"/>
          </p:cNvSpPr>
          <p:nvPr>
            <p:ph type="title"/>
          </p:nvPr>
        </p:nvSpPr>
        <p:spPr/>
        <p:txBody>
          <a:bodyPr/>
          <a:lstStyle/>
          <a:p>
            <a:r>
              <a:rPr lang="en-US" dirty="0"/>
              <a:t>What Is Strategy?</a:t>
            </a:r>
          </a:p>
        </p:txBody>
      </p:sp>
      <p:sp>
        <p:nvSpPr>
          <p:cNvPr id="3" name="Content Placeholder 2">
            <a:extLst>
              <a:ext uri="{FF2B5EF4-FFF2-40B4-BE49-F238E27FC236}">
                <a16:creationId xmlns:a16="http://schemas.microsoft.com/office/drawing/2014/main" id="{FFE1BCFB-00B7-6043-8C87-8191EF665A2E}"/>
              </a:ext>
            </a:extLst>
          </p:cNvPr>
          <p:cNvSpPr>
            <a:spLocks noGrp="1"/>
          </p:cNvSpPr>
          <p:nvPr>
            <p:ph idx="1"/>
          </p:nvPr>
        </p:nvSpPr>
        <p:spPr/>
        <p:txBody>
          <a:bodyPr/>
          <a:lstStyle/>
          <a:p>
            <a:pPr>
              <a:spcAft>
                <a:spcPts val="1200"/>
              </a:spcAft>
            </a:pPr>
            <a:r>
              <a:rPr lang="en-US" sz="2800" dirty="0">
                <a:solidFill>
                  <a:srgbClr val="625D9C"/>
                </a:solidFill>
              </a:rPr>
              <a:t>Strategy involves </a:t>
            </a:r>
            <a:r>
              <a:rPr lang="en-US" sz="2800" b="1" i="1" dirty="0">
                <a:solidFill>
                  <a:srgbClr val="E21A23"/>
                </a:solidFill>
              </a:rPr>
              <a:t>choosing how to compete</a:t>
            </a:r>
            <a:r>
              <a:rPr lang="en-US" sz="2800" dirty="0">
                <a:solidFill>
                  <a:srgbClr val="E21A23"/>
                </a:solidFill>
              </a:rPr>
              <a:t>.</a:t>
            </a:r>
          </a:p>
          <a:p>
            <a:pPr marL="231775" lvl="1" indent="0">
              <a:spcBef>
                <a:spcPts val="0"/>
              </a:spcBef>
              <a:spcAft>
                <a:spcPts val="1200"/>
              </a:spcAft>
              <a:buNone/>
            </a:pPr>
            <a:r>
              <a:rPr lang="en-US" sz="2400" b="1" i="1" dirty="0">
                <a:solidFill>
                  <a:srgbClr val="E21A23"/>
                </a:solidFill>
              </a:rPr>
              <a:t>How</a:t>
            </a:r>
            <a:r>
              <a:rPr lang="en-US" sz="2400" dirty="0"/>
              <a:t> to create products or services that attract and please customers.</a:t>
            </a:r>
          </a:p>
          <a:p>
            <a:pPr marL="231775" lvl="1" indent="0">
              <a:spcBef>
                <a:spcPts val="0"/>
              </a:spcBef>
              <a:spcAft>
                <a:spcPts val="1200"/>
              </a:spcAft>
              <a:buNone/>
            </a:pPr>
            <a:r>
              <a:rPr lang="en-US" sz="2400" b="1" i="1" dirty="0">
                <a:solidFill>
                  <a:srgbClr val="E21A23"/>
                </a:solidFill>
              </a:rPr>
              <a:t>How</a:t>
            </a:r>
            <a:r>
              <a:rPr lang="en-US" sz="2400" dirty="0"/>
              <a:t> to position the company in its industry.</a:t>
            </a:r>
          </a:p>
          <a:p>
            <a:pPr marL="231775" lvl="1" indent="0">
              <a:spcBef>
                <a:spcPts val="0"/>
              </a:spcBef>
              <a:spcAft>
                <a:spcPts val="1200"/>
              </a:spcAft>
              <a:buNone/>
            </a:pPr>
            <a:r>
              <a:rPr lang="en-US" sz="2400" b="1" i="1" dirty="0">
                <a:solidFill>
                  <a:srgbClr val="E21A23"/>
                </a:solidFill>
              </a:rPr>
              <a:t>How</a:t>
            </a:r>
            <a:r>
              <a:rPr lang="en-US" sz="2400" dirty="0"/>
              <a:t> to develop and deploy resources to build valuable competitive capabilities.</a:t>
            </a:r>
          </a:p>
          <a:p>
            <a:pPr marL="231775" lvl="1" indent="0">
              <a:spcBef>
                <a:spcPts val="0"/>
              </a:spcBef>
              <a:spcAft>
                <a:spcPts val="1200"/>
              </a:spcAft>
              <a:buNone/>
            </a:pPr>
            <a:r>
              <a:rPr lang="en-US" sz="2400" b="1" i="1" dirty="0">
                <a:solidFill>
                  <a:srgbClr val="E21A23"/>
                </a:solidFill>
              </a:rPr>
              <a:t>How</a:t>
            </a:r>
            <a:r>
              <a:rPr lang="en-US" sz="2400" dirty="0"/>
              <a:t> each functional piece of the business (research and development, supply chain activities, production, sales and marketing, distribution, finance, and human resources) will be operated.</a:t>
            </a:r>
          </a:p>
          <a:p>
            <a:pPr marL="231775" lvl="1" indent="0">
              <a:spcBef>
                <a:spcPts val="0"/>
              </a:spcBef>
              <a:spcAft>
                <a:spcPts val="1200"/>
              </a:spcAft>
              <a:buNone/>
            </a:pPr>
            <a:r>
              <a:rPr lang="en-US" sz="2400" b="1" i="1" dirty="0">
                <a:solidFill>
                  <a:srgbClr val="E21A23"/>
                </a:solidFill>
              </a:rPr>
              <a:t>How</a:t>
            </a:r>
            <a:r>
              <a:rPr lang="en-US" sz="2400" dirty="0"/>
              <a:t> to achieve the firm’s performance targets.</a:t>
            </a:r>
          </a:p>
          <a:p>
            <a:endParaRPr lang="en-US" dirty="0"/>
          </a:p>
        </p:txBody>
      </p:sp>
    </p:spTree>
    <p:extLst>
      <p:ext uri="{BB962C8B-B14F-4D97-AF65-F5344CB8AC3E}">
        <p14:creationId xmlns:p14="http://schemas.microsoft.com/office/powerpoint/2010/main" val="253557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 company’s </a:t>
            </a:r>
            <a:r>
              <a:rPr lang="en-US" b="1" dirty="0">
                <a:solidFill>
                  <a:srgbClr val="E21A23"/>
                </a:solidFill>
              </a:rPr>
              <a:t>strategy</a:t>
            </a:r>
            <a:r>
              <a:rPr lang="en-US" dirty="0"/>
              <a:t> is the coordinated set of actions that its managers take to outperform the company's competitors and achieve superior profitability. </a:t>
            </a:r>
          </a:p>
          <a:p>
            <a:endParaRPr lang="en-US" dirty="0"/>
          </a:p>
        </p:txBody>
      </p:sp>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pPr algn="l"/>
            <a:r>
              <a:rPr lang="en-US" dirty="0">
                <a:solidFill>
                  <a:srgbClr val="692146"/>
                </a:solidFill>
              </a:rPr>
              <a:t>CORE CONCEPT: Strategy</a:t>
            </a:r>
          </a:p>
        </p:txBody>
      </p:sp>
    </p:spTree>
    <p:extLst>
      <p:ext uri="{BB962C8B-B14F-4D97-AF65-F5344CB8AC3E}">
        <p14:creationId xmlns:p14="http://schemas.microsoft.com/office/powerpoint/2010/main" val="5693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62AC-B1C9-1646-BB1A-D397A9049227}"/>
              </a:ext>
            </a:extLst>
          </p:cNvPr>
          <p:cNvSpPr>
            <a:spLocks noGrp="1"/>
          </p:cNvSpPr>
          <p:nvPr>
            <p:ph type="title"/>
          </p:nvPr>
        </p:nvSpPr>
        <p:spPr/>
        <p:txBody>
          <a:bodyPr lIns="1371600" rIns="1371600"/>
          <a:lstStyle/>
          <a:p>
            <a:r>
              <a:rPr lang="en-US" dirty="0"/>
              <a:t>The Importance of a Distinctive Strategy and Competitive Approach</a:t>
            </a:r>
          </a:p>
        </p:txBody>
      </p:sp>
      <p:sp>
        <p:nvSpPr>
          <p:cNvPr id="3" name="Content Placeholder 2">
            <a:extLst>
              <a:ext uri="{FF2B5EF4-FFF2-40B4-BE49-F238E27FC236}">
                <a16:creationId xmlns:a16="http://schemas.microsoft.com/office/drawing/2014/main" id="{E86D4123-FBDB-0C44-B687-50BE9575AEB3}"/>
              </a:ext>
            </a:extLst>
          </p:cNvPr>
          <p:cNvSpPr>
            <a:spLocks noGrp="1"/>
          </p:cNvSpPr>
          <p:nvPr>
            <p:ph idx="1"/>
          </p:nvPr>
        </p:nvSpPr>
        <p:spPr/>
        <p:txBody>
          <a:bodyPr/>
          <a:lstStyle/>
          <a:p>
            <a:r>
              <a:rPr lang="en-US" dirty="0"/>
              <a:t>A Company’s Strategy:</a:t>
            </a:r>
          </a:p>
          <a:p>
            <a:pPr lvl="1"/>
            <a:r>
              <a:rPr lang="en-US" dirty="0"/>
              <a:t>Distinctive set of creative strategic choices. </a:t>
            </a:r>
          </a:p>
          <a:p>
            <a:pPr lvl="2"/>
            <a:r>
              <a:rPr lang="en-US" dirty="0"/>
              <a:t>Manager’s decision.</a:t>
            </a:r>
          </a:p>
          <a:p>
            <a:pPr lvl="2"/>
            <a:r>
              <a:rPr lang="en-US" dirty="0"/>
              <a:t>Apart from rivals.</a:t>
            </a:r>
          </a:p>
          <a:p>
            <a:pPr lvl="2"/>
            <a:r>
              <a:rPr lang="en-US" dirty="0"/>
              <a:t>Competitive edge.</a:t>
            </a:r>
          </a:p>
          <a:p>
            <a:pPr lvl="1"/>
            <a:r>
              <a:rPr lang="en-US" dirty="0"/>
              <a:t>Fit its own particular situation for competitive advantage.</a:t>
            </a:r>
          </a:p>
          <a:p>
            <a:pPr lvl="1"/>
            <a:r>
              <a:rPr lang="en-US" dirty="0"/>
              <a:t>Compete differently.</a:t>
            </a:r>
          </a:p>
          <a:p>
            <a:pPr lvl="2"/>
            <a:r>
              <a:rPr lang="en-US" dirty="0"/>
              <a:t>Doing what rival firms </a:t>
            </a:r>
            <a:r>
              <a:rPr lang="en-US" i="1" dirty="0"/>
              <a:t>do not do </a:t>
            </a:r>
            <a:r>
              <a:rPr lang="en-US" dirty="0"/>
              <a:t>or, better yet, what rival firms </a:t>
            </a:r>
            <a:r>
              <a:rPr lang="en-US" i="1" dirty="0"/>
              <a:t>cannot</a:t>
            </a:r>
            <a:r>
              <a:rPr lang="en-US" dirty="0"/>
              <a:t> do.</a:t>
            </a:r>
          </a:p>
          <a:p>
            <a:endParaRPr lang="en-US" dirty="0"/>
          </a:p>
        </p:txBody>
      </p:sp>
    </p:spTree>
    <p:extLst>
      <p:ext uri="{BB962C8B-B14F-4D97-AF65-F5344CB8AC3E}">
        <p14:creationId xmlns:p14="http://schemas.microsoft.com/office/powerpoint/2010/main" val="372140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F8D6-6B87-CC43-84A6-B75F19A73DFC}"/>
              </a:ext>
            </a:extLst>
          </p:cNvPr>
          <p:cNvSpPr>
            <a:spLocks noGrp="1"/>
          </p:cNvSpPr>
          <p:nvPr>
            <p:ph type="title"/>
          </p:nvPr>
        </p:nvSpPr>
        <p:spPr/>
        <p:txBody>
          <a:bodyPr lIns="1097280" rIns="1097280"/>
          <a:lstStyle/>
          <a:p>
            <a:r>
              <a:rPr lang="en-US" dirty="0"/>
              <a:t>The Relationship Between a Company’s Strategy and Business Model</a:t>
            </a:r>
          </a:p>
        </p:txBody>
      </p:sp>
      <p:sp>
        <p:nvSpPr>
          <p:cNvPr id="3" name="Content Placeholder 2">
            <a:extLst>
              <a:ext uri="{FF2B5EF4-FFF2-40B4-BE49-F238E27FC236}">
                <a16:creationId xmlns:a16="http://schemas.microsoft.com/office/drawing/2014/main" id="{72C2166E-833D-6C48-A399-864AC5AA0E25}"/>
              </a:ext>
            </a:extLst>
          </p:cNvPr>
          <p:cNvSpPr>
            <a:spLocks noGrp="1"/>
          </p:cNvSpPr>
          <p:nvPr>
            <p:ph idx="1"/>
          </p:nvPr>
        </p:nvSpPr>
        <p:spPr/>
        <p:txBody>
          <a:bodyPr/>
          <a:lstStyle/>
          <a:p>
            <a:r>
              <a:rPr lang="en-US" dirty="0"/>
              <a:t>Business Model.</a:t>
            </a:r>
          </a:p>
          <a:p>
            <a:pPr lvl="1"/>
            <a:r>
              <a:rPr lang="en-US" dirty="0"/>
              <a:t>Management’s produces a blueprint for delivering a valuable product or service to customers that will yield an attractive profit.</a:t>
            </a:r>
          </a:p>
          <a:p>
            <a:r>
              <a:rPr lang="en-US" dirty="0"/>
              <a:t>Elements of the Business Model.</a:t>
            </a:r>
          </a:p>
          <a:p>
            <a:pPr lvl="1"/>
            <a:r>
              <a:rPr lang="en-US" dirty="0"/>
              <a:t>The customer value proposition defines how the firm will satisfy buyer wants and needs at a price buyers will consider a good value.</a:t>
            </a:r>
          </a:p>
          <a:p>
            <a:pPr lvl="1"/>
            <a:r>
              <a:rPr lang="en-US" dirty="0"/>
              <a:t>The profit formula describes its approach to determining a cost structure that allows for acceptable profits given the pricing tied to its customer value proposition.</a:t>
            </a:r>
          </a:p>
          <a:p>
            <a:endParaRPr lang="en-US" dirty="0"/>
          </a:p>
        </p:txBody>
      </p:sp>
    </p:spTree>
    <p:extLst>
      <p:ext uri="{BB962C8B-B14F-4D97-AF65-F5344CB8AC3E}">
        <p14:creationId xmlns:p14="http://schemas.microsoft.com/office/powerpoint/2010/main" val="27223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 company’s </a:t>
            </a:r>
            <a:r>
              <a:rPr lang="en-US" b="1" dirty="0">
                <a:solidFill>
                  <a:srgbClr val="E21A23"/>
                </a:solidFill>
              </a:rPr>
              <a:t>business model </a:t>
            </a:r>
            <a:r>
              <a:rPr lang="en-US" dirty="0"/>
              <a:t>sets forth how its strategy and operating approaches will create value for customers, while at the same time generating ample revenues to cover costs and realizing a profit. </a:t>
            </a:r>
          </a:p>
          <a:p>
            <a:r>
              <a:rPr lang="en-US" dirty="0"/>
              <a:t>The two elements of a company’s business model are its </a:t>
            </a:r>
            <a:r>
              <a:rPr lang="en-US" dirty="0">
                <a:solidFill>
                  <a:srgbClr val="E21A23"/>
                </a:solidFill>
              </a:rPr>
              <a:t>customer value proposition </a:t>
            </a:r>
            <a:r>
              <a:rPr lang="en-US" dirty="0"/>
              <a:t>and its </a:t>
            </a:r>
            <a:r>
              <a:rPr lang="en-US" dirty="0">
                <a:solidFill>
                  <a:srgbClr val="E21A23"/>
                </a:solidFill>
              </a:rPr>
              <a:t>profit formula</a:t>
            </a:r>
            <a:r>
              <a:rPr lang="en-US" dirty="0"/>
              <a:t>.</a:t>
            </a:r>
          </a:p>
        </p:txBody>
      </p:sp>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Business Model</a:t>
            </a:r>
          </a:p>
        </p:txBody>
      </p:sp>
    </p:spTree>
    <p:extLst>
      <p:ext uri="{BB962C8B-B14F-4D97-AF65-F5344CB8AC3E}">
        <p14:creationId xmlns:p14="http://schemas.microsoft.com/office/powerpoint/2010/main" val="36437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a:xfrm>
            <a:off x="0" y="0"/>
            <a:ext cx="9144000" cy="1151049"/>
          </a:xfrm>
        </p:spPr>
        <p:txBody>
          <a:bodyPr>
            <a:noAutofit/>
          </a:bodyPr>
          <a:lstStyle/>
          <a:p>
            <a:r>
              <a:rPr lang="en-US" sz="2400" dirty="0"/>
              <a:t>Concepts and Connections 1.1 </a:t>
            </a:r>
            <a:br>
              <a:rPr lang="en-US" sz="2400" dirty="0"/>
            </a:br>
            <a:r>
              <a:rPr lang="en-US" sz="2400" dirty="0"/>
              <a:t>Pandora, Sirius XM, and Over-the-Air Broadcast Radio: </a:t>
            </a:r>
            <a:br>
              <a:rPr lang="en-US" sz="2400" dirty="0"/>
            </a:br>
            <a:r>
              <a:rPr lang="en-US" sz="2400" dirty="0"/>
              <a:t>Three Contrasting Business Models</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2722519467"/>
              </p:ext>
            </p:extLst>
          </p:nvPr>
        </p:nvGraphicFramePr>
        <p:xfrm>
          <a:off x="361950" y="1306513"/>
          <a:ext cx="8448963" cy="4922520"/>
        </p:xfrm>
        <a:graphic>
          <a:graphicData uri="http://schemas.openxmlformats.org/drawingml/2006/table">
            <a:tbl>
              <a:tblPr firstRow="1" bandRow="1">
                <a:tableStyleId>{F2DE63D5-997A-4646-A377-4702673A728D}</a:tableStyleId>
              </a:tblPr>
              <a:tblGrid>
                <a:gridCol w="1524825">
                  <a:extLst>
                    <a:ext uri="{9D8B030D-6E8A-4147-A177-3AD203B41FA5}">
                      <a16:colId xmlns:a16="http://schemas.microsoft.com/office/drawing/2014/main" val="3661451121"/>
                    </a:ext>
                  </a:extLst>
                </a:gridCol>
                <a:gridCol w="2177143">
                  <a:extLst>
                    <a:ext uri="{9D8B030D-6E8A-4147-A177-3AD203B41FA5}">
                      <a16:colId xmlns:a16="http://schemas.microsoft.com/office/drawing/2014/main" val="2727800150"/>
                    </a:ext>
                  </a:extLst>
                </a:gridCol>
                <a:gridCol w="2293257">
                  <a:extLst>
                    <a:ext uri="{9D8B030D-6E8A-4147-A177-3AD203B41FA5}">
                      <a16:colId xmlns:a16="http://schemas.microsoft.com/office/drawing/2014/main" val="501207674"/>
                    </a:ext>
                  </a:extLst>
                </a:gridCol>
                <a:gridCol w="2453738">
                  <a:extLst>
                    <a:ext uri="{9D8B030D-6E8A-4147-A177-3AD203B41FA5}">
                      <a16:colId xmlns:a16="http://schemas.microsoft.com/office/drawing/2014/main" val="613257803"/>
                    </a:ext>
                  </a:extLst>
                </a:gridCol>
              </a:tblGrid>
              <a:tr h="370840">
                <a:tc>
                  <a:txBody>
                    <a:bodyPr/>
                    <a:lstStyle/>
                    <a:p>
                      <a:r>
                        <a:rPr lang="en-US" sz="1600" b="1" i="0" dirty="0">
                          <a:latin typeface="Calibri" panose="020F0502020204030204" pitchFamily="34" charset="0"/>
                          <a:cs typeface="Calibri" panose="020F0502020204030204" pitchFamily="34" charset="0"/>
                        </a:rPr>
                        <a:t>Customer value proposition or Profit formula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2146"/>
                    </a:solidFill>
                  </a:tcPr>
                </a:tc>
                <a:tc>
                  <a:txBody>
                    <a:bodyPr/>
                    <a:lstStyle/>
                    <a:p>
                      <a:r>
                        <a:rPr lang="en-US" sz="2000" b="1" i="0" dirty="0">
                          <a:latin typeface="Calibri" panose="020F0502020204030204" pitchFamily="34" charset="0"/>
                          <a:cs typeface="Calibri" panose="020F0502020204030204" pitchFamily="34" charset="0"/>
                        </a:rPr>
                        <a:t>Pandora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2146"/>
                    </a:solidFill>
                  </a:tcPr>
                </a:tc>
                <a:tc>
                  <a:txBody>
                    <a:bodyPr/>
                    <a:lstStyle/>
                    <a:p>
                      <a:r>
                        <a:rPr lang="en-US" sz="2000" b="1" i="0" dirty="0">
                          <a:latin typeface="Calibri" panose="020F0502020204030204" pitchFamily="34" charset="0"/>
                          <a:cs typeface="Calibri" panose="020F0502020204030204" pitchFamily="34" charset="0"/>
                        </a:rPr>
                        <a:t>Sirius XM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2146"/>
                    </a:solidFill>
                  </a:tcPr>
                </a:tc>
                <a:tc>
                  <a:txBody>
                    <a:bodyPr/>
                    <a:lstStyle/>
                    <a:p>
                      <a:r>
                        <a:rPr lang="en-US" sz="2000" b="1" i="0" dirty="0">
                          <a:latin typeface="Calibri" panose="020F0502020204030204" pitchFamily="34" charset="0"/>
                          <a:cs typeface="Calibri" panose="020F0502020204030204" pitchFamily="34" charset="0"/>
                        </a:rPr>
                        <a:t>Over-the-Air Radio Broadcasters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2146"/>
                    </a:solidFill>
                  </a:tcPr>
                </a:tc>
                <a:extLst>
                  <a:ext uri="{0D108BD9-81ED-4DB2-BD59-A6C34878D82A}">
                    <a16:rowId xmlns:a16="http://schemas.microsoft.com/office/drawing/2014/main" val="534230185"/>
                  </a:ext>
                </a:extLst>
              </a:tr>
              <a:tr h="370840">
                <a:tc>
                  <a:txBody>
                    <a:bodyPr/>
                    <a:lstStyle/>
                    <a:p>
                      <a:r>
                        <a:rPr lang="en-US" sz="1400" b="1" i="0" dirty="0">
                          <a:latin typeface="Calibri" panose="020F0502020204030204" pitchFamily="34" charset="0"/>
                          <a:cs typeface="Calibri" panose="020F0502020204030204" pitchFamily="34" charset="0"/>
                        </a:rPr>
                        <a:t>Customer value proposition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600"/>
                        </a:spcAft>
                        <a:buFont typeface="Arial" panose="020B0604020202020204" pitchFamily="34" charset="0"/>
                        <a:buNone/>
                      </a:pPr>
                      <a:r>
                        <a:rPr lang="en-US" sz="1200" dirty="0">
                          <a:latin typeface="Calibri" panose="020F0502020204030204" pitchFamily="34" charset="0"/>
                          <a:cs typeface="Calibri" panose="020F0502020204030204" pitchFamily="34" charset="0"/>
                        </a:rPr>
                        <a:t>Offers free-of-charge Internet radio, smartphone users can create playlists of music and comedy stations. </a:t>
                      </a:r>
                    </a:p>
                    <a:p>
                      <a:pPr marL="0" indent="0">
                        <a:spcAft>
                          <a:spcPts val="600"/>
                        </a:spcAft>
                        <a:buFont typeface="Arial" panose="020B0604020202020204" pitchFamily="34" charset="0"/>
                        <a:buNone/>
                      </a:pPr>
                      <a:r>
                        <a:rPr lang="en-US" sz="1200" dirty="0">
                          <a:latin typeface="Calibri" panose="020F0502020204030204" pitchFamily="34" charset="0"/>
                          <a:cs typeface="Calibri" panose="020F0502020204030204" pitchFamily="34" charset="0"/>
                        </a:rPr>
                        <a:t>Programming has brief ads; no ads for subscribers. </a:t>
                      </a:r>
                      <a:endParaRPr lang="en-US" sz="12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Monthly subscription users get satellite-based music, news, sports, weather, traffic reports, and talk radio.</a:t>
                      </a:r>
                    </a:p>
                    <a:p>
                      <a:pPr>
                        <a:spcAft>
                          <a:spcPts val="600"/>
                        </a:spcAft>
                      </a:pPr>
                      <a:r>
                        <a:rPr lang="en-US" sz="1200" b="0" i="0" dirty="0">
                          <a:latin typeface="Calibri" panose="020F0502020204030204" pitchFamily="34" charset="0"/>
                          <a:cs typeface="Calibri" panose="020F0502020204030204" pitchFamily="34" charset="0"/>
                        </a:rPr>
                        <a:t>Streaming is interrupted by brief, occasional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600"/>
                        </a:spcAft>
                        <a:buFont typeface="Arial" panose="020B0604020202020204" pitchFamily="34" charset="0"/>
                        <a:buNone/>
                      </a:pPr>
                      <a:r>
                        <a:rPr lang="en-US" sz="1200" dirty="0">
                          <a:latin typeface="Calibri" panose="020F0502020204030204" pitchFamily="34" charset="0"/>
                          <a:cs typeface="Calibri" panose="020F0502020204030204" pitchFamily="34" charset="0"/>
                        </a:rPr>
                        <a:t>Provides free-of-charge music, news, traffic reports, weather, and talk radio. </a:t>
                      </a:r>
                    </a:p>
                    <a:p>
                      <a:pPr marL="0" indent="0">
                        <a:spcAft>
                          <a:spcPts val="600"/>
                        </a:spcAft>
                        <a:buFont typeface="Arial" panose="020B0604020202020204" pitchFamily="34" charset="0"/>
                        <a:buNone/>
                      </a:pPr>
                      <a:r>
                        <a:rPr lang="en-US" sz="1200" dirty="0">
                          <a:latin typeface="Calibri" panose="020F0502020204030204" pitchFamily="34" charset="0"/>
                          <a:cs typeface="Calibri" panose="020F0502020204030204" pitchFamily="34" charset="0"/>
                        </a:rPr>
                        <a:t>Ads frequently interrupt programming.</a:t>
                      </a:r>
                      <a:endParaRPr lang="en-US" sz="12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0">
                <a:tc>
                  <a:txBody>
                    <a:bodyPr/>
                    <a:lstStyle/>
                    <a:p>
                      <a:r>
                        <a:rPr lang="en-US" sz="1400" b="1" i="0" dirty="0">
                          <a:latin typeface="Calibri" panose="020F0502020204030204" pitchFamily="34" charset="0"/>
                          <a:cs typeface="Calibri" panose="020F0502020204030204" pitchFamily="34" charset="0"/>
                        </a:rPr>
                        <a:t>Profit formula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Revenues come from ads targeted to different audiences and advertising-free subscriptions.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Revenues come from monthly subscription fees, sales of satellite radio equipment, and advertising revenues.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200" dirty="0">
                          <a:latin typeface="Calibri" panose="020F0502020204030204" pitchFamily="34" charset="0"/>
                          <a:cs typeface="Calibri" panose="020F0502020204030204" pitchFamily="34" charset="0"/>
                        </a:rPr>
                        <a:t>Revenues come from advertising sales to national and local businesses.</a:t>
                      </a:r>
                      <a:endParaRPr lang="en-US" sz="12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370840">
                <a:tc>
                  <a:txBody>
                    <a:bodyPr/>
                    <a:lstStyle/>
                    <a:p>
                      <a:r>
                        <a:rPr lang="en-US" sz="1400" b="1" i="0" dirty="0">
                          <a:latin typeface="Calibri" panose="020F0502020204030204" pitchFamily="34" charset="0"/>
                          <a:cs typeface="Calibri" panose="020F0502020204030204" pitchFamily="34" charset="0"/>
                        </a:rPr>
                        <a:t>Cost 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Cost structure is comprised of the fixed and variable costs of developing user software, operating data centers supporting streaming network, royalties, and 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Cost structure is comprised of fixed costs of a satellite-based music and streaming service. Fixed and variable costs relate to programming and content royalties, marketing, and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u="none" strike="noStrike" baseline="0" dirty="0">
                          <a:latin typeface="Calibri" panose="020F0502020204030204" pitchFamily="34" charset="0"/>
                          <a:cs typeface="Calibri" panose="020F0502020204030204" pitchFamily="34" charset="0"/>
                        </a:rPr>
                        <a:t>Cost structure is comprised of fixed and variable costs of terrestrial operations for news and advertising sales operations, affiliate fees, royalties, commercial production and support activities.</a:t>
                      </a:r>
                      <a:endParaRPr lang="en-US" sz="12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0">
                <a:tc>
                  <a:txBody>
                    <a:bodyPr/>
                    <a:lstStyle/>
                    <a:p>
                      <a:r>
                        <a:rPr lang="en-US" sz="1400" b="1" i="0" dirty="0">
                          <a:latin typeface="Calibri" panose="020F0502020204030204" pitchFamily="34" charset="0"/>
                          <a:cs typeface="Calibri" panose="020F0502020204030204" pitchFamily="34" charset="0"/>
                        </a:rPr>
                        <a:t>Profit margin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Profit margin depends on advertising and subscription revenues to cover costs and provide 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200" b="0" i="0" dirty="0">
                          <a:latin typeface="Calibri" panose="020F0502020204030204" pitchFamily="34" charset="0"/>
                          <a:cs typeface="Calibri" panose="020F0502020204030204" pitchFamily="34" charset="0"/>
                        </a:rPr>
                        <a:t>Profit margin depends on attracting a sufficiently large number of subscribers to cover costs and provide 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200" u="none" strike="noStrike" baseline="0" dirty="0">
                          <a:latin typeface="Calibri" panose="020F0502020204030204" pitchFamily="34" charset="0"/>
                          <a:cs typeface="Calibri" panose="020F0502020204030204" pitchFamily="34" charset="0"/>
                        </a:rPr>
                        <a:t>Profit margin depends on generating sufficient advertising revenues to cover costs and provide attractive profits.</a:t>
                      </a:r>
                      <a:endParaRPr lang="en-US" sz="12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bl>
          </a:graphicData>
        </a:graphic>
      </p:graphicFrame>
    </p:spTree>
    <p:extLst>
      <p:ext uri="{BB962C8B-B14F-4D97-AF65-F5344CB8AC3E}">
        <p14:creationId xmlns:p14="http://schemas.microsoft.com/office/powerpoint/2010/main" val="314228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167A-41A4-BE4B-90FE-13135953DA10}"/>
              </a:ext>
            </a:extLst>
          </p:cNvPr>
          <p:cNvSpPr>
            <a:spLocks noGrp="1"/>
          </p:cNvSpPr>
          <p:nvPr>
            <p:ph type="title"/>
          </p:nvPr>
        </p:nvSpPr>
        <p:spPr/>
        <p:txBody>
          <a:bodyPr>
            <a:normAutofit fontScale="90000"/>
          </a:bodyPr>
          <a:lstStyle/>
          <a:p>
            <a:r>
              <a:rPr lang="en-US" dirty="0"/>
              <a:t>Strategy and the Quest for Sustainable Competitive Advantage</a:t>
            </a:r>
          </a:p>
        </p:txBody>
      </p:sp>
      <p:sp>
        <p:nvSpPr>
          <p:cNvPr id="3" name="Content Placeholder 2">
            <a:extLst>
              <a:ext uri="{FF2B5EF4-FFF2-40B4-BE49-F238E27FC236}">
                <a16:creationId xmlns:a16="http://schemas.microsoft.com/office/drawing/2014/main" id="{9B3B222F-EEB5-8040-8C36-A209096DDED5}"/>
              </a:ext>
            </a:extLst>
          </p:cNvPr>
          <p:cNvSpPr>
            <a:spLocks noGrp="1"/>
          </p:cNvSpPr>
          <p:nvPr>
            <p:ph idx="1"/>
          </p:nvPr>
        </p:nvSpPr>
        <p:spPr/>
        <p:txBody>
          <a:bodyPr>
            <a:noAutofit/>
          </a:bodyPr>
          <a:lstStyle/>
          <a:p>
            <a:pPr>
              <a:spcAft>
                <a:spcPts val="1200"/>
              </a:spcAft>
            </a:pPr>
            <a:r>
              <a:rPr lang="en-US" dirty="0">
                <a:solidFill>
                  <a:srgbClr val="625D9C"/>
                </a:solidFill>
              </a:rPr>
              <a:t>Strategic Approaches to a Sustainable Competitive Advantage:</a:t>
            </a:r>
          </a:p>
          <a:p>
            <a:pPr marL="458788" lvl="1" indent="-457200">
              <a:spcAft>
                <a:spcPts val="1200"/>
              </a:spcAft>
              <a:buFont typeface="+mj-lt"/>
              <a:buAutoNum type="arabicPeriod"/>
            </a:pPr>
            <a:r>
              <a:rPr lang="en-US" dirty="0"/>
              <a:t>A </a:t>
            </a:r>
            <a:r>
              <a:rPr lang="en-US" b="1" dirty="0">
                <a:solidFill>
                  <a:srgbClr val="E21A23"/>
                </a:solidFill>
              </a:rPr>
              <a:t>low-cost provider strategy </a:t>
            </a:r>
            <a:r>
              <a:rPr lang="en-US" dirty="0"/>
              <a:t>achieves a cost-based advantage over rivals.</a:t>
            </a:r>
          </a:p>
          <a:p>
            <a:pPr marL="458788" lvl="1" indent="-457200">
              <a:spcAft>
                <a:spcPts val="1200"/>
              </a:spcAft>
              <a:buFont typeface="+mj-lt"/>
              <a:buAutoNum type="arabicPeriod"/>
            </a:pPr>
            <a:r>
              <a:rPr lang="en-US" dirty="0"/>
              <a:t>A </a:t>
            </a:r>
            <a:r>
              <a:rPr lang="en-US" b="1" dirty="0">
                <a:solidFill>
                  <a:srgbClr val="E21A23"/>
                </a:solidFill>
              </a:rPr>
              <a:t>broad differentiation strategy </a:t>
            </a:r>
            <a:r>
              <a:rPr lang="en-US" dirty="0"/>
              <a:t>differentiates its products or services from rivals’ in ways that appeal to a broad spectrum of buyers.</a:t>
            </a:r>
          </a:p>
          <a:p>
            <a:pPr marL="458788" lvl="1" indent="-457200">
              <a:spcAft>
                <a:spcPts val="1200"/>
              </a:spcAft>
              <a:buFont typeface="+mj-lt"/>
              <a:buAutoNum type="arabicPeriod"/>
            </a:pPr>
            <a:r>
              <a:rPr lang="en-US" dirty="0"/>
              <a:t>A </a:t>
            </a:r>
            <a:r>
              <a:rPr lang="en-US" b="1" dirty="0">
                <a:solidFill>
                  <a:srgbClr val="E21A23"/>
                </a:solidFill>
              </a:rPr>
              <a:t>focused low-cost strategy </a:t>
            </a:r>
            <a:r>
              <a:rPr lang="en-US" dirty="0"/>
              <a:t>outcompetes rivals in a narrow/niche market by achieving lower costs and offering its products at lower prices.</a:t>
            </a:r>
          </a:p>
          <a:p>
            <a:pPr marL="458788" lvl="1" indent="-457200">
              <a:spcAft>
                <a:spcPts val="1200"/>
              </a:spcAft>
              <a:buFont typeface="+mj-lt"/>
              <a:buAutoNum type="arabicPeriod"/>
            </a:pPr>
            <a:r>
              <a:rPr lang="en-US" dirty="0"/>
              <a:t>A </a:t>
            </a:r>
            <a:r>
              <a:rPr lang="en-US" b="1" dirty="0">
                <a:solidFill>
                  <a:srgbClr val="E21A23"/>
                </a:solidFill>
              </a:rPr>
              <a:t>focused differentiation strategy </a:t>
            </a:r>
            <a:r>
              <a:rPr lang="en-US" dirty="0"/>
              <a:t>outcompetes rivals in a narrow/niche market by offering buyers customized and exclusive attributes.</a:t>
            </a:r>
          </a:p>
          <a:p>
            <a:pPr marL="458788" lvl="1" indent="-457200">
              <a:spcAft>
                <a:spcPts val="1200"/>
              </a:spcAft>
              <a:buFont typeface="+mj-lt"/>
              <a:buAutoNum type="arabicPeriod"/>
            </a:pPr>
            <a:r>
              <a:rPr lang="en-US" dirty="0"/>
              <a:t>A </a:t>
            </a:r>
            <a:r>
              <a:rPr lang="en-US" b="1" dirty="0">
                <a:solidFill>
                  <a:srgbClr val="E21A23"/>
                </a:solidFill>
              </a:rPr>
              <a:t>best-cost provider strategy </a:t>
            </a:r>
            <a:r>
              <a:rPr lang="en-US" dirty="0"/>
              <a:t>gives</a:t>
            </a:r>
            <a:r>
              <a:rPr lang="en-US" b="1" dirty="0"/>
              <a:t> </a:t>
            </a:r>
            <a:r>
              <a:rPr lang="en-US" dirty="0"/>
              <a:t>customers more value by satisfying their expectations on key attributes, while beating their price expectations.</a:t>
            </a:r>
          </a:p>
          <a:p>
            <a:endParaRPr lang="en-US" dirty="0"/>
          </a:p>
        </p:txBody>
      </p:sp>
    </p:spTree>
    <p:extLst>
      <p:ext uri="{BB962C8B-B14F-4D97-AF65-F5344CB8AC3E}">
        <p14:creationId xmlns:p14="http://schemas.microsoft.com/office/powerpoint/2010/main" val="3489937742"/>
      </p:ext>
    </p:extLst>
  </p:cSld>
  <p:clrMapOvr>
    <a:masterClrMapping/>
  </p:clrMapOvr>
</p:sld>
</file>

<file path=ppt/theme/theme1.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F6C6F77D-6DD5-B641-B31D-073B7F824056}"/>
    </a:ext>
  </a:extLst>
</a:theme>
</file>

<file path=ppt/theme/theme10.xml><?xml version="1.0" encoding="utf-8"?>
<a:theme xmlns:a="http://schemas.openxmlformats.org/drawingml/2006/main" name="7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1.xml><?xml version="1.0" encoding="utf-8"?>
<a:theme xmlns:a="http://schemas.openxmlformats.org/drawingml/2006/main" name="8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2.xml><?xml version="1.0" encoding="utf-8"?>
<a:theme xmlns:a="http://schemas.openxmlformats.org/drawingml/2006/main" name="1_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F6C6F77D-6DD5-B641-B31D-073B7F824056}"/>
    </a:ext>
  </a:extLst>
</a:theme>
</file>

<file path=ppt/theme/theme13.xml><?xml version="1.0" encoding="utf-8"?>
<a:theme xmlns:a="http://schemas.openxmlformats.org/drawingml/2006/main" name="1_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240D2F63-5E84-D846-AF96-6919111623A4}"/>
    </a:ext>
  </a:extLst>
</a:theme>
</file>

<file path=ppt/theme/theme14.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89066EFA-282D-3343-89EF-83FCCF2AD198}"/>
    </a:ext>
  </a:extLst>
</a:theme>
</file>

<file path=ppt/theme/theme15.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A6991B25-85A6-9E4E-BFF2-C2AE015DB324}"/>
    </a:ext>
  </a:extLst>
</a:theme>
</file>

<file path=ppt/theme/theme3.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4.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5.xml><?xml version="1.0" encoding="utf-8"?>
<a:theme xmlns:a="http://schemas.openxmlformats.org/drawingml/2006/main" name="2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6.xml><?xml version="1.0" encoding="utf-8"?>
<a:theme xmlns:a="http://schemas.openxmlformats.org/drawingml/2006/main" name="3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7.xml><?xml version="1.0" encoding="utf-8"?>
<a:theme xmlns:a="http://schemas.openxmlformats.org/drawingml/2006/main" name="4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8.xml><?xml version="1.0" encoding="utf-8"?>
<a:theme xmlns:a="http://schemas.openxmlformats.org/drawingml/2006/main" name="5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9.xml><?xml version="1.0" encoding="utf-8"?>
<a:theme xmlns:a="http://schemas.openxmlformats.org/drawingml/2006/main" name="6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docProps/app.xml><?xml version="1.0" encoding="utf-8"?>
<Properties xmlns="http://schemas.openxmlformats.org/officeDocument/2006/extended-properties" xmlns:vt="http://schemas.openxmlformats.org/officeDocument/2006/docPropsVTypes">
  <Template>Title Slides Master</Template>
  <TotalTime>712</TotalTime>
  <Words>3261</Words>
  <Application>Microsoft Macintosh PowerPoint</Application>
  <PresentationFormat>On-screen Show (4:3)</PresentationFormat>
  <Paragraphs>195</Paragraphs>
  <Slides>21</Slides>
  <Notes>21</Notes>
  <HiddenSlides>2</HiddenSlides>
  <MMClips>0</MMClips>
  <ScaleCrop>false</ScaleCrop>
  <HeadingPairs>
    <vt:vector size="6" baseType="variant">
      <vt:variant>
        <vt:lpstr>Fonts Used</vt:lpstr>
      </vt:variant>
      <vt:variant>
        <vt:i4>2</vt:i4>
      </vt:variant>
      <vt:variant>
        <vt:lpstr>Theme</vt:lpstr>
      </vt:variant>
      <vt:variant>
        <vt:i4>15</vt:i4>
      </vt:variant>
      <vt:variant>
        <vt:lpstr>Slide Titles</vt:lpstr>
      </vt:variant>
      <vt:variant>
        <vt:i4>21</vt:i4>
      </vt:variant>
    </vt:vector>
  </HeadingPairs>
  <TitlesOfParts>
    <vt:vector size="38" baseType="lpstr">
      <vt:lpstr>Arial</vt:lpstr>
      <vt:lpstr>Calibri</vt:lpstr>
      <vt:lpstr>ImageDescriptionAppendixSlideMaster</vt:lpstr>
      <vt:lpstr>1_Title Slides Master</vt:lpstr>
      <vt:lpstr>Title Slides Master</vt:lpstr>
      <vt:lpstr>1_MainContentSlideMaster</vt:lpstr>
      <vt:lpstr>2_MainContentSlideMaster</vt:lpstr>
      <vt:lpstr>3_MainContentSlideMaster</vt:lpstr>
      <vt:lpstr>4_MainContentSlideMaster</vt:lpstr>
      <vt:lpstr>5_MainContentSlideMaster</vt:lpstr>
      <vt:lpstr>6_MainContentSlideMaster</vt:lpstr>
      <vt:lpstr>7_MainContentSlideMaster</vt:lpstr>
      <vt:lpstr>8_MainContentSlideMaster</vt:lpstr>
      <vt:lpstr>1_ImageDescriptionAppendixSlideMaster</vt:lpstr>
      <vt:lpstr>1_ClosingMaster</vt:lpstr>
      <vt:lpstr>1_DividerSlideMaster</vt:lpstr>
      <vt:lpstr>MainContentSlideMaster</vt:lpstr>
      <vt:lpstr>CHAPTER 1</vt:lpstr>
      <vt:lpstr>LEARNING OBJECTIVES</vt:lpstr>
      <vt:lpstr>What Is Strategy?</vt:lpstr>
      <vt:lpstr>CORE CONCEPT: Strategy</vt:lpstr>
      <vt:lpstr>The Importance of a Distinctive Strategy and Competitive Approach</vt:lpstr>
      <vt:lpstr>The Relationship Between a Company’s Strategy and Business Model</vt:lpstr>
      <vt:lpstr>CORE CONCEPT: Business Model</vt:lpstr>
      <vt:lpstr>Concepts and Connections 1.1  Pandora, Sirius XM, and Over-the-Air Broadcast Radio:  Three Contrasting Business Models</vt:lpstr>
      <vt:lpstr>Strategy and the Quest for Sustainable Competitive Advantage</vt:lpstr>
      <vt:lpstr>CORE CONCEPT: Sustainable Competitive Advantage</vt:lpstr>
      <vt:lpstr>Concepts and Connections 1.2 Apple Inc.’s Strategy and Success in the Marketplace</vt:lpstr>
      <vt:lpstr>The Importance of Capabilities in Building and Sustaining Competitive Advantage</vt:lpstr>
      <vt:lpstr>Why Strategy Evolves over Time</vt:lpstr>
      <vt:lpstr>FIGURE 1.1 A Company’s Strategy Is a Blend of Planned Initiatives and Unplanned Reactive Adjustments</vt:lpstr>
      <vt:lpstr>CORE CONCEPT: Realized Strategy</vt:lpstr>
      <vt:lpstr>The Three Tests of a Winning Strategy</vt:lpstr>
      <vt:lpstr>Why Crafting and Executing Strategy Are Important Tasks</vt:lpstr>
      <vt:lpstr>The Road Ahead</vt:lpstr>
      <vt:lpstr>End of Main Content.</vt:lpstr>
      <vt:lpstr>Accessibility Content: Text Alternative for Images</vt:lpstr>
      <vt:lpstr>Figure 1.1 A Company’s Strategy Is a Blend of Planned Initiatives and Unplanned Reactive Adjustments,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7e</dc:title>
  <dc:subject>Chapter 1</dc:subject>
  <dc:creator>Teresa Ward</dc:creator>
  <cp:keywords>PPT</cp:keywords>
  <cp:lastModifiedBy>Teresa Ward</cp:lastModifiedBy>
  <cp:revision>51</cp:revision>
  <dcterms:created xsi:type="dcterms:W3CDTF">2019-07-09T16:50:53Z</dcterms:created>
  <dcterms:modified xsi:type="dcterms:W3CDTF">2020-03-06T17:26:47Z</dcterms:modified>
</cp:coreProperties>
</file>