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theme/theme5.xml" ContentType="application/vnd.openxmlformats-officedocument.theme+xml"/>
  <Override PartName="/ppt/slideLayouts/slideLayout19.xml" ContentType="application/vnd.openxmlformats-officedocument.presentationml.slideLayout+xml"/>
  <Override PartName="/ppt/theme/theme6.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7.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8.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9.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704" r:id="rId2"/>
    <p:sldMasterId id="2147483691" r:id="rId3"/>
    <p:sldMasterId id="2147483708" r:id="rId4"/>
    <p:sldMasterId id="2147483684" r:id="rId5"/>
    <p:sldMasterId id="2147483715" r:id="rId6"/>
    <p:sldMasterId id="2147483686" r:id="rId7"/>
    <p:sldMasterId id="2147483717" r:id="rId8"/>
    <p:sldMasterId id="2147483701" r:id="rId9"/>
    <p:sldMasterId id="2147483720" r:id="rId10"/>
  </p:sldMasterIdLst>
  <p:notesMasterIdLst>
    <p:notesMasterId r:id="rId56"/>
  </p:notesMasterIdLst>
  <p:handoutMasterIdLst>
    <p:handoutMasterId r:id="rId57"/>
  </p:handoutMasterIdLst>
  <p:sldIdLst>
    <p:sldId id="297" r:id="rId11"/>
    <p:sldId id="296" r:id="rId12"/>
    <p:sldId id="298" r:id="rId13"/>
    <p:sldId id="307" r:id="rId14"/>
    <p:sldId id="310" r:id="rId15"/>
    <p:sldId id="338" r:id="rId16"/>
    <p:sldId id="355" r:id="rId17"/>
    <p:sldId id="356" r:id="rId18"/>
    <p:sldId id="300" r:id="rId19"/>
    <p:sldId id="357" r:id="rId20"/>
    <p:sldId id="301" r:id="rId21"/>
    <p:sldId id="305" r:id="rId22"/>
    <p:sldId id="304" r:id="rId23"/>
    <p:sldId id="358" r:id="rId24"/>
    <p:sldId id="306" r:id="rId25"/>
    <p:sldId id="359" r:id="rId26"/>
    <p:sldId id="360" r:id="rId27"/>
    <p:sldId id="361" r:id="rId28"/>
    <p:sldId id="362" r:id="rId29"/>
    <p:sldId id="311" r:id="rId30"/>
    <p:sldId id="363" r:id="rId31"/>
    <p:sldId id="364" r:id="rId32"/>
    <p:sldId id="314" r:id="rId33"/>
    <p:sldId id="365" r:id="rId34"/>
    <p:sldId id="366" r:id="rId35"/>
    <p:sldId id="334" r:id="rId36"/>
    <p:sldId id="317" r:id="rId37"/>
    <p:sldId id="368" r:id="rId38"/>
    <p:sldId id="321" r:id="rId39"/>
    <p:sldId id="318" r:id="rId40"/>
    <p:sldId id="367" r:id="rId41"/>
    <p:sldId id="369" r:id="rId42"/>
    <p:sldId id="370" r:id="rId43"/>
    <p:sldId id="371" r:id="rId44"/>
    <p:sldId id="330" r:id="rId45"/>
    <p:sldId id="372" r:id="rId46"/>
    <p:sldId id="373" r:id="rId47"/>
    <p:sldId id="374" r:id="rId48"/>
    <p:sldId id="352" r:id="rId49"/>
    <p:sldId id="331" r:id="rId50"/>
    <p:sldId id="342" r:id="rId51"/>
    <p:sldId id="271" r:id="rId52"/>
    <p:sldId id="303" r:id="rId53"/>
    <p:sldId id="354" r:id="rId54"/>
    <p:sldId id="375"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97"/>
            <p14:sldId id="296"/>
            <p14:sldId id="298"/>
            <p14:sldId id="307"/>
            <p14:sldId id="310"/>
            <p14:sldId id="338"/>
            <p14:sldId id="355"/>
            <p14:sldId id="356"/>
            <p14:sldId id="300"/>
            <p14:sldId id="357"/>
            <p14:sldId id="301"/>
            <p14:sldId id="305"/>
            <p14:sldId id="304"/>
            <p14:sldId id="358"/>
            <p14:sldId id="306"/>
            <p14:sldId id="359"/>
            <p14:sldId id="360"/>
            <p14:sldId id="361"/>
            <p14:sldId id="362"/>
            <p14:sldId id="311"/>
            <p14:sldId id="363"/>
            <p14:sldId id="364"/>
            <p14:sldId id="314"/>
            <p14:sldId id="365"/>
            <p14:sldId id="366"/>
            <p14:sldId id="334"/>
            <p14:sldId id="317"/>
            <p14:sldId id="368"/>
            <p14:sldId id="321"/>
            <p14:sldId id="318"/>
            <p14:sldId id="367"/>
            <p14:sldId id="369"/>
            <p14:sldId id="370"/>
            <p14:sldId id="371"/>
            <p14:sldId id="330"/>
            <p14:sldId id="372"/>
            <p14:sldId id="373"/>
            <p14:sldId id="374"/>
            <p14:sldId id="352"/>
            <p14:sldId id="331"/>
            <p14:sldId id="342"/>
            <p14:sldId id="271"/>
          </p14:sldIdLst>
        </p14:section>
        <p14:section name="Appendix: Image Descriptions for Unsighted Students" id="{CCFF6354-646D-4991-A12D-93513551F3FF}">
          <p14:sldIdLst>
            <p14:sldId id="303"/>
            <p14:sldId id="354"/>
            <p14:sldId id="375"/>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1A23"/>
    <a:srgbClr val="C00000"/>
    <a:srgbClr val="C73E00"/>
    <a:srgbClr val="70AD47"/>
    <a:srgbClr val="ED7D31"/>
    <a:srgbClr val="408447"/>
    <a:srgbClr val="A9DBD4"/>
    <a:srgbClr val="A16B00"/>
    <a:srgbClr val="625D9C"/>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3849" autoAdjust="0"/>
  </p:normalViewPr>
  <p:slideViewPr>
    <p:cSldViewPr snapToGrid="0" showGuides="1">
      <p:cViewPr varScale="1">
        <p:scale>
          <a:sx n="72" d="100"/>
          <a:sy n="72" d="100"/>
        </p:scale>
        <p:origin x="1524" y="66"/>
      </p:cViewPr>
      <p:guideLst>
        <p:guide pos="3264"/>
        <p:guide orient="horz" pos="2256"/>
        <p:guide pos="56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p:scale>
          <a:sx n="50" d="100"/>
          <a:sy n="50" d="100"/>
        </p:scale>
        <p:origin x="2886" y="12"/>
      </p:cViewPr>
      <p:guideLst/>
    </p:cSldViewPr>
  </p:notesViewPr>
  <p:gridSpacing cx="347472" cy="347472"/>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commentAuthors" Target="commentAuthors.xml"/><Relationship Id="rId5" Type="http://schemas.openxmlformats.org/officeDocument/2006/relationships/slideMaster" Target="slideMasters/slideMaster5.xml"/><Relationship Id="rId61" Type="http://schemas.openxmlformats.org/officeDocument/2006/relationships/theme" Target="theme/theme1.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presProps" Target="presProp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handoutMaster" Target="handoutMasters/handoutMaster1.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35C0F7-81E6-AFAA-BDA5-D9AA227368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F523F22-52C6-157C-2D4A-DE416366C1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2F2F19-D140-4AB4-9195-64DBB983F177}" type="datetimeFigureOut">
              <a:rPr lang="en-IN" smtClean="0"/>
              <a:t>21-03-2023</a:t>
            </a:fld>
            <a:endParaRPr lang="en-IN"/>
          </a:p>
        </p:txBody>
      </p:sp>
      <p:sp>
        <p:nvSpPr>
          <p:cNvPr id="4" name="Footer Placeholder 3">
            <a:extLst>
              <a:ext uri="{FF2B5EF4-FFF2-40B4-BE49-F238E27FC236}">
                <a16:creationId xmlns:a16="http://schemas.microsoft.com/office/drawing/2014/main" id="{C910D354-7A2E-50A7-5574-BDE92A97E8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C01B24B-11D2-BF97-1A2D-625FDDE76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1A1E0E-E4F3-4200-B971-905525E3548B}" type="slidenum">
              <a:rPr lang="en-IN" smtClean="0"/>
              <a:t>‹#›</a:t>
            </a:fld>
            <a:endParaRPr lang="en-IN"/>
          </a:p>
        </p:txBody>
      </p:sp>
    </p:spTree>
    <p:extLst>
      <p:ext uri="{BB962C8B-B14F-4D97-AF65-F5344CB8AC3E}">
        <p14:creationId xmlns:p14="http://schemas.microsoft.com/office/powerpoint/2010/main" val="21515961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653A6-6867-462E-93A7-F45B93093C26}" type="datetimeFigureOut">
              <a:rPr lang="en-US" smtClean="0"/>
              <a:t>3/21/2023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59B72-D5EC-4F49-9F59-877A947E1F6F}" type="slidenum">
              <a:rPr lang="en-US" smtClean="0"/>
              <a:t>‹#›</a:t>
            </a:fld>
            <a:endParaRPr lang="en-US"/>
          </a:p>
        </p:txBody>
      </p:sp>
    </p:spTree>
    <p:extLst>
      <p:ext uri="{BB962C8B-B14F-4D97-AF65-F5344CB8AC3E}">
        <p14:creationId xmlns:p14="http://schemas.microsoft.com/office/powerpoint/2010/main" val="1572876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forces of globalization are changing the competitive landscape in many industries, offering companies attractive new opportunities but at the same time introducing new competitive threats. Companies in industries where these forces are greatest are under considerable pressure to develop strategies for competing successfully in international markets.</a:t>
            </a:r>
          </a:p>
        </p:txBody>
      </p:sp>
      <p:sp>
        <p:nvSpPr>
          <p:cNvPr id="4" name="Slide Number Placeholder 3"/>
          <p:cNvSpPr>
            <a:spLocks noGrp="1"/>
          </p:cNvSpPr>
          <p:nvPr>
            <p:ph type="sldNum" sz="quarter" idx="5"/>
          </p:nvPr>
        </p:nvSpPr>
        <p:spPr/>
        <p:txBody>
          <a:bodyPr/>
          <a:lstStyle/>
          <a:p>
            <a:fld id="{AB559B72-D5EC-4F49-9F59-877A947E1F6F}" type="slidenum">
              <a:rPr lang="en-US" smtClean="0"/>
              <a:t>1</a:t>
            </a:fld>
            <a:endParaRPr lang="en-US"/>
          </a:p>
        </p:txBody>
      </p:sp>
    </p:spTree>
    <p:extLst>
      <p:ext uri="{BB962C8B-B14F-4D97-AF65-F5344CB8AC3E}">
        <p14:creationId xmlns:p14="http://schemas.microsoft.com/office/powerpoint/2010/main" val="3060987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Cross-country variations in government policies and economic conditions affect both the opportunities available to a foreign entrant and the risks of operating within the host country. </a:t>
            </a:r>
          </a:p>
        </p:txBody>
      </p:sp>
      <p:sp>
        <p:nvSpPr>
          <p:cNvPr id="4" name="Slide Number Placeholder 3"/>
          <p:cNvSpPr>
            <a:spLocks noGrp="1"/>
          </p:cNvSpPr>
          <p:nvPr>
            <p:ph type="sldNum" sz="quarter" idx="5"/>
          </p:nvPr>
        </p:nvSpPr>
        <p:spPr/>
        <p:txBody>
          <a:bodyPr/>
          <a:lstStyle/>
          <a:p>
            <a:fld id="{AB559B72-D5EC-4F49-9F59-877A947E1F6F}" type="slidenum">
              <a:rPr lang="en-US" smtClean="0"/>
              <a:t>10</a:t>
            </a:fld>
            <a:endParaRPr lang="en-US"/>
          </a:p>
        </p:txBody>
      </p:sp>
    </p:spTree>
    <p:extLst>
      <p:ext uri="{BB962C8B-B14F-4D97-AF65-F5344CB8AC3E}">
        <p14:creationId xmlns:p14="http://schemas.microsoft.com/office/powerpoint/2010/main" val="2381956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Political risks stem from instability or weaknesses in national governments and hostility to foreign business. Economic risks stem from the stability of a country’s monetary system, economic and regulatory policies, and the lack of property rights protections.</a:t>
            </a:r>
          </a:p>
        </p:txBody>
      </p:sp>
      <p:sp>
        <p:nvSpPr>
          <p:cNvPr id="4" name="Slide Number Placeholder 3"/>
          <p:cNvSpPr>
            <a:spLocks noGrp="1"/>
          </p:cNvSpPr>
          <p:nvPr>
            <p:ph type="sldNum" sz="quarter" idx="5"/>
          </p:nvPr>
        </p:nvSpPr>
        <p:spPr/>
        <p:txBody>
          <a:bodyPr/>
          <a:lstStyle/>
          <a:p>
            <a:fld id="{AB559B72-D5EC-4F49-9F59-877A947E1F6F}" type="slidenum">
              <a:rPr lang="en-US" smtClean="0"/>
              <a:t>11</a:t>
            </a:fld>
            <a:endParaRPr lang="en-US"/>
          </a:p>
        </p:txBody>
      </p:sp>
    </p:spTree>
    <p:extLst>
      <p:ext uri="{BB962C8B-B14F-4D97-AF65-F5344CB8AC3E}">
        <p14:creationId xmlns:p14="http://schemas.microsoft.com/office/powerpoint/2010/main" val="4150880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domestic plants as a production base for exporting goods to foreign markets is an excellent initial strategy for pursuing international sales. It is a conservative way to test the international waters. Unless an exporter can keep its production and shipping costs competitive with rivals’ costs, secure adequate local distribution and marketing support of its products, and effectively hedge against unfavorable changes in currency exchange rates, its success will be limited. </a:t>
            </a:r>
          </a:p>
        </p:txBody>
      </p:sp>
      <p:sp>
        <p:nvSpPr>
          <p:cNvPr id="4" name="Slide Number Placeholder 3"/>
          <p:cNvSpPr>
            <a:spLocks noGrp="1"/>
          </p:cNvSpPr>
          <p:nvPr>
            <p:ph type="sldNum" sz="quarter" idx="5"/>
          </p:nvPr>
        </p:nvSpPr>
        <p:spPr/>
        <p:txBody>
          <a:bodyPr/>
          <a:lstStyle/>
          <a:p>
            <a:fld id="{AB559B72-D5EC-4F49-9F59-877A947E1F6F}" type="slidenum">
              <a:rPr lang="en-US" smtClean="0"/>
              <a:t>12</a:t>
            </a:fld>
            <a:endParaRPr lang="en-US"/>
          </a:p>
        </p:txBody>
      </p:sp>
    </p:spTree>
    <p:extLst>
      <p:ext uri="{BB962C8B-B14F-4D97-AF65-F5344CB8AC3E}">
        <p14:creationId xmlns:p14="http://schemas.microsoft.com/office/powerpoint/2010/main" val="1464872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Arial" panose="020B0604020202020204" pitchFamily="34" charset="0"/>
            </a:endParaRPr>
          </a:p>
        </p:txBody>
      </p:sp>
      <p:sp>
        <p:nvSpPr>
          <p:cNvPr id="4" name="Slide Number Placeholder 3"/>
          <p:cNvSpPr>
            <a:spLocks noGrp="1"/>
          </p:cNvSpPr>
          <p:nvPr>
            <p:ph type="sldNum" sz="quarter" idx="5"/>
          </p:nvPr>
        </p:nvSpPr>
        <p:spPr/>
        <p:txBody>
          <a:bodyPr/>
          <a:lstStyle/>
          <a:p>
            <a:fld id="{AB559B72-D5EC-4F49-9F59-877A947E1F6F}" type="slidenum">
              <a:rPr lang="en-US" smtClean="0"/>
              <a:t>13</a:t>
            </a:fld>
            <a:endParaRPr lang="en-US"/>
          </a:p>
        </p:txBody>
      </p:sp>
    </p:spTree>
    <p:extLst>
      <p:ext uri="{BB962C8B-B14F-4D97-AF65-F5344CB8AC3E}">
        <p14:creationId xmlns:p14="http://schemas.microsoft.com/office/powerpoint/2010/main" val="2609975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Instructors may want to discuss the current and collateral effects of tariffs on international trade relationships between and among EU members and other major trading countries (e.g., the United States and China). </a:t>
            </a:r>
          </a:p>
        </p:txBody>
      </p:sp>
      <p:sp>
        <p:nvSpPr>
          <p:cNvPr id="4" name="Slide Number Placeholder 3"/>
          <p:cNvSpPr>
            <a:spLocks noGrp="1"/>
          </p:cNvSpPr>
          <p:nvPr>
            <p:ph type="sldNum" sz="quarter" idx="5"/>
          </p:nvPr>
        </p:nvSpPr>
        <p:spPr/>
        <p:txBody>
          <a:bodyPr/>
          <a:lstStyle/>
          <a:p>
            <a:fld id="{AB559B72-D5EC-4F49-9F59-877A947E1F6F}" type="slidenum">
              <a:rPr lang="en-US" smtClean="0"/>
              <a:t>14</a:t>
            </a:fld>
            <a:endParaRPr lang="en-US"/>
          </a:p>
        </p:txBody>
      </p:sp>
    </p:spTree>
    <p:extLst>
      <p:ext uri="{BB962C8B-B14F-4D97-AF65-F5344CB8AC3E}">
        <p14:creationId xmlns:p14="http://schemas.microsoft.com/office/powerpoint/2010/main" val="3505423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 company decides to expand beyond its domestic borders, it must consider the question of how to enter foreign markets. There are five primary modes of entry. The modes vary considerably regarding the level of investment required and the associated risks—but higher levels of investment and risk generally provide the firm with the benefits of greater ownership and control. </a:t>
            </a:r>
          </a:p>
        </p:txBody>
      </p:sp>
      <p:sp>
        <p:nvSpPr>
          <p:cNvPr id="4" name="Slide Number Placeholder 3"/>
          <p:cNvSpPr>
            <a:spLocks noGrp="1"/>
          </p:cNvSpPr>
          <p:nvPr>
            <p:ph type="sldNum" sz="quarter" idx="5"/>
          </p:nvPr>
        </p:nvSpPr>
        <p:spPr/>
        <p:txBody>
          <a:bodyPr/>
          <a:lstStyle/>
          <a:p>
            <a:fld id="{AB559B72-D5EC-4F49-9F59-877A947E1F6F}" type="slidenum">
              <a:rPr lang="en-US" smtClean="0"/>
              <a:t>15</a:t>
            </a:fld>
            <a:endParaRPr lang="en-US"/>
          </a:p>
        </p:txBody>
      </p:sp>
    </p:spTree>
    <p:extLst>
      <p:ext uri="{BB962C8B-B14F-4D97-AF65-F5344CB8AC3E}">
        <p14:creationId xmlns:p14="http://schemas.microsoft.com/office/powerpoint/2010/main" val="2685107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licensing strategy as a mode of entry makes sense when a firm with valuable technical know-how, an appealing brand, or a unique patented product has neither the internal organizational capability nor the resources to enter foreign markets.</a:t>
            </a:r>
          </a:p>
        </p:txBody>
      </p:sp>
      <p:sp>
        <p:nvSpPr>
          <p:cNvPr id="4" name="Slide Number Placeholder 3"/>
          <p:cNvSpPr>
            <a:spLocks noGrp="1"/>
          </p:cNvSpPr>
          <p:nvPr>
            <p:ph type="sldNum" sz="quarter" idx="5"/>
          </p:nvPr>
        </p:nvSpPr>
        <p:spPr/>
        <p:txBody>
          <a:bodyPr/>
          <a:lstStyle/>
          <a:p>
            <a:fld id="{AB559B72-D5EC-4F49-9F59-877A947E1F6F}" type="slidenum">
              <a:rPr lang="en-US" smtClean="0"/>
              <a:t>16</a:t>
            </a:fld>
            <a:endParaRPr lang="en-US"/>
          </a:p>
        </p:txBody>
      </p:sp>
    </p:spTree>
    <p:extLst>
      <p:ext uri="{BB962C8B-B14F-4D97-AF65-F5344CB8AC3E}">
        <p14:creationId xmlns:p14="http://schemas.microsoft.com/office/powerpoint/2010/main" val="380637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licensing works well for manufacturers and owners of proprietary technology, franchising is often better suited to the international expansion efforts of service and retailing enterprises. </a:t>
            </a:r>
          </a:p>
        </p:txBody>
      </p:sp>
      <p:sp>
        <p:nvSpPr>
          <p:cNvPr id="4" name="Slide Number Placeholder 3"/>
          <p:cNvSpPr>
            <a:spLocks noGrp="1"/>
          </p:cNvSpPr>
          <p:nvPr>
            <p:ph type="sldNum" sz="quarter" idx="5"/>
          </p:nvPr>
        </p:nvSpPr>
        <p:spPr/>
        <p:txBody>
          <a:bodyPr/>
          <a:lstStyle/>
          <a:p>
            <a:fld id="{AB559B72-D5EC-4F49-9F59-877A947E1F6F}" type="slidenum">
              <a:rPr lang="en-US" smtClean="0"/>
              <a:t>17</a:t>
            </a:fld>
            <a:endParaRPr lang="en-US"/>
          </a:p>
        </p:txBody>
      </p:sp>
    </p:spTree>
    <p:extLst>
      <p:ext uri="{BB962C8B-B14F-4D97-AF65-F5344CB8AC3E}">
        <p14:creationId xmlns:p14="http://schemas.microsoft.com/office/powerpoint/2010/main" val="438149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Companies that want to participate directly in the performance of all essential value chain activities typically establish a wholly owned subsidiary, either by acquiring a local company or by establishing its own new operating organization from the ground up. </a:t>
            </a:r>
          </a:p>
        </p:txBody>
      </p:sp>
      <p:sp>
        <p:nvSpPr>
          <p:cNvPr id="4" name="Slide Number Placeholder 3"/>
          <p:cNvSpPr>
            <a:spLocks noGrp="1"/>
          </p:cNvSpPr>
          <p:nvPr>
            <p:ph type="sldNum" sz="quarter" idx="5"/>
          </p:nvPr>
        </p:nvSpPr>
        <p:spPr/>
        <p:txBody>
          <a:bodyPr/>
          <a:lstStyle/>
          <a:p>
            <a:fld id="{AB559B72-D5EC-4F49-9F59-877A947E1F6F}" type="slidenum">
              <a:rPr lang="en-US" smtClean="0"/>
              <a:t>18</a:t>
            </a:fld>
            <a:endParaRPr lang="en-US"/>
          </a:p>
        </p:txBody>
      </p:sp>
    </p:spTree>
    <p:extLst>
      <p:ext uri="{BB962C8B-B14F-4D97-AF65-F5344CB8AC3E}">
        <p14:creationId xmlns:p14="http://schemas.microsoft.com/office/powerpoint/2010/main" val="3034755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greenfield venture </a:t>
            </a:r>
            <a:r>
              <a:rPr lang="en-US" dirty="0"/>
              <a:t>is a subsidiary business that is established by setting up the entire operation from the ground up. Entering a new foreign country via a greenfield venture makes sense when a company already operates in a number of countries, has experience in establishing new subsidiaries and overseeing their operations, and has a sufficiently large pool of resources and capabilities to rapidly equip a new subsidiary.</a:t>
            </a:r>
          </a:p>
        </p:txBody>
      </p:sp>
      <p:sp>
        <p:nvSpPr>
          <p:cNvPr id="4" name="Slide Number Placeholder 3"/>
          <p:cNvSpPr>
            <a:spLocks noGrp="1"/>
          </p:cNvSpPr>
          <p:nvPr>
            <p:ph type="sldNum" sz="quarter" idx="5"/>
          </p:nvPr>
        </p:nvSpPr>
        <p:spPr/>
        <p:txBody>
          <a:bodyPr/>
          <a:lstStyle/>
          <a:p>
            <a:fld id="{AB559B72-D5EC-4F49-9F59-877A947E1F6F}" type="slidenum">
              <a:rPr lang="en-US" smtClean="0"/>
              <a:t>19</a:t>
            </a:fld>
            <a:endParaRPr lang="en-US"/>
          </a:p>
        </p:txBody>
      </p:sp>
    </p:spTree>
    <p:extLst>
      <p:ext uri="{BB962C8B-B14F-4D97-AF65-F5344CB8AC3E}">
        <p14:creationId xmlns:p14="http://schemas.microsoft.com/office/powerpoint/2010/main" val="2321701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panose="020B0600070205080204" pitchFamily="34" charset="-128"/>
              </a:rPr>
              <a:t>This chapter focuses on strategy options for expanding beyond domestic boundaries and competing in the markets of either a few or many countries. We will discuss the factors that shape the choice of strategy in international markets and the specific market circumstances that support the adoption of multidomestic, transnational, and global strategies. This chapter also includes sections on strategy options for entering foreign markets; how international operations may be used to improve overall competitiveness; and the special circumstances of competing in such emerging markets as China, India, Brazil, Russia, and eastern Europe.</a:t>
            </a:r>
          </a:p>
        </p:txBody>
      </p:sp>
      <p:sp>
        <p:nvSpPr>
          <p:cNvPr id="4" name="Slide Number Placeholder 3"/>
          <p:cNvSpPr>
            <a:spLocks noGrp="1"/>
          </p:cNvSpPr>
          <p:nvPr>
            <p:ph type="sldNum" sz="quarter" idx="5"/>
          </p:nvPr>
        </p:nvSpPr>
        <p:spPr/>
        <p:txBody>
          <a:bodyPr/>
          <a:lstStyle/>
          <a:p>
            <a:fld id="{AB559B72-D5EC-4F49-9F59-877A947E1F6F}" type="slidenum">
              <a:rPr lang="en-US" smtClean="0"/>
              <a:t>2</a:t>
            </a:fld>
            <a:endParaRPr lang="en-US"/>
          </a:p>
        </p:txBody>
      </p:sp>
    </p:spTree>
    <p:extLst>
      <p:ext uri="{BB962C8B-B14F-4D97-AF65-F5344CB8AC3E}">
        <p14:creationId xmlns:p14="http://schemas.microsoft.com/office/powerpoint/2010/main" val="3823402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t>Collaborative strategies involving alliances or joint ventures with foreign partners are a popular way for companies to edge their way into the markets of foreign countries. Cross-border alliances enable a growth-minded firm to widen its geographic coverage and strengthen its competitiveness in foreign markets; at the same time, they offer flexibility and allow a firm to retain some degree of autonomy and operating control.</a:t>
            </a:r>
          </a:p>
        </p:txBody>
      </p:sp>
      <p:sp>
        <p:nvSpPr>
          <p:cNvPr id="4" name="Slide Number Placeholder 3"/>
          <p:cNvSpPr>
            <a:spLocks noGrp="1"/>
          </p:cNvSpPr>
          <p:nvPr>
            <p:ph type="sldNum" sz="quarter" idx="5"/>
          </p:nvPr>
        </p:nvSpPr>
        <p:spPr/>
        <p:txBody>
          <a:bodyPr/>
          <a:lstStyle/>
          <a:p>
            <a:fld id="{AB559B72-D5EC-4F49-9F59-877A947E1F6F}" type="slidenum">
              <a:rPr lang="en-US" smtClean="0"/>
              <a:t>20</a:t>
            </a:fld>
            <a:endParaRPr lang="en-US"/>
          </a:p>
        </p:txBody>
      </p:sp>
    </p:spTree>
    <p:extLst>
      <p:ext uri="{BB962C8B-B14F-4D97-AF65-F5344CB8AC3E}">
        <p14:creationId xmlns:p14="http://schemas.microsoft.com/office/powerpoint/2010/main" val="3538288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mn-cs"/>
            </a:endParaRPr>
          </a:p>
        </p:txBody>
      </p:sp>
      <p:sp>
        <p:nvSpPr>
          <p:cNvPr id="4" name="Slide Number Placeholder 3"/>
          <p:cNvSpPr>
            <a:spLocks noGrp="1"/>
          </p:cNvSpPr>
          <p:nvPr>
            <p:ph type="sldNum" sz="quarter" idx="5"/>
          </p:nvPr>
        </p:nvSpPr>
        <p:spPr/>
        <p:txBody>
          <a:bodyPr/>
          <a:lstStyle/>
          <a:p>
            <a:fld id="{AB559B72-D5EC-4F49-9F59-877A947E1F6F}" type="slidenum">
              <a:rPr lang="en-US" smtClean="0"/>
              <a:t>21</a:t>
            </a:fld>
            <a:endParaRPr lang="en-US"/>
          </a:p>
        </p:txBody>
      </p:sp>
    </p:spTree>
    <p:extLst>
      <p:ext uri="{BB962C8B-B14F-4D97-AF65-F5344CB8AC3E}">
        <p14:creationId xmlns:p14="http://schemas.microsoft.com/office/powerpoint/2010/main" val="4173598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mn-cs"/>
              </a:rPr>
              <a:t>Alliances may also be used to pave the way for an intended merger; they offer a way to test the value and viability of a cooperative arrangement with a foreign partner before making a more permanent commitment. </a:t>
            </a:r>
            <a:r>
              <a:rPr lang="en-US" b="1" dirty="0">
                <a:cs typeface="+mn-cs"/>
              </a:rPr>
              <a:t>Concepts and Connections 7.1</a:t>
            </a:r>
            <a:r>
              <a:rPr lang="en-US" dirty="0">
                <a:cs typeface="+mn-cs"/>
              </a:rPr>
              <a:t> shows how Walgreens pursued this strategy with Alliance Boots in order to facilitate its expansion abroad. </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22</a:t>
            </a:fld>
            <a:endParaRPr lang="en-US"/>
          </a:p>
        </p:txBody>
      </p:sp>
    </p:spTree>
    <p:extLst>
      <p:ext uri="{BB962C8B-B14F-4D97-AF65-F5344CB8AC3E}">
        <p14:creationId xmlns:p14="http://schemas.microsoft.com/office/powerpoint/2010/main" val="33213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Alliances and joint ventures with foreign partners have their pitfalls, however. One of the lessons about cross-border partnerships is that they are more effective in helping a company establish a beachhead of new opportunity in world markets than they are in enabling a company to achieve and sustain global market leadership.</a:t>
            </a:r>
          </a:p>
        </p:txBody>
      </p:sp>
      <p:sp>
        <p:nvSpPr>
          <p:cNvPr id="4" name="Slide Number Placeholder 3"/>
          <p:cNvSpPr>
            <a:spLocks noGrp="1"/>
          </p:cNvSpPr>
          <p:nvPr>
            <p:ph type="sldNum" sz="quarter" idx="5"/>
          </p:nvPr>
        </p:nvSpPr>
        <p:spPr/>
        <p:txBody>
          <a:bodyPr/>
          <a:lstStyle/>
          <a:p>
            <a:fld id="{AB559B72-D5EC-4F49-9F59-877A947E1F6F}" type="slidenum">
              <a:rPr lang="en-US" smtClean="0"/>
              <a:t>23</a:t>
            </a:fld>
            <a:endParaRPr lang="en-US"/>
          </a:p>
        </p:txBody>
      </p:sp>
    </p:spTree>
    <p:extLst>
      <p:ext uri="{BB962C8B-B14F-4D97-AF65-F5344CB8AC3E}">
        <p14:creationId xmlns:p14="http://schemas.microsoft.com/office/powerpoint/2010/main" val="751043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
            </a:r>
            <a:r>
              <a:rPr lang="en-US" b="1" dirty="0"/>
              <a:t>international strategy </a:t>
            </a:r>
            <a:r>
              <a:rPr lang="en-US" dirty="0"/>
              <a:t>is a strategy choice to attempt competing in two or more countries simultaneously.</a:t>
            </a:r>
          </a:p>
        </p:txBody>
      </p:sp>
      <p:sp>
        <p:nvSpPr>
          <p:cNvPr id="4" name="Slide Number Placeholder 3"/>
          <p:cNvSpPr>
            <a:spLocks noGrp="1"/>
          </p:cNvSpPr>
          <p:nvPr>
            <p:ph type="sldNum" sz="quarter" idx="5"/>
          </p:nvPr>
        </p:nvSpPr>
        <p:spPr/>
        <p:txBody>
          <a:bodyPr/>
          <a:lstStyle/>
          <a:p>
            <a:fld id="{AB559B72-D5EC-4F49-9F59-877A947E1F6F}" type="slidenum">
              <a:rPr lang="en-US" smtClean="0"/>
              <a:t>24</a:t>
            </a:fld>
            <a:endParaRPr lang="en-US"/>
          </a:p>
        </p:txBody>
      </p:sp>
    </p:spTree>
    <p:extLst>
      <p:ext uri="{BB962C8B-B14F-4D97-AF65-F5344CB8AC3E}">
        <p14:creationId xmlns:p14="http://schemas.microsoft.com/office/powerpoint/2010/main" val="3335698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7.1</a:t>
            </a:r>
            <a:r>
              <a:rPr lang="en-US" dirty="0"/>
              <a:t> shows a company’s three options for resolving this issue: choosing a multidomestic, global, or transnational strategy.</a:t>
            </a:r>
          </a:p>
          <a:p>
            <a:r>
              <a:rPr lang="en-US" dirty="0"/>
              <a:t> A multidomestic strategy is one in which a company varies its product offering and competitive approach from country to country in an effort to be responsive to differing buyer preferences and market conditions.</a:t>
            </a:r>
          </a:p>
          <a:p>
            <a:r>
              <a:rPr lang="en-US" dirty="0"/>
              <a:t>A transnational strategy is a think global, act local approach that incorporates elements of both multidomestic and global strategies. </a:t>
            </a:r>
          </a:p>
          <a:p>
            <a:r>
              <a:rPr lang="en-US" dirty="0"/>
              <a:t>A global strategy is one in which a company employs the same basic competitive approach in all countries where it operates, sells standardized products globally, strives to build global brands, and coordinates its actions worldwide with strong headquarters control. It represents a think global, act global approach. </a:t>
            </a:r>
          </a:p>
        </p:txBody>
      </p:sp>
      <p:sp>
        <p:nvSpPr>
          <p:cNvPr id="4" name="Slide Number Placeholder 3"/>
          <p:cNvSpPr>
            <a:spLocks noGrp="1"/>
          </p:cNvSpPr>
          <p:nvPr>
            <p:ph type="sldNum" sz="quarter" idx="5"/>
          </p:nvPr>
        </p:nvSpPr>
        <p:spPr/>
        <p:txBody>
          <a:bodyPr/>
          <a:lstStyle/>
          <a:p>
            <a:fld id="{AB559B72-D5EC-4F49-9F59-877A947E1F6F}" type="slidenum">
              <a:rPr lang="en-US" smtClean="0"/>
              <a:t>25</a:t>
            </a:fld>
            <a:endParaRPr lang="en-US"/>
          </a:p>
        </p:txBody>
      </p:sp>
    </p:spTree>
    <p:extLst>
      <p:ext uri="{BB962C8B-B14F-4D97-AF65-F5344CB8AC3E}">
        <p14:creationId xmlns:p14="http://schemas.microsoft.com/office/powerpoint/2010/main" val="9006811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Arial" panose="020B0604020202020204" pitchFamily="34" charset="0"/>
            </a:endParaRPr>
          </a:p>
        </p:txBody>
      </p:sp>
      <p:sp>
        <p:nvSpPr>
          <p:cNvPr id="4" name="Slide Number Placeholder 3"/>
          <p:cNvSpPr>
            <a:spLocks noGrp="1"/>
          </p:cNvSpPr>
          <p:nvPr>
            <p:ph type="sldNum" sz="quarter" idx="5"/>
          </p:nvPr>
        </p:nvSpPr>
        <p:spPr/>
        <p:txBody>
          <a:bodyPr/>
          <a:lstStyle/>
          <a:p>
            <a:fld id="{AB559B72-D5EC-4F49-9F59-877A947E1F6F}" type="slidenum">
              <a:rPr lang="en-US" smtClean="0"/>
              <a:t>26</a:t>
            </a:fld>
            <a:endParaRPr lang="en-US"/>
          </a:p>
        </p:txBody>
      </p:sp>
    </p:spTree>
    <p:extLst>
      <p:ext uri="{BB962C8B-B14F-4D97-AF65-F5344CB8AC3E}">
        <p14:creationId xmlns:p14="http://schemas.microsoft.com/office/powerpoint/2010/main" val="32297869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mn-cs"/>
              </a:rPr>
              <a:t>A </a:t>
            </a:r>
            <a:r>
              <a:rPr lang="en-US" b="1" dirty="0">
                <a:cs typeface="+mn-cs"/>
              </a:rPr>
              <a:t>multidomestic strategy </a:t>
            </a:r>
            <a:r>
              <a:rPr lang="en-US" dirty="0">
                <a:cs typeface="+mn-cs"/>
              </a:rPr>
              <a:t>is one in which a company varies its product offering and competitive approach from country to country in an effort to be responsive to differing buyer preferences and market conditions. </a:t>
            </a:r>
          </a:p>
        </p:txBody>
      </p:sp>
      <p:sp>
        <p:nvSpPr>
          <p:cNvPr id="4" name="Slide Number Placeholder 3"/>
          <p:cNvSpPr>
            <a:spLocks noGrp="1"/>
          </p:cNvSpPr>
          <p:nvPr>
            <p:ph type="sldNum" sz="quarter" idx="5"/>
          </p:nvPr>
        </p:nvSpPr>
        <p:spPr/>
        <p:txBody>
          <a:bodyPr/>
          <a:lstStyle/>
          <a:p>
            <a:fld id="{AB559B72-D5EC-4F49-9F59-877A947E1F6F}" type="slidenum">
              <a:rPr lang="en-US" smtClean="0"/>
              <a:t>27</a:t>
            </a:fld>
            <a:endParaRPr lang="en-US"/>
          </a:p>
        </p:txBody>
      </p:sp>
    </p:spTree>
    <p:extLst>
      <p:ext uri="{BB962C8B-B14F-4D97-AF65-F5344CB8AC3E}">
        <p14:creationId xmlns:p14="http://schemas.microsoft.com/office/powerpoint/2010/main" val="3252175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Arial" panose="020B0604020202020204" pitchFamily="34" charset="0"/>
            </a:endParaRPr>
          </a:p>
        </p:txBody>
      </p:sp>
      <p:sp>
        <p:nvSpPr>
          <p:cNvPr id="4" name="Slide Number Placeholder 3"/>
          <p:cNvSpPr>
            <a:spLocks noGrp="1"/>
          </p:cNvSpPr>
          <p:nvPr>
            <p:ph type="sldNum" sz="quarter" idx="5"/>
          </p:nvPr>
        </p:nvSpPr>
        <p:spPr/>
        <p:txBody>
          <a:bodyPr/>
          <a:lstStyle/>
          <a:p>
            <a:fld id="{AB559B72-D5EC-4F49-9F59-877A947E1F6F}" type="slidenum">
              <a:rPr lang="en-US" smtClean="0"/>
              <a:t>28</a:t>
            </a:fld>
            <a:endParaRPr lang="en-US"/>
          </a:p>
        </p:txBody>
      </p:sp>
    </p:spTree>
    <p:extLst>
      <p:ext uri="{BB962C8B-B14F-4D97-AF65-F5344CB8AC3E}">
        <p14:creationId xmlns:p14="http://schemas.microsoft.com/office/powerpoint/2010/main" val="19862380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29</a:t>
            </a:fld>
            <a:endParaRPr lang="en-US"/>
          </a:p>
        </p:txBody>
      </p:sp>
    </p:spTree>
    <p:extLst>
      <p:ext uri="{BB962C8B-B14F-4D97-AF65-F5344CB8AC3E}">
        <p14:creationId xmlns:p14="http://schemas.microsoft.com/office/powerpoint/2010/main" val="3101545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company may opt to expand outside its domestic market for any of the five major reasons. </a:t>
            </a:r>
          </a:p>
        </p:txBody>
      </p:sp>
      <p:sp>
        <p:nvSpPr>
          <p:cNvPr id="4" name="Slide Number Placeholder 3"/>
          <p:cNvSpPr>
            <a:spLocks noGrp="1"/>
          </p:cNvSpPr>
          <p:nvPr>
            <p:ph type="sldNum" sz="quarter" idx="5"/>
          </p:nvPr>
        </p:nvSpPr>
        <p:spPr/>
        <p:txBody>
          <a:bodyPr/>
          <a:lstStyle/>
          <a:p>
            <a:fld id="{AB559B72-D5EC-4F49-9F59-877A947E1F6F}" type="slidenum">
              <a:rPr lang="en-US" smtClean="0"/>
              <a:t>3</a:t>
            </a:fld>
            <a:endParaRPr lang="en-US"/>
          </a:p>
        </p:txBody>
      </p:sp>
    </p:spTree>
    <p:extLst>
      <p:ext uri="{BB962C8B-B14F-4D97-AF65-F5344CB8AC3E}">
        <p14:creationId xmlns:p14="http://schemas.microsoft.com/office/powerpoint/2010/main" val="23097648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mn-cs"/>
              </a:rPr>
              <a:t>A </a:t>
            </a:r>
            <a:r>
              <a:rPr lang="en-US" b="1" dirty="0">
                <a:cs typeface="+mn-cs"/>
              </a:rPr>
              <a:t>global strategy </a:t>
            </a:r>
            <a:r>
              <a:rPr lang="en-US" dirty="0">
                <a:cs typeface="+mn-cs"/>
              </a:rPr>
              <a:t>is one in which a company employs the same basic competitive approach in all countries where it operates, sells standardized products globally, strives to build global brands, and coordinates its actions worldwide with strong headquarters control. It represents a </a:t>
            </a:r>
            <a:r>
              <a:rPr lang="en-US" b="1" dirty="0">
                <a:cs typeface="+mn-cs"/>
              </a:rPr>
              <a:t>think global, act global </a:t>
            </a:r>
            <a:r>
              <a:rPr lang="en-US" dirty="0">
                <a:cs typeface="+mn-cs"/>
              </a:rPr>
              <a:t>approach. </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30</a:t>
            </a:fld>
            <a:endParaRPr lang="en-US"/>
          </a:p>
        </p:txBody>
      </p:sp>
    </p:spTree>
    <p:extLst>
      <p:ext uri="{BB962C8B-B14F-4D97-AF65-F5344CB8AC3E}">
        <p14:creationId xmlns:p14="http://schemas.microsoft.com/office/powerpoint/2010/main" val="1606579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Arial" panose="020B0604020202020204" pitchFamily="34" charset="0"/>
            </a:endParaRPr>
          </a:p>
        </p:txBody>
      </p:sp>
      <p:sp>
        <p:nvSpPr>
          <p:cNvPr id="4" name="Slide Number Placeholder 3"/>
          <p:cNvSpPr>
            <a:spLocks noGrp="1"/>
          </p:cNvSpPr>
          <p:nvPr>
            <p:ph type="sldNum" sz="quarter" idx="5"/>
          </p:nvPr>
        </p:nvSpPr>
        <p:spPr/>
        <p:txBody>
          <a:bodyPr/>
          <a:lstStyle/>
          <a:p>
            <a:fld id="{AB559B72-D5EC-4F49-9F59-877A947E1F6F}" type="slidenum">
              <a:rPr lang="en-US" smtClean="0"/>
              <a:t>31</a:t>
            </a:fld>
            <a:endParaRPr lang="en-US"/>
          </a:p>
        </p:txBody>
      </p:sp>
    </p:spTree>
    <p:extLst>
      <p:ext uri="{BB962C8B-B14F-4D97-AF65-F5344CB8AC3E}">
        <p14:creationId xmlns:p14="http://schemas.microsoft.com/office/powerpoint/2010/main" val="9088195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transnational strategy </a:t>
            </a:r>
            <a:r>
              <a:rPr lang="en-US" dirty="0"/>
              <a:t>is a think</a:t>
            </a:r>
            <a:r>
              <a:rPr lang="en-US" baseline="0" dirty="0"/>
              <a:t> </a:t>
            </a:r>
            <a:r>
              <a:rPr lang="en-US" dirty="0"/>
              <a:t>global, act local approach that incorporates elements of both multidomestic and global strategies. </a:t>
            </a:r>
          </a:p>
        </p:txBody>
      </p:sp>
      <p:sp>
        <p:nvSpPr>
          <p:cNvPr id="4" name="Slide Number Placeholder 3"/>
          <p:cNvSpPr>
            <a:spLocks noGrp="1"/>
          </p:cNvSpPr>
          <p:nvPr>
            <p:ph type="sldNum" sz="quarter" idx="5"/>
          </p:nvPr>
        </p:nvSpPr>
        <p:spPr/>
        <p:txBody>
          <a:bodyPr/>
          <a:lstStyle/>
          <a:p>
            <a:fld id="{AB559B72-D5EC-4F49-9F59-877A947E1F6F}" type="slidenum">
              <a:rPr lang="en-US" smtClean="0"/>
              <a:t>32</a:t>
            </a:fld>
            <a:endParaRPr lang="en-US"/>
          </a:p>
        </p:txBody>
      </p:sp>
    </p:spTree>
    <p:extLst>
      <p:ext uri="{BB962C8B-B14F-4D97-AF65-F5344CB8AC3E}">
        <p14:creationId xmlns:p14="http://schemas.microsoft.com/office/powerpoint/2010/main" val="16031042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Arial" panose="020B0604020202020204" pitchFamily="34" charset="0"/>
            </a:endParaRPr>
          </a:p>
        </p:txBody>
      </p:sp>
      <p:sp>
        <p:nvSpPr>
          <p:cNvPr id="4" name="Slide Number Placeholder 3"/>
          <p:cNvSpPr>
            <a:spLocks noGrp="1"/>
          </p:cNvSpPr>
          <p:nvPr>
            <p:ph type="sldNum" sz="quarter" idx="5"/>
          </p:nvPr>
        </p:nvSpPr>
        <p:spPr/>
        <p:txBody>
          <a:bodyPr/>
          <a:lstStyle/>
          <a:p>
            <a:fld id="{AB559B72-D5EC-4F49-9F59-877A947E1F6F}" type="slidenum">
              <a:rPr lang="en-US" smtClean="0"/>
              <a:t>33</a:t>
            </a:fld>
            <a:endParaRPr lang="en-US"/>
          </a:p>
        </p:txBody>
      </p:sp>
    </p:spTree>
    <p:extLst>
      <p:ext uri="{BB962C8B-B14F-4D97-AF65-F5344CB8AC3E}">
        <p14:creationId xmlns:p14="http://schemas.microsoft.com/office/powerpoint/2010/main" val="8473969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Concepts and Connections 7.2 </a:t>
            </a:r>
            <a:r>
              <a:rPr lang="en-US" dirty="0"/>
              <a:t>explains how Four Seasons Hotels has been able to compete successfully on the basis of a transnational strategy. </a:t>
            </a:r>
          </a:p>
        </p:txBody>
      </p:sp>
      <p:sp>
        <p:nvSpPr>
          <p:cNvPr id="4" name="Slide Number Placeholder 3"/>
          <p:cNvSpPr>
            <a:spLocks noGrp="1"/>
          </p:cNvSpPr>
          <p:nvPr>
            <p:ph type="sldNum" sz="quarter" idx="5"/>
          </p:nvPr>
        </p:nvSpPr>
        <p:spPr/>
        <p:txBody>
          <a:bodyPr/>
          <a:lstStyle/>
          <a:p>
            <a:fld id="{AB559B72-D5EC-4F49-9F59-877A947E1F6F}" type="slidenum">
              <a:rPr lang="en-US" smtClean="0"/>
              <a:t>34</a:t>
            </a:fld>
            <a:endParaRPr lang="en-US"/>
          </a:p>
        </p:txBody>
      </p:sp>
    </p:spTree>
    <p:extLst>
      <p:ext uri="{BB962C8B-B14F-4D97-AF65-F5344CB8AC3E}">
        <p14:creationId xmlns:p14="http://schemas.microsoft.com/office/powerpoint/2010/main" val="33217116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important ways in which a firm can gain competitive advantage (or offset domestic disadvantages) by expanding outside its domestic market. First, it can use location to lower costs or achieve greater product differentiation. Second, it can transfer competitively valuable resources and capabilities from one country to another or share them across international borders to extend its competitive advantages. And third, it can benefit from cross-border coordination opportunities that are not open to domestic-only competitors.</a:t>
            </a:r>
          </a:p>
        </p:txBody>
      </p:sp>
      <p:sp>
        <p:nvSpPr>
          <p:cNvPr id="4" name="Slide Number Placeholder 3"/>
          <p:cNvSpPr>
            <a:spLocks noGrp="1"/>
          </p:cNvSpPr>
          <p:nvPr>
            <p:ph type="sldNum" sz="quarter" idx="5"/>
          </p:nvPr>
        </p:nvSpPr>
        <p:spPr/>
        <p:txBody>
          <a:bodyPr/>
          <a:lstStyle/>
          <a:p>
            <a:fld id="{AB559B72-D5EC-4F49-9F59-877A947E1F6F}" type="slidenum">
              <a:rPr lang="en-US" smtClean="0"/>
              <a:t>35</a:t>
            </a:fld>
            <a:endParaRPr lang="en-US"/>
          </a:p>
        </p:txBody>
      </p:sp>
    </p:spTree>
    <p:extLst>
      <p:ext uri="{BB962C8B-B14F-4D97-AF65-F5344CB8AC3E}">
        <p14:creationId xmlns:p14="http://schemas.microsoft.com/office/powerpoint/2010/main" val="28241994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t>Companies that compete internationally can pursue competitive advantage in world markets by locating their value chain activities in whatever nations prove most advantageous.</a:t>
            </a:r>
          </a:p>
        </p:txBody>
      </p:sp>
      <p:sp>
        <p:nvSpPr>
          <p:cNvPr id="4" name="Slide Number Placeholder 3"/>
          <p:cNvSpPr>
            <a:spLocks noGrp="1"/>
          </p:cNvSpPr>
          <p:nvPr>
            <p:ph type="sldNum" sz="quarter" idx="5"/>
          </p:nvPr>
        </p:nvSpPr>
        <p:spPr/>
        <p:txBody>
          <a:bodyPr/>
          <a:lstStyle/>
          <a:p>
            <a:fld id="{AB559B72-D5EC-4F49-9F59-877A947E1F6F}" type="slidenum">
              <a:rPr lang="en-US" smtClean="0"/>
              <a:t>36</a:t>
            </a:fld>
            <a:endParaRPr lang="en-US"/>
          </a:p>
        </p:txBody>
      </p:sp>
    </p:spTree>
    <p:extLst>
      <p:ext uri="{BB962C8B-B14F-4D97-AF65-F5344CB8AC3E}">
        <p14:creationId xmlns:p14="http://schemas.microsoft.com/office/powerpoint/2010/main" val="2426519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advantageous for a company to concentrate its activities in a limited number of locations for the reason of costs, scale, learning and experience, and availability of resources.</a:t>
            </a:r>
          </a:p>
        </p:txBody>
      </p:sp>
      <p:sp>
        <p:nvSpPr>
          <p:cNvPr id="4" name="Slide Number Placeholder 3"/>
          <p:cNvSpPr>
            <a:spLocks noGrp="1"/>
          </p:cNvSpPr>
          <p:nvPr>
            <p:ph type="sldNum" sz="quarter" idx="5"/>
          </p:nvPr>
        </p:nvSpPr>
        <p:spPr/>
        <p:txBody>
          <a:bodyPr/>
          <a:lstStyle/>
          <a:p>
            <a:fld id="{AB559B72-D5EC-4F49-9F59-877A947E1F6F}" type="slidenum">
              <a:rPr lang="en-US" smtClean="0"/>
              <a:t>37</a:t>
            </a:fld>
            <a:endParaRPr lang="en-US"/>
          </a:p>
        </p:txBody>
      </p:sp>
    </p:spTree>
    <p:extLst>
      <p:ext uri="{BB962C8B-B14F-4D97-AF65-F5344CB8AC3E}">
        <p14:creationId xmlns:p14="http://schemas.microsoft.com/office/powerpoint/2010/main" val="13758618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instances, dispersing activities across locations is more advantageous than concentrating them when costs and business risks can be lowered through localization of activities.</a:t>
            </a:r>
          </a:p>
        </p:txBody>
      </p:sp>
      <p:sp>
        <p:nvSpPr>
          <p:cNvPr id="4" name="Slide Number Placeholder 3"/>
          <p:cNvSpPr>
            <a:spLocks noGrp="1"/>
          </p:cNvSpPr>
          <p:nvPr>
            <p:ph type="sldNum" sz="quarter" idx="5"/>
          </p:nvPr>
        </p:nvSpPr>
        <p:spPr/>
        <p:txBody>
          <a:bodyPr/>
          <a:lstStyle/>
          <a:p>
            <a:fld id="{AB559B72-D5EC-4F49-9F59-877A947E1F6F}" type="slidenum">
              <a:rPr lang="en-US" smtClean="0"/>
              <a:t>38</a:t>
            </a:fld>
            <a:endParaRPr lang="en-US"/>
          </a:p>
        </p:txBody>
      </p:sp>
    </p:spTree>
    <p:extLst>
      <p:ext uri="{BB962C8B-B14F-4D97-AF65-F5344CB8AC3E}">
        <p14:creationId xmlns:p14="http://schemas.microsoft.com/office/powerpoint/2010/main" val="14215515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company has competitively valuable resources and capabilities, it may be able to leverage them further by expanding internationally. If its resources retain their value in foreign contexts, then entering new foreign markets can extend the company’s resource-based competitive advantage over a broader domain. Sharing and transferring resources and capabilities across country borders may also contribute to the development of broader or deeper competencies and capabilities—helping a company achieve dominating depth in some competitively valuable area. </a:t>
            </a:r>
          </a:p>
        </p:txBody>
      </p:sp>
      <p:sp>
        <p:nvSpPr>
          <p:cNvPr id="4" name="Slide Number Placeholder 3"/>
          <p:cNvSpPr>
            <a:spLocks noGrp="1"/>
          </p:cNvSpPr>
          <p:nvPr>
            <p:ph type="sldNum" sz="quarter" idx="5"/>
          </p:nvPr>
        </p:nvSpPr>
        <p:spPr/>
        <p:txBody>
          <a:bodyPr/>
          <a:lstStyle/>
          <a:p>
            <a:fld id="{AB559B72-D5EC-4F49-9F59-877A947E1F6F}" type="slidenum">
              <a:rPr lang="en-US" smtClean="0"/>
              <a:t>39</a:t>
            </a:fld>
            <a:endParaRPr lang="en-US"/>
          </a:p>
        </p:txBody>
      </p:sp>
    </p:spTree>
    <p:extLst>
      <p:ext uri="{BB962C8B-B14F-4D97-AF65-F5344CB8AC3E}">
        <p14:creationId xmlns:p14="http://schemas.microsoft.com/office/powerpoint/2010/main" val="681752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important factors shape a company’s strategic approach to competing in foreign markets.</a:t>
            </a:r>
          </a:p>
        </p:txBody>
      </p:sp>
      <p:sp>
        <p:nvSpPr>
          <p:cNvPr id="4" name="Slide Number Placeholder 3"/>
          <p:cNvSpPr>
            <a:spLocks noGrp="1"/>
          </p:cNvSpPr>
          <p:nvPr>
            <p:ph type="sldNum" sz="quarter" idx="5"/>
          </p:nvPr>
        </p:nvSpPr>
        <p:spPr/>
        <p:txBody>
          <a:bodyPr/>
          <a:lstStyle/>
          <a:p>
            <a:fld id="{AB559B72-D5EC-4F49-9F59-877A947E1F6F}" type="slidenum">
              <a:rPr lang="en-US" smtClean="0"/>
              <a:t>4</a:t>
            </a:fld>
            <a:endParaRPr lang="en-US"/>
          </a:p>
        </p:txBody>
      </p:sp>
    </p:spTree>
    <p:extLst>
      <p:ext uri="{BB962C8B-B14F-4D97-AF65-F5344CB8AC3E}">
        <p14:creationId xmlns:p14="http://schemas.microsoft.com/office/powerpoint/2010/main" val="4581225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mn-cs"/>
              </a:rPr>
              <a:t>Companies racing for global leadership have to consider competing in developing-economy markets like China, India, Brazil, Indonesia, Thailand, Poland, Mexico, and Russia—countries where the business risks are considerable but where the opportunities for growth are huge, especially as their economies develop and living standards climb toward levels in the industrialized world.</a:t>
            </a:r>
            <a:r>
              <a:rPr lang="en-US" dirty="0">
                <a:solidFill>
                  <a:srgbClr val="221E1F"/>
                </a:solidFill>
                <a:latin typeface="Arial" panose="020B0604020202020204" pitchFamily="34" charset="0"/>
              </a:rPr>
              <a:t> </a:t>
            </a:r>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40</a:t>
            </a:fld>
            <a:endParaRPr lang="en-US"/>
          </a:p>
        </p:txBody>
      </p:sp>
    </p:spTree>
    <p:extLst>
      <p:ext uri="{BB962C8B-B14F-4D97-AF65-F5344CB8AC3E}">
        <p14:creationId xmlns:p14="http://schemas.microsoft.com/office/powerpoint/2010/main" val="5190355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options for tailoring a company’s strategy to fit the sometimes unusual or challenging circumstances presented in developing-country markets. </a:t>
            </a:r>
          </a:p>
        </p:txBody>
      </p:sp>
      <p:sp>
        <p:nvSpPr>
          <p:cNvPr id="4" name="Slide Number Placeholder 3"/>
          <p:cNvSpPr>
            <a:spLocks noGrp="1"/>
          </p:cNvSpPr>
          <p:nvPr>
            <p:ph type="sldNum" sz="quarter" idx="5"/>
          </p:nvPr>
        </p:nvSpPr>
        <p:spPr/>
        <p:txBody>
          <a:bodyPr/>
          <a:lstStyle/>
          <a:p>
            <a:fld id="{AB559B72-D5EC-4F49-9F59-877A947E1F6F}" type="slidenum">
              <a:rPr lang="en-US" smtClean="0"/>
              <a:t>41</a:t>
            </a:fld>
            <a:endParaRPr lang="en-US"/>
          </a:p>
        </p:txBody>
      </p:sp>
    </p:spTree>
    <p:extLst>
      <p:ext uri="{BB962C8B-B14F-4D97-AF65-F5344CB8AC3E}">
        <p14:creationId xmlns:p14="http://schemas.microsoft.com/office/powerpoint/2010/main" val="39521045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559B72-D5EC-4F49-9F59-877A947E1F6F}" type="slidenum">
              <a:rPr lang="en-US" smtClean="0"/>
              <a:t>42</a:t>
            </a:fld>
            <a:endParaRPr lang="en-US"/>
          </a:p>
        </p:txBody>
      </p:sp>
    </p:spTree>
    <p:extLst>
      <p:ext uri="{BB962C8B-B14F-4D97-AF65-F5344CB8AC3E}">
        <p14:creationId xmlns:p14="http://schemas.microsoft.com/office/powerpoint/2010/main" val="39845232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559B72-D5EC-4F49-9F59-877A947E1F6F}" type="slidenum">
              <a:rPr lang="en-US" smtClean="0"/>
              <a:t>43</a:t>
            </a:fld>
            <a:endParaRPr lang="en-US"/>
          </a:p>
        </p:txBody>
      </p:sp>
    </p:spTree>
    <p:extLst>
      <p:ext uri="{BB962C8B-B14F-4D97-AF65-F5344CB8AC3E}">
        <p14:creationId xmlns:p14="http://schemas.microsoft.com/office/powerpoint/2010/main" val="37375994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559B72-D5EC-4F49-9F59-877A947E1F6F}" type="slidenum">
              <a:rPr lang="en-US" smtClean="0"/>
              <a:t>44</a:t>
            </a:fld>
            <a:endParaRPr lang="en-US"/>
          </a:p>
        </p:txBody>
      </p:sp>
    </p:spTree>
    <p:extLst>
      <p:ext uri="{BB962C8B-B14F-4D97-AF65-F5344CB8AC3E}">
        <p14:creationId xmlns:p14="http://schemas.microsoft.com/office/powerpoint/2010/main" val="4505721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559B72-D5EC-4F49-9F59-877A947E1F6F}" type="slidenum">
              <a:rPr lang="en-US" smtClean="0"/>
              <a:t>45</a:t>
            </a:fld>
            <a:endParaRPr lang="en-US"/>
          </a:p>
        </p:txBody>
      </p:sp>
    </p:spTree>
    <p:extLst>
      <p:ext uri="{BB962C8B-B14F-4D97-AF65-F5344CB8AC3E}">
        <p14:creationId xmlns:p14="http://schemas.microsoft.com/office/powerpoint/2010/main" val="984008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tension between the market pressures to localize a company’s product offerings country by country and the competitive pressures to lower costs is one of the big strategic issues that participants in foreign markets have to resolve.</a:t>
            </a:r>
          </a:p>
        </p:txBody>
      </p:sp>
      <p:sp>
        <p:nvSpPr>
          <p:cNvPr id="4" name="Slide Number Placeholder 3"/>
          <p:cNvSpPr>
            <a:spLocks noGrp="1"/>
          </p:cNvSpPr>
          <p:nvPr>
            <p:ph type="sldNum" sz="quarter" idx="5"/>
          </p:nvPr>
        </p:nvSpPr>
        <p:spPr/>
        <p:txBody>
          <a:bodyPr/>
          <a:lstStyle/>
          <a:p>
            <a:fld id="{AB559B72-D5EC-4F49-9F59-877A947E1F6F}" type="slidenum">
              <a:rPr lang="en-US" smtClean="0"/>
              <a:t>5</a:t>
            </a:fld>
            <a:endParaRPr lang="en-US"/>
          </a:p>
        </p:txBody>
      </p:sp>
    </p:spTree>
    <p:extLst>
      <p:ext uri="{BB962C8B-B14F-4D97-AF65-F5344CB8AC3E}">
        <p14:creationId xmlns:p14="http://schemas.microsoft.com/office/powerpoint/2010/main" val="2811676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Companies operating in a global marketplace must wrestle with whether and how much to customize their offerings in each different country market to match the tastes and preferences of local buyers or whether to pursue a strategy of offering a mostly standardized product worldwide.</a:t>
            </a:r>
          </a:p>
        </p:txBody>
      </p:sp>
      <p:sp>
        <p:nvSpPr>
          <p:cNvPr id="4" name="Slide Number Placeholder 3"/>
          <p:cNvSpPr>
            <a:spLocks noGrp="1"/>
          </p:cNvSpPr>
          <p:nvPr>
            <p:ph type="sldNum" sz="quarter" idx="5"/>
          </p:nvPr>
        </p:nvSpPr>
        <p:spPr/>
        <p:txBody>
          <a:bodyPr/>
          <a:lstStyle/>
          <a:p>
            <a:fld id="{AB559B72-D5EC-4F49-9F59-877A947E1F6F}" type="slidenum">
              <a:rPr lang="en-US" smtClean="0"/>
              <a:t>6</a:t>
            </a:fld>
            <a:endParaRPr lang="en-US"/>
          </a:p>
        </p:txBody>
      </p:sp>
    </p:spTree>
    <p:extLst>
      <p:ext uri="{BB962C8B-B14F-4D97-AF65-F5344CB8AC3E}">
        <p14:creationId xmlns:p14="http://schemas.microsoft.com/office/powerpoint/2010/main" val="1442843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Increasingly, companies are locating different value chain activities in different parts of the world to exploit location-based advantages that vary from country to country. Differences in wage rates, worker productivity, energy costs, and the like create sizable variations in manufacturing costs from country to country.</a:t>
            </a:r>
          </a:p>
        </p:txBody>
      </p:sp>
      <p:sp>
        <p:nvSpPr>
          <p:cNvPr id="4" name="Slide Number Placeholder 3"/>
          <p:cNvSpPr>
            <a:spLocks noGrp="1"/>
          </p:cNvSpPr>
          <p:nvPr>
            <p:ph type="sldNum" sz="quarter" idx="5"/>
          </p:nvPr>
        </p:nvSpPr>
        <p:spPr/>
        <p:txBody>
          <a:bodyPr/>
          <a:lstStyle/>
          <a:p>
            <a:fld id="{AB559B72-D5EC-4F49-9F59-877A947E1F6F}" type="slidenum">
              <a:rPr lang="en-US" smtClean="0"/>
              <a:t>7</a:t>
            </a:fld>
            <a:endParaRPr lang="en-US"/>
          </a:p>
        </p:txBody>
      </p:sp>
    </p:spTree>
    <p:extLst>
      <p:ext uri="{BB962C8B-B14F-4D97-AF65-F5344CB8AC3E}">
        <p14:creationId xmlns:p14="http://schemas.microsoft.com/office/powerpoint/2010/main" val="969741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advantage to firms that develop as part of a related-industry cluster comes from the close collaboration with key suppliers and the greater knowledge sharing throughout the cluster, resulting in greater efficiency and innovativeness.</a:t>
            </a:r>
          </a:p>
        </p:txBody>
      </p:sp>
      <p:sp>
        <p:nvSpPr>
          <p:cNvPr id="4" name="Slide Number Placeholder 3"/>
          <p:cNvSpPr>
            <a:spLocks noGrp="1"/>
          </p:cNvSpPr>
          <p:nvPr>
            <p:ph type="sldNum" sz="quarter" idx="5"/>
          </p:nvPr>
        </p:nvSpPr>
        <p:spPr/>
        <p:txBody>
          <a:bodyPr/>
          <a:lstStyle/>
          <a:p>
            <a:fld id="{AB559B72-D5EC-4F49-9F59-877A947E1F6F}" type="slidenum">
              <a:rPr lang="en-US" smtClean="0"/>
              <a:t>8</a:t>
            </a:fld>
            <a:endParaRPr lang="en-US"/>
          </a:p>
        </p:txBody>
      </p:sp>
    </p:spTree>
    <p:extLst>
      <p:ext uri="{BB962C8B-B14F-4D97-AF65-F5344CB8AC3E}">
        <p14:creationId xmlns:p14="http://schemas.microsoft.com/office/powerpoint/2010/main" val="2385370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companies produce and market their products and services in many different countries, they are subject to the impacts of sometimes favorable and sometimes unfavorable changes in currency exchange rates. </a:t>
            </a:r>
          </a:p>
        </p:txBody>
      </p:sp>
      <p:sp>
        <p:nvSpPr>
          <p:cNvPr id="4" name="Slide Number Placeholder 3"/>
          <p:cNvSpPr>
            <a:spLocks noGrp="1"/>
          </p:cNvSpPr>
          <p:nvPr>
            <p:ph type="sldNum" sz="quarter" idx="5"/>
          </p:nvPr>
        </p:nvSpPr>
        <p:spPr/>
        <p:txBody>
          <a:bodyPr/>
          <a:lstStyle/>
          <a:p>
            <a:fld id="{AB559B72-D5EC-4F49-9F59-877A947E1F6F}" type="slidenum">
              <a:rPr lang="en-US" smtClean="0"/>
              <a:t>9</a:t>
            </a:fld>
            <a:endParaRPr lang="en-US"/>
          </a:p>
        </p:txBody>
      </p:sp>
    </p:spTree>
    <p:extLst>
      <p:ext uri="{BB962C8B-B14F-4D97-AF65-F5344CB8AC3E}">
        <p14:creationId xmlns:p14="http://schemas.microsoft.com/office/powerpoint/2010/main" val="1398321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4" name="Appendix Link">
            <a:extLst>
              <a:ext uri="{FF2B5EF4-FFF2-40B4-BE49-F238E27FC236}">
                <a16:creationId xmlns:a16="http://schemas.microsoft.com/office/drawing/2014/main" id="{440D52BF-78D2-BC33-D8BC-6EC31F5A606D}"/>
              </a:ext>
            </a:extLst>
          </p:cNvPr>
          <p:cNvSpPr>
            <a:spLocks noGrp="1"/>
          </p:cNvSpPr>
          <p:nvPr>
            <p:ph type="body" sz="quarter" idx="16"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10" name="Image Credit">
            <a:extLst>
              <a:ext uri="{FF2B5EF4-FFF2-40B4-BE49-F238E27FC236}">
                <a16:creationId xmlns:a16="http://schemas.microsoft.com/office/drawing/2014/main" id="{AE400176-E509-870D-D3BF-2E071B2553D4}"/>
              </a:ext>
            </a:extLst>
          </p:cNvPr>
          <p:cNvSpPr>
            <a:spLocks noGrp="1"/>
          </p:cNvSpPr>
          <p:nvPr>
            <p:ph type="body" sz="quarter" idx="17"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4" name="Appendix Link">
            <a:extLst>
              <a:ext uri="{FF2B5EF4-FFF2-40B4-BE49-F238E27FC236}">
                <a16:creationId xmlns:a16="http://schemas.microsoft.com/office/drawing/2014/main" id="{9EC53C63-EC17-7106-362C-B3EB75D4B5FA}"/>
              </a:ext>
            </a:extLst>
          </p:cNvPr>
          <p:cNvSpPr>
            <a:spLocks noGrp="1"/>
          </p:cNvSpPr>
          <p:nvPr>
            <p:ph type="body" sz="quarter" idx="19"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10" name="Image Credit">
            <a:extLst>
              <a:ext uri="{FF2B5EF4-FFF2-40B4-BE49-F238E27FC236}">
                <a16:creationId xmlns:a16="http://schemas.microsoft.com/office/drawing/2014/main" id="{62AAB954-99EB-E7CF-6444-CABDCDE5BC77}"/>
              </a:ext>
            </a:extLst>
          </p:cNvPr>
          <p:cNvSpPr>
            <a:spLocks noGrp="1"/>
          </p:cNvSpPr>
          <p:nvPr>
            <p:ph type="body" sz="quarter" idx="20"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1051560"/>
          </a:xfrm>
          <a:prstGeom prst="rect">
            <a:avLst/>
          </a:prstGeom>
        </p:spPr>
        <p:txBody>
          <a:bodyPr anchor="ctr">
            <a:noAutofit/>
          </a:bodyPr>
          <a:lstStyle>
            <a:lvl1pPr>
              <a:defRPr sz="28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Appendix Link">
            <a:extLst>
              <a:ext uri="{FF2B5EF4-FFF2-40B4-BE49-F238E27FC236}">
                <a16:creationId xmlns:a16="http://schemas.microsoft.com/office/drawing/2014/main" id="{B99614B3-68E1-0DE1-8128-450F1A4F3729}"/>
              </a:ext>
            </a:extLst>
          </p:cNvPr>
          <p:cNvSpPr>
            <a:spLocks noGrp="1"/>
          </p:cNvSpPr>
          <p:nvPr>
            <p:ph type="body" sz="quarter" idx="14"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10" name="Image Credit">
            <a:extLst>
              <a:ext uri="{FF2B5EF4-FFF2-40B4-BE49-F238E27FC236}">
                <a16:creationId xmlns:a16="http://schemas.microsoft.com/office/drawing/2014/main" id="{01A60C2A-770F-089E-ED18-3A2EE77616FE}"/>
              </a:ext>
            </a:extLst>
          </p:cNvPr>
          <p:cNvSpPr>
            <a:spLocks noGrp="1"/>
          </p:cNvSpPr>
          <p:nvPr>
            <p:ph type="body" sz="quarter" idx="15"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32245307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1051560"/>
          </a:xfrm>
          <a:prstGeom prst="rect">
            <a:avLst/>
          </a:prstGeom>
        </p:spPr>
        <p:txBody>
          <a:bodyPr anchor="ctr">
            <a:normAutofit/>
          </a:bodyPr>
          <a:lstStyle>
            <a:lvl1pPr>
              <a:defRPr sz="28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4" name="Appendix Link">
            <a:extLst>
              <a:ext uri="{FF2B5EF4-FFF2-40B4-BE49-F238E27FC236}">
                <a16:creationId xmlns:a16="http://schemas.microsoft.com/office/drawing/2014/main" id="{2D4455DD-B128-CECB-404F-2A75BE70BFFF}"/>
              </a:ext>
            </a:extLst>
          </p:cNvPr>
          <p:cNvSpPr>
            <a:spLocks noGrp="1"/>
          </p:cNvSpPr>
          <p:nvPr>
            <p:ph type="body" sz="quarter" idx="15"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8" name="Image Credit">
            <a:extLst>
              <a:ext uri="{FF2B5EF4-FFF2-40B4-BE49-F238E27FC236}">
                <a16:creationId xmlns:a16="http://schemas.microsoft.com/office/drawing/2014/main" id="{79309574-D610-BFFB-5373-96999640699F}"/>
              </a:ext>
            </a:extLst>
          </p:cNvPr>
          <p:cNvSpPr>
            <a:spLocks noGrp="1"/>
          </p:cNvSpPr>
          <p:nvPr>
            <p:ph type="body" sz="quarter" idx="16"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3578469"/>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1051560"/>
          </a:xfrm>
          <a:prstGeom prst="rect">
            <a:avLst/>
          </a:prstGeom>
        </p:spPr>
        <p:txBody>
          <a:bodyPr anchor="ctr">
            <a:normAutofit/>
          </a:bodyPr>
          <a:lstStyle>
            <a:lvl1pPr>
              <a:defRPr sz="28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4" name="Appendix Link">
            <a:extLst>
              <a:ext uri="{FF2B5EF4-FFF2-40B4-BE49-F238E27FC236}">
                <a16:creationId xmlns:a16="http://schemas.microsoft.com/office/drawing/2014/main" id="{68583DF4-3680-1BFA-EEF3-AB9E3536D2C7}"/>
              </a:ext>
            </a:extLst>
          </p:cNvPr>
          <p:cNvSpPr>
            <a:spLocks noGrp="1"/>
          </p:cNvSpPr>
          <p:nvPr>
            <p:ph type="body" sz="quarter" idx="15"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8" name="Image Credit">
            <a:extLst>
              <a:ext uri="{FF2B5EF4-FFF2-40B4-BE49-F238E27FC236}">
                <a16:creationId xmlns:a16="http://schemas.microsoft.com/office/drawing/2014/main" id="{D1776C0A-7638-5444-47F7-AC1D483DCB49}"/>
              </a:ext>
            </a:extLst>
          </p:cNvPr>
          <p:cNvSpPr>
            <a:spLocks noGrp="1"/>
          </p:cNvSpPr>
          <p:nvPr>
            <p:ph type="body" sz="quarter" idx="16"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07524687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1051560"/>
          </a:xfrm>
          <a:prstGeom prst="rect">
            <a:avLst/>
          </a:prstGeom>
        </p:spPr>
        <p:txBody>
          <a:bodyPr anchor="ctr">
            <a:normAutofit/>
          </a:bodyPr>
          <a:lstStyle>
            <a:lvl1pPr>
              <a:defRPr sz="28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4" name="Appendix Link">
            <a:extLst>
              <a:ext uri="{FF2B5EF4-FFF2-40B4-BE49-F238E27FC236}">
                <a16:creationId xmlns:a16="http://schemas.microsoft.com/office/drawing/2014/main" id="{C7C4A88E-C6C1-9C26-54D3-56A7322E0B94}"/>
              </a:ext>
            </a:extLst>
          </p:cNvPr>
          <p:cNvSpPr>
            <a:spLocks noGrp="1"/>
          </p:cNvSpPr>
          <p:nvPr>
            <p:ph type="body" sz="quarter" idx="15"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8" name="Image Credit">
            <a:extLst>
              <a:ext uri="{FF2B5EF4-FFF2-40B4-BE49-F238E27FC236}">
                <a16:creationId xmlns:a16="http://schemas.microsoft.com/office/drawing/2014/main" id="{4774A48E-4907-6467-DBA3-7082350CDF85}"/>
              </a:ext>
            </a:extLst>
          </p:cNvPr>
          <p:cNvSpPr>
            <a:spLocks noGrp="1"/>
          </p:cNvSpPr>
          <p:nvPr>
            <p:ph type="body" sz="quarter" idx="16"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15367914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1051560"/>
          </a:xfrm>
          <a:prstGeom prst="rect">
            <a:avLst/>
          </a:prstGeom>
        </p:spPr>
        <p:txBody>
          <a:bodyPr anchor="ctr">
            <a:normAutofit/>
          </a:bodyPr>
          <a:lstStyle>
            <a:lvl1pPr>
              <a:defRPr sz="28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4" name="Appendix Link">
            <a:extLst>
              <a:ext uri="{FF2B5EF4-FFF2-40B4-BE49-F238E27FC236}">
                <a16:creationId xmlns:a16="http://schemas.microsoft.com/office/drawing/2014/main" id="{440D52BF-78D2-BC33-D8BC-6EC31F5A606D}"/>
              </a:ext>
            </a:extLst>
          </p:cNvPr>
          <p:cNvSpPr>
            <a:spLocks noGrp="1"/>
          </p:cNvSpPr>
          <p:nvPr>
            <p:ph type="body" sz="quarter" idx="16"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10" name="Image Credit">
            <a:extLst>
              <a:ext uri="{FF2B5EF4-FFF2-40B4-BE49-F238E27FC236}">
                <a16:creationId xmlns:a16="http://schemas.microsoft.com/office/drawing/2014/main" id="{AE400176-E509-870D-D3BF-2E071B2553D4}"/>
              </a:ext>
            </a:extLst>
          </p:cNvPr>
          <p:cNvSpPr>
            <a:spLocks noGrp="1"/>
          </p:cNvSpPr>
          <p:nvPr>
            <p:ph type="body" sz="quarter" idx="17"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3397305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1051560"/>
          </a:xfrm>
          <a:prstGeom prst="rect">
            <a:avLst/>
          </a:prstGeom>
        </p:spPr>
        <p:txBody>
          <a:bodyPr anchor="ctr">
            <a:normAutofit/>
          </a:bodyPr>
          <a:lstStyle>
            <a:lvl1pPr>
              <a:defRPr sz="28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4" name="Appendix Link">
            <a:extLst>
              <a:ext uri="{FF2B5EF4-FFF2-40B4-BE49-F238E27FC236}">
                <a16:creationId xmlns:a16="http://schemas.microsoft.com/office/drawing/2014/main" id="{9EC53C63-EC17-7106-362C-B3EB75D4B5FA}"/>
              </a:ext>
            </a:extLst>
          </p:cNvPr>
          <p:cNvSpPr>
            <a:spLocks noGrp="1"/>
          </p:cNvSpPr>
          <p:nvPr>
            <p:ph type="body" sz="quarter" idx="19"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10" name="Image Credit">
            <a:extLst>
              <a:ext uri="{FF2B5EF4-FFF2-40B4-BE49-F238E27FC236}">
                <a16:creationId xmlns:a16="http://schemas.microsoft.com/office/drawing/2014/main" id="{62AAB954-99EB-E7CF-6444-CABDCDE5BC77}"/>
              </a:ext>
            </a:extLst>
          </p:cNvPr>
          <p:cNvSpPr>
            <a:spLocks noGrp="1"/>
          </p:cNvSpPr>
          <p:nvPr>
            <p:ph type="body" sz="quarter" idx="20"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94660147"/>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atin typeface="Calibri" panose="020F0502020204030204" pitchFamily="34" charset="0"/>
                <a:cs typeface="Calibri" panose="020F0502020204030204" pitchFamily="34" charset="0"/>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220007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normAutofit/>
          </a:bodyPr>
          <a:lstStyle>
            <a:lvl1pPr>
              <a:defRPr sz="2800"/>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9817998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154062742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7" name="Return to main slide Link 1">
            <a:extLst>
              <a:ext uri="{FF2B5EF4-FFF2-40B4-BE49-F238E27FC236}">
                <a16:creationId xmlns:a16="http://schemas.microsoft.com/office/drawing/2014/main" id="{F1878B9B-D0DE-36F3-AAD2-7E004AC5786D}"/>
              </a:ext>
            </a:extLst>
          </p:cNvPr>
          <p:cNvSpPr>
            <a:spLocks noGrp="1"/>
          </p:cNvSpPr>
          <p:nvPr>
            <p:ph type="body" sz="quarter" idx="16" hasCustomPrompt="1"/>
          </p:nvPr>
        </p:nvSpPr>
        <p:spPr>
          <a:xfrm>
            <a:off x="3081528" y="1068388"/>
            <a:ext cx="2980944" cy="225425"/>
          </a:xfrm>
        </p:spPr>
        <p:txBody>
          <a:bodyPr anchor="ctr">
            <a:noAutofit/>
          </a:bodyPr>
          <a:lstStyle>
            <a:lvl1pPr algn="ctr">
              <a:defRPr sz="1200"/>
            </a:lvl1pPr>
            <a:lvl2pPr algn="ctr">
              <a:defRPr sz="1200"/>
            </a:lvl2pPr>
            <a:lvl3pPr algn="ctr">
              <a:defRPr sz="1200"/>
            </a:lvl3pPr>
            <a:lvl4pPr algn="ctr">
              <a:defRPr sz="1200"/>
            </a:lvl4pPr>
            <a:lvl5pPr algn="ctr">
              <a:defRPr sz="12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Return to parent-slide containing images.</a:t>
            </a:r>
          </a:p>
        </p:txBody>
      </p:sp>
      <p:sp>
        <p:nvSpPr>
          <p:cNvPr id="9" name="Content Placeholder 1">
            <a:extLst>
              <a:ext uri="{FF2B5EF4-FFF2-40B4-BE49-F238E27FC236}">
                <a16:creationId xmlns:a16="http://schemas.microsoft.com/office/drawing/2014/main" id="{C3E1FFE8-E713-4C14-DF19-B8382A28FE4A}"/>
              </a:ext>
            </a:extLst>
          </p:cNvPr>
          <p:cNvSpPr>
            <a:spLocks noGrp="1"/>
          </p:cNvSpPr>
          <p:nvPr>
            <p:ph sz="quarter" idx="17" hasCustomPrompt="1"/>
          </p:nvPr>
        </p:nvSpPr>
        <p:spPr>
          <a:xfrm>
            <a:off x="347472" y="1371600"/>
            <a:ext cx="8458200" cy="4873752"/>
          </a:xfrm>
        </p:spPr>
        <p:txBody>
          <a:bodyPr/>
          <a:lstStyle/>
          <a:p>
            <a:pPr lvl="0"/>
            <a:r>
              <a:rPr lang="en-US" dirty="0"/>
              <a:t>Slide Content</a:t>
            </a:r>
          </a:p>
          <a:p>
            <a:pPr lvl="1"/>
            <a:r>
              <a:rPr lang="en-US" dirty="0"/>
              <a:t>Second level</a:t>
            </a:r>
          </a:p>
          <a:p>
            <a:pPr lvl="2"/>
            <a:r>
              <a:rPr lang="en-US" dirty="0"/>
              <a:t>Third level</a:t>
            </a:r>
          </a:p>
        </p:txBody>
      </p:sp>
      <p:sp>
        <p:nvSpPr>
          <p:cNvPr id="12" name="Return to main slide Link 2">
            <a:extLst>
              <a:ext uri="{FF2B5EF4-FFF2-40B4-BE49-F238E27FC236}">
                <a16:creationId xmlns:a16="http://schemas.microsoft.com/office/drawing/2014/main" id="{4870CBC5-AA1E-592D-ED53-AE05BF344CDA}"/>
              </a:ext>
            </a:extLst>
          </p:cNvPr>
          <p:cNvSpPr>
            <a:spLocks noGrp="1"/>
          </p:cNvSpPr>
          <p:nvPr>
            <p:ph type="body" sz="quarter" idx="18" hasCustomPrompt="1"/>
          </p:nvPr>
        </p:nvSpPr>
        <p:spPr>
          <a:xfrm>
            <a:off x="3090672" y="6355080"/>
            <a:ext cx="2962656" cy="228600"/>
          </a:xfrm>
        </p:spPr>
        <p:txBody>
          <a:bodyPr anchor="ctr">
            <a:noAutofit/>
          </a:bodyPr>
          <a:lstStyle>
            <a:lvl1pPr algn="ctr">
              <a:defRPr sz="1200"/>
            </a:lvl1pPr>
            <a:lvl2pPr algn="ctr">
              <a:defRPr sz="1200"/>
            </a:lvl2pPr>
            <a:lvl3pPr algn="ctr">
              <a:defRPr sz="1200"/>
            </a:lvl3pPr>
            <a:lvl4pPr algn="ctr">
              <a:defRPr sz="1200"/>
            </a:lvl4pPr>
            <a:lvl5pPr algn="ctr">
              <a:defRPr sz="12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4" name="Return to main slide Link 1">
            <a:extLst>
              <a:ext uri="{FF2B5EF4-FFF2-40B4-BE49-F238E27FC236}">
                <a16:creationId xmlns:a16="http://schemas.microsoft.com/office/drawing/2014/main" id="{F26EDF14-B2E9-BF97-26C7-B5361587CB5A}"/>
              </a:ext>
            </a:extLst>
          </p:cNvPr>
          <p:cNvSpPr>
            <a:spLocks noGrp="1"/>
          </p:cNvSpPr>
          <p:nvPr>
            <p:ph type="body" sz="quarter" idx="17" hasCustomPrompt="1"/>
          </p:nvPr>
        </p:nvSpPr>
        <p:spPr>
          <a:xfrm>
            <a:off x="3081528" y="1068388"/>
            <a:ext cx="2980944" cy="225425"/>
          </a:xfrm>
        </p:spPr>
        <p:txBody>
          <a:bodyPr anchor="ctr">
            <a:noAutofit/>
          </a:bodyPr>
          <a:lstStyle>
            <a:lvl1pPr algn="ctr">
              <a:defRPr sz="1200"/>
            </a:lvl1pPr>
            <a:lvl2pPr algn="ctr">
              <a:defRPr sz="1200"/>
            </a:lvl2pPr>
            <a:lvl3pPr algn="ctr">
              <a:defRPr sz="1200"/>
            </a:lvl3pPr>
            <a:lvl4pPr algn="ctr">
              <a:defRPr sz="1200"/>
            </a:lvl4pPr>
            <a:lvl5pPr algn="ctr">
              <a:defRPr sz="12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Return to parent-slide containing images.</a:t>
            </a:r>
          </a:p>
        </p:txBody>
      </p:sp>
      <p:sp>
        <p:nvSpPr>
          <p:cNvPr id="12" name="Image Identifier 1">
            <a:extLst>
              <a:ext uri="{FF2B5EF4-FFF2-40B4-BE49-F238E27FC236}">
                <a16:creationId xmlns:a16="http://schemas.microsoft.com/office/drawing/2014/main" id="{66FC4F3D-1006-001F-E3E1-34E8D98BCCA6}"/>
              </a:ext>
            </a:extLst>
          </p:cNvPr>
          <p:cNvSpPr>
            <a:spLocks noGrp="1"/>
          </p:cNvSpPr>
          <p:nvPr>
            <p:ph type="body" sz="quarter" idx="18" hasCustomPrompt="1"/>
          </p:nvPr>
        </p:nvSpPr>
        <p:spPr>
          <a:xfrm>
            <a:off x="365760" y="1410562"/>
            <a:ext cx="4078224" cy="393700"/>
          </a:xfrm>
        </p:spPr>
        <p:txBody>
          <a:bodyPr/>
          <a:lstStyle/>
          <a:p>
            <a:pPr lvl="0"/>
            <a:r>
              <a:rPr lang="en-US" dirty="0"/>
              <a:t>Image Identifier 1</a:t>
            </a:r>
          </a:p>
        </p:txBody>
      </p:sp>
      <p:sp>
        <p:nvSpPr>
          <p:cNvPr id="14" name="Content Placeholder 1">
            <a:extLst>
              <a:ext uri="{FF2B5EF4-FFF2-40B4-BE49-F238E27FC236}">
                <a16:creationId xmlns:a16="http://schemas.microsoft.com/office/drawing/2014/main" id="{AD34AB29-6F3A-C82E-2112-A29AFE3E8783}"/>
              </a:ext>
            </a:extLst>
          </p:cNvPr>
          <p:cNvSpPr>
            <a:spLocks noGrp="1"/>
          </p:cNvSpPr>
          <p:nvPr>
            <p:ph sz="quarter" idx="19" hasCustomPrompt="1"/>
          </p:nvPr>
        </p:nvSpPr>
        <p:spPr>
          <a:xfrm>
            <a:off x="342900" y="1929384"/>
            <a:ext cx="4076700" cy="4314825"/>
          </a:xfrm>
        </p:spPr>
        <p:txBody>
          <a:bodyPr/>
          <a:lstStyle/>
          <a:p>
            <a:pPr lvl="0"/>
            <a:r>
              <a:rPr lang="en-US" dirty="0"/>
              <a:t>Slide Content</a:t>
            </a:r>
          </a:p>
          <a:p>
            <a:pPr lvl="1"/>
            <a:r>
              <a:rPr lang="en-US" dirty="0"/>
              <a:t>Second level</a:t>
            </a:r>
          </a:p>
          <a:p>
            <a:pPr lvl="2"/>
            <a:r>
              <a:rPr lang="en-US" dirty="0"/>
              <a:t>Third level</a:t>
            </a:r>
          </a:p>
        </p:txBody>
      </p:sp>
      <p:sp>
        <p:nvSpPr>
          <p:cNvPr id="16" name="Image Identifier 2">
            <a:extLst>
              <a:ext uri="{FF2B5EF4-FFF2-40B4-BE49-F238E27FC236}">
                <a16:creationId xmlns:a16="http://schemas.microsoft.com/office/drawing/2014/main" id="{91F14EE4-57B2-80F8-F97F-8F90727CD808}"/>
              </a:ext>
            </a:extLst>
          </p:cNvPr>
          <p:cNvSpPr>
            <a:spLocks noGrp="1"/>
          </p:cNvSpPr>
          <p:nvPr>
            <p:ph type="body" sz="quarter" idx="20" hasCustomPrompt="1"/>
          </p:nvPr>
        </p:nvSpPr>
        <p:spPr>
          <a:xfrm>
            <a:off x="4714875" y="1404938"/>
            <a:ext cx="4078224" cy="393192"/>
          </a:xfrm>
        </p:spPr>
        <p:txBody>
          <a:bodyPr/>
          <a:lstStyle/>
          <a:p>
            <a:pPr lvl="0"/>
            <a:r>
              <a:rPr lang="en-US" dirty="0"/>
              <a:t>Image Identifier 2</a:t>
            </a:r>
          </a:p>
        </p:txBody>
      </p:sp>
      <p:sp>
        <p:nvSpPr>
          <p:cNvPr id="18" name="Content Placeholder 2">
            <a:extLst>
              <a:ext uri="{FF2B5EF4-FFF2-40B4-BE49-F238E27FC236}">
                <a16:creationId xmlns:a16="http://schemas.microsoft.com/office/drawing/2014/main" id="{A10A15B6-CA9D-727F-1B00-62A32964057D}"/>
              </a:ext>
            </a:extLst>
          </p:cNvPr>
          <p:cNvSpPr>
            <a:spLocks noGrp="1"/>
          </p:cNvSpPr>
          <p:nvPr>
            <p:ph sz="quarter" idx="21" hasCustomPrompt="1"/>
          </p:nvPr>
        </p:nvSpPr>
        <p:spPr>
          <a:xfrm>
            <a:off x="4727448" y="1929384"/>
            <a:ext cx="4078224" cy="4314825"/>
          </a:xfrm>
        </p:spPr>
        <p:txBody>
          <a:bodyPr/>
          <a:lstStyle/>
          <a:p>
            <a:pPr lvl="0"/>
            <a:r>
              <a:rPr lang="en-US" dirty="0"/>
              <a:t>Slide Content 2</a:t>
            </a:r>
          </a:p>
          <a:p>
            <a:pPr lvl="1"/>
            <a:r>
              <a:rPr lang="en-US" dirty="0"/>
              <a:t>Second level</a:t>
            </a:r>
          </a:p>
          <a:p>
            <a:pPr lvl="2"/>
            <a:r>
              <a:rPr lang="en-US" dirty="0"/>
              <a:t>Third level</a:t>
            </a:r>
          </a:p>
        </p:txBody>
      </p:sp>
      <p:sp>
        <p:nvSpPr>
          <p:cNvPr id="19" name="Return to main slide Link 2">
            <a:extLst>
              <a:ext uri="{FF2B5EF4-FFF2-40B4-BE49-F238E27FC236}">
                <a16:creationId xmlns:a16="http://schemas.microsoft.com/office/drawing/2014/main" id="{3984A342-B272-A827-160E-66826A20DB1A}"/>
              </a:ext>
            </a:extLst>
          </p:cNvPr>
          <p:cNvSpPr>
            <a:spLocks noGrp="1"/>
          </p:cNvSpPr>
          <p:nvPr>
            <p:ph type="body" sz="quarter" idx="22" hasCustomPrompt="1"/>
          </p:nvPr>
        </p:nvSpPr>
        <p:spPr>
          <a:xfrm>
            <a:off x="3090672" y="6355080"/>
            <a:ext cx="2962656" cy="228600"/>
          </a:xfrm>
        </p:spPr>
        <p:txBody>
          <a:bodyPr anchor="ctr">
            <a:noAutofit/>
          </a:bodyPr>
          <a:lstStyle>
            <a:lvl1pPr algn="ctr">
              <a:defRPr sz="1200"/>
            </a:lvl1pPr>
            <a:lvl2pPr algn="ctr">
              <a:defRPr sz="1200"/>
            </a:lvl2pPr>
            <a:lvl3pPr algn="ctr">
              <a:defRPr sz="1200"/>
            </a:lvl3pPr>
            <a:lvl4pPr algn="ctr">
              <a:defRPr sz="1200"/>
            </a:lvl4pPr>
            <a:lvl5pPr algn="ctr">
              <a:defRPr sz="12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2400"/>
            </a:lvl1pPr>
          </a:lstStyle>
          <a:p>
            <a:r>
              <a:rPr lang="en-US" dirty="0"/>
              <a:t>Slide Title</a:t>
            </a:r>
          </a:p>
        </p:txBody>
      </p:sp>
      <p:sp>
        <p:nvSpPr>
          <p:cNvPr id="7" name="Return to main slide Link 1">
            <a:extLst>
              <a:ext uri="{FF2B5EF4-FFF2-40B4-BE49-F238E27FC236}">
                <a16:creationId xmlns:a16="http://schemas.microsoft.com/office/drawing/2014/main" id="{F1878B9B-D0DE-36F3-AAD2-7E004AC5786D}"/>
              </a:ext>
            </a:extLst>
          </p:cNvPr>
          <p:cNvSpPr>
            <a:spLocks noGrp="1"/>
          </p:cNvSpPr>
          <p:nvPr>
            <p:ph type="body" sz="quarter" idx="16" hasCustomPrompt="1"/>
          </p:nvPr>
        </p:nvSpPr>
        <p:spPr>
          <a:xfrm>
            <a:off x="3081528" y="1068388"/>
            <a:ext cx="2980944" cy="225425"/>
          </a:xfrm>
        </p:spPr>
        <p:txBody>
          <a:bodyPr anchor="ctr">
            <a:noAutofit/>
          </a:bodyPr>
          <a:lstStyle>
            <a:lvl1pPr algn="ctr">
              <a:defRPr sz="1200"/>
            </a:lvl1pPr>
            <a:lvl2pPr algn="ctr">
              <a:defRPr sz="1200"/>
            </a:lvl2pPr>
            <a:lvl3pPr algn="ctr">
              <a:defRPr sz="1200"/>
            </a:lvl3pPr>
            <a:lvl4pPr algn="ctr">
              <a:defRPr sz="1200"/>
            </a:lvl4pPr>
            <a:lvl5pPr algn="ctr">
              <a:defRPr sz="12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Return to parent-slide containing images.</a:t>
            </a:r>
          </a:p>
        </p:txBody>
      </p:sp>
      <p:sp>
        <p:nvSpPr>
          <p:cNvPr id="9" name="Content Placeholder 1">
            <a:extLst>
              <a:ext uri="{FF2B5EF4-FFF2-40B4-BE49-F238E27FC236}">
                <a16:creationId xmlns:a16="http://schemas.microsoft.com/office/drawing/2014/main" id="{C3E1FFE8-E713-4C14-DF19-B8382A28FE4A}"/>
              </a:ext>
            </a:extLst>
          </p:cNvPr>
          <p:cNvSpPr>
            <a:spLocks noGrp="1"/>
          </p:cNvSpPr>
          <p:nvPr>
            <p:ph sz="quarter" idx="17" hasCustomPrompt="1"/>
          </p:nvPr>
        </p:nvSpPr>
        <p:spPr>
          <a:xfrm>
            <a:off x="347472" y="1371600"/>
            <a:ext cx="8458200" cy="4873752"/>
          </a:xfrm>
        </p:spPr>
        <p:txBody>
          <a:bodyPr/>
          <a:lstStyle/>
          <a:p>
            <a:pPr lvl="0"/>
            <a:r>
              <a:rPr lang="en-US" dirty="0"/>
              <a:t>Slide Content</a:t>
            </a:r>
          </a:p>
          <a:p>
            <a:pPr lvl="1"/>
            <a:r>
              <a:rPr lang="en-US" dirty="0"/>
              <a:t>Second level</a:t>
            </a:r>
          </a:p>
          <a:p>
            <a:pPr lvl="2"/>
            <a:r>
              <a:rPr lang="en-US" dirty="0"/>
              <a:t>Third level</a:t>
            </a:r>
          </a:p>
        </p:txBody>
      </p:sp>
      <p:sp>
        <p:nvSpPr>
          <p:cNvPr id="12" name="Return to main slide Link 2">
            <a:extLst>
              <a:ext uri="{FF2B5EF4-FFF2-40B4-BE49-F238E27FC236}">
                <a16:creationId xmlns:a16="http://schemas.microsoft.com/office/drawing/2014/main" id="{4870CBC5-AA1E-592D-ED53-AE05BF344CDA}"/>
              </a:ext>
            </a:extLst>
          </p:cNvPr>
          <p:cNvSpPr>
            <a:spLocks noGrp="1"/>
          </p:cNvSpPr>
          <p:nvPr>
            <p:ph type="body" sz="quarter" idx="18" hasCustomPrompt="1"/>
          </p:nvPr>
        </p:nvSpPr>
        <p:spPr>
          <a:xfrm>
            <a:off x="3081528" y="6355080"/>
            <a:ext cx="2980944" cy="228600"/>
          </a:xfrm>
        </p:spPr>
        <p:txBody>
          <a:bodyPr anchor="ctr">
            <a:noAutofit/>
          </a:bodyPr>
          <a:lstStyle>
            <a:lvl1pPr algn="ctr">
              <a:defRPr sz="1200"/>
            </a:lvl1pPr>
            <a:lvl2pPr algn="ctr">
              <a:defRPr sz="1200"/>
            </a:lvl2pPr>
            <a:lvl3pPr algn="ctr">
              <a:defRPr sz="1200"/>
            </a:lvl3pPr>
            <a:lvl4pPr algn="ctr">
              <a:defRPr sz="1200"/>
            </a:lvl4pPr>
            <a:lvl5pPr algn="ctr">
              <a:defRPr sz="12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5556467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3200"/>
            </a:lvl1pPr>
          </a:lstStyle>
          <a:p>
            <a:r>
              <a:rPr lang="en-US" dirty="0"/>
              <a:t>Slide Title</a:t>
            </a:r>
          </a:p>
        </p:txBody>
      </p:sp>
      <p:sp>
        <p:nvSpPr>
          <p:cNvPr id="4" name="Return to main slide Link 1">
            <a:extLst>
              <a:ext uri="{FF2B5EF4-FFF2-40B4-BE49-F238E27FC236}">
                <a16:creationId xmlns:a16="http://schemas.microsoft.com/office/drawing/2014/main" id="{F26EDF14-B2E9-BF97-26C7-B5361587CB5A}"/>
              </a:ext>
            </a:extLst>
          </p:cNvPr>
          <p:cNvSpPr>
            <a:spLocks noGrp="1"/>
          </p:cNvSpPr>
          <p:nvPr>
            <p:ph type="body" sz="quarter" idx="17" hasCustomPrompt="1"/>
          </p:nvPr>
        </p:nvSpPr>
        <p:spPr>
          <a:xfrm>
            <a:off x="3081528" y="1068388"/>
            <a:ext cx="2980944" cy="225425"/>
          </a:xfrm>
        </p:spPr>
        <p:txBody>
          <a:bodyPr anchor="ctr">
            <a:noAutofit/>
          </a:bodyPr>
          <a:lstStyle>
            <a:lvl1pPr algn="ctr">
              <a:defRPr sz="1200"/>
            </a:lvl1pPr>
            <a:lvl2pPr algn="ctr">
              <a:defRPr sz="1200"/>
            </a:lvl2pPr>
            <a:lvl3pPr algn="ctr">
              <a:defRPr sz="1200"/>
            </a:lvl3pPr>
            <a:lvl4pPr algn="ctr">
              <a:defRPr sz="1200"/>
            </a:lvl4pPr>
            <a:lvl5pPr algn="ctr">
              <a:defRPr sz="12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Return to parent-slide containing images.</a:t>
            </a:r>
          </a:p>
        </p:txBody>
      </p:sp>
      <p:sp>
        <p:nvSpPr>
          <p:cNvPr id="12" name="Image Identifier 1">
            <a:extLst>
              <a:ext uri="{FF2B5EF4-FFF2-40B4-BE49-F238E27FC236}">
                <a16:creationId xmlns:a16="http://schemas.microsoft.com/office/drawing/2014/main" id="{66FC4F3D-1006-001F-E3E1-34E8D98BCCA6}"/>
              </a:ext>
            </a:extLst>
          </p:cNvPr>
          <p:cNvSpPr>
            <a:spLocks noGrp="1"/>
          </p:cNvSpPr>
          <p:nvPr>
            <p:ph type="body" sz="quarter" idx="18" hasCustomPrompt="1"/>
          </p:nvPr>
        </p:nvSpPr>
        <p:spPr>
          <a:xfrm>
            <a:off x="365760" y="1410562"/>
            <a:ext cx="4078224" cy="393700"/>
          </a:xfrm>
        </p:spPr>
        <p:txBody>
          <a:bodyPr/>
          <a:lstStyle/>
          <a:p>
            <a:pPr lvl="0"/>
            <a:r>
              <a:rPr lang="en-US" dirty="0"/>
              <a:t>Image Identifier 1</a:t>
            </a:r>
          </a:p>
        </p:txBody>
      </p:sp>
      <p:sp>
        <p:nvSpPr>
          <p:cNvPr id="14" name="Content Placeholder 1">
            <a:extLst>
              <a:ext uri="{FF2B5EF4-FFF2-40B4-BE49-F238E27FC236}">
                <a16:creationId xmlns:a16="http://schemas.microsoft.com/office/drawing/2014/main" id="{AD34AB29-6F3A-C82E-2112-A29AFE3E8783}"/>
              </a:ext>
            </a:extLst>
          </p:cNvPr>
          <p:cNvSpPr>
            <a:spLocks noGrp="1"/>
          </p:cNvSpPr>
          <p:nvPr>
            <p:ph sz="quarter" idx="19" hasCustomPrompt="1"/>
          </p:nvPr>
        </p:nvSpPr>
        <p:spPr>
          <a:xfrm>
            <a:off x="342900" y="1929384"/>
            <a:ext cx="4076700" cy="4314825"/>
          </a:xfrm>
        </p:spPr>
        <p:txBody>
          <a:bodyPr/>
          <a:lstStyle/>
          <a:p>
            <a:pPr lvl="0"/>
            <a:r>
              <a:rPr lang="en-US" dirty="0"/>
              <a:t>Slide Content</a:t>
            </a:r>
          </a:p>
          <a:p>
            <a:pPr lvl="1"/>
            <a:r>
              <a:rPr lang="en-US" dirty="0"/>
              <a:t>Second level</a:t>
            </a:r>
          </a:p>
          <a:p>
            <a:pPr lvl="2"/>
            <a:r>
              <a:rPr lang="en-US" dirty="0"/>
              <a:t>Third level</a:t>
            </a:r>
          </a:p>
        </p:txBody>
      </p:sp>
      <p:sp>
        <p:nvSpPr>
          <p:cNvPr id="16" name="Image Identifier 2">
            <a:extLst>
              <a:ext uri="{FF2B5EF4-FFF2-40B4-BE49-F238E27FC236}">
                <a16:creationId xmlns:a16="http://schemas.microsoft.com/office/drawing/2014/main" id="{91F14EE4-57B2-80F8-F97F-8F90727CD808}"/>
              </a:ext>
            </a:extLst>
          </p:cNvPr>
          <p:cNvSpPr>
            <a:spLocks noGrp="1"/>
          </p:cNvSpPr>
          <p:nvPr>
            <p:ph type="body" sz="quarter" idx="20" hasCustomPrompt="1"/>
          </p:nvPr>
        </p:nvSpPr>
        <p:spPr>
          <a:xfrm>
            <a:off x="4714875" y="1404938"/>
            <a:ext cx="4078224" cy="393192"/>
          </a:xfrm>
        </p:spPr>
        <p:txBody>
          <a:bodyPr/>
          <a:lstStyle/>
          <a:p>
            <a:pPr lvl="0"/>
            <a:r>
              <a:rPr lang="en-US" dirty="0"/>
              <a:t>Image Identifier 2</a:t>
            </a:r>
          </a:p>
        </p:txBody>
      </p:sp>
      <p:sp>
        <p:nvSpPr>
          <p:cNvPr id="18" name="Content Placeholder 2">
            <a:extLst>
              <a:ext uri="{FF2B5EF4-FFF2-40B4-BE49-F238E27FC236}">
                <a16:creationId xmlns:a16="http://schemas.microsoft.com/office/drawing/2014/main" id="{A10A15B6-CA9D-727F-1B00-62A32964057D}"/>
              </a:ext>
            </a:extLst>
          </p:cNvPr>
          <p:cNvSpPr>
            <a:spLocks noGrp="1"/>
          </p:cNvSpPr>
          <p:nvPr>
            <p:ph sz="quarter" idx="21" hasCustomPrompt="1"/>
          </p:nvPr>
        </p:nvSpPr>
        <p:spPr>
          <a:xfrm>
            <a:off x="4727448" y="1929384"/>
            <a:ext cx="4078224" cy="4314825"/>
          </a:xfrm>
        </p:spPr>
        <p:txBody>
          <a:bodyPr/>
          <a:lstStyle/>
          <a:p>
            <a:pPr lvl="0"/>
            <a:r>
              <a:rPr lang="en-US" dirty="0"/>
              <a:t>Slide Content 2</a:t>
            </a:r>
          </a:p>
          <a:p>
            <a:pPr lvl="1"/>
            <a:r>
              <a:rPr lang="en-US" dirty="0"/>
              <a:t>Second level</a:t>
            </a:r>
          </a:p>
          <a:p>
            <a:pPr lvl="2"/>
            <a:r>
              <a:rPr lang="en-US" dirty="0"/>
              <a:t>Third level</a:t>
            </a:r>
          </a:p>
        </p:txBody>
      </p:sp>
      <p:sp>
        <p:nvSpPr>
          <p:cNvPr id="19" name="Return to main slide Link 2">
            <a:extLst>
              <a:ext uri="{FF2B5EF4-FFF2-40B4-BE49-F238E27FC236}">
                <a16:creationId xmlns:a16="http://schemas.microsoft.com/office/drawing/2014/main" id="{3984A342-B272-A827-160E-66826A20DB1A}"/>
              </a:ext>
            </a:extLst>
          </p:cNvPr>
          <p:cNvSpPr>
            <a:spLocks noGrp="1"/>
          </p:cNvSpPr>
          <p:nvPr>
            <p:ph type="body" sz="quarter" idx="22" hasCustomPrompt="1"/>
          </p:nvPr>
        </p:nvSpPr>
        <p:spPr>
          <a:xfrm>
            <a:off x="3081528" y="6355080"/>
            <a:ext cx="2980944" cy="228600"/>
          </a:xfrm>
        </p:spPr>
        <p:txBody>
          <a:bodyPr anchor="ctr">
            <a:noAutofit/>
          </a:bodyPr>
          <a:lstStyle>
            <a:lvl1pPr algn="ctr">
              <a:defRPr sz="1200"/>
            </a:lvl1pPr>
            <a:lvl2pPr algn="ctr">
              <a:defRPr sz="1200"/>
            </a:lvl2pPr>
            <a:lvl3pPr algn="ctr">
              <a:defRPr sz="1200"/>
            </a:lvl3pPr>
            <a:lvl4pPr algn="ctr">
              <a:defRPr sz="1200"/>
            </a:lvl4pPr>
            <a:lvl5pPr algn="ctr">
              <a:defRPr sz="12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85864484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dirty="0"/>
              <a:t>Click to edit Master title style</a:t>
            </a:r>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W/Cover">
    <p:spTree>
      <p:nvGrpSpPr>
        <p:cNvPr id="1" name=""/>
        <p:cNvGrpSpPr/>
        <p:nvPr/>
      </p:nvGrpSpPr>
      <p:grpSpPr>
        <a:xfrm>
          <a:off x="0" y="0"/>
          <a:ext cx="0" cy="0"/>
          <a:chOff x="0" y="0"/>
          <a:chExt cx="0" cy="0"/>
        </a:xfrm>
      </p:grpSpPr>
      <p:sp>
        <p:nvSpPr>
          <p:cNvPr id="7" name="Title"/>
          <p:cNvSpPr>
            <a:spLocks noGrp="1"/>
          </p:cNvSpPr>
          <p:nvPr>
            <p:ph type="ctrTitle" hasCustomPrompt="1"/>
          </p:nvPr>
        </p:nvSpPr>
        <p:spPr>
          <a:xfrm>
            <a:off x="621792" y="2606040"/>
            <a:ext cx="3035808" cy="1399032"/>
          </a:xfrm>
          <a:prstGeom prst="rect">
            <a:avLst/>
          </a:prstGeom>
        </p:spPr>
        <p:txBody>
          <a:bodyPr anchor="b">
            <a:noAutofit/>
          </a:bodyPr>
          <a:lstStyle>
            <a:lvl1pPr algn="l">
              <a:lnSpc>
                <a:spcPct val="100000"/>
              </a:lnSpc>
              <a:defRPr sz="3600" b="1">
                <a:solidFill>
                  <a:srgbClr val="3B6492"/>
                </a:solidFill>
                <a:latin typeface="+mn-lt"/>
              </a:defRPr>
            </a:lvl1pPr>
          </a:lstStyle>
          <a:p>
            <a:r>
              <a:rPr lang="en-US" dirty="0"/>
              <a:t>Presentation Title</a:t>
            </a:r>
          </a:p>
        </p:txBody>
      </p:sp>
      <p:sp>
        <p:nvSpPr>
          <p:cNvPr id="8" name="Subtitle"/>
          <p:cNvSpPr>
            <a:spLocks noGrp="1"/>
          </p:cNvSpPr>
          <p:nvPr>
            <p:ph type="subTitle" idx="1" hasCustomPrompt="1"/>
          </p:nvPr>
        </p:nvSpPr>
        <p:spPr>
          <a:xfrm>
            <a:off x="621792" y="4069080"/>
            <a:ext cx="3035808" cy="804672"/>
          </a:xfrm>
          <a:prstGeom prst="rect">
            <a:avLst/>
          </a:prstGeom>
        </p:spPr>
        <p:txBody>
          <a:bodyPr/>
          <a:lstStyle>
            <a:lvl1pPr marL="0" indent="0" algn="l">
              <a:buNone/>
              <a:defRPr sz="2000" b="1">
                <a:solidFill>
                  <a:srgbClr val="3B649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11" name="MHE line separating subtitles from text">
            <a:extLst>
              <a:ext uri="{FF2B5EF4-FFF2-40B4-BE49-F238E27FC236}">
                <a16:creationId xmlns:a16="http://schemas.microsoft.com/office/drawing/2014/main" id="{191ECBEA-6901-C372-4064-B7A5EBAF215F}"/>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3035808" cy="576185"/>
          </a:xfrm>
          <a:prstGeom prst="rect">
            <a:avLst/>
          </a:prstGeom>
        </p:spPr>
        <p:txBody>
          <a:bodyPr/>
          <a:lstStyle>
            <a:lvl1pPr>
              <a:spcBef>
                <a:spcPts val="0"/>
              </a:spcBef>
              <a:defRPr sz="1200" b="1">
                <a:solidFill>
                  <a:srgbClr val="3B6492"/>
                </a:solidFill>
                <a:latin typeface="+mn-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30"/>
            <a:ext cx="4229100" cy="4627450"/>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
        <p:nvSpPr>
          <p:cNvPr id="4" name="Appendix Link">
            <a:extLst>
              <a:ext uri="{FF2B5EF4-FFF2-40B4-BE49-F238E27FC236}">
                <a16:creationId xmlns:a16="http://schemas.microsoft.com/office/drawing/2014/main" id="{1DD263B2-5655-B962-C679-51474D7F25DC}"/>
              </a:ext>
            </a:extLst>
          </p:cNvPr>
          <p:cNvSpPr>
            <a:spLocks noGrp="1"/>
          </p:cNvSpPr>
          <p:nvPr>
            <p:ph type="body" sz="quarter" idx="14" hasCustomPrompt="1"/>
          </p:nvPr>
        </p:nvSpPr>
        <p:spPr>
          <a:xfrm>
            <a:off x="3374136" y="6182047"/>
            <a:ext cx="2404872" cy="192024"/>
          </a:xfrm>
          <a:prstGeom prst="rect">
            <a:avLst/>
          </a:prstGeo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Tree>
    <p:extLst>
      <p:ext uri="{BB962C8B-B14F-4D97-AF65-F5344CB8AC3E}">
        <p14:creationId xmlns:p14="http://schemas.microsoft.com/office/powerpoint/2010/main" val="3423250365"/>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Appendix Link">
            <a:extLst>
              <a:ext uri="{FF2B5EF4-FFF2-40B4-BE49-F238E27FC236}">
                <a16:creationId xmlns:a16="http://schemas.microsoft.com/office/drawing/2014/main" id="{B99614B3-68E1-0DE1-8128-450F1A4F3729}"/>
              </a:ext>
            </a:extLst>
          </p:cNvPr>
          <p:cNvSpPr>
            <a:spLocks noGrp="1"/>
          </p:cNvSpPr>
          <p:nvPr>
            <p:ph type="body" sz="quarter" idx="14"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10" name="Image Credit">
            <a:extLst>
              <a:ext uri="{FF2B5EF4-FFF2-40B4-BE49-F238E27FC236}">
                <a16:creationId xmlns:a16="http://schemas.microsoft.com/office/drawing/2014/main" id="{01A60C2A-770F-089E-ED18-3A2EE77616FE}"/>
              </a:ext>
            </a:extLst>
          </p:cNvPr>
          <p:cNvSpPr>
            <a:spLocks noGrp="1"/>
          </p:cNvSpPr>
          <p:nvPr>
            <p:ph type="body" sz="quarter" idx="15"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4" name="Appendix Link">
            <a:extLst>
              <a:ext uri="{FF2B5EF4-FFF2-40B4-BE49-F238E27FC236}">
                <a16:creationId xmlns:a16="http://schemas.microsoft.com/office/drawing/2014/main" id="{2D4455DD-B128-CECB-404F-2A75BE70BFFF}"/>
              </a:ext>
            </a:extLst>
          </p:cNvPr>
          <p:cNvSpPr>
            <a:spLocks noGrp="1"/>
          </p:cNvSpPr>
          <p:nvPr>
            <p:ph type="body" sz="quarter" idx="15"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8" name="Image Credit">
            <a:extLst>
              <a:ext uri="{FF2B5EF4-FFF2-40B4-BE49-F238E27FC236}">
                <a16:creationId xmlns:a16="http://schemas.microsoft.com/office/drawing/2014/main" id="{79309574-D610-BFFB-5373-96999640699F}"/>
              </a:ext>
            </a:extLst>
          </p:cNvPr>
          <p:cNvSpPr>
            <a:spLocks noGrp="1"/>
          </p:cNvSpPr>
          <p:nvPr>
            <p:ph type="body" sz="quarter" idx="16"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4" name="Appendix Link">
            <a:extLst>
              <a:ext uri="{FF2B5EF4-FFF2-40B4-BE49-F238E27FC236}">
                <a16:creationId xmlns:a16="http://schemas.microsoft.com/office/drawing/2014/main" id="{68583DF4-3680-1BFA-EEF3-AB9E3536D2C7}"/>
              </a:ext>
            </a:extLst>
          </p:cNvPr>
          <p:cNvSpPr>
            <a:spLocks noGrp="1"/>
          </p:cNvSpPr>
          <p:nvPr>
            <p:ph type="body" sz="quarter" idx="15"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8" name="Image Credit">
            <a:extLst>
              <a:ext uri="{FF2B5EF4-FFF2-40B4-BE49-F238E27FC236}">
                <a16:creationId xmlns:a16="http://schemas.microsoft.com/office/drawing/2014/main" id="{D1776C0A-7638-5444-47F7-AC1D483DCB49}"/>
              </a:ext>
            </a:extLst>
          </p:cNvPr>
          <p:cNvSpPr>
            <a:spLocks noGrp="1"/>
          </p:cNvSpPr>
          <p:nvPr>
            <p:ph type="body" sz="quarter" idx="16"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4" name="Appendix Link">
            <a:extLst>
              <a:ext uri="{FF2B5EF4-FFF2-40B4-BE49-F238E27FC236}">
                <a16:creationId xmlns:a16="http://schemas.microsoft.com/office/drawing/2014/main" id="{C7C4A88E-C6C1-9C26-54D3-56A7322E0B94}"/>
              </a:ext>
            </a:extLst>
          </p:cNvPr>
          <p:cNvSpPr>
            <a:spLocks noGrp="1"/>
          </p:cNvSpPr>
          <p:nvPr>
            <p:ph type="body" sz="quarter" idx="15" hasCustomPrompt="1"/>
          </p:nvPr>
        </p:nvSpPr>
        <p:spPr>
          <a:xfrm>
            <a:off x="3374136" y="6336792"/>
            <a:ext cx="2404872" cy="192024"/>
          </a:xfrm>
        </p:spPr>
        <p:txBody>
          <a:bodyPr anchor="ctr">
            <a:noAutofit/>
          </a:bodyPr>
          <a:lstStyle>
            <a:lvl1pPr algn="ctr">
              <a:defRPr sz="900"/>
            </a:lvl1pPr>
            <a:lvl2pPr>
              <a:defRPr sz="900"/>
            </a:lvl2pPr>
            <a:lvl3pPr>
              <a:defRPr sz="900"/>
            </a:lvl3pPr>
            <a:lvl4pPr>
              <a:defRPr sz="900"/>
            </a:lvl4pPr>
            <a:lvl5pPr>
              <a:defRPr sz="900"/>
            </a:lvl5pPr>
          </a:lstStyle>
          <a:p>
            <a:pPr marL="0" marR="0" lvl="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Add text alternative link, if needed.</a:t>
            </a:r>
          </a:p>
        </p:txBody>
      </p:sp>
      <p:sp>
        <p:nvSpPr>
          <p:cNvPr id="8" name="Image Credit">
            <a:extLst>
              <a:ext uri="{FF2B5EF4-FFF2-40B4-BE49-F238E27FC236}">
                <a16:creationId xmlns:a16="http://schemas.microsoft.com/office/drawing/2014/main" id="{4774A48E-4907-6467-DBA3-7082350CDF85}"/>
              </a:ext>
            </a:extLst>
          </p:cNvPr>
          <p:cNvSpPr>
            <a:spLocks noGrp="1"/>
          </p:cNvSpPr>
          <p:nvPr>
            <p:ph type="body" sz="quarter" idx="16" hasCustomPrompt="1"/>
          </p:nvPr>
        </p:nvSpPr>
        <p:spPr>
          <a:xfrm>
            <a:off x="1562100" y="6684264"/>
            <a:ext cx="6972300" cy="173736"/>
          </a:xfrm>
        </p:spPr>
        <p:txBody>
          <a:bodyPr anchor="ctr">
            <a:noAutofit/>
          </a:bodyPr>
          <a:lstStyle>
            <a:lvl1pPr algn="r">
              <a:defRPr sz="800"/>
            </a:lvl1pPr>
            <a:lvl2pPr algn="r">
              <a:defRPr sz="800"/>
            </a:lvl2pPr>
            <a:lvl3pPr algn="r">
              <a:defRPr sz="800"/>
            </a:lvl3pPr>
            <a:lvl4pPr algn="r">
              <a:defRPr sz="800"/>
            </a:lvl4pPr>
            <a:lvl5pPr algn="r">
              <a:defRPr sz="800"/>
            </a:lvl5pPr>
          </a:lstStyle>
          <a:p>
            <a:pPr marL="0" marR="0" lvl="0" indent="0" algn="r"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hort Copyright">
            <a:extLst>
              <a:ext uri="{FF2B5EF4-FFF2-40B4-BE49-F238E27FC236}">
                <a16:creationId xmlns:a16="http://schemas.microsoft.com/office/drawing/2014/main" id="{8F6FE8DA-E58A-87E5-52B2-E56D845E05FC}"/>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latin typeface="Calibri" panose="020F0502020204030204" pitchFamily="34" charset="0"/>
                <a:cs typeface="Calibri" panose="020F0502020204030204" pitchFamily="34"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latin typeface="Calibri" panose="020F0502020204030204" pitchFamily="34" charset="0"/>
                <a:cs typeface="Calibri" panose="020F0502020204030204" pitchFamily="34"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15942756"/>
      </p:ext>
    </p:extLst>
  </p:cSld>
  <p:clrMap bg1="lt1" tx1="dk1" bg2="lt2" tx2="dk2" accent1="accent1" accent2="accent2" accent3="accent3" accent4="accent4" accent5="accent5" accent6="accent6" hlink="hlink" folHlink="folHlink"/>
  <p:sldLayoutIdLst>
    <p:sldLayoutId id="2147483721" r:id="rId1"/>
    <p:sldLayoutId id="2147483722" r:id="rId2"/>
  </p:sldLayoutIdLst>
  <p:hf hdr="0" dt="0"/>
  <p:txStyles>
    <p:titleStyle>
      <a:lvl1pPr algn="ctr" defTabSz="914400" rtl="0" eaLnBrk="1" latinLnBrk="0" hangingPunct="1">
        <a:lnSpc>
          <a:spcPct val="90000"/>
        </a:lnSpc>
        <a:spcBef>
          <a:spcPct val="0"/>
        </a:spcBef>
        <a:buNone/>
        <a:defRPr sz="2400" b="1" kern="1200">
          <a:solidFill>
            <a:schemeClr val="tx1"/>
          </a:solidFill>
          <a:latin typeface="Calibri" panose="020F0502020204030204" pitchFamily="34" charset="0"/>
          <a:ea typeface="+mj-ea"/>
          <a:cs typeface="Calibri" panose="020F0502020204030204" pitchFamily="34"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Calibri" panose="020F0502020204030204" pitchFamily="34" charset="0"/>
          <a:ea typeface="+mn-ea"/>
          <a:cs typeface="Calibri" panose="020F0502020204030204" pitchFamily="34"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Calibri" panose="020F0502020204030204" pitchFamily="34" charset="0"/>
          <a:ea typeface="+mn-ea"/>
          <a:cs typeface="Calibri" panose="020F0502020204030204" pitchFamily="34"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Calibri" panose="020F0502020204030204" pitchFamily="34" charset="0"/>
          <a:ea typeface="+mn-ea"/>
          <a:cs typeface="Calibri" panose="020F0502020204030204" pitchFamily="34"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solidFill>
                <a:latin typeface="Calibri" panose="020F0502020204030204" pitchFamily="34" charset="0"/>
                <a:cs typeface="Calibri" panose="020F0502020204030204" pitchFamily="34" charset="0"/>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957726403"/>
      </p:ext>
    </p:extLst>
  </p:cSld>
  <p:clrMap bg1="lt1" tx1="dk1" bg2="lt2" tx2="dk2" accent1="accent1" accent2="accent2" accent3="accent3" accent4="accent4" accent5="accent5" accent6="accent6" hlink="hlink" folHlink="folHlink"/>
  <p:sldLayoutIdLst>
    <p:sldLayoutId id="2147483723" r:id="rId1"/>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0" y="0"/>
            <a:ext cx="9144000" cy="105156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latin typeface="Calibri" panose="020F0502020204030204" pitchFamily="34" charset="0"/>
                <a:cs typeface="Calibri" panose="020F0502020204030204" pitchFamily="34"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latin typeface="Calibri" panose="020F0502020204030204" pitchFamily="34" charset="0"/>
                <a:cs typeface="Calibri" panose="020F0502020204030204" pitchFamily="34"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25381513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Lst>
  <p:hf hdr="0" dt="0"/>
  <p:txStyles>
    <p:titleStyle>
      <a:lvl1pPr algn="ctr" defTabSz="914400" rtl="0" eaLnBrk="1" latinLnBrk="0" hangingPunct="1">
        <a:lnSpc>
          <a:spcPct val="90000"/>
        </a:lnSpc>
        <a:spcBef>
          <a:spcPct val="0"/>
        </a:spcBef>
        <a:buNone/>
        <a:defRPr sz="2800" b="1" kern="1200">
          <a:solidFill>
            <a:schemeClr val="bg1"/>
          </a:solidFill>
          <a:latin typeface="Calibri" panose="020F0502020204030204" pitchFamily="34" charset="0"/>
          <a:ea typeface="+mj-ea"/>
          <a:cs typeface="Calibri" panose="020F0502020204030204" pitchFamily="34"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Calibri" panose="020F0502020204030204" pitchFamily="34" charset="0"/>
          <a:ea typeface="+mn-ea"/>
          <a:cs typeface="Calibri" panose="020F0502020204030204" pitchFamily="34"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Calibri" panose="020F0502020204030204" pitchFamily="34" charset="0"/>
          <a:ea typeface="+mn-ea"/>
          <a:cs typeface="Calibri" panose="020F0502020204030204" pitchFamily="34"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Calibri" panose="020F0502020204030204" pitchFamily="34" charset="0"/>
          <a:ea typeface="+mn-ea"/>
          <a:cs typeface="Calibri" panose="020F0502020204030204" pitchFamily="34"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solidFill>
              </a:defRPr>
            </a:lvl1pPr>
          </a:lstStyle>
          <a:p>
            <a:r>
              <a:rPr lang="en-US"/>
              <a:t>Add long copyright line here</a:t>
            </a:r>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solidFill>
                <a:latin typeface="Calibri" panose="020F0502020204030204" pitchFamily="34" charset="0"/>
                <a:cs typeface="Calibri" panose="020F0502020204030204" pitchFamily="34" charset="0"/>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9503335"/>
      </p:ext>
    </p:extLst>
  </p:cSld>
  <p:clrMap bg1="lt1" tx1="dk1" bg2="lt2" tx2="dk2" accent1="accent1" accent2="accent2" accent3="accent3" accent4="accent4" accent5="accent5" accent6="accent6" hlink="hlink" folHlink="folHlink"/>
  <p:sldLayoutIdLst>
    <p:sldLayoutId id="2147483716"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hort Copyright">
            <a:extLst>
              <a:ext uri="{FF2B5EF4-FFF2-40B4-BE49-F238E27FC236}">
                <a16:creationId xmlns:a16="http://schemas.microsoft.com/office/drawing/2014/main" id="{8237BEAE-E46E-CD64-3F99-9552573C333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hort Copyright">
            <a:extLst>
              <a:ext uri="{FF2B5EF4-FFF2-40B4-BE49-F238E27FC236}">
                <a16:creationId xmlns:a16="http://schemas.microsoft.com/office/drawing/2014/main" id="{8237BEAE-E46E-CD64-3F99-9552573C333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latin typeface="Calibri" panose="020F0502020204030204" pitchFamily="34" charset="0"/>
                <a:cs typeface="Calibri" panose="020F0502020204030204" pitchFamily="34"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solidFill>
                <a:latin typeface="Calibri" panose="020F0502020204030204" pitchFamily="34" charset="0"/>
                <a:cs typeface="Calibri" panose="020F0502020204030204" pitchFamily="34" charset="0"/>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038887798"/>
      </p:ext>
    </p:extLst>
  </p:cSld>
  <p:clrMap bg1="lt1" tx1="dk1" bg2="lt2" tx2="dk2" accent1="accent1" accent2="accent2" accent3="accent3" accent4="accent4" accent5="accent5" accent6="accent6" hlink="hlink" folHlink="folHlink"/>
  <p:sldLayoutIdLst>
    <p:sldLayoutId id="2147483718" r:id="rId1"/>
    <p:sldLayoutId id="2147483719" r:id="rId2"/>
  </p:sldLayoutIdLst>
  <p:hf hdr="0" dt="0"/>
  <p:txStyles>
    <p:titleStyle>
      <a:lvl1pPr algn="l" defTabSz="914400" rtl="0" eaLnBrk="1" latinLnBrk="0" hangingPunct="1">
        <a:lnSpc>
          <a:spcPct val="90000"/>
        </a:lnSpc>
        <a:spcBef>
          <a:spcPct val="0"/>
        </a:spcBef>
        <a:buNone/>
        <a:defRPr sz="2400" b="1" kern="1200">
          <a:solidFill>
            <a:schemeClr val="tx1"/>
          </a:solidFill>
          <a:latin typeface="Calibri" panose="020F0502020204030204" pitchFamily="34" charset="0"/>
          <a:ea typeface="+mj-ea"/>
          <a:cs typeface="Calibri" panose="020F0502020204030204" pitchFamily="34"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Calibri" panose="020F0502020204030204" pitchFamily="34" charset="0"/>
          <a:ea typeface="+mn-ea"/>
          <a:cs typeface="Calibri" panose="020F0502020204030204" pitchFamily="34"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Calibri" panose="020F0502020204030204" pitchFamily="34" charset="0"/>
          <a:ea typeface="+mn-ea"/>
          <a:cs typeface="Calibri" panose="020F0502020204030204" pitchFamily="34"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hort Copyright">
            <a:extLst>
              <a:ext uri="{FF2B5EF4-FFF2-40B4-BE49-F238E27FC236}">
                <a16:creationId xmlns:a16="http://schemas.microsoft.com/office/drawing/2014/main" id="{8F6FE8DA-E58A-87E5-52B2-E56D845E05FC}"/>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slide" Target="slide4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slide" Target="slide4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4.xml"/><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45.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C85C-AA1C-DAEA-B92C-AA9668BC3337}"/>
              </a:ext>
            </a:extLst>
          </p:cNvPr>
          <p:cNvSpPr>
            <a:spLocks noGrp="1"/>
          </p:cNvSpPr>
          <p:nvPr>
            <p:ph type="ctrTitle"/>
          </p:nvPr>
        </p:nvSpPr>
        <p:spPr/>
        <p:txBody>
          <a:bodyPr/>
          <a:lstStyle/>
          <a:p>
            <a:r>
              <a:rPr lang="en-US" dirty="0"/>
              <a:t>CHAPTER 7</a:t>
            </a:r>
          </a:p>
        </p:txBody>
      </p:sp>
      <p:sp>
        <p:nvSpPr>
          <p:cNvPr id="3" name="Subtitle 2">
            <a:extLst>
              <a:ext uri="{FF2B5EF4-FFF2-40B4-BE49-F238E27FC236}">
                <a16:creationId xmlns:a16="http://schemas.microsoft.com/office/drawing/2014/main" id="{2A31A418-EFA7-9E91-8020-806C0F5059F8}"/>
              </a:ext>
            </a:extLst>
          </p:cNvPr>
          <p:cNvSpPr>
            <a:spLocks noGrp="1"/>
          </p:cNvSpPr>
          <p:nvPr>
            <p:ph type="subTitle" idx="1"/>
          </p:nvPr>
        </p:nvSpPr>
        <p:spPr>
          <a:xfrm>
            <a:off x="621792" y="4069080"/>
            <a:ext cx="3035808" cy="804672"/>
          </a:xfrm>
        </p:spPr>
        <p:txBody>
          <a:bodyPr/>
          <a:lstStyle/>
          <a:p>
            <a:r>
              <a:rPr lang="en-US" sz="1800" dirty="0"/>
              <a:t>Strategies for Competing in International Markets</a:t>
            </a:r>
          </a:p>
        </p:txBody>
      </p:sp>
      <p:pic>
        <p:nvPicPr>
          <p:cNvPr id="7" name="Picture 6" descr="Book cover for Essentials of Strategic Management, the quest for competitive advantage, eighth edition by 3 authors, with a photo at the top.">
            <a:extLst>
              <a:ext uri="{FF2B5EF4-FFF2-40B4-BE49-F238E27FC236}">
                <a16:creationId xmlns:a16="http://schemas.microsoft.com/office/drawing/2014/main" id="{36E8A98A-9475-C9D2-7FE4-D65D944E7F73}"/>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274" y="898599"/>
            <a:ext cx="4124117" cy="5195683"/>
          </a:xfrm>
          <a:prstGeom prst="rect">
            <a:avLst/>
          </a:prstGeom>
        </p:spPr>
      </p:pic>
      <p:sp>
        <p:nvSpPr>
          <p:cNvPr id="6" name="Text Placeholder 5">
            <a:extLst>
              <a:ext uri="{FF2B5EF4-FFF2-40B4-BE49-F238E27FC236}">
                <a16:creationId xmlns:a16="http://schemas.microsoft.com/office/drawing/2014/main" id="{67ECACA5-6869-0992-DD86-735ED83F101C}"/>
              </a:ext>
            </a:extLst>
          </p:cNvPr>
          <p:cNvSpPr>
            <a:spLocks noGrp="1"/>
          </p:cNvSpPr>
          <p:nvPr>
            <p:ph type="body" sz="quarter" idx="14"/>
          </p:nvPr>
        </p:nvSpPr>
        <p:spPr/>
        <p:txBody>
          <a:bodyPr/>
          <a:lstStyle/>
          <a:p>
            <a:r>
              <a:rPr lang="en-US" dirty="0">
                <a:hlinkClick r:id="rId4" action="ppaction://hlinksldjump"/>
              </a:rPr>
              <a:t>Access the text alternative for slide images.</a:t>
            </a:r>
            <a:endParaRPr lang="en-US" dirty="0"/>
          </a:p>
        </p:txBody>
      </p:sp>
      <p:sp>
        <p:nvSpPr>
          <p:cNvPr id="12" name="Footer Placeholder 4">
            <a:extLst>
              <a:ext uri="{FF2B5EF4-FFF2-40B4-BE49-F238E27FC236}">
                <a16:creationId xmlns:a16="http://schemas.microsoft.com/office/drawing/2014/main" id="{82C83339-69D8-2E6F-8D59-31D8E036C778}"/>
              </a:ext>
            </a:extLst>
          </p:cNvPr>
          <p:cNvSpPr txBox="1">
            <a:spLocks/>
          </p:cNvSpPr>
          <p:nvPr/>
        </p:nvSpPr>
        <p:spPr>
          <a:xfrm>
            <a:off x="0" y="6485206"/>
            <a:ext cx="9144000" cy="372793"/>
          </a:xfrm>
          <a:prstGeom prst="rect">
            <a:avLst/>
          </a:prstGeom>
        </p:spPr>
        <p:txBody>
          <a:bodyPr anchor="ctr"/>
          <a:lstStyle>
            <a:lvl1pPr marL="0" indent="0" algn="ctr" defTabSz="457200" rtl="0" eaLnBrk="1" latinLnBrk="0" hangingPunct="1">
              <a:spcBef>
                <a:spcPct val="20000"/>
              </a:spcBef>
              <a:buFont typeface="Arial"/>
              <a:buNone/>
              <a:defRPr sz="800" kern="1200">
                <a:solidFill>
                  <a:schemeClr val="bg1"/>
                </a:solidFill>
                <a:latin typeface="+mn-lt"/>
                <a:ea typeface="+mn-ea"/>
                <a:cs typeface="+mn-cs"/>
              </a:defRPr>
            </a:lvl1pPr>
            <a:lvl2pPr marL="742950" indent="-285750" algn="ctr" defTabSz="457200" rtl="0" eaLnBrk="1" latinLnBrk="0" hangingPunct="1">
              <a:spcBef>
                <a:spcPct val="20000"/>
              </a:spcBef>
              <a:buFont typeface="Arial"/>
              <a:buChar char="–"/>
              <a:defRPr sz="800" kern="1200">
                <a:solidFill>
                  <a:schemeClr val="bg1"/>
                </a:solidFill>
                <a:latin typeface="+mn-lt"/>
                <a:ea typeface="+mn-ea"/>
                <a:cs typeface="+mn-cs"/>
              </a:defRPr>
            </a:lvl2pPr>
            <a:lvl3pPr marL="1143000" indent="-228600" algn="ctr" defTabSz="457200" rtl="0" eaLnBrk="1" latinLnBrk="0" hangingPunct="1">
              <a:spcBef>
                <a:spcPct val="20000"/>
              </a:spcBef>
              <a:buFont typeface="Arial"/>
              <a:buChar char="•"/>
              <a:defRPr sz="800" kern="1200">
                <a:solidFill>
                  <a:schemeClr val="bg1"/>
                </a:solidFill>
                <a:latin typeface="+mn-lt"/>
                <a:ea typeface="+mn-ea"/>
                <a:cs typeface="+mn-cs"/>
              </a:defRPr>
            </a:lvl3pPr>
            <a:lvl4pPr marL="1600200" indent="-228600" algn="ctr" defTabSz="457200" rtl="0" eaLnBrk="1" latinLnBrk="0" hangingPunct="1">
              <a:spcBef>
                <a:spcPct val="20000"/>
              </a:spcBef>
              <a:buFont typeface="Arial"/>
              <a:buChar char="–"/>
              <a:defRPr sz="800" kern="1200">
                <a:solidFill>
                  <a:schemeClr val="bg1"/>
                </a:solidFill>
                <a:latin typeface="+mn-lt"/>
                <a:ea typeface="+mn-ea"/>
                <a:cs typeface="+mn-cs"/>
              </a:defRPr>
            </a:lvl4pPr>
            <a:lvl5pPr marL="2057400" indent="-228600" algn="ctr" defTabSz="457200" rtl="0" eaLnBrk="1" latinLnBrk="0" hangingPunct="1">
              <a:spcBef>
                <a:spcPct val="20000"/>
              </a:spcBef>
              <a:buFont typeface="Arial"/>
              <a:buChar char="»"/>
              <a:defRPr sz="8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dirty="0">
                <a:solidFill>
                  <a:schemeClr val="tx1"/>
                </a:solidFill>
              </a:rPr>
              <a:t>© McGraw Hill LLC. All rights reserved. No reproduction or distribution without the prior written consent of McGraw Hill LLC.</a:t>
            </a:r>
          </a:p>
        </p:txBody>
      </p:sp>
    </p:spTree>
    <p:extLst>
      <p:ext uri="{BB962C8B-B14F-4D97-AF65-F5344CB8AC3E}">
        <p14:creationId xmlns:p14="http://schemas.microsoft.com/office/powerpoint/2010/main" val="2879473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119921" y="0"/>
            <a:ext cx="8904160" cy="1051560"/>
          </a:xfrm>
        </p:spPr>
        <p:txBody>
          <a:bodyPr/>
          <a:lstStyle/>
          <a:p>
            <a:pPr>
              <a:lnSpc>
                <a:spcPct val="100000"/>
              </a:lnSpc>
            </a:pPr>
            <a:r>
              <a:rPr lang="en-US" dirty="0"/>
              <a:t>The Positive Impact of Host Country Government Policies on the Business Climate</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8229600" cy="4971691"/>
          </a:xfrm>
        </p:spPr>
        <p:txBody>
          <a:bodyPr>
            <a:normAutofit/>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Host government policies that create a business climate favorable to foreign firms agreeing to construct or expand production and distribution facilities in the host country include:</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80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Reduced taxes.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80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Low-cost loans.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80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Site-development assistance.</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10</a:t>
            </a:fld>
            <a:endParaRPr lang="en-US" dirty="0"/>
          </a:p>
        </p:txBody>
      </p:sp>
    </p:spTree>
    <p:extLst>
      <p:ext uri="{BB962C8B-B14F-4D97-AF65-F5344CB8AC3E}">
        <p14:creationId xmlns:p14="http://schemas.microsoft.com/office/powerpoint/2010/main" val="2863204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The Negative Impact of Host Country Government Policies on the Business Climate </a:t>
            </a:r>
          </a:p>
        </p:txBody>
      </p:sp>
      <p:sp>
        <p:nvSpPr>
          <p:cNvPr id="3" name="Content Placeholder 2">
            <a:extLst>
              <a:ext uri="{FF2B5EF4-FFF2-40B4-BE49-F238E27FC236}">
                <a16:creationId xmlns:a16="http://schemas.microsoft.com/office/drawing/2014/main" id="{B21CECA9-C7F7-0C3C-F188-D2355C2F39A0}"/>
              </a:ext>
            </a:extLst>
          </p:cNvPr>
          <p:cNvSpPr>
            <a:spLocks noGrp="1"/>
          </p:cNvSpPr>
          <p:nvPr>
            <p:ph sz="quarter" idx="11"/>
          </p:nvPr>
        </p:nvSpPr>
        <p:spPr>
          <a:xfrm>
            <a:off x="342900" y="1276709"/>
            <a:ext cx="8046720" cy="4971691"/>
          </a:xfrm>
        </p:spPr>
        <p:txBody>
          <a:bodyPr>
            <a:normAutofit/>
          </a:bodyPr>
          <a:lstStyle/>
          <a:p>
            <a:r>
              <a:rPr lang="en-US" sz="2800" dirty="0"/>
              <a:t>Host government policies that negatively affect foreign-based firms include:</a:t>
            </a:r>
          </a:p>
          <a:p>
            <a:pPr marL="342900" indent="-342900">
              <a:buFont typeface="Arial" panose="020B0604020202020204" pitchFamily="34" charset="0"/>
              <a:buChar char="•"/>
            </a:pPr>
            <a:r>
              <a:rPr lang="en-US" sz="2400" dirty="0"/>
              <a:t>Environmental regulations.</a:t>
            </a:r>
          </a:p>
          <a:p>
            <a:pPr marL="342900" indent="-342900">
              <a:buFont typeface="Arial" panose="020B0604020202020204" pitchFamily="34" charset="0"/>
              <a:buChar char="•"/>
            </a:pPr>
            <a:r>
              <a:rPr lang="en-US" sz="2400" dirty="0"/>
              <a:t>Customs requirements, tariffs, and quotas.</a:t>
            </a:r>
          </a:p>
          <a:p>
            <a:pPr marL="342900" indent="-342900">
              <a:buFont typeface="Arial" panose="020B0604020202020204" pitchFamily="34" charset="0"/>
              <a:buChar char="•"/>
            </a:pPr>
            <a:r>
              <a:rPr lang="en-US" sz="2400" dirty="0"/>
              <a:t>Local content requirements.</a:t>
            </a:r>
          </a:p>
          <a:p>
            <a:pPr marL="342900" indent="-342900">
              <a:buFont typeface="Arial" panose="020B0604020202020204" pitchFamily="34" charset="0"/>
              <a:buChar char="•"/>
            </a:pPr>
            <a:r>
              <a:rPr lang="en-US" sz="2400" dirty="0"/>
              <a:t>Requiring prior approval of capital spending projects.</a:t>
            </a:r>
          </a:p>
          <a:p>
            <a:pPr marL="342900" indent="-342900">
              <a:buFont typeface="Arial" panose="020B0604020202020204" pitchFamily="34" charset="0"/>
              <a:buChar char="•"/>
            </a:pPr>
            <a:r>
              <a:rPr lang="en-US" sz="2400" dirty="0"/>
              <a:t>Limits on repatriation of local funds.</a:t>
            </a:r>
          </a:p>
          <a:p>
            <a:pPr marL="342900" indent="-342900">
              <a:buFont typeface="Arial" panose="020B0604020202020204" pitchFamily="34" charset="0"/>
              <a:buChar char="•"/>
            </a:pPr>
            <a:r>
              <a:rPr lang="en-US" sz="2400" dirty="0"/>
              <a:t>Local ownership or partner requirements.</a:t>
            </a:r>
          </a:p>
          <a:p>
            <a:pPr marL="342900" indent="-342900">
              <a:buFont typeface="Arial" panose="020B0604020202020204" pitchFamily="34" charset="0"/>
              <a:buChar char="•"/>
            </a:pPr>
            <a:r>
              <a:rPr lang="en-US" sz="2400" dirty="0"/>
              <a:t>Subsidies for domestic companies.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11</a:t>
            </a:fld>
            <a:endParaRPr lang="en-US" dirty="0"/>
          </a:p>
        </p:txBody>
      </p:sp>
    </p:spTree>
    <p:extLst>
      <p:ext uri="{BB962C8B-B14F-4D97-AF65-F5344CB8AC3E}">
        <p14:creationId xmlns:p14="http://schemas.microsoft.com/office/powerpoint/2010/main" val="1441102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xfrm>
            <a:off x="747657" y="0"/>
            <a:ext cx="7648687" cy="1051560"/>
          </a:xfrm>
        </p:spPr>
        <p:txBody>
          <a:bodyPr/>
          <a:lstStyle/>
          <a:p>
            <a:r>
              <a:rPr lang="en-US" dirty="0"/>
              <a:t>Export Strategies	</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p:txBody>
          <a:bodyPr>
            <a:noAutofit/>
          </a:bodyPr>
          <a:lstStyle/>
          <a:p>
            <a:pPr marR="0" lvl="0" algn="l" defTabSz="914400" rtl="0" eaLnBrk="1" fontAlgn="auto" latinLnBrk="0" hangingPunct="1">
              <a:lnSpc>
                <a:spcPct val="100000"/>
              </a:lnSpc>
              <a:spcBef>
                <a:spcPts val="0"/>
              </a:spcBef>
              <a:spcAft>
                <a:spcPts val="1200"/>
              </a:spcAft>
              <a:buClrTx/>
              <a:buSzTx/>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Exporting involves using domestic plants as a production base for exporting to foreign markets.</a:t>
            </a:r>
          </a:p>
          <a:p>
            <a:pPr marR="0" lvl="0" algn="l" defTabSz="914400" rtl="0" eaLnBrk="1" fontAlgn="auto" latinLnBrk="0" hangingPunct="1">
              <a:lnSpc>
                <a:spcPct val="100000"/>
              </a:lnSpc>
              <a:spcBef>
                <a:spcPts val="0"/>
              </a:spcBef>
              <a:spcAft>
                <a:spcPts val="1200"/>
              </a:spcAft>
              <a:buClrTx/>
              <a:buSzTx/>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Advantages: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Conservative way to test international waters.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Minimizes both risk and capital investment requirements.</a:t>
            </a:r>
          </a:p>
          <a:p>
            <a:pPr marR="0" lvl="0" algn="l" defTabSz="914400" rtl="0" eaLnBrk="1" fontAlgn="auto" latinLnBrk="0" hangingPunct="1">
              <a:lnSpc>
                <a:spcPct val="100000"/>
              </a:lnSpc>
              <a:spcBef>
                <a:spcPts val="0"/>
              </a:spcBef>
              <a:spcAft>
                <a:spcPts val="1200"/>
              </a:spcAft>
              <a:buClrTx/>
              <a:buSzTx/>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An export strategy is vulnerable when:</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Home-country manufacturing costs are higher than in foreign countries where rivals have plants.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Distant market product transportation costs are relatively high.</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Adverse shifts can occur in currency exchange rates.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12</a:t>
            </a:fld>
            <a:endParaRPr lang="en-US" dirty="0"/>
          </a:p>
        </p:txBody>
      </p:sp>
    </p:spTree>
    <p:extLst>
      <p:ext uri="{BB962C8B-B14F-4D97-AF65-F5344CB8AC3E}">
        <p14:creationId xmlns:p14="http://schemas.microsoft.com/office/powerpoint/2010/main" val="2285121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noFill/>
        </p:spPr>
        <p:txBody>
          <a:bodyPr/>
          <a:lstStyle/>
          <a:p>
            <a:r>
              <a:rPr lang="en-US" dirty="0">
                <a:solidFill>
                  <a:schemeClr val="tx1"/>
                </a:solidFill>
              </a:rPr>
              <a:t>CORE CONCEPTS: Political and Economic Risks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p:txBody>
          <a:bodyPr>
            <a:normAutofit/>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Political risks </a:t>
            </a: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stem from instability or weakness in national governments and hostility to foreign business.</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Economic risks </a:t>
            </a: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stem from the instability of a country's monetary system, changes in economic and regulatory policies, and the lack of property rights protections.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13</a:t>
            </a:fld>
            <a:endParaRPr lang="en-US" dirty="0"/>
          </a:p>
        </p:txBody>
      </p:sp>
    </p:spTree>
    <p:extLst>
      <p:ext uri="{BB962C8B-B14F-4D97-AF65-F5344CB8AC3E}">
        <p14:creationId xmlns:p14="http://schemas.microsoft.com/office/powerpoint/2010/main" val="919080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Thinking Strategically</a:t>
            </a:r>
          </a:p>
        </p:txBody>
      </p:sp>
      <p:sp>
        <p:nvSpPr>
          <p:cNvPr id="3" name="Content Placeholder 2">
            <a:extLst>
              <a:ext uri="{FF2B5EF4-FFF2-40B4-BE49-F238E27FC236}">
                <a16:creationId xmlns:a16="http://schemas.microsoft.com/office/drawing/2014/main" id="{B21CECA9-C7F7-0C3C-F188-D2355C2F39A0}"/>
              </a:ext>
            </a:extLst>
          </p:cNvPr>
          <p:cNvSpPr>
            <a:spLocks noGrp="1"/>
          </p:cNvSpPr>
          <p:nvPr>
            <p:ph sz="quarter" idx="11"/>
          </p:nvPr>
        </p:nvSpPr>
        <p:spPr/>
        <p:txBody>
          <a:bodyPr>
            <a:normAutofit/>
          </a:bodyPr>
          <a:lstStyle/>
          <a:p>
            <a:pPr>
              <a:spcAft>
                <a:spcPts val="1200"/>
              </a:spcAft>
            </a:pPr>
            <a:r>
              <a:rPr lang="en-US" sz="2800" dirty="0"/>
              <a:t>What effects has the adoption of the euro had on the ability of European Union (EU) countries and firms to respond to changes in intranational economic and trade conditions given that they now share a common currency?</a:t>
            </a:r>
          </a:p>
          <a:p>
            <a:pPr>
              <a:spcAft>
                <a:spcPts val="1200"/>
              </a:spcAft>
            </a:pPr>
            <a:r>
              <a:rPr lang="en-US" sz="2800" dirty="0"/>
              <a:t>What should a EU firm do to respond to an adverse currency exchange rate shift in a non-EU country?</a:t>
            </a:r>
          </a:p>
          <a:p>
            <a:pPr>
              <a:spcAft>
                <a:spcPts val="1200"/>
              </a:spcAft>
            </a:pPr>
            <a:r>
              <a:rPr lang="en-US" sz="2800" dirty="0"/>
              <a:t>How will exiting the EU affect the U.K.’s ability to compete in world markets?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14</a:t>
            </a:fld>
            <a:endParaRPr lang="en-US" dirty="0"/>
          </a:p>
        </p:txBody>
      </p:sp>
    </p:spTree>
    <p:extLst>
      <p:ext uri="{BB962C8B-B14F-4D97-AF65-F5344CB8AC3E}">
        <p14:creationId xmlns:p14="http://schemas.microsoft.com/office/powerpoint/2010/main" val="418149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Strategy Options for Entering Foreign Markets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7772400" cy="4971691"/>
          </a:xfrm>
        </p:spPr>
        <p:txBody>
          <a:bodyPr/>
          <a:lstStyle/>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Maintain a national (one country) production base and export goods to foreign markets.</a:t>
            </a:r>
          </a:p>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License foreign firms to produce and distribute the company’s products abroad.</a:t>
            </a:r>
          </a:p>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Employ a franchising strategy.</a:t>
            </a:r>
          </a:p>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Establish a subsidiary in a foreign market via acquisition or internal development.</a:t>
            </a:r>
          </a:p>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Rely on strategic alliances or joint ventures with foreign partners to enter new country markets.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15</a:t>
            </a:fld>
            <a:endParaRPr lang="en-US" dirty="0"/>
          </a:p>
        </p:txBody>
      </p:sp>
    </p:spTree>
    <p:extLst>
      <p:ext uri="{BB962C8B-B14F-4D97-AF65-F5344CB8AC3E}">
        <p14:creationId xmlns:p14="http://schemas.microsoft.com/office/powerpoint/2010/main" val="2290959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Licensing Strategies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7863840" cy="5187595"/>
          </a:xfrm>
        </p:spPr>
        <p:txBody>
          <a:bodyPr>
            <a:noAutofit/>
          </a:bodyPr>
          <a:lstStyle/>
          <a:p>
            <a:pPr marL="0" marR="0" lvl="0" indent="0" algn="l" defTabSz="914400" rtl="0" eaLnBrk="1" fontAlgn="auto" latinLnBrk="0" hangingPunct="1">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Licensing makes sense when a firm:</a:t>
            </a:r>
          </a:p>
          <a:p>
            <a:pPr marL="342900" marR="0" lvl="0" indent="-342900"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Has valuable technical know-how or a patented product but has neither the internal capabilities nor resources to enter foreign markets.</a:t>
            </a:r>
          </a:p>
          <a:p>
            <a:pPr marL="342900" marR="0" lvl="0" indent="-342900"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Wants to avoid risks of committing resources to country markets that are unfamiliar, politically volatile, economically unstable, or otherwise risky.</a:t>
            </a:r>
          </a:p>
          <a:p>
            <a:pPr marL="342900" marR="0" lvl="0" indent="-342900"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Seeks to generate income from potential royalties.</a:t>
            </a:r>
          </a:p>
          <a:p>
            <a:pPr marL="0" marR="0" lvl="0" indent="0" algn="l" defTabSz="914400" rtl="0" eaLnBrk="1" fontAlgn="auto" latinLnBrk="0" hangingPunct="1">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Disadvantage of licensing:</a:t>
            </a:r>
          </a:p>
          <a:p>
            <a:pPr marL="342900" marR="0" lvl="0" indent="-342900"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Difficulty in maintaining control over the use of technical know-how provided to foreign firms.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16</a:t>
            </a:fld>
            <a:endParaRPr lang="en-US" dirty="0"/>
          </a:p>
        </p:txBody>
      </p:sp>
    </p:spTree>
    <p:extLst>
      <p:ext uri="{BB962C8B-B14F-4D97-AF65-F5344CB8AC3E}">
        <p14:creationId xmlns:p14="http://schemas.microsoft.com/office/powerpoint/2010/main" val="669560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Franchising Strategies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7863840" cy="5396822"/>
          </a:xfrm>
        </p:spPr>
        <p:txBody>
          <a:bodyPr>
            <a:noAutofit/>
          </a:bodyPr>
          <a:lstStyle/>
          <a:p>
            <a:pPr marL="0" marR="0" lvl="0" indent="0" algn="l" defTabSz="914400" rtl="0" eaLnBrk="1" fontAlgn="auto" latinLnBrk="0" hangingPunct="1">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Franchising strategies are often better suited to the global expansion of service and retailing enterprises.</a:t>
            </a:r>
          </a:p>
          <a:p>
            <a:pPr marL="0" marR="0" lvl="0" indent="0" algn="l" defTabSz="914400" rtl="0" eaLnBrk="1" fontAlgn="auto" latinLnBrk="0" hangingPunct="1">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Advantages:</a:t>
            </a:r>
          </a:p>
          <a:p>
            <a:pPr marL="342900" marR="0" lvl="0" indent="-342900"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Franchisee bears many of the costs and risks of establishing foreign locations.</a:t>
            </a:r>
          </a:p>
          <a:p>
            <a:pPr marL="342900" marR="0" lvl="0" indent="-342900"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Franchisor must expend only the resources to recruit, train, and support franchisees.</a:t>
            </a:r>
          </a:p>
          <a:p>
            <a:pPr marL="0" marR="0" lvl="0" indent="0" algn="l" defTabSz="914400" rtl="0" eaLnBrk="1" fontAlgn="auto" latinLnBrk="0" hangingPunct="1">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Disadvantages:</a:t>
            </a:r>
          </a:p>
          <a:p>
            <a:pPr marL="342900" marR="0" lvl="0" indent="-342900"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Maintaining quality control in franchisee operations. </a:t>
            </a:r>
          </a:p>
          <a:p>
            <a:pPr marL="342900" marR="0" lvl="0" indent="-342900"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Allowing franchisees discretion in adapting product offerings to local tastes and expectations.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17</a:t>
            </a:fld>
            <a:endParaRPr lang="en-US" dirty="0"/>
          </a:p>
        </p:txBody>
      </p:sp>
    </p:spTree>
    <p:extLst>
      <p:ext uri="{BB962C8B-B14F-4D97-AF65-F5344CB8AC3E}">
        <p14:creationId xmlns:p14="http://schemas.microsoft.com/office/powerpoint/2010/main" val="2760922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Foreign Subsidiary Strategies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7315200" cy="4971691"/>
          </a:xfrm>
          <a:solidFill>
            <a:schemeClr val="bg1"/>
          </a:solidFill>
        </p:spPr>
        <p:txBody>
          <a:bodyPr>
            <a:normAutofit/>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Foreign subsidiary strategies allow for direct control over all aspects of operating in a foreign market.</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Options for developing a subsidiary:</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Acquiring either a struggling or successful foreign local firm is the quickest, least risky, and most cost-efficient path to hurdling local-market entry barriers.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Establishing a foreign subsidiary from the ground up via internal development relies heavily on the firm’s prior experience with foreign market operations.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18</a:t>
            </a:fld>
            <a:endParaRPr lang="en-US" dirty="0"/>
          </a:p>
        </p:txBody>
      </p:sp>
    </p:spTree>
    <p:extLst>
      <p:ext uri="{BB962C8B-B14F-4D97-AF65-F5344CB8AC3E}">
        <p14:creationId xmlns:p14="http://schemas.microsoft.com/office/powerpoint/2010/main" val="3683151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Internal Development and Startup of a Foreign Subsidiary</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p:txBody>
          <a:bodyPr>
            <a:normAutofit/>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An internal startup strategy is appealing when:</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The parent firm has the experience, competencies, and resources required to develop and operate foreign subsidiaries.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Creating an internal startup is cheaper than making an acquisition in a foreign market.</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Adding new production capacity will not adversely impact the supply–demand balance in the local-market.</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The startup subsidiary can gain access to local distribution networks (perhaps due to the firm’s recognized brand name).</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 startup subsidiary will have the size, cost structure, and resources to compete head-to-head against local rivals.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19</a:t>
            </a:fld>
            <a:endParaRPr lang="en-US" dirty="0"/>
          </a:p>
        </p:txBody>
      </p:sp>
    </p:spTree>
    <p:extLst>
      <p:ext uri="{BB962C8B-B14F-4D97-AF65-F5344CB8AC3E}">
        <p14:creationId xmlns:p14="http://schemas.microsoft.com/office/powerpoint/2010/main" val="3628914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8458200" cy="5345610"/>
          </a:xfrm>
        </p:spPr>
        <p:txBody>
          <a:bodyPr>
            <a:noAutofit/>
          </a:bodyPr>
          <a:lstStyle/>
          <a:p>
            <a:pPr marL="457200" marR="0" lvl="0" indent="-457200" algn="l" defTabSz="914400" rtl="0" eaLnBrk="1" fontAlgn="auto" latinLnBrk="0" hangingPunct="1">
              <a:spcBef>
                <a:spcPts val="0"/>
              </a:spcBef>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rPr>
              <a:t>Identify the primary reasons companies choose to compete in international markets.</a:t>
            </a:r>
          </a:p>
          <a:p>
            <a:pPr marL="457200" marR="0" lvl="0" indent="-457200" algn="l" defTabSz="914400" rtl="0" eaLnBrk="1" fontAlgn="auto" latinLnBrk="0" hangingPunct="1">
              <a:spcBef>
                <a:spcPts val="0"/>
              </a:spcBef>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rPr>
              <a:t>Understand why and how differing market conditions across countries influence a company’s strategy choices in international markets.</a:t>
            </a:r>
          </a:p>
          <a:p>
            <a:pPr marL="457200" marR="0" lvl="0" indent="-457200" algn="l" defTabSz="914400" rtl="0" eaLnBrk="1" fontAlgn="auto" latinLnBrk="0" hangingPunct="1">
              <a:spcBef>
                <a:spcPts val="0"/>
              </a:spcBef>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rPr>
              <a:t>Identify the five general modes of entry into foreign markets.</a:t>
            </a:r>
          </a:p>
          <a:p>
            <a:pPr marL="457200" marR="0" lvl="0" indent="-457200" algn="l" defTabSz="914400" rtl="0" eaLnBrk="1" fontAlgn="auto" latinLnBrk="0" hangingPunct="1">
              <a:spcBef>
                <a:spcPts val="0"/>
              </a:spcBef>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rPr>
              <a:t>Identify the three main options for tailoring a company’s international strategy to cross-country differences in market conditions and buyer preferences.</a:t>
            </a:r>
          </a:p>
          <a:p>
            <a:pPr marL="457200" marR="0" lvl="0" indent="-457200" algn="l" defTabSz="914400" rtl="0" eaLnBrk="1" fontAlgn="auto" latinLnBrk="0" hangingPunct="1">
              <a:spcBef>
                <a:spcPts val="0"/>
              </a:spcBef>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rPr>
              <a:t>Explain how multinational companies are able to use international operations to improve overall competitiveness.</a:t>
            </a:r>
          </a:p>
          <a:p>
            <a:pPr marL="457200" marR="0" lvl="0" indent="-457200" algn="l" defTabSz="914400" rtl="0" eaLnBrk="1" fontAlgn="auto" latinLnBrk="0" hangingPunct="1">
              <a:spcBef>
                <a:spcPts val="0"/>
              </a:spcBef>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rPr>
              <a:t>Recognize the unique characteristics of competing in developing-country markets.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2</a:t>
            </a:fld>
            <a:endParaRPr lang="en-US" dirty="0"/>
          </a:p>
        </p:txBody>
      </p:sp>
    </p:spTree>
    <p:extLst>
      <p:ext uri="{BB962C8B-B14F-4D97-AF65-F5344CB8AC3E}">
        <p14:creationId xmlns:p14="http://schemas.microsoft.com/office/powerpoint/2010/main" val="22629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0" y="0"/>
            <a:ext cx="9144002" cy="1051560"/>
          </a:xfrm>
        </p:spPr>
        <p:txBody>
          <a:bodyPr/>
          <a:lstStyle/>
          <a:p>
            <a:r>
              <a:rPr lang="en-US" dirty="0"/>
              <a:t>Alliance and Joint Venture Strategies </a:t>
            </a:r>
            <a:r>
              <a:rPr lang="en-US" sz="1400" dirty="0"/>
              <a:t>(1 of 2) </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8321040" cy="5345610"/>
          </a:xfrm>
        </p:spPr>
        <p:txBody>
          <a:bodyPr>
            <a:noAutofit/>
          </a:bodyPr>
          <a:lstStyle/>
          <a:p>
            <a:pPr marL="0" marR="0" lvl="0" indent="0" algn="l" defTabSz="914400" rtl="0" eaLnBrk="1" fontAlgn="auto" latinLnBrk="0" hangingPunct="1">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Mutual benefits of cross-border alliances:</a:t>
            </a:r>
          </a:p>
          <a:p>
            <a:pPr marL="347472" marR="0" lvl="0" indent="-347472" algn="l" defTabSz="914400" rtl="0" eaLnBrk="1" fontAlgn="auto" latinLnBrk="0" hangingPunct="1">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Strengthens a firm’s competitiveness in world markets.</a:t>
            </a:r>
          </a:p>
          <a:p>
            <a:pPr marL="347472" marR="0" lvl="0" indent="-347472" algn="l" defTabSz="914400" rtl="0" eaLnBrk="1" fontAlgn="auto" latinLnBrk="0" hangingPunct="1">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Facilitates host country approval of entry into local-markets.</a:t>
            </a:r>
          </a:p>
          <a:p>
            <a:pPr marL="347472" marR="0" lvl="0" indent="-347472" algn="l" defTabSz="914400" rtl="0" eaLnBrk="1" fontAlgn="auto" latinLnBrk="0" hangingPunct="1">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Captures economies of scale in production and marketing.</a:t>
            </a:r>
          </a:p>
          <a:p>
            <a:pPr marL="347472" marR="0" lvl="0" indent="-347472" algn="l" defTabSz="914400" rtl="0" eaLnBrk="1" fontAlgn="auto" latinLnBrk="0" hangingPunct="1">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Fills gaps in technical expertise and local-market knowledge.</a:t>
            </a:r>
          </a:p>
          <a:p>
            <a:pPr marL="347472" marR="0" lvl="0" indent="-347472" algn="l" defTabSz="914400" rtl="0" eaLnBrk="1" fontAlgn="auto" latinLnBrk="0" hangingPunct="1">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Promotes sharing of distribution facilities, dealer networks, and mutual access to customers.</a:t>
            </a:r>
          </a:p>
          <a:p>
            <a:pPr marL="347472" marR="0" lvl="0" indent="-347472" algn="l" defTabSz="914400" rtl="0" eaLnBrk="1" fontAlgn="auto" latinLnBrk="0" hangingPunct="1">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Assists in coordination of attacks on mutual rivals and the provision of mutual support.</a:t>
            </a:r>
          </a:p>
          <a:p>
            <a:pPr marL="347472" marR="0" lvl="0" indent="-347472" algn="l" defTabSz="914400" rtl="0" eaLnBrk="1" fontAlgn="auto" latinLnBrk="0" hangingPunct="1">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Builds working relationships with local political and host country governmental entities.</a:t>
            </a:r>
          </a:p>
          <a:p>
            <a:pPr marL="347472" marR="0" lvl="0" indent="-347472" algn="l" defTabSz="914400" rtl="0" eaLnBrk="1" fontAlgn="auto" latinLnBrk="0" hangingPunct="1">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Fosters agreements on technical and process standards.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20</a:t>
            </a:fld>
            <a:endParaRPr lang="en-US" dirty="0"/>
          </a:p>
        </p:txBody>
      </p:sp>
    </p:spTree>
    <p:extLst>
      <p:ext uri="{BB962C8B-B14F-4D97-AF65-F5344CB8AC3E}">
        <p14:creationId xmlns:p14="http://schemas.microsoft.com/office/powerpoint/2010/main" val="2915594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1" y="0"/>
            <a:ext cx="9144000" cy="1051560"/>
          </a:xfrm>
        </p:spPr>
        <p:txBody>
          <a:bodyPr/>
          <a:lstStyle/>
          <a:p>
            <a:r>
              <a:rPr lang="en-US" dirty="0"/>
              <a:t>Alliance and Joint Venture Strategies </a:t>
            </a:r>
            <a:r>
              <a:rPr lang="en-US" sz="1400" dirty="0"/>
              <a:t>(2 of 2) </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7680960" cy="4971691"/>
          </a:xfrm>
        </p:spPr>
        <p:txBody>
          <a:bodyPr>
            <a:normAutofit/>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Individual partner benefits of alliances: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Preservation of each partner firm’s independence.</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Avoidance of the firm’s use of scarce financial resources to fund acquisitions.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Retention of the firm’s flexibility to readily disengage once the purpose of the alliance has been served.</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Option to withdraw from the alliance if its benefits prove elusive, unlike the more permanent arrangement required by an acquisition.</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21</a:t>
            </a:fld>
            <a:endParaRPr lang="en-US" dirty="0"/>
          </a:p>
        </p:txBody>
      </p:sp>
    </p:spTree>
    <p:extLst>
      <p:ext uri="{BB962C8B-B14F-4D97-AF65-F5344CB8AC3E}">
        <p14:creationId xmlns:p14="http://schemas.microsoft.com/office/powerpoint/2010/main" val="1943369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pPr>
              <a:lnSpc>
                <a:spcPct val="80000"/>
              </a:lnSpc>
            </a:pPr>
            <a:r>
              <a:rPr lang="en-US" dirty="0"/>
              <a:t>Concepts and Connections 7.1 Walgreens Boots Alliance, Inc.: Entering Foreign Markets via Alliance Followed by Merger</a:t>
            </a:r>
          </a:p>
        </p:txBody>
      </p:sp>
      <p:sp>
        <p:nvSpPr>
          <p:cNvPr id="3" name="Content Placeholder 2">
            <a:extLst>
              <a:ext uri="{FF2B5EF4-FFF2-40B4-BE49-F238E27FC236}">
                <a16:creationId xmlns:a16="http://schemas.microsoft.com/office/drawing/2014/main" id="{B21CECA9-C7F7-0C3C-F188-D2355C2F39A0}"/>
              </a:ext>
            </a:extLst>
          </p:cNvPr>
          <p:cNvSpPr>
            <a:spLocks noGrp="1"/>
          </p:cNvSpPr>
          <p:nvPr>
            <p:ph sz="quarter" idx="11"/>
          </p:nvPr>
        </p:nvSpPr>
        <p:spPr/>
        <p:txBody>
          <a:bodyPr>
            <a:normAutofit/>
          </a:bodyPr>
          <a:lstStyle/>
          <a:p>
            <a:pPr>
              <a:spcAft>
                <a:spcPts val="1200"/>
              </a:spcAft>
            </a:pPr>
            <a:r>
              <a:rPr lang="en-US" sz="2800" dirty="0"/>
              <a:t>Did industry consolidation provoke Walgreens to make its strategic international acquisition?</a:t>
            </a:r>
          </a:p>
          <a:p>
            <a:pPr>
              <a:spcAft>
                <a:spcPts val="1200"/>
              </a:spcAft>
            </a:pPr>
            <a:r>
              <a:rPr lang="en-US" sz="2800" dirty="0"/>
              <a:t>What strategic advantages does the alliance between Walgreens and Alliance Boots bring to both partners?</a:t>
            </a:r>
          </a:p>
          <a:p>
            <a:pPr>
              <a:spcAft>
                <a:spcPts val="1200"/>
              </a:spcAft>
            </a:pPr>
            <a:r>
              <a:rPr lang="en-US" sz="2800" dirty="0"/>
              <a:t>What internal challenges could the merger create for Walgreens as it strives to integrate and adjust to the risks of entry into international markets?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22</a:t>
            </a:fld>
            <a:endParaRPr lang="en-US" dirty="0"/>
          </a:p>
        </p:txBody>
      </p:sp>
    </p:spTree>
    <p:extLst>
      <p:ext uri="{BB962C8B-B14F-4D97-AF65-F5344CB8AC3E}">
        <p14:creationId xmlns:p14="http://schemas.microsoft.com/office/powerpoint/2010/main" val="2735986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The Risks of Strategic Alliances with Foreign Partners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8412480" cy="4971691"/>
          </a:xfrm>
        </p:spPr>
        <p:txBody>
          <a:bodyPr>
            <a:normAutofit/>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Pitfalls to the success of alliances: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Language and cultural barriers.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Diversity in ethical standards, partner values and objectives, corporate strategies, and operating practices.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Development of trust, coordination, and effective communications between partners.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Interpersonal conflict among partners’ managers.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Overdependence on foreign partners for essential expertise and competitive capabilities.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23</a:t>
            </a:fld>
            <a:endParaRPr lang="en-US" dirty="0"/>
          </a:p>
        </p:txBody>
      </p:sp>
    </p:spTree>
    <p:extLst>
      <p:ext uri="{BB962C8B-B14F-4D97-AF65-F5344CB8AC3E}">
        <p14:creationId xmlns:p14="http://schemas.microsoft.com/office/powerpoint/2010/main" val="1623684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International Strategy: Three Principal Options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7863840" cy="5345610"/>
          </a:xfrm>
        </p:spPr>
        <p:txBody>
          <a:bodyPr>
            <a:normAutofit/>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Choosing between localized </a:t>
            </a:r>
            <a:r>
              <a:rPr kumimoji="0" lang="en-US"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multicountry</a:t>
            </a: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strategies or a global strategy:</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Deciding upon the degree to vary a firm’s competitive approach country by country to fit the specific market conditions and buyer preferences in each host country when operating in two or more foreign markets.</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Options for tailoring a firm's international strategy:</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Multidomestic strategy (think local, act local).</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Transnational strategy (think global, act local).</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Global strategy (think global, act global).</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24</a:t>
            </a:fld>
            <a:endParaRPr lang="en-US" dirty="0"/>
          </a:p>
        </p:txBody>
      </p:sp>
    </p:spTree>
    <p:extLst>
      <p:ext uri="{BB962C8B-B14F-4D97-AF65-F5344CB8AC3E}">
        <p14:creationId xmlns:p14="http://schemas.microsoft.com/office/powerpoint/2010/main" val="3213549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Figure 7.1 A Company’s Three Principal Strategic Options for Competing Internationally</a:t>
            </a:r>
          </a:p>
        </p:txBody>
      </p:sp>
      <p:pic>
        <p:nvPicPr>
          <p:cNvPr id="13" name="Picture 7" descr="A figure lists a company's three strategic options for competing internationally.">
            <a:extLst>
              <a:ext uri="{FF2B5EF4-FFF2-40B4-BE49-F238E27FC236}">
                <a16:creationId xmlns:a16="http://schemas.microsoft.com/office/drawing/2014/main" id="{76748967-9C76-43BA-76FF-27BB772076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6115" y="1128416"/>
            <a:ext cx="5513996" cy="51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a:extLst>
              <a:ext uri="{FF2B5EF4-FFF2-40B4-BE49-F238E27FC236}">
                <a16:creationId xmlns:a16="http://schemas.microsoft.com/office/drawing/2014/main" id="{042DCD17-EA52-D31C-EDDA-83B17E3ED13C}"/>
              </a:ext>
            </a:extLst>
          </p:cNvPr>
          <p:cNvSpPr>
            <a:spLocks noGrp="1"/>
          </p:cNvSpPr>
          <p:nvPr>
            <p:ph type="body" sz="quarter" idx="14"/>
          </p:nvPr>
        </p:nvSpPr>
        <p:spPr/>
        <p:txBody>
          <a:bodyPr/>
          <a:lstStyle/>
          <a:p>
            <a:r>
              <a:rPr lang="en-US" dirty="0">
                <a:hlinkClick r:id="rId4" action="ppaction://hlinksldjump"/>
              </a:rPr>
              <a:t>Access the text alternative for slide images.</a:t>
            </a:r>
            <a:endParaRPr lang="en-US" dirty="0"/>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25</a:t>
            </a:fld>
            <a:endParaRPr lang="en-US" dirty="0"/>
          </a:p>
        </p:txBody>
      </p:sp>
    </p:spTree>
    <p:extLst>
      <p:ext uri="{BB962C8B-B14F-4D97-AF65-F5344CB8AC3E}">
        <p14:creationId xmlns:p14="http://schemas.microsoft.com/office/powerpoint/2010/main" val="275649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noFill/>
        </p:spPr>
        <p:txBody>
          <a:bodyPr/>
          <a:lstStyle/>
          <a:p>
            <a:r>
              <a:rPr lang="en-US" dirty="0">
                <a:solidFill>
                  <a:schemeClr val="tx1"/>
                </a:solidFill>
              </a:rPr>
              <a:t>CORE CONCEPT: International Strategy</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A company's </a:t>
            </a:r>
            <a:r>
              <a:rPr kumimoji="0" lang="en-US" sz="28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international strategy </a:t>
            </a: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is its strategy for competing in two or more countries simultaneously.</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26</a:t>
            </a:fld>
            <a:endParaRPr lang="en-US" dirty="0"/>
          </a:p>
        </p:txBody>
      </p:sp>
    </p:spTree>
    <p:extLst>
      <p:ext uri="{BB962C8B-B14F-4D97-AF65-F5344CB8AC3E}">
        <p14:creationId xmlns:p14="http://schemas.microsoft.com/office/powerpoint/2010/main" val="1851261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A1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171450" y="0"/>
            <a:ext cx="8801100" cy="1051560"/>
          </a:xfrm>
        </p:spPr>
        <p:txBody>
          <a:bodyPr/>
          <a:lstStyle/>
          <a:p>
            <a:r>
              <a:rPr lang="en-US" dirty="0"/>
              <a:t>Multidomestic Strategy—A Think Local, Act Local Approach to Strategy Making</a:t>
            </a:r>
            <a:endParaRPr lang="en-US" sz="1600" dirty="0"/>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7589520" cy="4971691"/>
          </a:xfrm>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Think Local, Act Local:</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 firm varies its product offerings and basic competitive strategy from country to country.</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Useful when:</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Significant country-to-country differences exist in customer preferences, buying habits, distribution channels, or marketing methods.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Host governments enact local content requirements or trade restrictions that preclude a uniform, coordinated worldwide market approach.</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A1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27</a:t>
            </a:fld>
            <a:endParaRPr lang="en-US" dirty="0"/>
          </a:p>
        </p:txBody>
      </p:sp>
    </p:spTree>
    <p:extLst>
      <p:ext uri="{BB962C8B-B14F-4D97-AF65-F5344CB8AC3E}">
        <p14:creationId xmlns:p14="http://schemas.microsoft.com/office/powerpoint/2010/main" val="3219286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noFill/>
        </p:spPr>
        <p:txBody>
          <a:bodyPr/>
          <a:lstStyle/>
          <a:p>
            <a:r>
              <a:rPr lang="en-US" dirty="0">
                <a:solidFill>
                  <a:schemeClr val="tx1"/>
                </a:solidFill>
              </a:rPr>
              <a:t>CORE CONCEPT: Multidomestic Strategy</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A</a:t>
            </a:r>
            <a:r>
              <a:rPr kumimoji="0" lang="en-US" sz="28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 multidomestic strategy </a:t>
            </a: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calls for varying a company’s product offering and competitive approach from country to country in an effort to be responsive to significant cross-country differences in customer preferences, buyer purchasing habits, distribution channels, or marketing methods. </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Think local, act local strategy-making </a:t>
            </a: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approaches are also essential when host-government regulations or trade policies preclude a uniform, coordinated worldwide market approach.</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28</a:t>
            </a:fld>
            <a:endParaRPr lang="en-US" dirty="0"/>
          </a:p>
        </p:txBody>
      </p:sp>
    </p:spTree>
    <p:extLst>
      <p:ext uri="{BB962C8B-B14F-4D97-AF65-F5344CB8AC3E}">
        <p14:creationId xmlns:p14="http://schemas.microsoft.com/office/powerpoint/2010/main" val="509032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Think Local, Act Local Strategies: Two Big Drawbacks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These strategies can hinder the transfer of competencies and resources across country boundaries because the strategies in different host countries can be grounded in varying competencies and capabilities.</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They do not promote building a single, unified competitive advantage, especially one based on low-cost leadership.</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29</a:t>
            </a:fld>
            <a:endParaRPr lang="en-US" dirty="0"/>
          </a:p>
        </p:txBody>
      </p:sp>
    </p:spTree>
    <p:extLst>
      <p:ext uri="{BB962C8B-B14F-4D97-AF65-F5344CB8AC3E}">
        <p14:creationId xmlns:p14="http://schemas.microsoft.com/office/powerpoint/2010/main" val="122586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solidFill>
                  <a:schemeClr val="tx1"/>
                </a:solidFill>
              </a:rPr>
              <a:t>Why Companies Expand into International Markets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p:txBody>
          <a:bodyPr>
            <a:normAutofit/>
          </a:bodyPr>
          <a:lstStyle/>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To gain access to new customers.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To achieve lower costs through economies of scale, experience, and increased purchasing power.</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To gain access to low-cost inputs of production.</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To further exploit its core competencies.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To gain access to resources and capabilities located in foreign markets.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Also, to retain their position as a key supply chain partner to major customers.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3</a:t>
            </a:fld>
            <a:endParaRPr lang="en-US" dirty="0"/>
          </a:p>
        </p:txBody>
      </p:sp>
    </p:spTree>
    <p:extLst>
      <p:ext uri="{BB962C8B-B14F-4D97-AF65-F5344CB8AC3E}">
        <p14:creationId xmlns:p14="http://schemas.microsoft.com/office/powerpoint/2010/main" val="2985231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A1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342900" y="0"/>
            <a:ext cx="8458200" cy="1051560"/>
          </a:xfrm>
        </p:spPr>
        <p:txBody>
          <a:bodyPr/>
          <a:lstStyle/>
          <a:p>
            <a:r>
              <a:rPr lang="en-US" dirty="0"/>
              <a:t>Global Strategy—A Think Global, Act Global Approach to Strategy Making</a:t>
            </a:r>
            <a:endParaRPr lang="en-US" sz="1600" dirty="0"/>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8595360" cy="4971691"/>
          </a:xfrm>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Think Global, Act Global Strategy:</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Integrates and coordinates the firm’s strategic moves worldwide.</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Promotes establishing an identifiably uniform brand image and reputation from country to country.</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Focuses the firm’s full resources on securing a sustainable low-cost or differentiation-based competitive advantage over both domestic rivals and global rivals.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A1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30</a:t>
            </a:fld>
            <a:endParaRPr lang="en-US" dirty="0"/>
          </a:p>
        </p:txBody>
      </p:sp>
    </p:spTree>
    <p:extLst>
      <p:ext uri="{BB962C8B-B14F-4D97-AF65-F5344CB8AC3E}">
        <p14:creationId xmlns:p14="http://schemas.microsoft.com/office/powerpoint/2010/main" val="1747834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noFill/>
        </p:spPr>
        <p:txBody>
          <a:bodyPr/>
          <a:lstStyle/>
          <a:p>
            <a:r>
              <a:rPr lang="en-US" dirty="0">
                <a:solidFill>
                  <a:schemeClr val="tx1"/>
                </a:solidFill>
              </a:rPr>
              <a:t>CORE CONCEPT: Global Strategies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7936992" cy="4971691"/>
          </a:xfrm>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Global strategies </a:t>
            </a: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employ the same basic competitive approach in all countries where a company operates and are best suited to industries that are globally standardized in terms of customer preferences, buyer purchasing habits, distribution channels, or marketing methods. </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This is the </a:t>
            </a:r>
            <a:r>
              <a:rPr kumimoji="0" lang="en-US" sz="28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think global, act global </a:t>
            </a: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strategic theme.</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31</a:t>
            </a:fld>
            <a:endParaRPr lang="en-US" dirty="0"/>
          </a:p>
        </p:txBody>
      </p:sp>
    </p:spTree>
    <p:extLst>
      <p:ext uri="{BB962C8B-B14F-4D97-AF65-F5344CB8AC3E}">
        <p14:creationId xmlns:p14="http://schemas.microsoft.com/office/powerpoint/2010/main" val="3808698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A1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171450" y="0"/>
            <a:ext cx="8801100" cy="1051560"/>
          </a:xfrm>
        </p:spPr>
        <p:txBody>
          <a:bodyPr/>
          <a:lstStyle/>
          <a:p>
            <a:r>
              <a:rPr lang="en-US" dirty="0"/>
              <a:t>Transnational Strategy—A Think Global, Act Local Approach to Strategy Making</a:t>
            </a:r>
            <a:endParaRPr lang="en-US" sz="1600" dirty="0"/>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8283512" cy="4971691"/>
          </a:xfrm>
        </p:spPr>
        <p:txBody>
          <a:bodyPr>
            <a:normAutofit/>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 middle-ground approach that entails:</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Utilizing the same basic competitive theme (low-cost, differentiation, or focused) in each country but allows local managers the latitude to:</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Incorporate whatever country-specific variations in product attributes are needed to best satisfy local buyers.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Make whatever adjustments in production, distribution, and marketing are needed to respond to local-market conditions and compete successfully against local rivals.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A1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32</a:t>
            </a:fld>
            <a:endParaRPr lang="en-US" dirty="0"/>
          </a:p>
        </p:txBody>
      </p:sp>
    </p:spTree>
    <p:extLst>
      <p:ext uri="{BB962C8B-B14F-4D97-AF65-F5344CB8AC3E}">
        <p14:creationId xmlns:p14="http://schemas.microsoft.com/office/powerpoint/2010/main" val="2655998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noFill/>
        </p:spPr>
        <p:txBody>
          <a:bodyPr/>
          <a:lstStyle/>
          <a:p>
            <a:r>
              <a:rPr lang="en-US" dirty="0">
                <a:solidFill>
                  <a:schemeClr val="tx1"/>
                </a:solidFill>
              </a:rPr>
              <a:t>CORE CONCEPT: Transnational Strategy</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A </a:t>
            </a:r>
            <a:r>
              <a:rPr kumimoji="0" lang="en-US" sz="28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transnational strategy </a:t>
            </a: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is a </a:t>
            </a:r>
            <a:r>
              <a:rPr kumimoji="0" lang="en-US" sz="2800" b="1" i="0" u="none" strike="noStrike" kern="1200" cap="none" spc="0" normalizeH="0" baseline="0" noProof="0" dirty="0">
                <a:ln>
                  <a:noFill/>
                </a:ln>
                <a:solidFill>
                  <a:srgbClr val="E21A23"/>
                </a:solidFill>
                <a:effectLst/>
                <a:uLnTx/>
                <a:uFillTx/>
                <a:latin typeface="Calibri" panose="020F0502020204030204" pitchFamily="34" charset="0"/>
                <a:ea typeface="+mn-ea"/>
                <a:cs typeface="+mn-cs"/>
              </a:rPr>
              <a:t>think global, act local </a:t>
            </a:r>
            <a:r>
              <a:rPr kumimoji="0" lang="en-US" sz="280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approach to strategy making that involves employing essentially the same strategic theme (low-cost, differentiation, focused, best-cost) in all country markets, while allowing some country-to-country customization to fit local-market conditions.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A9DB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33</a:t>
            </a:fld>
            <a:endParaRPr lang="en-US" dirty="0"/>
          </a:p>
        </p:txBody>
      </p:sp>
    </p:spTree>
    <p:extLst>
      <p:ext uri="{BB962C8B-B14F-4D97-AF65-F5344CB8AC3E}">
        <p14:creationId xmlns:p14="http://schemas.microsoft.com/office/powerpoint/2010/main" val="3398616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xfrm>
            <a:off x="524656" y="0"/>
            <a:ext cx="8094688" cy="1051560"/>
          </a:xfrm>
        </p:spPr>
        <p:txBody>
          <a:bodyPr/>
          <a:lstStyle/>
          <a:p>
            <a:r>
              <a:rPr lang="en-US" dirty="0"/>
              <a:t>Concepts and Connections 7.2 Four Seasons Hotels: Local Character, Global Service</a:t>
            </a:r>
          </a:p>
        </p:txBody>
      </p:sp>
      <p:sp>
        <p:nvSpPr>
          <p:cNvPr id="3" name="Content Placeholder 2">
            <a:extLst>
              <a:ext uri="{FF2B5EF4-FFF2-40B4-BE49-F238E27FC236}">
                <a16:creationId xmlns:a16="http://schemas.microsoft.com/office/drawing/2014/main" id="{B21CECA9-C7F7-0C3C-F188-D2355C2F39A0}"/>
              </a:ext>
            </a:extLst>
          </p:cNvPr>
          <p:cNvSpPr>
            <a:spLocks noGrp="1"/>
          </p:cNvSpPr>
          <p:nvPr>
            <p:ph sz="quarter" idx="11"/>
          </p:nvPr>
        </p:nvSpPr>
        <p:spPr/>
        <p:txBody>
          <a:bodyPr>
            <a:normAutofit/>
          </a:bodyPr>
          <a:lstStyle/>
          <a:p>
            <a:pPr>
              <a:spcAft>
                <a:spcPts val="1200"/>
              </a:spcAft>
            </a:pPr>
            <a:r>
              <a:rPr lang="en-US" sz="2800" dirty="0"/>
              <a:t>Why has Four Seasons Hotels been so successful in expanding its hospitality operations into a broad diversity of countries?</a:t>
            </a:r>
          </a:p>
          <a:p>
            <a:pPr>
              <a:spcAft>
                <a:spcPts val="1200"/>
              </a:spcAft>
            </a:pPr>
            <a:r>
              <a:rPr lang="en-US" sz="2800" dirty="0"/>
              <a:t>How should local hotel competitors respond to Four Seasons Hotels’ continued expansion into their markets?</a:t>
            </a:r>
          </a:p>
          <a:p>
            <a:pPr>
              <a:spcAft>
                <a:spcPts val="1200"/>
              </a:spcAft>
            </a:pPr>
            <a:r>
              <a:rPr lang="en-US" sz="2800" dirty="0"/>
              <a:t>Why would a global economic slowdown likely not dampen demand for the Four Seasons luxury hotel offerings? A pandemic?</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34</a:t>
            </a:fld>
            <a:endParaRPr lang="en-US" dirty="0"/>
          </a:p>
        </p:txBody>
      </p:sp>
    </p:spTree>
    <p:extLst>
      <p:ext uri="{BB962C8B-B14F-4D97-AF65-F5344CB8AC3E}">
        <p14:creationId xmlns:p14="http://schemas.microsoft.com/office/powerpoint/2010/main" val="2504022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869430" y="0"/>
            <a:ext cx="7405140" cy="1051560"/>
          </a:xfrm>
        </p:spPr>
        <p:txBody>
          <a:bodyPr/>
          <a:lstStyle/>
          <a:p>
            <a:pPr>
              <a:lnSpc>
                <a:spcPct val="100000"/>
              </a:lnSpc>
            </a:pPr>
            <a:r>
              <a:rPr lang="en-US" dirty="0"/>
              <a:t>Using International Operations to Improve Overall Competitiveness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7818120" cy="4971691"/>
          </a:xfrm>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 firm can gain competitive advantage by expanding outside its domestic market in three important ways.</a:t>
            </a:r>
          </a:p>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Use location to lower costs or help achieve greater product differentiation.</a:t>
            </a:r>
          </a:p>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Transfer competitively valuable resources and capabilities from one country to another or share them across international borders to extend its competitive advantages. </a:t>
            </a:r>
          </a:p>
          <a:p>
            <a:pPr marL="457200" marR="0" lvl="0" indent="-4572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Use cross-border coordination in ways that a domestic-only competitor cannot.</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35</a:t>
            </a:fld>
            <a:endParaRPr lang="en-US" dirty="0"/>
          </a:p>
        </p:txBody>
      </p:sp>
    </p:spTree>
    <p:extLst>
      <p:ext uri="{BB962C8B-B14F-4D97-AF65-F5344CB8AC3E}">
        <p14:creationId xmlns:p14="http://schemas.microsoft.com/office/powerpoint/2010/main" val="4114280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A1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171450" y="0"/>
            <a:ext cx="8801100" cy="1051560"/>
          </a:xfrm>
        </p:spPr>
        <p:txBody>
          <a:bodyPr/>
          <a:lstStyle/>
          <a:p>
            <a:r>
              <a:rPr lang="en-US" dirty="0"/>
              <a:t>Using Location to Build Competitive Advantage</a:t>
            </a:r>
            <a:endParaRPr lang="en-US" sz="1600" dirty="0"/>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8283512" cy="4971691"/>
          </a:xfrm>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Multinational firms attempting to gain location-based competitive advantage should consider:</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Whether to concentrate activities in a few countries or disperse performance of each process to many countries.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Which countries offer the best locational advantage for each activity.</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A1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36</a:t>
            </a:fld>
            <a:endParaRPr lang="en-US" dirty="0"/>
          </a:p>
        </p:txBody>
      </p:sp>
    </p:spTree>
    <p:extLst>
      <p:ext uri="{BB962C8B-B14F-4D97-AF65-F5344CB8AC3E}">
        <p14:creationId xmlns:p14="http://schemas.microsoft.com/office/powerpoint/2010/main" val="2381131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A1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0" y="0"/>
            <a:ext cx="9144000" cy="1051560"/>
          </a:xfrm>
        </p:spPr>
        <p:txBody>
          <a:bodyPr/>
          <a:lstStyle/>
          <a:p>
            <a:r>
              <a:rPr lang="en-US" dirty="0"/>
              <a:t>When to Concentrate Internal Processes in a Few Locations</a:t>
            </a:r>
            <a:endParaRPr lang="en-US" sz="1600" dirty="0"/>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7955280" cy="4971691"/>
          </a:xfrm>
        </p:spPr>
        <p:txBody>
          <a:bodyPr>
            <a:normAutofit/>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Circumstances favor concentrating activities and processes in a few countries when:</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The costs of manufacturing or other activities are significantly lower in some locations than in others.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Significant scale economies can be achieved by concentrating on particular activities.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There is a steep learning curve associated with performing an activity.</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Certain locations offer superior resources, allow better coordination of related activities, or offer other advantages.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A1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37</a:t>
            </a:fld>
            <a:endParaRPr lang="en-US" dirty="0"/>
          </a:p>
        </p:txBody>
      </p:sp>
    </p:spTree>
    <p:extLst>
      <p:ext uri="{BB962C8B-B14F-4D97-AF65-F5344CB8AC3E}">
        <p14:creationId xmlns:p14="http://schemas.microsoft.com/office/powerpoint/2010/main" val="1154782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A1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0" y="0"/>
            <a:ext cx="9144000" cy="1051560"/>
          </a:xfrm>
        </p:spPr>
        <p:txBody>
          <a:bodyPr/>
          <a:lstStyle/>
          <a:p>
            <a:r>
              <a:rPr lang="en-US" dirty="0"/>
              <a:t>When to Disperse Internal Processes Across Many Locations</a:t>
            </a:r>
            <a:endParaRPr lang="en-US" sz="1600" dirty="0"/>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7863840" cy="4971691"/>
          </a:xfrm>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Dispersing activities and processes is advantageous when:</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Buyer-related activities must take place close to buyers.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High transportation costs, diseconomies of large size, and trade barriers make it too expensive to operate from a central location.</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Dispersing activities reduce the risks of fluctuating exchange rates and adverse political developments.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A1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38</a:t>
            </a:fld>
            <a:endParaRPr lang="en-US" dirty="0"/>
          </a:p>
        </p:txBody>
      </p:sp>
    </p:spTree>
    <p:extLst>
      <p:ext uri="{BB962C8B-B14F-4D97-AF65-F5344CB8AC3E}">
        <p14:creationId xmlns:p14="http://schemas.microsoft.com/office/powerpoint/2010/main" val="29368480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xfrm>
            <a:off x="839449" y="0"/>
            <a:ext cx="7465102" cy="1051560"/>
          </a:xfrm>
        </p:spPr>
        <p:txBody>
          <a:bodyPr/>
          <a:lstStyle/>
          <a:p>
            <a:pPr>
              <a:lnSpc>
                <a:spcPct val="100000"/>
              </a:lnSpc>
            </a:pPr>
            <a:r>
              <a:rPr lang="en-US" dirty="0"/>
              <a:t>Using Cross-Border Coordination to Build Competitive Advantage</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218897" y="1276710"/>
            <a:ext cx="8229600" cy="4914228"/>
          </a:xfrm>
        </p:spPr>
        <p:txBody>
          <a:bodyPr numCol="1" spcCol="365760">
            <a:normAutofit/>
          </a:bodyPr>
          <a:lstStyle/>
          <a:p>
            <a:pPr marR="0" lvl="0" algn="l" defTabSz="914400" rtl="0" eaLnBrk="1" fontAlgn="auto" latinLnBrk="0" hangingPunct="1">
              <a:lnSpc>
                <a:spcPct val="100000"/>
              </a:lnSpc>
              <a:spcBef>
                <a:spcPts val="0"/>
              </a:spcBef>
              <a:spcAft>
                <a:spcPts val="1200"/>
              </a:spcAft>
              <a:buClrTx/>
              <a:buSzTx/>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Multinational and global competitors coordinate activities across borders to achieve competitive advantage by:</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Sharing product knowledge, operating skills, and supply chain efficiencies across their markets.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Shifting production between plants in different countries to take advantage of changes in exchange rates, energy costs, or in tariffs and quotas.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Shifting production to locations having excess capacity or underutilized personnel.</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39</a:t>
            </a:fld>
            <a:endParaRPr lang="en-US" dirty="0"/>
          </a:p>
        </p:txBody>
      </p:sp>
    </p:spTree>
    <p:extLst>
      <p:ext uri="{BB962C8B-B14F-4D97-AF65-F5344CB8AC3E}">
        <p14:creationId xmlns:p14="http://schemas.microsoft.com/office/powerpoint/2010/main" val="381251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1723869" y="0"/>
            <a:ext cx="5696264" cy="1051560"/>
          </a:xfrm>
        </p:spPr>
        <p:txBody>
          <a:bodyPr/>
          <a:lstStyle/>
          <a:p>
            <a:pPr>
              <a:lnSpc>
                <a:spcPct val="100000"/>
              </a:lnSpc>
            </a:pPr>
            <a:r>
              <a:rPr lang="en-US" dirty="0"/>
              <a:t>Factors That Shape Strategy Choices in International Markets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8321040" cy="4971691"/>
          </a:xfrm>
        </p:spPr>
        <p:txBody>
          <a:bodyPr>
            <a:normAutofit/>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Factors: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Degree to which there are important cross-country differences in demographic, cultural, and market conditions.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Whether opportunities exist to gain a location-based advantage based on wage rates, worker productivity, inflation rates, energy costs, tax rates, and other factors that impact cost structure.</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Risks of adverse shifts in currency exchange rates.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Extent to which governmental policies affect the local business climate. </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4</a:t>
            </a:fld>
            <a:endParaRPr lang="en-US" dirty="0"/>
          </a:p>
        </p:txBody>
      </p:sp>
    </p:spTree>
    <p:extLst>
      <p:ext uri="{BB962C8B-B14F-4D97-AF65-F5344CB8AC3E}">
        <p14:creationId xmlns:p14="http://schemas.microsoft.com/office/powerpoint/2010/main" val="990531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0" y="0"/>
            <a:ext cx="9144000" cy="1051560"/>
          </a:xfrm>
        </p:spPr>
        <p:txBody>
          <a:bodyPr/>
          <a:lstStyle/>
          <a:p>
            <a:r>
              <a:rPr lang="en-US" dirty="0"/>
              <a:t>Strategies for Competing in the Markets of Developing Countries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p:txBody>
          <a:bodyPr>
            <a:normAutofit/>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Developing-economy markets: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China, India, Brazil, Indonesia, Thailand, Poland, Russia, and Mexico—where business risks are considerable, but growth opportunities are huge as their economies develop and living standards climb toward those of the industrialized world.</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Tailoring products to fit conditions in emerging markets often involves: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Making more than minor product adaptations.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Becoming more familiar with local cultures and habits.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Rethinking pricing, packaging, and product features.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40</a:t>
            </a:fld>
            <a:endParaRPr lang="en-US" dirty="0"/>
          </a:p>
        </p:txBody>
      </p:sp>
    </p:spTree>
    <p:extLst>
      <p:ext uri="{BB962C8B-B14F-4D97-AF65-F5344CB8AC3E}">
        <p14:creationId xmlns:p14="http://schemas.microsoft.com/office/powerpoint/2010/main" val="18405198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1349115" y="0"/>
            <a:ext cx="6445770" cy="1051560"/>
          </a:xfrm>
        </p:spPr>
        <p:txBody>
          <a:bodyPr/>
          <a:lstStyle/>
          <a:p>
            <a:pPr>
              <a:lnSpc>
                <a:spcPct val="100000"/>
              </a:lnSpc>
            </a:pPr>
            <a:r>
              <a:rPr lang="en-US" dirty="0"/>
              <a:t>Strategy Options for Competing in Developing-Country Markets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8229600" cy="4971691"/>
          </a:xfrm>
        </p:spPr>
        <p:txBody>
          <a:bodyPr>
            <a:normAutofit/>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Prepare to compete on the basis of low price.</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Modify aspects of the firm’s business model or strategy to accommodate local circumstances.</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Try to change the local-market to better match the way the firm does business elsewhere.</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Avoid emerging markets where it is impractical or uneconomical to modify the firm’s business model to accommodate local circumstances.</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Be patient, work within the system to improve the infrastructure and lay the foundation for generating sizable revenues and profits once conditions are ripe for market takeoff.</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41</a:t>
            </a:fld>
            <a:endParaRPr lang="en-US" dirty="0"/>
          </a:p>
        </p:txBody>
      </p:sp>
    </p:spTree>
    <p:extLst>
      <p:ext uri="{BB962C8B-B14F-4D97-AF65-F5344CB8AC3E}">
        <p14:creationId xmlns:p14="http://schemas.microsoft.com/office/powerpoint/2010/main" val="4188873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1162CB8D-17C5-97F3-0BB4-09ADA19B4057}"/>
              </a:ext>
            </a:extLst>
          </p:cNvPr>
          <p:cNvSpPr>
            <a:spLocks noGrp="1"/>
          </p:cNvSpPr>
          <p:nvPr>
            <p:ph type="title"/>
          </p:nvPr>
        </p:nvSpPr>
        <p:spPr/>
        <p:txBody>
          <a:bodyPr/>
          <a:lstStyle/>
          <a:p>
            <a:r>
              <a:rPr lang="en-US" dirty="0"/>
              <a:t>End of Main Content</a:t>
            </a:r>
          </a:p>
        </p:txBody>
      </p:sp>
      <p:sp>
        <p:nvSpPr>
          <p:cNvPr id="4" name="Footer Placeholder 4">
            <a:extLst>
              <a:ext uri="{FF2B5EF4-FFF2-40B4-BE49-F238E27FC236}">
                <a16:creationId xmlns:a16="http://schemas.microsoft.com/office/drawing/2014/main" id="{E2847A06-124C-8192-0B8A-24707FEBDFAD}"/>
              </a:ext>
            </a:extLst>
          </p:cNvPr>
          <p:cNvSpPr txBox="1">
            <a:spLocks/>
          </p:cNvSpPr>
          <p:nvPr/>
        </p:nvSpPr>
        <p:spPr>
          <a:xfrm>
            <a:off x="0" y="6485206"/>
            <a:ext cx="9144000" cy="372793"/>
          </a:xfrm>
          <a:prstGeom prst="rect">
            <a:avLst/>
          </a:prstGeom>
        </p:spPr>
        <p:txBody>
          <a:bodyPr anchor="ctr"/>
          <a:lstStyle>
            <a:lvl1pPr marL="0" indent="0" algn="ctr" defTabSz="457200" rtl="0" eaLnBrk="1" latinLnBrk="0" hangingPunct="1">
              <a:spcBef>
                <a:spcPct val="20000"/>
              </a:spcBef>
              <a:buFont typeface="Arial"/>
              <a:buNone/>
              <a:defRPr sz="800" kern="1200">
                <a:solidFill>
                  <a:schemeClr val="bg1"/>
                </a:solidFill>
                <a:latin typeface="+mn-lt"/>
                <a:ea typeface="+mn-ea"/>
                <a:cs typeface="+mn-cs"/>
              </a:defRPr>
            </a:lvl1pPr>
            <a:lvl2pPr marL="742950" indent="-285750" algn="ctr" defTabSz="457200" rtl="0" eaLnBrk="1" latinLnBrk="0" hangingPunct="1">
              <a:spcBef>
                <a:spcPct val="20000"/>
              </a:spcBef>
              <a:buFont typeface="Arial"/>
              <a:buChar char="–"/>
              <a:defRPr sz="800" kern="1200">
                <a:solidFill>
                  <a:schemeClr val="bg1"/>
                </a:solidFill>
                <a:latin typeface="+mn-lt"/>
                <a:ea typeface="+mn-ea"/>
                <a:cs typeface="+mn-cs"/>
              </a:defRPr>
            </a:lvl2pPr>
            <a:lvl3pPr marL="1143000" indent="-228600" algn="ctr" defTabSz="457200" rtl="0" eaLnBrk="1" latinLnBrk="0" hangingPunct="1">
              <a:spcBef>
                <a:spcPct val="20000"/>
              </a:spcBef>
              <a:buFont typeface="Arial"/>
              <a:buChar char="•"/>
              <a:defRPr sz="800" kern="1200">
                <a:solidFill>
                  <a:schemeClr val="bg1"/>
                </a:solidFill>
                <a:latin typeface="+mn-lt"/>
                <a:ea typeface="+mn-ea"/>
                <a:cs typeface="+mn-cs"/>
              </a:defRPr>
            </a:lvl3pPr>
            <a:lvl4pPr marL="1600200" indent="-228600" algn="ctr" defTabSz="457200" rtl="0" eaLnBrk="1" latinLnBrk="0" hangingPunct="1">
              <a:spcBef>
                <a:spcPct val="20000"/>
              </a:spcBef>
              <a:buFont typeface="Arial"/>
              <a:buChar char="–"/>
              <a:defRPr sz="800" kern="1200">
                <a:solidFill>
                  <a:schemeClr val="bg1"/>
                </a:solidFill>
                <a:latin typeface="+mn-lt"/>
                <a:ea typeface="+mn-ea"/>
                <a:cs typeface="+mn-cs"/>
              </a:defRPr>
            </a:lvl4pPr>
            <a:lvl5pPr marL="2057400" indent="-228600" algn="ctr" defTabSz="457200" rtl="0" eaLnBrk="1" latinLnBrk="0" hangingPunct="1">
              <a:spcBef>
                <a:spcPct val="20000"/>
              </a:spcBef>
              <a:buFont typeface="Arial"/>
              <a:buChar char="»"/>
              <a:defRPr sz="8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dirty="0">
                <a:solidFill>
                  <a:schemeClr val="tx1"/>
                </a:solidFill>
              </a:rPr>
              <a:t>© McGraw Hill LLC. All rights reserved. No reproduction or distribution without the prior written consent of McGraw Hill LLC.</a:t>
            </a:r>
          </a:p>
        </p:txBody>
      </p:sp>
    </p:spTree>
    <p:extLst>
      <p:ext uri="{BB962C8B-B14F-4D97-AF65-F5344CB8AC3E}">
        <p14:creationId xmlns:p14="http://schemas.microsoft.com/office/powerpoint/2010/main" val="17019241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0A19-1F5C-D6B7-B7E3-B15436E87755}"/>
              </a:ext>
            </a:extLst>
          </p:cNvPr>
          <p:cNvSpPr>
            <a:spLocks noGrp="1"/>
          </p:cNvSpPr>
          <p:nvPr>
            <p:ph type="title"/>
          </p:nvPr>
        </p:nvSpPr>
        <p:spPr/>
        <p:txBody>
          <a:bodyPr/>
          <a:lstStyle/>
          <a:p>
            <a:r>
              <a:rPr lang="en-US" dirty="0"/>
              <a:t>Accessibility Content: Text Alternatives for Images</a:t>
            </a:r>
          </a:p>
        </p:txBody>
      </p:sp>
      <p:sp>
        <p:nvSpPr>
          <p:cNvPr id="3" name="Slide Number Placeholder 2">
            <a:extLst>
              <a:ext uri="{FF2B5EF4-FFF2-40B4-BE49-F238E27FC236}">
                <a16:creationId xmlns:a16="http://schemas.microsoft.com/office/drawing/2014/main" id="{803CB36F-972D-C59B-D120-D64719CA717E}"/>
              </a:ext>
            </a:extLst>
          </p:cNvPr>
          <p:cNvSpPr>
            <a:spLocks noGrp="1"/>
          </p:cNvSpPr>
          <p:nvPr>
            <p:ph type="sldNum" sz="quarter" idx="10"/>
          </p:nvPr>
        </p:nvSpPr>
        <p:spPr/>
        <p:txBody>
          <a:bodyPr/>
          <a:lstStyle/>
          <a:p>
            <a:fld id="{68151E55-6873-49E2-B8D5-2F265E6F1973}" type="slidenum">
              <a:rPr lang="en-US" smtClean="0"/>
              <a:t>43</a:t>
            </a:fld>
            <a:endParaRPr lang="en-US" dirty="0"/>
          </a:p>
        </p:txBody>
      </p:sp>
    </p:spTree>
    <p:extLst>
      <p:ext uri="{BB962C8B-B14F-4D97-AF65-F5344CB8AC3E}">
        <p14:creationId xmlns:p14="http://schemas.microsoft.com/office/powerpoint/2010/main" val="1149195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FDBA-443F-BD99-DADA-E5E5F67EFF41}"/>
              </a:ext>
            </a:extLst>
          </p:cNvPr>
          <p:cNvSpPr>
            <a:spLocks noGrp="1"/>
          </p:cNvSpPr>
          <p:nvPr>
            <p:ph type="title"/>
          </p:nvPr>
        </p:nvSpPr>
        <p:spPr/>
        <p:txBody>
          <a:bodyPr/>
          <a:lstStyle/>
          <a:p>
            <a:r>
              <a:rPr lang="en-US" dirty="0"/>
              <a:t>CHAPTER 7 - Text Alternative</a:t>
            </a:r>
          </a:p>
        </p:txBody>
      </p:sp>
      <p:sp>
        <p:nvSpPr>
          <p:cNvPr id="3" name="Text Placeholder 2">
            <a:extLst>
              <a:ext uri="{FF2B5EF4-FFF2-40B4-BE49-F238E27FC236}">
                <a16:creationId xmlns:a16="http://schemas.microsoft.com/office/drawing/2014/main" id="{CC924C8A-4505-F131-C50A-08772B5C270D}"/>
              </a:ext>
            </a:extLst>
          </p:cNvPr>
          <p:cNvSpPr>
            <a:spLocks noGrp="1"/>
          </p:cNvSpPr>
          <p:nvPr>
            <p:ph type="body" sz="quarter" idx="16"/>
          </p:nvPr>
        </p:nvSpPr>
        <p:spPr/>
        <p:txBody>
          <a:bodyPr/>
          <a:lstStyle/>
          <a:p>
            <a:r>
              <a:rPr lang="en-US" dirty="0">
                <a:hlinkClick r:id="rId3"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4CB36D9B-37FB-95D5-7F7C-2B1E86A0F23A}"/>
              </a:ext>
            </a:extLst>
          </p:cNvPr>
          <p:cNvSpPr>
            <a:spLocks noGrp="1"/>
          </p:cNvSpPr>
          <p:nvPr>
            <p:ph sz="quarter" idx="17"/>
          </p:nvPr>
        </p:nvSpPr>
        <p:spPr/>
        <p:txBody>
          <a:bodyPr/>
          <a:lstStyle/>
          <a:p>
            <a:r>
              <a:rPr lang="en-US" sz="2000" dirty="0"/>
              <a:t>The authors are John E. Gamble, Margaret A. </a:t>
            </a:r>
            <a:r>
              <a:rPr lang="en-US" sz="2000" dirty="0" err="1"/>
              <a:t>Peteraf</a:t>
            </a:r>
            <a:r>
              <a:rPr lang="en-US" sz="2000" dirty="0"/>
              <a:t>, and Arthur A. Thompson. The photo shows a navigational compass pointing at the text reading, strategy.</a:t>
            </a:r>
          </a:p>
        </p:txBody>
      </p:sp>
      <p:sp>
        <p:nvSpPr>
          <p:cNvPr id="5" name="Text Placeholder 4">
            <a:extLst>
              <a:ext uri="{FF2B5EF4-FFF2-40B4-BE49-F238E27FC236}">
                <a16:creationId xmlns:a16="http://schemas.microsoft.com/office/drawing/2014/main" id="{AC4F3E0B-48E8-08D5-09F4-36278F56F7D0}"/>
              </a:ext>
            </a:extLst>
          </p:cNvPr>
          <p:cNvSpPr>
            <a:spLocks noGrp="1"/>
          </p:cNvSpPr>
          <p:nvPr>
            <p:ph type="body" sz="quarter" idx="18"/>
          </p:nvPr>
        </p:nvSpPr>
        <p:spPr/>
        <p:txBody>
          <a:bodyPr/>
          <a:lstStyle/>
          <a:p>
            <a:r>
              <a:rPr lang="en-US" dirty="0">
                <a:hlinkClick r:id="rId3"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969F8DFA-D9C2-C12F-4C5B-22AED326CBF9}"/>
              </a:ext>
            </a:extLst>
          </p:cNvPr>
          <p:cNvSpPr>
            <a:spLocks noGrp="1"/>
          </p:cNvSpPr>
          <p:nvPr>
            <p:ph type="sldNum" sz="quarter" idx="10"/>
          </p:nvPr>
        </p:nvSpPr>
        <p:spPr/>
        <p:txBody>
          <a:bodyPr/>
          <a:lstStyle/>
          <a:p>
            <a:fld id="{68151E55-6873-49E2-B8D5-2F265E6F1973}" type="slidenum">
              <a:rPr lang="en-US" smtClean="0"/>
              <a:t>44</a:t>
            </a:fld>
            <a:endParaRPr lang="en-US" dirty="0"/>
          </a:p>
        </p:txBody>
      </p:sp>
    </p:spTree>
    <p:extLst>
      <p:ext uri="{BB962C8B-B14F-4D97-AF65-F5344CB8AC3E}">
        <p14:creationId xmlns:p14="http://schemas.microsoft.com/office/powerpoint/2010/main" val="23875996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FDBA-443F-BD99-DADA-E5E5F67EFF41}"/>
              </a:ext>
            </a:extLst>
          </p:cNvPr>
          <p:cNvSpPr>
            <a:spLocks noGrp="1"/>
          </p:cNvSpPr>
          <p:nvPr>
            <p:ph type="title"/>
          </p:nvPr>
        </p:nvSpPr>
        <p:spPr/>
        <p:txBody>
          <a:bodyPr>
            <a:normAutofit fontScale="90000"/>
          </a:bodyPr>
          <a:lstStyle/>
          <a:p>
            <a:r>
              <a:rPr lang="en-US" dirty="0"/>
              <a:t>Figure 7.1 A Company’s Three Principal Strategic Options for Competing Internationally - Text Alternative</a:t>
            </a:r>
          </a:p>
        </p:txBody>
      </p:sp>
      <p:sp>
        <p:nvSpPr>
          <p:cNvPr id="3" name="Text Placeholder 2">
            <a:extLst>
              <a:ext uri="{FF2B5EF4-FFF2-40B4-BE49-F238E27FC236}">
                <a16:creationId xmlns:a16="http://schemas.microsoft.com/office/drawing/2014/main" id="{CC924C8A-4505-F131-C50A-08772B5C270D}"/>
              </a:ext>
            </a:extLst>
          </p:cNvPr>
          <p:cNvSpPr>
            <a:spLocks noGrp="1"/>
          </p:cNvSpPr>
          <p:nvPr>
            <p:ph type="body" sz="quarter" idx="16"/>
          </p:nvPr>
        </p:nvSpPr>
        <p:spPr/>
        <p:txBody>
          <a:bodyPr/>
          <a:lstStyle/>
          <a:p>
            <a:r>
              <a:rPr lang="en-US" dirty="0">
                <a:hlinkClick r:id="rId3"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4CB36D9B-37FB-95D5-7F7C-2B1E86A0F23A}"/>
              </a:ext>
            </a:extLst>
          </p:cNvPr>
          <p:cNvSpPr>
            <a:spLocks noGrp="1"/>
          </p:cNvSpPr>
          <p:nvPr>
            <p:ph sz="quarter" idx="17"/>
          </p:nvPr>
        </p:nvSpPr>
        <p:spPr/>
        <p:txBody>
          <a:bodyPr>
            <a:noAutofit/>
          </a:bodyPr>
          <a:lstStyle/>
          <a:p>
            <a:pPr>
              <a:spcAft>
                <a:spcPts val="0"/>
              </a:spcAft>
            </a:pPr>
            <a:r>
              <a:rPr lang="en-US" sz="1400" b="1" dirty="0">
                <a:solidFill>
                  <a:schemeClr val="tx1"/>
                </a:solidFill>
              </a:rPr>
              <a:t>The three strategic posturing options for competing internationally are as follows: multidomestic strategy (think local, act local), global strategy (think global, act global), and transnational strategy (think global, act local). For each strategy, several ways are listed to deal with national variations in buyer preferences and market conditions.</a:t>
            </a:r>
          </a:p>
          <a:p>
            <a:pPr>
              <a:spcAft>
                <a:spcPts val="0"/>
              </a:spcAft>
            </a:pPr>
            <a:r>
              <a:rPr lang="en-US" sz="1400" b="1" dirty="0">
                <a:solidFill>
                  <a:schemeClr val="tx1"/>
                </a:solidFill>
              </a:rPr>
              <a:t>Multidomestic strategy (think local, act local): employ localized strategies, one for each country market. </a:t>
            </a:r>
          </a:p>
          <a:p>
            <a:pPr marL="285750" indent="-285750">
              <a:spcAft>
                <a:spcPts val="0"/>
              </a:spcAft>
              <a:buFont typeface="Arial" panose="020B0604020202020204" pitchFamily="34" charset="0"/>
              <a:buChar char="•"/>
            </a:pPr>
            <a:r>
              <a:rPr lang="en-US" sz="1400" b="1" dirty="0">
                <a:solidFill>
                  <a:schemeClr val="tx1"/>
                </a:solidFill>
              </a:rPr>
              <a:t>Tailor the company’s competitive approach and product offering to fit specific market conditions and buyer preferences in each host country.</a:t>
            </a:r>
          </a:p>
          <a:p>
            <a:pPr marL="285750" indent="-285750">
              <a:spcAft>
                <a:spcPts val="0"/>
              </a:spcAft>
              <a:buFont typeface="Arial" panose="020B0604020202020204" pitchFamily="34" charset="0"/>
              <a:buChar char="•"/>
            </a:pPr>
            <a:r>
              <a:rPr lang="en-US" sz="1400" b="1" dirty="0">
                <a:solidFill>
                  <a:schemeClr val="tx1"/>
                </a:solidFill>
              </a:rPr>
              <a:t>Delegate strategy making to local managers with firsthand knowledge of local conditions. </a:t>
            </a:r>
          </a:p>
          <a:p>
            <a:pPr>
              <a:spcAft>
                <a:spcPts val="0"/>
              </a:spcAft>
            </a:pPr>
            <a:r>
              <a:rPr lang="en-US" sz="1400" b="1" dirty="0">
                <a:solidFill>
                  <a:schemeClr val="tx1"/>
                </a:solidFill>
              </a:rPr>
              <a:t>Global strategy (think global, act global): employ same strategy worldwide.</a:t>
            </a:r>
          </a:p>
          <a:p>
            <a:pPr marL="285750" indent="-285750">
              <a:spcAft>
                <a:spcPts val="0"/>
              </a:spcAft>
              <a:buFont typeface="Arial" panose="020B0604020202020204" pitchFamily="34" charset="0"/>
              <a:buChar char="•"/>
            </a:pPr>
            <a:r>
              <a:rPr lang="en-US" sz="1400" b="1" dirty="0">
                <a:solidFill>
                  <a:schemeClr val="tx1"/>
                </a:solidFill>
              </a:rPr>
              <a:t>Pursue the same basic competitive strategy theme (low-cost, differentiation, best-cost, or focused) in all country markets, a global strategy.</a:t>
            </a:r>
          </a:p>
          <a:p>
            <a:pPr marL="285750" indent="-285750">
              <a:spcAft>
                <a:spcPts val="0"/>
              </a:spcAft>
              <a:buFont typeface="Arial" panose="020B0604020202020204" pitchFamily="34" charset="0"/>
              <a:buChar char="•"/>
            </a:pPr>
            <a:r>
              <a:rPr lang="en-US" sz="1400" b="1" dirty="0">
                <a:solidFill>
                  <a:schemeClr val="tx1"/>
                </a:solidFill>
              </a:rPr>
              <a:t>Offer the same products worldwide, with only very minor deviations from one country to another when local-market conditions so dictate.</a:t>
            </a:r>
          </a:p>
          <a:p>
            <a:pPr marL="285750" indent="-285750">
              <a:spcAft>
                <a:spcPts val="0"/>
              </a:spcAft>
              <a:buFont typeface="Arial" panose="020B0604020202020204" pitchFamily="34" charset="0"/>
              <a:buChar char="•"/>
            </a:pPr>
            <a:r>
              <a:rPr lang="en-US" sz="1400" b="1" dirty="0">
                <a:solidFill>
                  <a:schemeClr val="tx1"/>
                </a:solidFill>
              </a:rPr>
              <a:t>Utilize the same capabilities, distribution channels, and marketing approaches worldwide.</a:t>
            </a:r>
          </a:p>
          <a:p>
            <a:pPr marL="285750" indent="-285750">
              <a:spcAft>
                <a:spcPts val="0"/>
              </a:spcAft>
              <a:buFont typeface="Arial" panose="020B0604020202020204" pitchFamily="34" charset="0"/>
              <a:buChar char="•"/>
            </a:pPr>
            <a:r>
              <a:rPr lang="en-US" sz="1400" b="1" dirty="0">
                <a:solidFill>
                  <a:schemeClr val="tx1"/>
                </a:solidFill>
              </a:rPr>
              <a:t>Coordinate strategic actions from central headquarters.</a:t>
            </a:r>
          </a:p>
          <a:p>
            <a:pPr>
              <a:spcAft>
                <a:spcPts val="0"/>
              </a:spcAft>
            </a:pPr>
            <a:r>
              <a:rPr lang="en-US" sz="1400" b="1" dirty="0">
                <a:solidFill>
                  <a:schemeClr val="tx1"/>
                </a:solidFill>
              </a:rPr>
              <a:t>Transnational strategy (think global, act local): employ a combination global–local strategy. </a:t>
            </a:r>
          </a:p>
          <a:p>
            <a:pPr marL="285750" indent="-285750">
              <a:spcAft>
                <a:spcPts val="0"/>
              </a:spcAft>
              <a:buFont typeface="Arial" panose="020B0604020202020204" pitchFamily="34" charset="0"/>
              <a:buChar char="•"/>
            </a:pPr>
            <a:r>
              <a:rPr lang="en-US" sz="1400" b="1" dirty="0">
                <a:solidFill>
                  <a:schemeClr val="tx1"/>
                </a:solidFill>
              </a:rPr>
              <a:t>Employ essentially the same basic competitive strategy theme (low-cost, differentiation, best-cost, or focused) in all country markets.</a:t>
            </a:r>
          </a:p>
          <a:p>
            <a:pPr marL="285750" indent="-285750">
              <a:spcAft>
                <a:spcPts val="0"/>
              </a:spcAft>
              <a:buFont typeface="Arial" panose="020B0604020202020204" pitchFamily="34" charset="0"/>
              <a:buChar char="•"/>
            </a:pPr>
            <a:r>
              <a:rPr lang="en-US" sz="1400" b="1" dirty="0">
                <a:solidFill>
                  <a:schemeClr val="tx1"/>
                </a:solidFill>
              </a:rPr>
              <a:t>Develop the capability to customize product offerings and sell different product versions in different countries (perhaps even under different brand names).</a:t>
            </a:r>
          </a:p>
          <a:p>
            <a:pPr marL="285750" indent="-285750">
              <a:spcAft>
                <a:spcPts val="0"/>
              </a:spcAft>
              <a:buFont typeface="Arial" panose="020B0604020202020204" pitchFamily="34" charset="0"/>
              <a:buChar char="•"/>
            </a:pPr>
            <a:r>
              <a:rPr lang="en-US" sz="1400" b="1" dirty="0">
                <a:solidFill>
                  <a:schemeClr val="tx1"/>
                </a:solidFill>
              </a:rPr>
              <a:t>Give local managers the latitude to adapt the global approach as needed to accommodate local buyer preferences and be responsive to local market and competitive conditions.</a:t>
            </a:r>
          </a:p>
        </p:txBody>
      </p:sp>
      <p:sp>
        <p:nvSpPr>
          <p:cNvPr id="5" name="Text Placeholder 4">
            <a:extLst>
              <a:ext uri="{FF2B5EF4-FFF2-40B4-BE49-F238E27FC236}">
                <a16:creationId xmlns:a16="http://schemas.microsoft.com/office/drawing/2014/main" id="{AC4F3E0B-48E8-08D5-09F4-36278F56F7D0}"/>
              </a:ext>
            </a:extLst>
          </p:cNvPr>
          <p:cNvSpPr>
            <a:spLocks noGrp="1"/>
          </p:cNvSpPr>
          <p:nvPr>
            <p:ph type="body" sz="quarter" idx="18"/>
          </p:nvPr>
        </p:nvSpPr>
        <p:spPr/>
        <p:txBody>
          <a:bodyPr/>
          <a:lstStyle/>
          <a:p>
            <a:r>
              <a:rPr lang="en-US" dirty="0">
                <a:hlinkClick r:id="rId3"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969F8DFA-D9C2-C12F-4C5B-22AED326CBF9}"/>
              </a:ext>
            </a:extLst>
          </p:cNvPr>
          <p:cNvSpPr>
            <a:spLocks noGrp="1"/>
          </p:cNvSpPr>
          <p:nvPr>
            <p:ph type="sldNum" sz="quarter" idx="10"/>
          </p:nvPr>
        </p:nvSpPr>
        <p:spPr/>
        <p:txBody>
          <a:bodyPr/>
          <a:lstStyle/>
          <a:p>
            <a:fld id="{68151E55-6873-49E2-B8D5-2F265E6F1973}" type="slidenum">
              <a:rPr lang="en-US" smtClean="0"/>
              <a:t>45</a:t>
            </a:fld>
            <a:endParaRPr lang="en-US" dirty="0"/>
          </a:p>
        </p:txBody>
      </p:sp>
    </p:spTree>
    <p:extLst>
      <p:ext uri="{BB962C8B-B14F-4D97-AF65-F5344CB8AC3E}">
        <p14:creationId xmlns:p14="http://schemas.microsoft.com/office/powerpoint/2010/main" val="3759697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A1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1" y="0"/>
            <a:ext cx="9144000" cy="1051560"/>
          </a:xfrm>
        </p:spPr>
        <p:txBody>
          <a:bodyPr/>
          <a:lstStyle/>
          <a:p>
            <a:r>
              <a:rPr lang="en-US" dirty="0"/>
              <a:t>Cross-Country Differences in Demographic, Cultural, and Market Conditions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8229600" cy="4971691"/>
          </a:xfrm>
        </p:spPr>
        <p:txBody>
          <a:bodyPr>
            <a:normAutofit/>
          </a:bodyPr>
          <a:lstStyle/>
          <a:p>
            <a:pPr>
              <a:spcAft>
                <a:spcPts val="1200"/>
              </a:spcAft>
            </a:pPr>
            <a:r>
              <a:rPr lang="en-US" altLang="en-US" sz="2800" dirty="0"/>
              <a:t>Adjustments to local buyer tastes:</a:t>
            </a:r>
          </a:p>
          <a:p>
            <a:pPr lvl="1">
              <a:spcBef>
                <a:spcPts val="0"/>
              </a:spcBef>
              <a:spcAft>
                <a:spcPts val="1200"/>
              </a:spcAft>
            </a:pPr>
            <a:r>
              <a:rPr lang="en-US" altLang="en-US" sz="2400" dirty="0"/>
              <a:t>Raise manufacturing and distribution costs.</a:t>
            </a:r>
          </a:p>
          <a:p>
            <a:pPr lvl="1">
              <a:spcBef>
                <a:spcPts val="0"/>
              </a:spcBef>
              <a:spcAft>
                <a:spcPts val="1200"/>
              </a:spcAft>
            </a:pPr>
            <a:r>
              <a:rPr lang="en-US" altLang="en-US" sz="2400" dirty="0"/>
              <a:t>Reduce scale economies and increase learning curve effects.</a:t>
            </a:r>
          </a:p>
          <a:p>
            <a:pPr>
              <a:spcAft>
                <a:spcPts val="1200"/>
              </a:spcAft>
            </a:pPr>
            <a:r>
              <a:rPr lang="en-US" altLang="en-US" sz="2800" dirty="0"/>
              <a:t>Differences in market growth potential:</a:t>
            </a:r>
          </a:p>
          <a:p>
            <a:pPr lvl="1">
              <a:spcBef>
                <a:spcPts val="0"/>
              </a:spcBef>
              <a:spcAft>
                <a:spcPts val="1200"/>
              </a:spcAft>
            </a:pPr>
            <a:r>
              <a:rPr lang="en-US" altLang="en-US" sz="2400" dirty="0"/>
              <a:t>Reflect wide variances in the demographics, income levels, and cultural attitudes in emerging markets.</a:t>
            </a:r>
          </a:p>
          <a:p>
            <a:pPr lvl="1">
              <a:spcBef>
                <a:spcPts val="0"/>
              </a:spcBef>
              <a:spcAft>
                <a:spcPts val="1200"/>
              </a:spcAft>
            </a:pPr>
            <a:r>
              <a:rPr lang="en-US" altLang="en-US" sz="2400" dirty="0"/>
              <a:t>Can result from a lack of infrastructure, reliable distribution systems, and existing retail networks.</a:t>
            </a:r>
          </a:p>
          <a:p>
            <a:pPr lvl="1">
              <a:spcBef>
                <a:spcPts val="0"/>
              </a:spcBef>
              <a:spcAft>
                <a:spcPts val="1200"/>
              </a:spcAft>
            </a:pPr>
            <a:r>
              <a:rPr lang="en-US" altLang="en-US" sz="2400" dirty="0"/>
              <a:t>Indicate local variations in the intensity of competition.</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A1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5</a:t>
            </a:fld>
            <a:endParaRPr lang="en-US" dirty="0"/>
          </a:p>
        </p:txBody>
      </p:sp>
    </p:spTree>
    <p:extLst>
      <p:ext uri="{BB962C8B-B14F-4D97-AF65-F5344CB8AC3E}">
        <p14:creationId xmlns:p14="http://schemas.microsoft.com/office/powerpoint/2010/main" val="3880713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xfrm>
            <a:off x="0" y="0"/>
            <a:ext cx="9144000" cy="1051560"/>
          </a:xfrm>
          <a:noFill/>
        </p:spPr>
        <p:txBody>
          <a:bodyPr/>
          <a:lstStyle/>
          <a:p>
            <a:r>
              <a:rPr lang="en-US" dirty="0">
                <a:solidFill>
                  <a:schemeClr val="tx1"/>
                </a:solidFill>
              </a:rPr>
              <a:t>How Markets Demographics Differ from Country to Country</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8283512" cy="5091818"/>
          </a:xfrm>
        </p:spPr>
        <p:txBody>
          <a:bodyPr/>
          <a:lstStyle/>
          <a:p>
            <a:pPr marL="0" marR="0" lvl="0" indent="0" algn="l" defTabSz="914400" rtl="0" eaLnBrk="1" fontAlgn="auto" latinLnBrk="0" hangingPunct="1">
              <a:spcBef>
                <a:spcPts val="0"/>
              </a:spcBef>
              <a:spcAft>
                <a:spcPts val="120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Differences:</a:t>
            </a:r>
          </a:p>
          <a:p>
            <a:pPr marL="347472" marR="0" lvl="0" indent="-347472"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Internal demographic differences.</a:t>
            </a:r>
          </a:p>
          <a:p>
            <a:pPr marL="347472" marR="0" lvl="0" indent="-347472"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Consumer tastes and preferences.</a:t>
            </a:r>
          </a:p>
          <a:p>
            <a:pPr marL="347472" marR="0" lvl="0" indent="-347472"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Consumer purchasing power.</a:t>
            </a:r>
          </a:p>
          <a:p>
            <a:pPr marL="347472" marR="0" lvl="0" indent="-347472"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Consumer buying habits.</a:t>
            </a:r>
          </a:p>
          <a:p>
            <a:pPr marL="347472" marR="0" lvl="0" indent="-347472"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Distribution channel emphasis. </a:t>
            </a:r>
          </a:p>
          <a:p>
            <a:pPr marL="347472" marR="0" lvl="0" indent="-347472"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Demands for localized products.</a:t>
            </a:r>
          </a:p>
          <a:p>
            <a:pPr marL="347472" marR="0" lvl="0" indent="-347472"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Strength of local competitive rivalry.</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6</a:t>
            </a:fld>
            <a:endParaRPr lang="en-US" dirty="0"/>
          </a:p>
        </p:txBody>
      </p:sp>
    </p:spTree>
    <p:extLst>
      <p:ext uri="{BB962C8B-B14F-4D97-AF65-F5344CB8AC3E}">
        <p14:creationId xmlns:p14="http://schemas.microsoft.com/office/powerpoint/2010/main" val="81967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a:xfrm>
            <a:off x="0" y="0"/>
            <a:ext cx="9144000" cy="1051560"/>
          </a:xfrm>
          <a:noFill/>
        </p:spPr>
        <p:txBody>
          <a:bodyPr/>
          <a:lstStyle/>
          <a:p>
            <a:r>
              <a:rPr lang="en-US" dirty="0">
                <a:solidFill>
                  <a:schemeClr val="tx1"/>
                </a:solidFill>
              </a:rPr>
              <a:t>Opportunities for Location-Based Cost Advantages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7772400" cy="5091818"/>
          </a:xfrm>
        </p:spPr>
        <p:txBody>
          <a:bodyPr>
            <a:normAutofit lnSpcReduction="10000"/>
          </a:bodyPr>
          <a:lstStyle/>
          <a:p>
            <a:pPr marL="0" marR="0" lvl="0" indent="0" algn="l" defTabSz="914400" rtl="0" eaLnBrk="1" fontAlgn="auto" latinLnBrk="0" hangingPunct="1">
              <a:spcBef>
                <a:spcPts val="0"/>
              </a:spcBef>
              <a:spcAft>
                <a:spcPts val="1200"/>
              </a:spcAft>
              <a:buClrTx/>
              <a:buSzTx/>
              <a:buFont typeface="Arial" panose="020B0604020202020204" pitchFamily="34" charset="0"/>
              <a:buNone/>
              <a:tabLst/>
              <a:defRPr/>
            </a:pPr>
            <a:r>
              <a:rPr kumimoji="0" lang="en-US" sz="320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 firm’s costs and profitability are impacted by the location of its activities due to:</a:t>
            </a:r>
          </a:p>
          <a:p>
            <a:pPr marL="347472" marR="0" lvl="0" indent="-347472"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80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Wage rates.</a:t>
            </a:r>
          </a:p>
          <a:p>
            <a:pPr marL="347472" marR="0" lvl="0" indent="-347472"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80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Worker productivity.</a:t>
            </a:r>
          </a:p>
          <a:p>
            <a:pPr marL="347472" marR="0" lvl="0" indent="-347472"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80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Energy costs.</a:t>
            </a:r>
          </a:p>
          <a:p>
            <a:pPr marL="347472" marR="0" lvl="0" indent="-347472"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80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Environmental regulations.</a:t>
            </a:r>
          </a:p>
          <a:p>
            <a:pPr marL="347472" marR="0" lvl="0" indent="-347472"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80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Tax rates.</a:t>
            </a:r>
          </a:p>
          <a:p>
            <a:pPr marL="347472" marR="0" lvl="0" indent="-347472"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80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Inflation rates.</a:t>
            </a:r>
          </a:p>
          <a:p>
            <a:pPr marL="347472" marR="0" lvl="0" indent="-347472" algn="l" defTabSz="914400" rtl="0" eaLnBrk="1" fontAlgn="auto" latinLnBrk="0" hangingPunct="1">
              <a:spcBef>
                <a:spcPts val="0"/>
              </a:spcBef>
              <a:spcAft>
                <a:spcPts val="1200"/>
              </a:spcAft>
              <a:buClrTx/>
              <a:buSzTx/>
              <a:buFont typeface="Arial" panose="020B0604020202020204" pitchFamily="34" charset="0"/>
              <a:buChar char="•"/>
              <a:tabLst/>
              <a:defRPr/>
            </a:pPr>
            <a:r>
              <a:rPr kumimoji="0" lang="en-US" sz="280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Access to resources.</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7</a:t>
            </a:fld>
            <a:endParaRPr lang="en-US" dirty="0"/>
          </a:p>
        </p:txBody>
      </p:sp>
    </p:spTree>
    <p:extLst>
      <p:ext uri="{BB962C8B-B14F-4D97-AF65-F5344CB8AC3E}">
        <p14:creationId xmlns:p14="http://schemas.microsoft.com/office/powerpoint/2010/main" val="3627369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Lst>
          </p:cNvPr>
          <p:cNvSpPr>
            <a:spLocks noGrp="1"/>
          </p:cNvSpPr>
          <p:nvPr>
            <p:ph type="title"/>
          </p:nvPr>
        </p:nvSpPr>
        <p:spPr>
          <a:xfrm>
            <a:off x="0" y="0"/>
            <a:ext cx="9144002" cy="1051560"/>
          </a:xfrm>
        </p:spPr>
        <p:txBody>
          <a:bodyPr/>
          <a:lstStyle/>
          <a:p>
            <a:pPr>
              <a:lnSpc>
                <a:spcPct val="100000"/>
              </a:lnSpc>
            </a:pPr>
            <a:r>
              <a:rPr lang="en-US" dirty="0"/>
              <a:t>Industry Cluster Knowledge Sharing Opportunities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a:xfrm>
            <a:off x="342900" y="1276709"/>
            <a:ext cx="7680960" cy="4971691"/>
          </a:xfrm>
        </p:spPr>
        <p:txBody>
          <a:bodyPr>
            <a:normAutofit/>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320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Advantages to operating in a location containing a cluster of related industries: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80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Closer collaboration with key suppliers that results in greater efficiency and innovativeness.</a:t>
            </a:r>
          </a:p>
          <a:p>
            <a:pPr marL="347472" marR="0" lvl="0" indent="-347472"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80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Opportunities for greater knowledge sharing relationships among firms participating in same value chain cluster.</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8</a:t>
            </a:fld>
            <a:endParaRPr lang="en-US" dirty="0"/>
          </a:p>
        </p:txBody>
      </p:sp>
    </p:spTree>
    <p:extLst>
      <p:ext uri="{BB962C8B-B14F-4D97-AF65-F5344CB8AC3E}">
        <p14:creationId xmlns:p14="http://schemas.microsoft.com/office/powerpoint/2010/main" val="2637169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C5064AD-323F-FE27-2F04-D543D93A70D5}"/>
              </a:ext>
              <a:ext uri="{C183D7F6-B498-43B3-948B-1728B52AA6E4}">
                <adec:decorative xmlns:adec="http://schemas.microsoft.com/office/drawing/2017/decorative" val="1"/>
              </a:ext>
            </a:extLst>
          </p:cNvPr>
          <p:cNvSpPr/>
          <p:nvPr/>
        </p:nvSpPr>
        <p:spPr>
          <a:xfrm>
            <a:off x="0" y="0"/>
            <a:ext cx="9144000" cy="1051560"/>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CC4A4-20FA-BD16-E331-91C3F23E43A8}"/>
              </a:ext>
              <a:ext uri="{C183D7F6-B498-43B3-948B-1728B52AA6E4}">
                <adec:decorative xmlns:adec="http://schemas.microsoft.com/office/drawing/2017/decorative" val="1"/>
              </a:ext>
            </a:extLst>
          </p:cNvPr>
          <p:cNvSpPr>
            <a:spLocks noGrp="1"/>
          </p:cNvSpPr>
          <p:nvPr>
            <p:ph type="title"/>
          </p:nvPr>
        </p:nvSpPr>
        <p:spPr/>
        <p:txBody>
          <a:bodyPr/>
          <a:lstStyle/>
          <a:p>
            <a:r>
              <a:rPr lang="en-US" dirty="0"/>
              <a:t>The Risks of Adverse Exchange Rate Shifts</a:t>
            </a:r>
          </a:p>
        </p:txBody>
      </p:sp>
      <p:sp>
        <p:nvSpPr>
          <p:cNvPr id="3" name="Content Placeholder 2">
            <a:extLst>
              <a:ext uri="{FF2B5EF4-FFF2-40B4-BE49-F238E27FC236}">
                <a16:creationId xmlns:a16="http://schemas.microsoft.com/office/drawing/2014/main" id="{D0F1D984-04B4-D35D-5EFE-B751ECC0E99D}"/>
              </a:ext>
            </a:extLst>
          </p:cNvPr>
          <p:cNvSpPr>
            <a:spLocks noGrp="1"/>
          </p:cNvSpPr>
          <p:nvPr>
            <p:ph sz="quarter" idx="11"/>
          </p:nvPr>
        </p:nvSpPr>
        <p:spPr/>
        <p:txBody>
          <a:bodyPr/>
          <a:lstStyle/>
          <a:p>
            <a:pPr>
              <a:spcAft>
                <a:spcPts val="2400"/>
              </a:spcAft>
            </a:pPr>
            <a:r>
              <a:rPr lang="en-US" altLang="en-US" sz="2800" dirty="0">
                <a:ea typeface="ＭＳ Ｐゴシック" panose="020B0600070205080204" pitchFamily="34" charset="-128"/>
              </a:rPr>
              <a:t>An exporter </a:t>
            </a:r>
            <a:r>
              <a:rPr lang="en-US" altLang="en-US" sz="2800" i="1" dirty="0">
                <a:ea typeface="ＭＳ Ｐゴシック" panose="020B0600070205080204" pitchFamily="34" charset="-128"/>
              </a:rPr>
              <a:t>gains</a:t>
            </a:r>
            <a:r>
              <a:rPr lang="en-US" altLang="en-US" sz="2800" dirty="0">
                <a:ea typeface="ＭＳ Ｐゴシック" panose="020B0600070205080204" pitchFamily="34" charset="-128"/>
              </a:rPr>
              <a:t> </a:t>
            </a:r>
            <a:r>
              <a:rPr lang="en-US" altLang="en-US" sz="2800" i="1" dirty="0">
                <a:ea typeface="ＭＳ Ｐゴシック" panose="020B0600070205080204" pitchFamily="34" charset="-128"/>
              </a:rPr>
              <a:t>in competitiveness </a:t>
            </a:r>
            <a:r>
              <a:rPr lang="en-US" altLang="en-US" sz="2800" dirty="0">
                <a:ea typeface="ＭＳ Ｐゴシック" panose="020B0600070205080204" pitchFamily="34" charset="-128"/>
              </a:rPr>
              <a:t>when the currency of the country in which exported goods are manufactured is </a:t>
            </a:r>
            <a:r>
              <a:rPr lang="en-US" altLang="en-US" sz="2800" i="1" dirty="0">
                <a:ea typeface="ＭＳ Ｐゴシック" panose="020B0600070205080204" pitchFamily="34" charset="-128"/>
              </a:rPr>
              <a:t>weak</a:t>
            </a:r>
            <a:r>
              <a:rPr lang="en-US" altLang="en-US" sz="2800" dirty="0">
                <a:ea typeface="ＭＳ Ｐゴシック" panose="020B0600070205080204" pitchFamily="34" charset="-128"/>
              </a:rPr>
              <a:t> relative to the currency of the country to which the goods will be exported.</a:t>
            </a:r>
          </a:p>
          <a:p>
            <a:r>
              <a:rPr lang="en-US" altLang="en-US" sz="2800" dirty="0">
                <a:ea typeface="ＭＳ Ｐゴシック" panose="020B0600070205080204" pitchFamily="34" charset="-128"/>
              </a:rPr>
              <a:t>An exporter </a:t>
            </a:r>
            <a:r>
              <a:rPr lang="en-US" altLang="en-US" sz="2800" i="1" dirty="0">
                <a:ea typeface="ＭＳ Ｐゴシック" panose="020B0600070205080204" pitchFamily="34" charset="-128"/>
              </a:rPr>
              <a:t>is at a disadvantage </a:t>
            </a:r>
            <a:r>
              <a:rPr lang="en-US" altLang="en-US" sz="2800" dirty="0">
                <a:ea typeface="ＭＳ Ｐゴシック" panose="020B0600070205080204" pitchFamily="34" charset="-128"/>
              </a:rPr>
              <a:t>when the currency of the country where exported goods are manufactured grows </a:t>
            </a:r>
            <a:r>
              <a:rPr lang="en-US" altLang="en-US" sz="2800" i="1" dirty="0">
                <a:ea typeface="ＭＳ Ｐゴシック" panose="020B0600070205080204" pitchFamily="34" charset="-128"/>
              </a:rPr>
              <a:t>stronger</a:t>
            </a:r>
            <a:r>
              <a:rPr lang="en-US" altLang="en-US" sz="2800" dirty="0">
                <a:ea typeface="ＭＳ Ｐゴシック" panose="020B0600070205080204" pitchFamily="34" charset="-128"/>
              </a:rPr>
              <a:t> relative to the country to which the goods will be exported.</a:t>
            </a:r>
          </a:p>
        </p:txBody>
      </p:sp>
      <p:sp>
        <p:nvSpPr>
          <p:cNvPr id="8" name="MGH Yellow Line">
            <a:extLst>
              <a:ext uri="{FF2B5EF4-FFF2-40B4-BE49-F238E27FC236}">
                <a16:creationId xmlns:a16="http://schemas.microsoft.com/office/drawing/2014/main" id="{35666883-BD29-6500-DCBB-FD5B2D481378}"/>
              </a:ext>
              <a:ext uri="{C183D7F6-B498-43B3-948B-1728B52AA6E4}">
                <adec:decorative xmlns:adec="http://schemas.microsoft.com/office/drawing/2017/decorative" val="1"/>
              </a:ext>
            </a:extLst>
          </p:cNvPr>
          <p:cNvSpPr/>
          <p:nvPr/>
        </p:nvSpPr>
        <p:spPr>
          <a:xfrm>
            <a:off x="0" y="6622319"/>
            <a:ext cx="9144000" cy="54593"/>
          </a:xfrm>
          <a:prstGeom prst="rect">
            <a:avLst/>
          </a:prstGeom>
          <a:solidFill>
            <a:srgbClr val="C73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700F8663-8B2F-E97A-3055-F229A3E6B162}"/>
              </a:ext>
            </a:extLst>
          </p:cNvPr>
          <p:cNvSpPr>
            <a:spLocks noGrp="1"/>
          </p:cNvSpPr>
          <p:nvPr>
            <p:ph type="sldNum" sz="quarter" idx="10"/>
          </p:nvPr>
        </p:nvSpPr>
        <p:spPr/>
        <p:txBody>
          <a:bodyPr/>
          <a:lstStyle/>
          <a:p>
            <a:fld id="{68151E55-6873-49E2-B8D5-2F265E6F1973}" type="slidenum">
              <a:rPr lang="en-US" smtClean="0"/>
              <a:t>9</a:t>
            </a:fld>
            <a:endParaRPr lang="en-US" dirty="0"/>
          </a:p>
        </p:txBody>
      </p:sp>
    </p:spTree>
    <p:extLst>
      <p:ext uri="{BB962C8B-B14F-4D97-AF65-F5344CB8AC3E}">
        <p14:creationId xmlns:p14="http://schemas.microsoft.com/office/powerpoint/2010/main" val="2952540225"/>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E7BC6287-1E57-46F8-B46D-CC0ECE7CEE8E}"/>
    </a:ext>
  </a:extLst>
</a:theme>
</file>

<file path=ppt/theme/theme10.xml><?xml version="1.0" encoding="utf-8"?>
<a:theme xmlns:a="http://schemas.openxmlformats.org/drawingml/2006/main" name="1_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002D0E3A-676D-4160-97AC-45FBF1A959AE}"/>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E7BC6287-1E57-46F8-B46D-CC0ECE7CEE8E}"/>
    </a:ext>
  </a:extLst>
</a:theme>
</file>

<file path=ppt/theme/theme3.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4.xml><?xml version="1.0" encoding="utf-8"?>
<a:theme xmlns:a="http://schemas.openxmlformats.org/drawingml/2006/main" name="1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5.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6.xml><?xml version="1.0" encoding="utf-8"?>
<a:theme xmlns:a="http://schemas.openxmlformats.org/drawingml/2006/main" name="1_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7.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8.xml><?xml version="1.0" encoding="utf-8"?>
<a:theme xmlns:a="http://schemas.openxmlformats.org/drawingml/2006/main" name="1_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9.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002D0E3A-676D-4160-97AC-45FBF1A959A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Template_Editorial_v11_2020</Template>
  <TotalTime>409</TotalTime>
  <Words>4871</Words>
  <Application>Microsoft Office PowerPoint</Application>
  <PresentationFormat>On-screen Show (4:3)</PresentationFormat>
  <Paragraphs>375</Paragraphs>
  <Slides>45</Slides>
  <Notes>45</Notes>
  <HiddenSlides>3</HiddenSlides>
  <MMClips>0</MMClips>
  <ScaleCrop>false</ScaleCrop>
  <HeadingPairs>
    <vt:vector size="6" baseType="variant">
      <vt:variant>
        <vt:lpstr>Fonts Used</vt:lpstr>
      </vt:variant>
      <vt:variant>
        <vt:i4>2</vt:i4>
      </vt:variant>
      <vt:variant>
        <vt:lpstr>Theme</vt:lpstr>
      </vt:variant>
      <vt:variant>
        <vt:i4>10</vt:i4>
      </vt:variant>
      <vt:variant>
        <vt:lpstr>Slide Titles</vt:lpstr>
      </vt:variant>
      <vt:variant>
        <vt:i4>45</vt:i4>
      </vt:variant>
    </vt:vector>
  </HeadingPairs>
  <TitlesOfParts>
    <vt:vector size="57" baseType="lpstr">
      <vt:lpstr>Arial</vt:lpstr>
      <vt:lpstr>Calibri</vt:lpstr>
      <vt:lpstr>Title Slides Master</vt:lpstr>
      <vt:lpstr>1_Title Slides Master</vt:lpstr>
      <vt:lpstr>MainContentSlideMaster</vt:lpstr>
      <vt:lpstr>1_MainContentSlideMaster</vt:lpstr>
      <vt:lpstr>ClosingMaster</vt:lpstr>
      <vt:lpstr>1_ClosingMaster</vt:lpstr>
      <vt:lpstr>DividerSlideMaster</vt:lpstr>
      <vt:lpstr>1_DividerSlideMaster</vt:lpstr>
      <vt:lpstr>ImageDescriptionAppendixSlideMaster</vt:lpstr>
      <vt:lpstr>1_ImageDescriptionAppendixSlideMaster</vt:lpstr>
      <vt:lpstr>CHAPTER 7</vt:lpstr>
      <vt:lpstr>LEARNING OBJECTIVES</vt:lpstr>
      <vt:lpstr>Why Companies Expand into International Markets</vt:lpstr>
      <vt:lpstr>Factors That Shape Strategy Choices in International Markets</vt:lpstr>
      <vt:lpstr>Cross-Country Differences in Demographic, Cultural, and Market Conditions</vt:lpstr>
      <vt:lpstr>How Markets Demographics Differ from Country to Country</vt:lpstr>
      <vt:lpstr>Opportunities for Location-Based Cost Advantages</vt:lpstr>
      <vt:lpstr>Industry Cluster Knowledge Sharing Opportunities</vt:lpstr>
      <vt:lpstr>The Risks of Adverse Exchange Rate Shifts</vt:lpstr>
      <vt:lpstr>The Positive Impact of Host Country Government Policies on the Business Climate</vt:lpstr>
      <vt:lpstr>The Negative Impact of Host Country Government Policies on the Business Climate </vt:lpstr>
      <vt:lpstr>Export Strategies </vt:lpstr>
      <vt:lpstr>CORE CONCEPTS: Political and Economic Risks</vt:lpstr>
      <vt:lpstr>Thinking Strategically</vt:lpstr>
      <vt:lpstr>Strategy Options for Entering Foreign Markets</vt:lpstr>
      <vt:lpstr>Licensing Strategies</vt:lpstr>
      <vt:lpstr>Franchising Strategies</vt:lpstr>
      <vt:lpstr>Foreign Subsidiary Strategies</vt:lpstr>
      <vt:lpstr>Internal Development and Startup of a Foreign Subsidiary</vt:lpstr>
      <vt:lpstr>Alliance and Joint Venture Strategies (1 of 2) </vt:lpstr>
      <vt:lpstr>Alliance and Joint Venture Strategies (2 of 2) </vt:lpstr>
      <vt:lpstr>Concepts and Connections 7.1 Walgreens Boots Alliance, Inc.: Entering Foreign Markets via Alliance Followed by Merger</vt:lpstr>
      <vt:lpstr>The Risks of Strategic Alliances with Foreign Partners</vt:lpstr>
      <vt:lpstr>International Strategy: Three Principal Options</vt:lpstr>
      <vt:lpstr>Figure 7.1 A Company’s Three Principal Strategic Options for Competing Internationally</vt:lpstr>
      <vt:lpstr>CORE CONCEPT: International Strategy</vt:lpstr>
      <vt:lpstr>Multidomestic Strategy—A Think Local, Act Local Approach to Strategy Making</vt:lpstr>
      <vt:lpstr>CORE CONCEPT: Multidomestic Strategy</vt:lpstr>
      <vt:lpstr>Think Local, Act Local Strategies: Two Big Drawbacks</vt:lpstr>
      <vt:lpstr>Global Strategy—A Think Global, Act Global Approach to Strategy Making</vt:lpstr>
      <vt:lpstr>CORE CONCEPT: Global Strategies</vt:lpstr>
      <vt:lpstr>Transnational Strategy—A Think Global, Act Local Approach to Strategy Making</vt:lpstr>
      <vt:lpstr>CORE CONCEPT: Transnational Strategy</vt:lpstr>
      <vt:lpstr>Concepts and Connections 7.2 Four Seasons Hotels: Local Character, Global Service</vt:lpstr>
      <vt:lpstr>Using International Operations to Improve Overall Competitiveness</vt:lpstr>
      <vt:lpstr>Using Location to Build Competitive Advantage</vt:lpstr>
      <vt:lpstr>When to Concentrate Internal Processes in a Few Locations</vt:lpstr>
      <vt:lpstr>When to Disperse Internal Processes Across Many Locations</vt:lpstr>
      <vt:lpstr>Using Cross-Border Coordination to Build Competitive Advantage</vt:lpstr>
      <vt:lpstr>Strategies for Competing in the Markets of Developing Countries</vt:lpstr>
      <vt:lpstr>Strategy Options for Competing in Developing-Country Markets</vt:lpstr>
      <vt:lpstr>End of Main Content</vt:lpstr>
      <vt:lpstr>Accessibility Content: Text Alternatives for Images</vt:lpstr>
      <vt:lpstr>CHAPTER 7 - Text Alternative</vt:lpstr>
      <vt:lpstr>Figure 7.1 A Company’s Three Principal Strategic Options for Competing Internationally - Text Alternative</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07: Strategies for Competing in International Markets</dc:title>
  <dc:creator>MHE</dc:creator>
  <cp:keywords>PPT</cp:keywords>
  <cp:lastModifiedBy>Pradeep Kumar</cp:lastModifiedBy>
  <cp:revision>238</cp:revision>
  <dcterms:created xsi:type="dcterms:W3CDTF">2022-10-14T14:05:43Z</dcterms:created>
  <dcterms:modified xsi:type="dcterms:W3CDTF">2023-03-21T10:02:48Z</dcterms:modified>
</cp:coreProperties>
</file>