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9.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704" r:id="rId2"/>
    <p:sldMasterId id="2147483691" r:id="rId3"/>
    <p:sldMasterId id="2147483708" r:id="rId4"/>
    <p:sldMasterId id="2147483684" r:id="rId5"/>
    <p:sldMasterId id="2147483715" r:id="rId6"/>
    <p:sldMasterId id="2147483686" r:id="rId7"/>
    <p:sldMasterId id="2147483717" r:id="rId8"/>
    <p:sldMasterId id="2147483701" r:id="rId9"/>
    <p:sldMasterId id="2147483720" r:id="rId10"/>
  </p:sldMasterIdLst>
  <p:notesMasterIdLst>
    <p:notesMasterId r:id="rId67"/>
  </p:notesMasterIdLst>
  <p:sldIdLst>
    <p:sldId id="297" r:id="rId11"/>
    <p:sldId id="304" r:id="rId12"/>
    <p:sldId id="310" r:id="rId13"/>
    <p:sldId id="298" r:id="rId14"/>
    <p:sldId id="307" r:id="rId15"/>
    <p:sldId id="355" r:id="rId16"/>
    <p:sldId id="300" r:id="rId17"/>
    <p:sldId id="338" r:id="rId18"/>
    <p:sldId id="357" r:id="rId19"/>
    <p:sldId id="305" r:id="rId20"/>
    <p:sldId id="306" r:id="rId21"/>
    <p:sldId id="337" r:id="rId22"/>
    <p:sldId id="301" r:id="rId23"/>
    <p:sldId id="358" r:id="rId24"/>
    <p:sldId id="359" r:id="rId25"/>
    <p:sldId id="308" r:id="rId26"/>
    <p:sldId id="311" r:id="rId27"/>
    <p:sldId id="360" r:id="rId28"/>
    <p:sldId id="361" r:id="rId29"/>
    <p:sldId id="362" r:id="rId30"/>
    <p:sldId id="314" r:id="rId31"/>
    <p:sldId id="317" r:id="rId32"/>
    <p:sldId id="363" r:id="rId33"/>
    <p:sldId id="364" r:id="rId34"/>
    <p:sldId id="365" r:id="rId35"/>
    <p:sldId id="366" r:id="rId36"/>
    <p:sldId id="367" r:id="rId37"/>
    <p:sldId id="368" r:id="rId38"/>
    <p:sldId id="369" r:id="rId39"/>
    <p:sldId id="370" r:id="rId40"/>
    <p:sldId id="371" r:id="rId41"/>
    <p:sldId id="373" r:id="rId42"/>
    <p:sldId id="372" r:id="rId43"/>
    <p:sldId id="330" r:id="rId44"/>
    <p:sldId id="374" r:id="rId45"/>
    <p:sldId id="321" r:id="rId46"/>
    <p:sldId id="334" r:id="rId47"/>
    <p:sldId id="375" r:id="rId48"/>
    <p:sldId id="339" r:id="rId49"/>
    <p:sldId id="376" r:id="rId50"/>
    <p:sldId id="377" r:id="rId51"/>
    <p:sldId id="352" r:id="rId52"/>
    <p:sldId id="378" r:id="rId53"/>
    <p:sldId id="340" r:id="rId54"/>
    <p:sldId id="332" r:id="rId55"/>
    <p:sldId id="331" r:id="rId56"/>
    <p:sldId id="353" r:id="rId57"/>
    <p:sldId id="333" r:id="rId58"/>
    <p:sldId id="345" r:id="rId59"/>
    <p:sldId id="336" r:id="rId60"/>
    <p:sldId id="271" r:id="rId61"/>
    <p:sldId id="303" r:id="rId62"/>
    <p:sldId id="354" r:id="rId63"/>
    <p:sldId id="302" r:id="rId64"/>
    <p:sldId id="379" r:id="rId65"/>
    <p:sldId id="38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7"/>
            <p14:sldId id="304"/>
            <p14:sldId id="310"/>
            <p14:sldId id="298"/>
            <p14:sldId id="307"/>
            <p14:sldId id="355"/>
            <p14:sldId id="300"/>
            <p14:sldId id="338"/>
            <p14:sldId id="357"/>
            <p14:sldId id="305"/>
            <p14:sldId id="306"/>
            <p14:sldId id="337"/>
            <p14:sldId id="301"/>
            <p14:sldId id="358"/>
            <p14:sldId id="359"/>
            <p14:sldId id="308"/>
            <p14:sldId id="311"/>
            <p14:sldId id="360"/>
            <p14:sldId id="361"/>
            <p14:sldId id="362"/>
            <p14:sldId id="314"/>
            <p14:sldId id="317"/>
            <p14:sldId id="363"/>
            <p14:sldId id="364"/>
            <p14:sldId id="365"/>
            <p14:sldId id="366"/>
            <p14:sldId id="367"/>
            <p14:sldId id="368"/>
            <p14:sldId id="369"/>
            <p14:sldId id="370"/>
            <p14:sldId id="371"/>
            <p14:sldId id="373"/>
            <p14:sldId id="372"/>
            <p14:sldId id="330"/>
            <p14:sldId id="374"/>
            <p14:sldId id="321"/>
            <p14:sldId id="334"/>
            <p14:sldId id="375"/>
            <p14:sldId id="339"/>
            <p14:sldId id="376"/>
            <p14:sldId id="377"/>
            <p14:sldId id="352"/>
            <p14:sldId id="378"/>
            <p14:sldId id="340"/>
            <p14:sldId id="332"/>
            <p14:sldId id="331"/>
            <p14:sldId id="353"/>
            <p14:sldId id="333"/>
            <p14:sldId id="345"/>
            <p14:sldId id="336"/>
            <p14:sldId id="271"/>
          </p14:sldIdLst>
        </p14:section>
        <p14:section name="Appendix: Image Descriptions for Unsighted Students" id="{CCFF6354-646D-4991-A12D-93513551F3FF}">
          <p14:sldIdLst>
            <p14:sldId id="303"/>
            <p14:sldId id="354"/>
            <p14:sldId id="302"/>
            <p14:sldId id="379"/>
            <p14:sldId id="380"/>
          </p14:sldIdLst>
        </p14:section>
      </p14:sectionLst>
    </p:ext>
    <p:ext uri="{EFAFB233-063F-42B5-8137-9DF3F51BA10A}">
      <p15:sldGuideLst xmlns:p15="http://schemas.microsoft.com/office/powerpoint/2012/main">
        <p15:guide id="2" pos="480" userDrawn="1">
          <p15:clr>
            <a:srgbClr val="A4A3A4"/>
          </p15:clr>
        </p15:guide>
        <p15:guide id="3" orient="horz" pos="2256" userDrawn="1">
          <p15:clr>
            <a:srgbClr val="A4A3A4"/>
          </p15:clr>
        </p15:guide>
        <p15:guide id="4" pos="5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A23"/>
    <a:srgbClr val="C00000"/>
    <a:srgbClr val="70AD47"/>
    <a:srgbClr val="ED7D31"/>
    <a:srgbClr val="408447"/>
    <a:srgbClr val="A9DBD4"/>
    <a:srgbClr val="A16B00"/>
    <a:srgbClr val="625D9C"/>
    <a:srgbClr val="C73E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89286" autoAdjust="0"/>
  </p:normalViewPr>
  <p:slideViewPr>
    <p:cSldViewPr snapToGrid="0" showGuides="1">
      <p:cViewPr varScale="1">
        <p:scale>
          <a:sx n="64" d="100"/>
          <a:sy n="64" d="100"/>
        </p:scale>
        <p:origin x="1710" y="72"/>
      </p:cViewPr>
      <p:guideLst>
        <p:guide pos="480"/>
        <p:guide orient="horz" pos="2256"/>
        <p:guide pos="552"/>
      </p:guideLst>
    </p:cSldViewPr>
  </p:slideViewPr>
  <p:outlineViewPr>
    <p:cViewPr>
      <p:scale>
        <a:sx n="33" d="100"/>
        <a:sy n="33" d="100"/>
      </p:scale>
      <p:origin x="0" y="-23652"/>
    </p:cViewPr>
  </p:outlineViewPr>
  <p:notesTextViewPr>
    <p:cViewPr>
      <p:scale>
        <a:sx n="100" d="100"/>
        <a:sy n="100" d="100"/>
      </p:scale>
      <p:origin x="0" y="0"/>
    </p:cViewPr>
  </p:notesTextViewPr>
  <p:notesViewPr>
    <p:cSldViewPr snapToGrid="0">
      <p:cViewPr varScale="1">
        <p:scale>
          <a:sx n="49" d="100"/>
          <a:sy n="49" d="100"/>
        </p:scale>
        <p:origin x="2130" y="36"/>
      </p:cViewPr>
      <p:guideLst/>
    </p:cSldViewPr>
  </p:notesViewPr>
  <p:gridSpacing cx="347472" cy="347472"/>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commentAuthors" Target="commentAuthors.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5" Type="http://schemas.openxmlformats.org/officeDocument/2006/relationships/slideMaster" Target="slideMasters/slideMaster5.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653A6-6867-462E-93A7-F45B93093C26}" type="datetimeFigureOut">
              <a:rPr lang="en-US" smtClean="0"/>
              <a:t>3/21/2023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59B72-D5EC-4F49-9F59-877A947E1F6F}" type="slidenum">
              <a:rPr lang="en-US" smtClean="0"/>
              <a:t>‹#›</a:t>
            </a:fld>
            <a:endParaRPr lang="en-US"/>
          </a:p>
        </p:txBody>
      </p:sp>
    </p:spTree>
    <p:extLst>
      <p:ext uri="{BB962C8B-B14F-4D97-AF65-F5344CB8AC3E}">
        <p14:creationId xmlns:p14="http://schemas.microsoft.com/office/powerpoint/2010/main" val="157287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221E1F"/>
                </a:solidFill>
              </a:rPr>
              <a:t>Chapter 8</a:t>
            </a:r>
            <a:r>
              <a:rPr lang="en-US" dirty="0">
                <a:solidFill>
                  <a:srgbClr val="221E1F"/>
                </a:solidFill>
              </a:rPr>
              <a:t> moves up one level in the strategy-making hierarchy, from strategy making in a single-business enterprise to strategy making in a diversified multi business enterprise. Because a diversified company is a collection of individual businesses, the strategy-making task is more complicated.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1</a:t>
            </a:fld>
            <a:endParaRPr lang="en-US"/>
          </a:p>
        </p:txBody>
      </p:sp>
    </p:spTree>
    <p:extLst>
      <p:ext uri="{BB962C8B-B14F-4D97-AF65-F5344CB8AC3E}">
        <p14:creationId xmlns:p14="http://schemas.microsoft.com/office/powerpoint/2010/main" val="3060987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Entering a new business via a joint venture can be useful in at least three types of situations. </a:t>
            </a:r>
          </a:p>
          <a:p>
            <a:r>
              <a:rPr lang="en-US" dirty="0">
                <a:solidFill>
                  <a:srgbClr val="221E1F"/>
                </a:solidFill>
              </a:rPr>
              <a:t>First, a joint venture is a good vehicle for pursuing an opportunity that is too complex, uneconomical, or risky for one company to pursue alone. </a:t>
            </a:r>
          </a:p>
          <a:p>
            <a:r>
              <a:rPr lang="en-US" dirty="0">
                <a:solidFill>
                  <a:srgbClr val="221E1F"/>
                </a:solidFill>
              </a:rPr>
              <a:t>Second, joint ventures make sense when the opportunities in a new industry require a broader range of competencies and know-how than a company can marshal on its own. </a:t>
            </a:r>
          </a:p>
          <a:p>
            <a:r>
              <a:rPr lang="en-US" dirty="0">
                <a:solidFill>
                  <a:srgbClr val="221E1F"/>
                </a:solidFill>
              </a:rPr>
              <a:t>Third, companies sometimes use joint ventures to diversify into a new industry when the diversification move entails having operations in a foreign country.</a:t>
            </a:r>
          </a:p>
          <a:p>
            <a:r>
              <a:rPr lang="en-US" dirty="0">
                <a:solidFill>
                  <a:srgbClr val="221E1F"/>
                </a:solidFill>
              </a:rPr>
              <a:t>However, partnering with another company has significant drawbacks due to the potential for conflicting objectives, disagreements over how to best operate the venture, culture clashes, and so on. Joint ventures are generally the least durable of the entry options, usually lasting only until the partners decide to go their own ways</a:t>
            </a:r>
            <a:r>
              <a:rPr lang="en-US" dirty="0">
                <a:solidFill>
                  <a:schemeClr val="tx1"/>
                </a:solidFill>
              </a:rPr>
              <a:t>.</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10</a:t>
            </a:fld>
            <a:endParaRPr lang="en-US"/>
          </a:p>
        </p:txBody>
      </p:sp>
    </p:spTree>
    <p:extLst>
      <p:ext uri="{BB962C8B-B14F-4D97-AF65-F5344CB8AC3E}">
        <p14:creationId xmlns:p14="http://schemas.microsoft.com/office/powerpoint/2010/main" val="146487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221E1F"/>
                </a:solidFill>
              </a:rPr>
              <a:t>Once a company decides to diversify, it faces the choice of whether to diversify into </a:t>
            </a:r>
            <a:r>
              <a:rPr lang="en-US" b="1" dirty="0">
                <a:solidFill>
                  <a:srgbClr val="221E1F"/>
                </a:solidFill>
              </a:rPr>
              <a:t>related businesses, unrelated businesses, </a:t>
            </a:r>
            <a:r>
              <a:rPr lang="en-US" dirty="0">
                <a:solidFill>
                  <a:srgbClr val="221E1F"/>
                </a:solidFill>
              </a:rPr>
              <a:t>or some mix of both.</a:t>
            </a:r>
            <a:endParaRPr lang="en-US" b="1" dirty="0"/>
          </a:p>
          <a:p>
            <a:pPr>
              <a:defRPr/>
            </a:pPr>
            <a:r>
              <a:rPr lang="en-US" b="1" dirty="0"/>
              <a:t>Related businesses </a:t>
            </a:r>
            <a:r>
              <a:rPr lang="en-US" dirty="0"/>
              <a:t>possess competitively valuable cross-business value chain and resource matchups.</a:t>
            </a:r>
          </a:p>
          <a:p>
            <a:pPr>
              <a:defRPr/>
            </a:pPr>
            <a:r>
              <a:rPr lang="en-US" b="1" dirty="0"/>
              <a:t>Unrelated businesses </a:t>
            </a:r>
            <a:r>
              <a:rPr lang="en-US" dirty="0"/>
              <a:t>have dissimilar value chains and resource requirements, with no competitively important cross-business relationships at the value chain level.</a:t>
            </a:r>
          </a:p>
        </p:txBody>
      </p:sp>
      <p:sp>
        <p:nvSpPr>
          <p:cNvPr id="4" name="Slide Number Placeholder 3"/>
          <p:cNvSpPr>
            <a:spLocks noGrp="1"/>
          </p:cNvSpPr>
          <p:nvPr>
            <p:ph type="sldNum" sz="quarter" idx="5"/>
          </p:nvPr>
        </p:nvSpPr>
        <p:spPr/>
        <p:txBody>
          <a:bodyPr/>
          <a:lstStyle/>
          <a:p>
            <a:fld id="{AB559B72-D5EC-4F49-9F59-877A947E1F6F}" type="slidenum">
              <a:rPr lang="en-US" smtClean="0"/>
              <a:t>11</a:t>
            </a:fld>
            <a:endParaRPr lang="en-US"/>
          </a:p>
        </p:txBody>
      </p:sp>
    </p:spTree>
    <p:extLst>
      <p:ext uri="{BB962C8B-B14F-4D97-AF65-F5344CB8AC3E}">
        <p14:creationId xmlns:p14="http://schemas.microsoft.com/office/powerpoint/2010/main" val="2685107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12</a:t>
            </a:fld>
            <a:endParaRPr lang="en-US"/>
          </a:p>
        </p:txBody>
      </p:sp>
    </p:spTree>
    <p:extLst>
      <p:ext uri="{BB962C8B-B14F-4D97-AF65-F5344CB8AC3E}">
        <p14:creationId xmlns:p14="http://schemas.microsoft.com/office/powerpoint/2010/main" val="215311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221E1F"/>
                </a:solidFill>
              </a:rPr>
              <a:t>Figure 8.1 </a:t>
            </a:r>
            <a:r>
              <a:rPr lang="en-US" dirty="0">
                <a:solidFill>
                  <a:srgbClr val="221E1F"/>
                </a:solidFill>
              </a:rPr>
              <a:t>shows the range of alternatives for companies pursuing diversification.</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13</a:t>
            </a:fld>
            <a:endParaRPr lang="en-US"/>
          </a:p>
        </p:txBody>
      </p:sp>
    </p:spTree>
    <p:extLst>
      <p:ext uri="{BB962C8B-B14F-4D97-AF65-F5344CB8AC3E}">
        <p14:creationId xmlns:p14="http://schemas.microsoft.com/office/powerpoint/2010/main" val="415088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Strategic fit </a:t>
            </a:r>
            <a:r>
              <a:rPr lang="en-US" dirty="0"/>
              <a:t>exists whenever one or more activities constituting the value chains of different businesses are sufficiently similar in present opportunities for cross-business sharing or transferring of the resources and capabilities that enable these activities.</a:t>
            </a:r>
          </a:p>
        </p:txBody>
      </p:sp>
      <p:sp>
        <p:nvSpPr>
          <p:cNvPr id="4" name="Slide Number Placeholder 3"/>
          <p:cNvSpPr>
            <a:spLocks noGrp="1"/>
          </p:cNvSpPr>
          <p:nvPr>
            <p:ph type="sldNum" sz="quarter" idx="5"/>
          </p:nvPr>
        </p:nvSpPr>
        <p:spPr/>
        <p:txBody>
          <a:bodyPr/>
          <a:lstStyle/>
          <a:p>
            <a:fld id="{AB559B72-D5EC-4F49-9F59-877A947E1F6F}" type="slidenum">
              <a:rPr lang="en-US" smtClean="0"/>
              <a:t>14</a:t>
            </a:fld>
            <a:endParaRPr lang="en-US"/>
          </a:p>
        </p:txBody>
      </p:sp>
    </p:spTree>
    <p:extLst>
      <p:ext uri="{BB962C8B-B14F-4D97-AF65-F5344CB8AC3E}">
        <p14:creationId xmlns:p14="http://schemas.microsoft.com/office/powerpoint/2010/main" val="253532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Capturing the benefits of strategic fit along the value chains of its related businesses gives a diversified company a clear path to achieving competitive advantage over undiversified competitors and competitors whose own diversification efforts don’t offer equivalent strategic-fit benefits. Such competitive advantage potential provides a company with a dependable basis for earning profits and a return on investment that exceeds what the company’s businesses could earn as standalone enterprises.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15</a:t>
            </a:fld>
            <a:endParaRPr lang="en-US"/>
          </a:p>
        </p:txBody>
      </p:sp>
    </p:spTree>
    <p:extLst>
      <p:ext uri="{BB962C8B-B14F-4D97-AF65-F5344CB8AC3E}">
        <p14:creationId xmlns:p14="http://schemas.microsoft.com/office/powerpoint/2010/main" val="1655458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221E1F"/>
                </a:solidFill>
              </a:rPr>
              <a:t>Figure 8.2 </a:t>
            </a:r>
            <a:r>
              <a:rPr lang="en-US" dirty="0">
                <a:solidFill>
                  <a:srgbClr val="221E1F"/>
                </a:solidFill>
              </a:rPr>
              <a:t>illustrates the range of opportunities to share and/or transfer specialized resources and capabilities among the value chain activities of related businesses. It is important to recognize that </a:t>
            </a:r>
            <a:r>
              <a:rPr lang="en-US" i="1" dirty="0">
                <a:solidFill>
                  <a:srgbClr val="221E1F"/>
                </a:solidFill>
              </a:rPr>
              <a:t>even though general resources and capabilities may be shared by multiple business units, such resource sharing alone cannot form the backbone of a strategy keyed to related diversification. </a:t>
            </a:r>
            <a:endParaRPr lang="en-US" dirty="0"/>
          </a:p>
          <a:p>
            <a:r>
              <a:rPr lang="en-US" dirty="0">
                <a:solidFill>
                  <a:srgbClr val="221E1F"/>
                </a:solidFill>
              </a:rPr>
              <a:t>The resources and capabilities that are leveraged in related diversification are </a:t>
            </a:r>
            <a:r>
              <a:rPr lang="en-US" b="1" dirty="0">
                <a:solidFill>
                  <a:srgbClr val="221E1F"/>
                </a:solidFill>
              </a:rPr>
              <a:t>specialized resources and capabilities </a:t>
            </a:r>
            <a:r>
              <a:rPr lang="en-US" dirty="0">
                <a:solidFill>
                  <a:srgbClr val="221E1F"/>
                </a:solidFill>
              </a:rPr>
              <a:t>that have very </a:t>
            </a:r>
            <a:r>
              <a:rPr lang="en-US" i="1" dirty="0">
                <a:solidFill>
                  <a:srgbClr val="221E1F"/>
                </a:solidFill>
              </a:rPr>
              <a:t>specific </a:t>
            </a:r>
            <a:r>
              <a:rPr lang="en-US" dirty="0">
                <a:solidFill>
                  <a:srgbClr val="221E1F"/>
                </a:solidFill>
              </a:rPr>
              <a:t>applications; their use is restricted to a limited range of business contexts in which these applications are competitively relevant. Because they are adapted for particular applications, specialized resources and capabilities must be utilized by particular types of businesses operating in specific kinds of industries to have value; they have limited utility outside this designated range of industry and business applications. This is in contrast to </a:t>
            </a:r>
            <a:r>
              <a:rPr lang="en-US" b="1" dirty="0">
                <a:solidFill>
                  <a:srgbClr val="221E1F"/>
                </a:solidFill>
              </a:rPr>
              <a:t>general resources and capabilities </a:t>
            </a:r>
            <a:r>
              <a:rPr lang="en-US" dirty="0">
                <a:solidFill>
                  <a:srgbClr val="221E1F"/>
                </a:solidFill>
              </a:rPr>
              <a:t>(such as general management capabilities, human resource management capabilities, and general accounting services), which can be applied usefully across a wide range of industry and business types.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16</a:t>
            </a:fld>
            <a:endParaRPr lang="en-US"/>
          </a:p>
        </p:txBody>
      </p:sp>
    </p:spTree>
    <p:extLst>
      <p:ext uri="{BB962C8B-B14F-4D97-AF65-F5344CB8AC3E}">
        <p14:creationId xmlns:p14="http://schemas.microsoft.com/office/powerpoint/2010/main" val="1100350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greater the cross-business economies associated with resource sharing and transfer, the greater the potential for a related diversification strategy to give individual businesses of a multi business enterprise a cost advantage over their rivals.</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17</a:t>
            </a:fld>
            <a:endParaRPr lang="en-US"/>
          </a:p>
        </p:txBody>
      </p:sp>
    </p:spTree>
    <p:extLst>
      <p:ext uri="{BB962C8B-B14F-4D97-AF65-F5344CB8AC3E}">
        <p14:creationId xmlns:p14="http://schemas.microsoft.com/office/powerpoint/2010/main" val="353828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Economies of scope </a:t>
            </a:r>
            <a:r>
              <a:rPr lang="en-US" dirty="0"/>
              <a:t>are cost reductions that flow from operating the same essential activities in multiple businesses (a larger scope of operation).</a:t>
            </a:r>
          </a:p>
          <a:p>
            <a:pPr>
              <a:defRPr/>
            </a:pPr>
            <a:r>
              <a:rPr lang="en-US" b="1" dirty="0"/>
              <a:t>Economies of scale </a:t>
            </a:r>
            <a:r>
              <a:rPr lang="en-US" dirty="0"/>
              <a:t>accrue from the lower variable costs of outputs from a larger</a:t>
            </a:r>
            <a:r>
              <a:rPr lang="en-US" baseline="0" dirty="0"/>
              <a:t>-</a:t>
            </a:r>
            <a:r>
              <a:rPr lang="en-US" dirty="0"/>
              <a:t>size operation.</a:t>
            </a:r>
          </a:p>
        </p:txBody>
      </p:sp>
      <p:sp>
        <p:nvSpPr>
          <p:cNvPr id="4" name="Slide Number Placeholder 3"/>
          <p:cNvSpPr>
            <a:spLocks noGrp="1"/>
          </p:cNvSpPr>
          <p:nvPr>
            <p:ph type="sldNum" sz="quarter" idx="5"/>
          </p:nvPr>
        </p:nvSpPr>
        <p:spPr/>
        <p:txBody>
          <a:bodyPr/>
          <a:lstStyle/>
          <a:p>
            <a:fld id="{AB559B72-D5EC-4F49-9F59-877A947E1F6F}" type="slidenum">
              <a:rPr lang="en-US" smtClean="0"/>
              <a:t>18</a:t>
            </a:fld>
            <a:endParaRPr lang="en-US"/>
          </a:p>
        </p:txBody>
      </p:sp>
    </p:spTree>
    <p:extLst>
      <p:ext uri="{BB962C8B-B14F-4D97-AF65-F5344CB8AC3E}">
        <p14:creationId xmlns:p14="http://schemas.microsoft.com/office/powerpoint/2010/main" val="17174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Diversifying into related businesses where competitively valuable strategic-fit benefits can be captured puts a firm’s businesses in position to perform better financially as part of the firm than they could have performed as independent enterprises, thus providing a clear avenue for boosting shareholder value and satisfying </a:t>
            </a:r>
            <a:r>
              <a:rPr lang="en-US" i="1" dirty="0"/>
              <a:t>the better-off test</a:t>
            </a:r>
            <a:r>
              <a:rPr lang="en-US" dirty="0"/>
              <a:t>.</a:t>
            </a:r>
          </a:p>
        </p:txBody>
      </p:sp>
      <p:sp>
        <p:nvSpPr>
          <p:cNvPr id="4" name="Slide Number Placeholder 3"/>
          <p:cNvSpPr>
            <a:spLocks noGrp="1"/>
          </p:cNvSpPr>
          <p:nvPr>
            <p:ph type="sldNum" sz="quarter" idx="5"/>
          </p:nvPr>
        </p:nvSpPr>
        <p:spPr/>
        <p:txBody>
          <a:bodyPr/>
          <a:lstStyle/>
          <a:p>
            <a:fld id="{AB559B72-D5EC-4F49-9F59-877A947E1F6F}" type="slidenum">
              <a:rPr lang="en-US" smtClean="0"/>
              <a:t>19</a:t>
            </a:fld>
            <a:endParaRPr lang="en-US"/>
          </a:p>
        </p:txBody>
      </p:sp>
    </p:spTree>
    <p:extLst>
      <p:ext uri="{BB962C8B-B14F-4D97-AF65-F5344CB8AC3E}">
        <p14:creationId xmlns:p14="http://schemas.microsoft.com/office/powerpoint/2010/main" val="260674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latin typeface="Calibri" panose="020F0502020204030204" pitchFamily="34" charset="0"/>
                <a:cs typeface="Calibri" panose="020F0502020204030204" pitchFamily="34" charset="0"/>
              </a:rPr>
              <a:t>In the first portion of this chapter, we describe what crafting a diversification strategy entails, when and why diversification makes good strategic sense, the various approaches to diversifying a company’s business lineup, and the pros and cons of related versus unrelated diversification strategies. The second part of the chapter looks at how to evaluate the attractiveness of a diversified company’s business lineup, how to decide whether it has a good diversification strategy, and the strategic options for improving a diversified company’s future performance.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2</a:t>
            </a:fld>
            <a:endParaRPr lang="en-US"/>
          </a:p>
        </p:txBody>
      </p:sp>
    </p:spTree>
    <p:extLst>
      <p:ext uri="{BB962C8B-B14F-4D97-AF65-F5344CB8AC3E}">
        <p14:creationId xmlns:p14="http://schemas.microsoft.com/office/powerpoint/2010/main" val="2609975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221E1F"/>
                </a:solidFill>
              </a:rPr>
              <a:t>Concepts and Connections 8.1 </a:t>
            </a:r>
            <a:r>
              <a:rPr lang="en-US" dirty="0">
                <a:solidFill>
                  <a:srgbClr val="221E1F"/>
                </a:solidFill>
              </a:rPr>
              <a:t>describes the merger of Kraft Foods Group, Inc., with the H. J. Heinz Holding Corporation, in pursuit of the strategic-fit benefits of a related diversification strategy.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20</a:t>
            </a:fld>
            <a:endParaRPr lang="en-US"/>
          </a:p>
        </p:txBody>
      </p:sp>
    </p:spTree>
    <p:extLst>
      <p:ext uri="{BB962C8B-B14F-4D97-AF65-F5344CB8AC3E}">
        <p14:creationId xmlns:p14="http://schemas.microsoft.com/office/powerpoint/2010/main" val="91893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Achieving cross-business strategic fit is not a motivation for unrelated diversification. Companies that pursue a strategy of unrelated diversification often exhibit a willingness to diversify into </a:t>
            </a:r>
            <a:r>
              <a:rPr lang="en-US" i="1" dirty="0">
                <a:solidFill>
                  <a:srgbClr val="221E1F"/>
                </a:solidFill>
              </a:rPr>
              <a:t>any business in any industry </a:t>
            </a:r>
            <a:r>
              <a:rPr lang="en-US" dirty="0">
                <a:solidFill>
                  <a:srgbClr val="221E1F"/>
                </a:solidFill>
              </a:rPr>
              <a:t>where senior managers see an opportunity to realize consistently good financial results. </a:t>
            </a:r>
          </a:p>
          <a:p>
            <a:r>
              <a:rPr lang="en-US" dirty="0">
                <a:solidFill>
                  <a:srgbClr val="221E1F"/>
                </a:solidFill>
              </a:rPr>
              <a:t>With an unrelated diversification strategy, company managers spend much time and effort screening acquisition candidates and evaluating the pros and cons of keeping or divesting existing businesses using the criteria listed in this slide</a:t>
            </a:r>
            <a:r>
              <a:rPr lang="en-US" dirty="0">
                <a:solidFill>
                  <a:schemeClr val="tx1"/>
                </a:solidFill>
                <a:ea typeface="ＭＳ Ｐゴシック" panose="020B0600070205080204" pitchFamily="34" charset="-128"/>
              </a:rPr>
              <a:t>.</a:t>
            </a:r>
            <a:endParaRPr lang="en-US" dirty="0">
              <a:solidFill>
                <a:srgbClr val="221E1F"/>
              </a:solidFill>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21</a:t>
            </a:fld>
            <a:endParaRPr lang="en-US"/>
          </a:p>
        </p:txBody>
      </p:sp>
    </p:spTree>
    <p:extLst>
      <p:ext uri="{BB962C8B-B14F-4D97-AF65-F5344CB8AC3E}">
        <p14:creationId xmlns:p14="http://schemas.microsoft.com/office/powerpoint/2010/main" val="751043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panose="020B0600070205080204" pitchFamily="34" charset="-128"/>
              </a:rPr>
              <a:t>Unrelated diversification strategies require careful consideration of acquisition candidates as they usually involve putting at risk valuable resources of capital and managerial resources.</a:t>
            </a:r>
          </a:p>
        </p:txBody>
      </p:sp>
      <p:sp>
        <p:nvSpPr>
          <p:cNvPr id="4" name="Slide Number Placeholder 3"/>
          <p:cNvSpPr>
            <a:spLocks noGrp="1"/>
          </p:cNvSpPr>
          <p:nvPr>
            <p:ph type="sldNum" sz="quarter" idx="5"/>
          </p:nvPr>
        </p:nvSpPr>
        <p:spPr/>
        <p:txBody>
          <a:bodyPr/>
          <a:lstStyle/>
          <a:p>
            <a:fld id="{AB559B72-D5EC-4F49-9F59-877A947E1F6F}" type="slidenum">
              <a:rPr lang="en-US" smtClean="0"/>
              <a:t>22</a:t>
            </a:fld>
            <a:endParaRPr lang="en-US"/>
          </a:p>
        </p:txBody>
      </p:sp>
    </p:spTree>
    <p:extLst>
      <p:ext uri="{BB962C8B-B14F-4D97-AF65-F5344CB8AC3E}">
        <p14:creationId xmlns:p14="http://schemas.microsoft.com/office/powerpoint/2010/main" val="3252175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strategy of unrelated diversification to produce companywide financial results above and beyond what the businesses could generate operating as standalone entities, corporate executives must do three things to pass the three tests of corporate advantage: </a:t>
            </a:r>
          </a:p>
          <a:p>
            <a:pPr marL="228600" indent="-228600">
              <a:buFont typeface="+mj-lt"/>
              <a:buAutoNum type="arabicPeriod"/>
            </a:pPr>
            <a:r>
              <a:rPr lang="en-US" dirty="0"/>
              <a:t>Diversify into industries where the businesses can produce consistently good earnings and returns on investment (to satisfy the industry-attractiveness test). </a:t>
            </a:r>
          </a:p>
          <a:p>
            <a:pPr marL="228600" indent="-228600">
              <a:buFont typeface="+mj-lt"/>
              <a:buAutoNum type="arabicPeriod"/>
            </a:pPr>
            <a:r>
              <a:rPr lang="en-US" dirty="0"/>
              <a:t>Negotiate favorable acquisition prices (to satisfy the cost of entry test). </a:t>
            </a:r>
          </a:p>
          <a:p>
            <a:pPr marL="228600" indent="-228600">
              <a:buFont typeface="+mj-lt"/>
              <a:buAutoNum type="arabicPeriod"/>
            </a:pPr>
            <a:r>
              <a:rPr lang="en-US" dirty="0"/>
              <a:t>Do a superior job of corporate parenting via high-level managerial oversight and resource sharing, financial resource allocation and portfolio management, and/or the restructuring of underperforming businesses (to satisfy the better-off test). </a:t>
            </a:r>
          </a:p>
        </p:txBody>
      </p:sp>
      <p:sp>
        <p:nvSpPr>
          <p:cNvPr id="4" name="Slide Number Placeholder 3"/>
          <p:cNvSpPr>
            <a:spLocks noGrp="1"/>
          </p:cNvSpPr>
          <p:nvPr>
            <p:ph type="sldNum" sz="quarter" idx="5"/>
          </p:nvPr>
        </p:nvSpPr>
        <p:spPr/>
        <p:txBody>
          <a:bodyPr/>
          <a:lstStyle/>
          <a:p>
            <a:fld id="{AB559B72-D5EC-4F49-9F59-877A947E1F6F}" type="slidenum">
              <a:rPr lang="en-US" smtClean="0"/>
              <a:t>23</a:t>
            </a:fld>
            <a:endParaRPr lang="en-US"/>
          </a:p>
        </p:txBody>
      </p:sp>
    </p:spTree>
    <p:extLst>
      <p:ext uri="{BB962C8B-B14F-4D97-AF65-F5344CB8AC3E}">
        <p14:creationId xmlns:p14="http://schemas.microsoft.com/office/powerpoint/2010/main" val="671958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24</a:t>
            </a:fld>
            <a:endParaRPr lang="en-US"/>
          </a:p>
        </p:txBody>
      </p:sp>
    </p:spTree>
    <p:extLst>
      <p:ext uri="{BB962C8B-B14F-4D97-AF65-F5344CB8AC3E}">
        <p14:creationId xmlns:p14="http://schemas.microsoft.com/office/powerpoint/2010/main" val="8486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Unrelated diversification strategies have two important negatives that undercut the pluses: very demanding managerial requirements and limited competitive advantage potential.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25</a:t>
            </a:fld>
            <a:endParaRPr lang="en-US"/>
          </a:p>
        </p:txBody>
      </p:sp>
    </p:spTree>
    <p:extLst>
      <p:ext uri="{BB962C8B-B14F-4D97-AF65-F5344CB8AC3E}">
        <p14:creationId xmlns:p14="http://schemas.microsoft.com/office/powerpoint/2010/main" val="944911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Companies sometimes pursue unrelated diversification for reasons that are entirely misguided. Because unrelated diversification strategies </a:t>
            </a:r>
            <a:r>
              <a:rPr lang="en-US" i="1" dirty="0">
                <a:solidFill>
                  <a:srgbClr val="221E1F"/>
                </a:solidFill>
              </a:rPr>
              <a:t>at their best </a:t>
            </a:r>
            <a:r>
              <a:rPr lang="en-US" dirty="0">
                <a:solidFill>
                  <a:srgbClr val="221E1F"/>
                </a:solidFill>
              </a:rPr>
              <a:t>have only a limited potential for creating long-term economic value for shareholders, it is essential that managers not compound this problem by taking a misguided approach toward unrelated diversification, in pursuit of objectives that are more likely to destroy shareholder value than create it.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26</a:t>
            </a:fld>
            <a:endParaRPr lang="en-US"/>
          </a:p>
        </p:txBody>
      </p:sp>
    </p:spTree>
    <p:extLst>
      <p:ext uri="{BB962C8B-B14F-4D97-AF65-F5344CB8AC3E}">
        <p14:creationId xmlns:p14="http://schemas.microsoft.com/office/powerpoint/2010/main" val="1198579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Combination related–unrelated diversification strategies have particular appeal for companies with a mix of valuable competitive assets, covering the spectrum from general to specialized resources and capabilities. </a:t>
            </a:r>
            <a:endParaRPr lang="en-US" dirty="0"/>
          </a:p>
          <a:p>
            <a:r>
              <a:rPr lang="en-US" dirty="0">
                <a:solidFill>
                  <a:srgbClr val="221E1F"/>
                </a:solidFill>
              </a:rPr>
              <a:t>There’s ample room for companies to customize their diversification strategies to incorporate elements of both related and unrelated diversification, as may suit their own competitive asset profile and strategic vision. Combination related–unrelated diversification strategies have particular appeal for companies with a mix of valuable competitive assets, covering the spectrum from general to specialized resources and capabilities.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27</a:t>
            </a:fld>
            <a:endParaRPr lang="en-US"/>
          </a:p>
        </p:txBody>
      </p:sp>
    </p:spTree>
    <p:extLst>
      <p:ext uri="{BB962C8B-B14F-4D97-AF65-F5344CB8AC3E}">
        <p14:creationId xmlns:p14="http://schemas.microsoft.com/office/powerpoint/2010/main" val="1060267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Strategic analysis of diversified companies builds on the concepts and methods used for single-business companies. The procedure for evaluating the pluses and minuses of a diversified company’s strategy and deciding what actions to take to improve the company’s performance involves six steps.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28</a:t>
            </a:fld>
            <a:endParaRPr lang="en-US"/>
          </a:p>
        </p:txBody>
      </p:sp>
    </p:spTree>
    <p:extLst>
      <p:ext uri="{BB962C8B-B14F-4D97-AF65-F5344CB8AC3E}">
        <p14:creationId xmlns:p14="http://schemas.microsoft.com/office/powerpoint/2010/main" val="2612393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A principal consideration in evaluating the caliber of a diversified company’s strategy is the attractiveness of the key measures of industries in which it has business operations.</a:t>
            </a:r>
          </a:p>
          <a:p>
            <a:r>
              <a:rPr lang="en-US" dirty="0">
                <a:solidFill>
                  <a:srgbClr val="221E1F"/>
                </a:solidFill>
              </a:rPr>
              <a:t>The more attractive the industries (both individually and as a group) that a diversified company is in, the better its prospects for good long-term performance. </a:t>
            </a:r>
          </a:p>
          <a:p>
            <a:r>
              <a:rPr lang="en-US" dirty="0">
                <a:solidFill>
                  <a:srgbClr val="221E1F"/>
                </a:solidFill>
              </a:rPr>
              <a:t>The more one industry’s value chain and resource requirements match up well with the value chain activities of other industries in which the company has operations, the more attractive the industry is to a firm pursuing related diversification. However, cross-industry strategic fit is not something that a company committed to a strategy of unrelated diversification considers when it is evaluating industry attractiveness.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29</a:t>
            </a:fld>
            <a:endParaRPr lang="en-US"/>
          </a:p>
        </p:txBody>
      </p:sp>
    </p:spTree>
    <p:extLst>
      <p:ext uri="{BB962C8B-B14F-4D97-AF65-F5344CB8AC3E}">
        <p14:creationId xmlns:p14="http://schemas.microsoft.com/office/powerpoint/2010/main" val="282062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In every case, however, the decision to diversify must start with a strong economic justification for doing so.</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3</a:t>
            </a:fld>
            <a:endParaRPr lang="en-US"/>
          </a:p>
        </p:txBody>
      </p:sp>
    </p:spTree>
    <p:extLst>
      <p:ext uri="{BB962C8B-B14F-4D97-AF65-F5344CB8AC3E}">
        <p14:creationId xmlns:p14="http://schemas.microsoft.com/office/powerpoint/2010/main" val="2811676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sum of the weighted scores for all the attractiveness measures provides an overall industry-attractiveness score. The importance weights must add up to 1. </a:t>
            </a:r>
          </a:p>
          <a:p>
            <a:r>
              <a:rPr lang="en-US" dirty="0">
                <a:solidFill>
                  <a:srgbClr val="221E1F"/>
                </a:solidFill>
              </a:rPr>
              <a:t>This procedure is illustrated in </a:t>
            </a:r>
            <a:r>
              <a:rPr lang="en-US" b="1" dirty="0">
                <a:solidFill>
                  <a:srgbClr val="221E1F"/>
                </a:solidFill>
              </a:rPr>
              <a:t>Table 8.1. </a:t>
            </a:r>
            <a:r>
              <a:rPr lang="en-US" dirty="0">
                <a:solidFill>
                  <a:srgbClr val="221E1F"/>
                </a:solidFill>
              </a:rPr>
              <a:t>Keep in mind here that the more intensely competitive an industry is, the lower the attractiveness rating for that industry. </a:t>
            </a:r>
            <a:endParaRPr lang="en-US" b="1" dirty="0"/>
          </a:p>
        </p:txBody>
      </p:sp>
      <p:sp>
        <p:nvSpPr>
          <p:cNvPr id="4" name="Slide Number Placeholder 3"/>
          <p:cNvSpPr>
            <a:spLocks noGrp="1"/>
          </p:cNvSpPr>
          <p:nvPr>
            <p:ph type="sldNum" sz="quarter" idx="5"/>
          </p:nvPr>
        </p:nvSpPr>
        <p:spPr/>
        <p:txBody>
          <a:bodyPr/>
          <a:lstStyle/>
          <a:p>
            <a:fld id="{AB559B72-D5EC-4F49-9F59-877A947E1F6F}" type="slidenum">
              <a:rPr lang="en-US" smtClean="0"/>
              <a:t>30</a:t>
            </a:fld>
            <a:endParaRPr lang="en-US"/>
          </a:p>
        </p:txBody>
      </p:sp>
    </p:spTree>
    <p:extLst>
      <p:ext uri="{BB962C8B-B14F-4D97-AF65-F5344CB8AC3E}">
        <p14:creationId xmlns:p14="http://schemas.microsoft.com/office/powerpoint/2010/main" val="1365391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 market share is the ratio of a business unit’s market share to the market share of its largest industry rival as measured in unit volumes, not dollars. Using relative market share to measure competitive strength is analytically superior to using straight-percentage market share. </a:t>
            </a:r>
          </a:p>
          <a:p>
            <a:r>
              <a:rPr lang="en-US" dirty="0">
                <a:solidFill>
                  <a:srgbClr val="221E1F"/>
                </a:solidFill>
              </a:rPr>
              <a:t>A simple and reliable analytic tool for gauging industry attractiveness involves calculating quantitative industry-attractiveness scores based on these measures.</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31</a:t>
            </a:fld>
            <a:endParaRPr lang="en-US"/>
          </a:p>
        </p:txBody>
      </p:sp>
    </p:spTree>
    <p:extLst>
      <p:ext uri="{BB962C8B-B14F-4D97-AF65-F5344CB8AC3E}">
        <p14:creationId xmlns:p14="http://schemas.microsoft.com/office/powerpoint/2010/main" val="37682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After settling on a set of competitive strength measures that are well matched to the circumstances of the various business units, the company needs to assign weights indicating each measure’s importance. As in the assignment of weights to industry-attractiveness measures, the importance weights must add up to 1. Each business unit is then rated on each of the chosen strength measures, using a rating scale of 1 to 10 (where a </a:t>
            </a:r>
            <a:r>
              <a:rPr lang="en-US" i="1" dirty="0">
                <a:solidFill>
                  <a:srgbClr val="221E1F"/>
                </a:solidFill>
              </a:rPr>
              <a:t>high </a:t>
            </a:r>
            <a:r>
              <a:rPr lang="en-US" dirty="0">
                <a:solidFill>
                  <a:srgbClr val="221E1F"/>
                </a:solidFill>
              </a:rPr>
              <a:t>rating signifies competitive </a:t>
            </a:r>
            <a:r>
              <a:rPr lang="en-US" i="1" dirty="0">
                <a:solidFill>
                  <a:srgbClr val="221E1F"/>
                </a:solidFill>
              </a:rPr>
              <a:t>strength, </a:t>
            </a:r>
            <a:r>
              <a:rPr lang="en-US" dirty="0">
                <a:solidFill>
                  <a:srgbClr val="221E1F"/>
                </a:solidFill>
              </a:rPr>
              <a:t>and a </a:t>
            </a:r>
            <a:r>
              <a:rPr lang="en-US" i="1" dirty="0">
                <a:solidFill>
                  <a:srgbClr val="221E1F"/>
                </a:solidFill>
              </a:rPr>
              <a:t>low </a:t>
            </a:r>
            <a:r>
              <a:rPr lang="en-US" dirty="0">
                <a:solidFill>
                  <a:srgbClr val="221E1F"/>
                </a:solidFill>
              </a:rPr>
              <a:t>rating signifies competitive </a:t>
            </a:r>
            <a:r>
              <a:rPr lang="en-US" i="1" dirty="0">
                <a:solidFill>
                  <a:srgbClr val="221E1F"/>
                </a:solidFill>
              </a:rPr>
              <a:t>weakness</a:t>
            </a:r>
            <a:r>
              <a:rPr lang="en-US" dirty="0">
                <a:solidFill>
                  <a:srgbClr val="221E1F"/>
                </a:solidFill>
              </a:rPr>
              <a:t>). </a:t>
            </a:r>
          </a:p>
          <a:p>
            <a:r>
              <a:rPr lang="en-US" dirty="0">
                <a:solidFill>
                  <a:srgbClr val="221E1F"/>
                </a:solidFill>
              </a:rPr>
              <a:t>In the event that the available information is too limited to confidently assign a rating value to a business unit on a particular strength measure, it is usually best to use a score of 5—this avoids biasing the overall score either up or down. Weighted strength ratings are calculated by multiplying the business unit’s rating on each strength measure by the assigned weight. For example, a strength score of six times a weight of 0.15 gives a weighted strength rating of 0.90. </a:t>
            </a:r>
          </a:p>
          <a:p>
            <a:r>
              <a:rPr lang="en-US" dirty="0">
                <a:solidFill>
                  <a:srgbClr val="221E1F"/>
                </a:solidFill>
              </a:rPr>
              <a:t>The sum of the weighted ratings across all the strength measures provides a quantitative measure of a business unit’s overall competitive strength. </a:t>
            </a:r>
            <a:r>
              <a:rPr lang="en-US" b="1" dirty="0">
                <a:solidFill>
                  <a:srgbClr val="221E1F"/>
                </a:solidFill>
              </a:rPr>
              <a:t>Table 8.2</a:t>
            </a:r>
            <a:r>
              <a:rPr lang="en-US" dirty="0">
                <a:solidFill>
                  <a:srgbClr val="221E1F"/>
                </a:solidFill>
              </a:rPr>
              <a:t> provides sample calculations of competitive strength ratings for three businesses.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32</a:t>
            </a:fld>
            <a:endParaRPr lang="en-US"/>
          </a:p>
        </p:txBody>
      </p:sp>
    </p:spTree>
    <p:extLst>
      <p:ext uri="{BB962C8B-B14F-4D97-AF65-F5344CB8AC3E}">
        <p14:creationId xmlns:p14="http://schemas.microsoft.com/office/powerpoint/2010/main" val="2787701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A nine-cell grid divides the vertical axis into three regions (high attractiveness, medium attractiveness, and low attractiveness) and the horizontal axis into three regions (strong competitive strength, average competitive strength, and weak competitive strength). As shown in </a:t>
            </a:r>
            <a:r>
              <a:rPr lang="en-US" b="1" dirty="0">
                <a:solidFill>
                  <a:srgbClr val="221E1F"/>
                </a:solidFill>
              </a:rPr>
              <a:t>Figure 8.3,</a:t>
            </a:r>
            <a:r>
              <a:rPr lang="en-US" dirty="0">
                <a:solidFill>
                  <a:srgbClr val="221E1F"/>
                </a:solidFill>
              </a:rPr>
              <a:t> scores of 6.7 or greater on a rating scale of 1 to 10 denote </a:t>
            </a:r>
            <a:r>
              <a:rPr lang="en-US" i="1" dirty="0">
                <a:solidFill>
                  <a:srgbClr val="221E1F"/>
                </a:solidFill>
              </a:rPr>
              <a:t>high industry attractiveness</a:t>
            </a:r>
            <a:r>
              <a:rPr lang="en-US" dirty="0">
                <a:solidFill>
                  <a:srgbClr val="221E1F"/>
                </a:solidFill>
              </a:rPr>
              <a:t>, scores of 3.3 to 6.7 denote </a:t>
            </a:r>
            <a:r>
              <a:rPr lang="en-US" i="1" dirty="0">
                <a:solidFill>
                  <a:srgbClr val="221E1F"/>
                </a:solidFill>
              </a:rPr>
              <a:t>medium attractiveness</a:t>
            </a:r>
            <a:r>
              <a:rPr lang="en-US" dirty="0">
                <a:solidFill>
                  <a:srgbClr val="221E1F"/>
                </a:solidFill>
              </a:rPr>
              <a:t>, and scores below 3.3 signal </a:t>
            </a:r>
            <a:r>
              <a:rPr lang="en-US" i="1" dirty="0">
                <a:solidFill>
                  <a:srgbClr val="221E1F"/>
                </a:solidFill>
              </a:rPr>
              <a:t>low attractiveness</a:t>
            </a:r>
            <a:r>
              <a:rPr lang="en-US" dirty="0">
                <a:solidFill>
                  <a:srgbClr val="221E1F"/>
                </a:solidFill>
              </a:rPr>
              <a:t>. Likewise, </a:t>
            </a:r>
            <a:r>
              <a:rPr lang="en-US" i="1" dirty="0">
                <a:solidFill>
                  <a:srgbClr val="221E1F"/>
                </a:solidFill>
              </a:rPr>
              <a:t>high competitive strength</a:t>
            </a:r>
            <a:r>
              <a:rPr lang="en-US" dirty="0">
                <a:solidFill>
                  <a:srgbClr val="221E1F"/>
                </a:solidFill>
              </a:rPr>
              <a:t> is defined as scores greater than 6.7, </a:t>
            </a:r>
            <a:r>
              <a:rPr lang="en-US" i="1" dirty="0">
                <a:solidFill>
                  <a:srgbClr val="221E1F"/>
                </a:solidFill>
              </a:rPr>
              <a:t>average strength</a:t>
            </a:r>
            <a:r>
              <a:rPr lang="en-US" dirty="0">
                <a:solidFill>
                  <a:srgbClr val="221E1F"/>
                </a:solidFill>
              </a:rPr>
              <a:t> as scores of 3.3 to 6.7, and </a:t>
            </a:r>
            <a:r>
              <a:rPr lang="en-US" i="1" dirty="0">
                <a:solidFill>
                  <a:srgbClr val="221E1F"/>
                </a:solidFill>
              </a:rPr>
              <a:t>low strength</a:t>
            </a:r>
            <a:r>
              <a:rPr lang="en-US" dirty="0">
                <a:solidFill>
                  <a:srgbClr val="221E1F"/>
                </a:solidFill>
              </a:rPr>
              <a:t> as scores below 3.3. </a:t>
            </a:r>
          </a:p>
          <a:p>
            <a:r>
              <a:rPr lang="en-US" i="1" dirty="0">
                <a:solidFill>
                  <a:srgbClr val="221E1F"/>
                </a:solidFill>
              </a:rPr>
              <a:t>Each business unit is plotted on the nine-cell matrix according to its overall attractiveness score and strength score, and then it is shown as a “bubble.” </a:t>
            </a:r>
            <a:r>
              <a:rPr lang="en-US" dirty="0">
                <a:solidFill>
                  <a:srgbClr val="221E1F"/>
                </a:solidFill>
              </a:rPr>
              <a:t>The size of each bubble is scaled to the percentage of revenues the business generates relative to total corporate revenues. The bubbles in </a:t>
            </a:r>
            <a:r>
              <a:rPr lang="en-US" b="1" dirty="0">
                <a:solidFill>
                  <a:srgbClr val="221E1F"/>
                </a:solidFill>
              </a:rPr>
              <a:t>Figure 8.3</a:t>
            </a:r>
            <a:r>
              <a:rPr lang="en-US" dirty="0">
                <a:solidFill>
                  <a:srgbClr val="221E1F"/>
                </a:solidFill>
              </a:rPr>
              <a:t> were located on the grid using the three industry-attractiveness scores from </a:t>
            </a:r>
            <a:r>
              <a:rPr lang="en-US" b="0" dirty="0">
                <a:solidFill>
                  <a:srgbClr val="221E1F"/>
                </a:solidFill>
              </a:rPr>
              <a:t>Table 8.1</a:t>
            </a:r>
            <a:r>
              <a:rPr lang="en-US" dirty="0">
                <a:solidFill>
                  <a:srgbClr val="221E1F"/>
                </a:solidFill>
              </a:rPr>
              <a:t> and the strength scores for the three business units in </a:t>
            </a:r>
            <a:r>
              <a:rPr lang="en-US" b="0" dirty="0">
                <a:solidFill>
                  <a:srgbClr val="221E1F"/>
                </a:solidFill>
              </a:rPr>
              <a:t>Table 8.2</a:t>
            </a:r>
            <a:r>
              <a:rPr lang="en-US" dirty="0">
                <a:solidFill>
                  <a:srgbClr val="221E1F"/>
                </a:solidFill>
              </a:rPr>
              <a:t>.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33</a:t>
            </a:fld>
            <a:endParaRPr lang="en-US"/>
          </a:p>
        </p:txBody>
      </p:sp>
    </p:spTree>
    <p:extLst>
      <p:ext uri="{BB962C8B-B14F-4D97-AF65-F5344CB8AC3E}">
        <p14:creationId xmlns:p14="http://schemas.microsoft.com/office/powerpoint/2010/main" val="2760044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industry-attractiveness and business-strength scores can be used to portray the strategic positions of each business in a diversified company. Industry attractiveness is plotted on the vertical axis and competitive strength on the horizontal axis. A nine-cell grid emerges from dividing the vertical axis into three regions (high attractiveness, medium attractiveness, and low attractiveness) and the horizontal axis into three regions (strong competitive strength, average competitive strength, and weak competitive strength). </a:t>
            </a:r>
            <a:endParaRPr lang="en-US" altLang="en-US" dirty="0">
              <a:ea typeface="ＭＳ Ｐゴシック" panose="020B0600070205080204" pitchFamily="34" charset="-128"/>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34</a:t>
            </a:fld>
            <a:endParaRPr lang="en-US"/>
          </a:p>
        </p:txBody>
      </p:sp>
    </p:spTree>
    <p:extLst>
      <p:ext uri="{BB962C8B-B14F-4D97-AF65-F5344CB8AC3E}">
        <p14:creationId xmlns:p14="http://schemas.microsoft.com/office/powerpoint/2010/main" val="2824199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greater the value of cross-business strategic fit in enhancing a firm’s performance in the marketplace or on the bottom line, the more competitively powerful is its strategy of related diversification.</a:t>
            </a:r>
            <a:r>
              <a:rPr lang="en-US" dirty="0">
                <a:solidFill>
                  <a:srgbClr val="221E1F"/>
                </a:solidFill>
              </a:rPr>
              <a:t> Without significant cross-business strategic fit and dedicated company efforts to capture the benefits, one has to be skeptical about the potential for a diversified company’s businesses to perform better together than apart. </a:t>
            </a:r>
          </a:p>
        </p:txBody>
      </p:sp>
      <p:sp>
        <p:nvSpPr>
          <p:cNvPr id="4" name="Slide Number Placeholder 3"/>
          <p:cNvSpPr>
            <a:spLocks noGrp="1"/>
          </p:cNvSpPr>
          <p:nvPr>
            <p:ph type="sldNum" sz="quarter" idx="5"/>
          </p:nvPr>
        </p:nvSpPr>
        <p:spPr/>
        <p:txBody>
          <a:bodyPr/>
          <a:lstStyle/>
          <a:p>
            <a:fld id="{AB559B72-D5EC-4F49-9F59-877A947E1F6F}" type="slidenum">
              <a:rPr lang="en-US" smtClean="0"/>
              <a:t>35</a:t>
            </a:fld>
            <a:endParaRPr lang="en-US"/>
          </a:p>
        </p:txBody>
      </p:sp>
    </p:spTree>
    <p:extLst>
      <p:ext uri="{BB962C8B-B14F-4D97-AF65-F5344CB8AC3E}">
        <p14:creationId xmlns:p14="http://schemas.microsoft.com/office/powerpoint/2010/main" val="1732100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businesses in a diversified company’s lineup need to exhibit good </a:t>
            </a:r>
            <a:r>
              <a:rPr lang="en-US" b="1" dirty="0">
                <a:solidFill>
                  <a:srgbClr val="221E1F"/>
                </a:solidFill>
              </a:rPr>
              <a:t>resource fit. </a:t>
            </a:r>
            <a:r>
              <a:rPr lang="en-US" dirty="0">
                <a:solidFill>
                  <a:srgbClr val="221E1F"/>
                </a:solidFill>
              </a:rPr>
              <a:t>In firms with a related diversification strategy, good resource fit exists when the firm’s businesses have well-matched specialized resource requirements at points along their value chains that are critical for the businesses’ market success. Matching resource requirements are important in related diversification because they facilitate resource sharing and low-cost resource transfer.</a:t>
            </a:r>
          </a:p>
        </p:txBody>
      </p:sp>
      <p:sp>
        <p:nvSpPr>
          <p:cNvPr id="4" name="Slide Number Placeholder 3"/>
          <p:cNvSpPr>
            <a:spLocks noGrp="1"/>
          </p:cNvSpPr>
          <p:nvPr>
            <p:ph type="sldNum" sz="quarter" idx="5"/>
          </p:nvPr>
        </p:nvSpPr>
        <p:spPr/>
        <p:txBody>
          <a:bodyPr/>
          <a:lstStyle/>
          <a:p>
            <a:fld id="{AB559B72-D5EC-4F49-9F59-877A947E1F6F}" type="slidenum">
              <a:rPr lang="en-US" smtClean="0"/>
              <a:t>36</a:t>
            </a:fld>
            <a:endParaRPr lang="en-US"/>
          </a:p>
        </p:txBody>
      </p:sp>
    </p:spTree>
    <p:extLst>
      <p:ext uri="{BB962C8B-B14F-4D97-AF65-F5344CB8AC3E}">
        <p14:creationId xmlns:p14="http://schemas.microsoft.com/office/powerpoint/2010/main" val="3101545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37</a:t>
            </a:fld>
            <a:endParaRPr lang="en-US"/>
          </a:p>
        </p:txBody>
      </p:sp>
    </p:spTree>
    <p:extLst>
      <p:ext uri="{BB962C8B-B14F-4D97-AF65-F5344CB8AC3E}">
        <p14:creationId xmlns:p14="http://schemas.microsoft.com/office/powerpoint/2010/main" val="3229786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38</a:t>
            </a:fld>
            <a:endParaRPr lang="en-US"/>
          </a:p>
        </p:txBody>
      </p:sp>
    </p:spTree>
    <p:extLst>
      <p:ext uri="{BB962C8B-B14F-4D97-AF65-F5344CB8AC3E}">
        <p14:creationId xmlns:p14="http://schemas.microsoft.com/office/powerpoint/2010/main" val="638123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A </a:t>
            </a:r>
            <a:r>
              <a:rPr lang="en-US" b="1" dirty="0">
                <a:solidFill>
                  <a:srgbClr val="221E1F"/>
                </a:solidFill>
              </a:rPr>
              <a:t>portfolio approach </a:t>
            </a:r>
            <a:r>
              <a:rPr lang="en-US" dirty="0">
                <a:solidFill>
                  <a:srgbClr val="221E1F"/>
                </a:solidFill>
              </a:rPr>
              <a:t>to ensuring financial fit among a firm’s businesses is based on the fact that different businesses have different cash flow and investment characteristics.  </a:t>
            </a:r>
          </a:p>
          <a:p>
            <a:pPr>
              <a:defRPr/>
            </a:pPr>
            <a:r>
              <a:rPr lang="en-US" dirty="0"/>
              <a:t>A </a:t>
            </a:r>
            <a:r>
              <a:rPr lang="en-US" b="1" dirty="0"/>
              <a:t>cash cow business </a:t>
            </a:r>
            <a:r>
              <a:rPr lang="en-US" dirty="0"/>
              <a:t>generates cash flows over and above its internal requirements, thus providing a corporate parent with funds for investing in cash hog businesses, financing new acquisitions, or paying dividends.</a:t>
            </a:r>
          </a:p>
          <a:p>
            <a:pPr>
              <a:defRPr/>
            </a:pPr>
            <a:r>
              <a:rPr lang="en-US" dirty="0"/>
              <a:t>A </a:t>
            </a:r>
            <a:r>
              <a:rPr lang="en-US" b="1" dirty="0"/>
              <a:t>cash hog business </a:t>
            </a:r>
            <a:r>
              <a:rPr lang="en-US" dirty="0"/>
              <a:t>generates cash flows that are too small to fully fund its operations and growth and requires cash infusions to provide additional working capital and finance new capital investment.</a:t>
            </a:r>
          </a:p>
        </p:txBody>
      </p:sp>
      <p:sp>
        <p:nvSpPr>
          <p:cNvPr id="4" name="Slide Number Placeholder 3"/>
          <p:cNvSpPr>
            <a:spLocks noGrp="1"/>
          </p:cNvSpPr>
          <p:nvPr>
            <p:ph type="sldNum" sz="quarter" idx="5"/>
          </p:nvPr>
        </p:nvSpPr>
        <p:spPr/>
        <p:txBody>
          <a:bodyPr/>
          <a:lstStyle/>
          <a:p>
            <a:fld id="{AB559B72-D5EC-4F49-9F59-877A947E1F6F}" type="slidenum">
              <a:rPr lang="en-US" smtClean="0"/>
              <a:t>39</a:t>
            </a:fld>
            <a:endParaRPr lang="en-US"/>
          </a:p>
        </p:txBody>
      </p:sp>
    </p:spTree>
    <p:extLst>
      <p:ext uri="{BB962C8B-B14F-4D97-AF65-F5344CB8AC3E}">
        <p14:creationId xmlns:p14="http://schemas.microsoft.com/office/powerpoint/2010/main" val="221389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Diversification must do more for a company than simply spread its business risk across various industries. In principle, diversification cannot be considered wise or justifiable unless it results in </a:t>
            </a:r>
            <a:r>
              <a:rPr lang="en-US" i="1" dirty="0">
                <a:solidFill>
                  <a:srgbClr val="221E1F"/>
                </a:solidFill>
              </a:rPr>
              <a:t>added long-term economic value for shareholders</a:t>
            </a:r>
            <a:r>
              <a:rPr lang="en-US" dirty="0">
                <a:solidFill>
                  <a:srgbClr val="221E1F"/>
                </a:solidFill>
              </a:rPr>
              <a:t>—value that shareholders cannot capture on their own by purchasing stock in companies in different industries or investing in mutual funds to spread their investments across several industries. A move to diversify into a new business stands little chance of building shareholder value without passing the three </a:t>
            </a:r>
            <a:r>
              <a:rPr lang="en-US" b="1" dirty="0">
                <a:solidFill>
                  <a:srgbClr val="221E1F"/>
                </a:solidFill>
              </a:rPr>
              <a:t>Tests of Corporate Advantage.</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a:t>
            </a:fld>
            <a:endParaRPr lang="en-US"/>
          </a:p>
        </p:txBody>
      </p:sp>
    </p:spTree>
    <p:extLst>
      <p:ext uri="{BB962C8B-B14F-4D97-AF65-F5344CB8AC3E}">
        <p14:creationId xmlns:p14="http://schemas.microsoft.com/office/powerpoint/2010/main" val="2309764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40</a:t>
            </a:fld>
            <a:endParaRPr lang="en-US"/>
          </a:p>
        </p:txBody>
      </p:sp>
    </p:spTree>
    <p:extLst>
      <p:ext uri="{BB962C8B-B14F-4D97-AF65-F5344CB8AC3E}">
        <p14:creationId xmlns:p14="http://schemas.microsoft.com/office/powerpoint/2010/main" val="172159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41</a:t>
            </a:fld>
            <a:endParaRPr lang="en-US"/>
          </a:p>
        </p:txBody>
      </p:sp>
    </p:spTree>
    <p:extLst>
      <p:ext uri="{BB962C8B-B14F-4D97-AF65-F5344CB8AC3E}">
        <p14:creationId xmlns:p14="http://schemas.microsoft.com/office/powerpoint/2010/main" val="730590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Matching resource requirements are important in related diversification because they facilitate resource sharing and low-cost resource transfer.</a:t>
            </a:r>
          </a:p>
        </p:txBody>
      </p:sp>
      <p:sp>
        <p:nvSpPr>
          <p:cNvPr id="4" name="Slide Number Placeholder 3"/>
          <p:cNvSpPr>
            <a:spLocks noGrp="1"/>
          </p:cNvSpPr>
          <p:nvPr>
            <p:ph type="sldNum" sz="quarter" idx="5"/>
          </p:nvPr>
        </p:nvSpPr>
        <p:spPr/>
        <p:txBody>
          <a:bodyPr/>
          <a:lstStyle/>
          <a:p>
            <a:fld id="{AB559B72-D5EC-4F49-9F59-877A947E1F6F}" type="slidenum">
              <a:rPr lang="en-US" smtClean="0"/>
              <a:t>42</a:t>
            </a:fld>
            <a:endParaRPr lang="en-US"/>
          </a:p>
        </p:txBody>
      </p:sp>
    </p:spTree>
    <p:extLst>
      <p:ext uri="{BB962C8B-B14F-4D97-AF65-F5344CB8AC3E}">
        <p14:creationId xmlns:p14="http://schemas.microsoft.com/office/powerpoint/2010/main" val="681752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Once a diversified company’s strategy has been evaluated from the perspective of industry attractiveness, competitive strength, strategic fit, and resource fit, the next step is to use this information to rank the performance prospects of the businesses from best to worst. Such ranking helps top-level executives assign each business a priority for resource support and capital investment.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43</a:t>
            </a:fld>
            <a:endParaRPr lang="en-US"/>
          </a:p>
        </p:txBody>
      </p:sp>
    </p:spTree>
    <p:extLst>
      <p:ext uri="{BB962C8B-B14F-4D97-AF65-F5344CB8AC3E}">
        <p14:creationId xmlns:p14="http://schemas.microsoft.com/office/powerpoint/2010/main" val="22438560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As a rule, </a:t>
            </a:r>
            <a:r>
              <a:rPr lang="en-US" i="1" dirty="0">
                <a:solidFill>
                  <a:srgbClr val="221E1F"/>
                </a:solidFill>
              </a:rPr>
              <a:t>business subsidiaries with the brightest profit and growth prospects, attractive positions in the nine-cell matrix, and solid strategic and resource fit should receive top priority for allocation of corporate resources. </a:t>
            </a:r>
            <a:r>
              <a:rPr lang="en-US" dirty="0">
                <a:solidFill>
                  <a:srgbClr val="221E1F"/>
                </a:solidFill>
              </a:rPr>
              <a:t>However, in ranking the prospects of the different businesses from best to worst, it is usually wise to also take into account each business’s past performance in regard to sales growth, profit growth, contribution to company earnings, return on capital invested in the business, and cash flow from operations. While past performance is not always a reliable predictor of future performance, it does signal whether a business is already performing well or has problems to overcome.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44</a:t>
            </a:fld>
            <a:endParaRPr lang="en-US"/>
          </a:p>
        </p:txBody>
      </p:sp>
    </p:spTree>
    <p:extLst>
      <p:ext uri="{BB962C8B-B14F-4D97-AF65-F5344CB8AC3E}">
        <p14:creationId xmlns:p14="http://schemas.microsoft.com/office/powerpoint/2010/main" val="1605491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conclusions flowing from the five preceding analytic steps set the agenda for crafting strategic moves to improve a diversified company’s overall performance. The strategic options boil down to four broad categories of actions.</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45</a:t>
            </a:fld>
            <a:endParaRPr lang="en-US"/>
          </a:p>
        </p:txBody>
      </p:sp>
    </p:spTree>
    <p:extLst>
      <p:ext uri="{BB962C8B-B14F-4D97-AF65-F5344CB8AC3E}">
        <p14:creationId xmlns:p14="http://schemas.microsoft.com/office/powerpoint/2010/main" val="39623951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46</a:t>
            </a:fld>
            <a:endParaRPr lang="en-US"/>
          </a:p>
        </p:txBody>
      </p:sp>
    </p:spTree>
    <p:extLst>
      <p:ext uri="{BB962C8B-B14F-4D97-AF65-F5344CB8AC3E}">
        <p14:creationId xmlns:p14="http://schemas.microsoft.com/office/powerpoint/2010/main" val="519035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Companywide restructuring </a:t>
            </a:r>
            <a:r>
              <a:rPr lang="en-US" dirty="0"/>
              <a:t>(corporate restructuring) involves making major changes in a diversified company by divesting some businesses or acquiring others, so as to put a whole new face on the company’s business lineup.</a:t>
            </a:r>
          </a:p>
        </p:txBody>
      </p:sp>
      <p:sp>
        <p:nvSpPr>
          <p:cNvPr id="4" name="Slide Number Placeholder 3"/>
          <p:cNvSpPr>
            <a:spLocks noGrp="1"/>
          </p:cNvSpPr>
          <p:nvPr>
            <p:ph type="sldNum" sz="quarter" idx="5"/>
          </p:nvPr>
        </p:nvSpPr>
        <p:spPr/>
        <p:txBody>
          <a:bodyPr/>
          <a:lstStyle/>
          <a:p>
            <a:fld id="{AB559B72-D5EC-4F49-9F59-877A947E1F6F}" type="slidenum">
              <a:rPr lang="en-US" smtClean="0"/>
              <a:t>47</a:t>
            </a:fld>
            <a:endParaRPr lang="en-US"/>
          </a:p>
        </p:txBody>
      </p:sp>
    </p:spTree>
    <p:extLst>
      <p:ext uri="{BB962C8B-B14F-4D97-AF65-F5344CB8AC3E}">
        <p14:creationId xmlns:p14="http://schemas.microsoft.com/office/powerpoint/2010/main" val="747874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A </a:t>
            </a:r>
            <a:r>
              <a:rPr lang="en-US" b="1" dirty="0"/>
              <a:t>spin-off</a:t>
            </a:r>
            <a:r>
              <a:rPr lang="en-US" dirty="0"/>
              <a:t> is an independent company created when a corporate parent divests a business either by selling shares to the public via an initial public offering or by distributing shares in the new company to shareholders of the corporate parent.</a:t>
            </a:r>
          </a:p>
        </p:txBody>
      </p:sp>
      <p:sp>
        <p:nvSpPr>
          <p:cNvPr id="4" name="Slide Number Placeholder 3"/>
          <p:cNvSpPr>
            <a:spLocks noGrp="1"/>
          </p:cNvSpPr>
          <p:nvPr>
            <p:ph type="sldNum" sz="quarter" idx="5"/>
          </p:nvPr>
        </p:nvSpPr>
        <p:spPr/>
        <p:txBody>
          <a:bodyPr/>
          <a:lstStyle/>
          <a:p>
            <a:fld id="{AB559B72-D5EC-4F49-9F59-877A947E1F6F}" type="slidenum">
              <a:rPr lang="en-US" smtClean="0"/>
              <a:t>48</a:t>
            </a:fld>
            <a:endParaRPr lang="en-US"/>
          </a:p>
        </p:txBody>
      </p:sp>
    </p:spTree>
    <p:extLst>
      <p:ext uri="{BB962C8B-B14F-4D97-AF65-F5344CB8AC3E}">
        <p14:creationId xmlns:p14="http://schemas.microsoft.com/office/powerpoint/2010/main" val="26109125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49</a:t>
            </a:fld>
            <a:endParaRPr lang="en-US"/>
          </a:p>
        </p:txBody>
      </p:sp>
    </p:spTree>
    <p:extLst>
      <p:ext uri="{BB962C8B-B14F-4D97-AF65-F5344CB8AC3E}">
        <p14:creationId xmlns:p14="http://schemas.microsoft.com/office/powerpoint/2010/main" val="122690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means of entering new businesses can take any of three forms: acquisition, internal startup, or joint ventures with other companies.</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5</a:t>
            </a:fld>
            <a:endParaRPr lang="en-US"/>
          </a:p>
        </p:txBody>
      </p:sp>
    </p:spTree>
    <p:extLst>
      <p:ext uri="{BB962C8B-B14F-4D97-AF65-F5344CB8AC3E}">
        <p14:creationId xmlns:p14="http://schemas.microsoft.com/office/powerpoint/2010/main" val="458122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Diversified companies need to divest low-performing businesses or businesses that do not fit in order to concentrate on expanding existing businesses and entering new ones where opportunities are more promising.</a:t>
            </a:r>
          </a:p>
        </p:txBody>
      </p:sp>
      <p:sp>
        <p:nvSpPr>
          <p:cNvPr id="4" name="Slide Number Placeholder 3"/>
          <p:cNvSpPr>
            <a:spLocks noGrp="1"/>
          </p:cNvSpPr>
          <p:nvPr>
            <p:ph type="sldNum" sz="quarter" idx="5"/>
          </p:nvPr>
        </p:nvSpPr>
        <p:spPr/>
        <p:txBody>
          <a:bodyPr/>
          <a:lstStyle/>
          <a:p>
            <a:fld id="{AB559B72-D5EC-4F49-9F59-877A947E1F6F}" type="slidenum">
              <a:rPr lang="en-US" smtClean="0"/>
              <a:t>50</a:t>
            </a:fld>
            <a:endParaRPr lang="en-US"/>
          </a:p>
        </p:txBody>
      </p:sp>
    </p:spTree>
    <p:extLst>
      <p:ext uri="{BB962C8B-B14F-4D97-AF65-F5344CB8AC3E}">
        <p14:creationId xmlns:p14="http://schemas.microsoft.com/office/powerpoint/2010/main" val="1336599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51</a:t>
            </a:fld>
            <a:endParaRPr lang="en-US"/>
          </a:p>
        </p:txBody>
      </p:sp>
    </p:spTree>
    <p:extLst>
      <p:ext uri="{BB962C8B-B14F-4D97-AF65-F5344CB8AC3E}">
        <p14:creationId xmlns:p14="http://schemas.microsoft.com/office/powerpoint/2010/main" val="39845232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52</a:t>
            </a:fld>
            <a:endParaRPr lang="en-US"/>
          </a:p>
        </p:txBody>
      </p:sp>
    </p:spTree>
    <p:extLst>
      <p:ext uri="{BB962C8B-B14F-4D97-AF65-F5344CB8AC3E}">
        <p14:creationId xmlns:p14="http://schemas.microsoft.com/office/powerpoint/2010/main" val="37375994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53</a:t>
            </a:fld>
            <a:endParaRPr lang="en-US"/>
          </a:p>
        </p:txBody>
      </p:sp>
    </p:spTree>
    <p:extLst>
      <p:ext uri="{BB962C8B-B14F-4D97-AF65-F5344CB8AC3E}">
        <p14:creationId xmlns:p14="http://schemas.microsoft.com/office/powerpoint/2010/main" val="450572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54</a:t>
            </a:fld>
            <a:endParaRPr lang="en-US"/>
          </a:p>
        </p:txBody>
      </p:sp>
    </p:spTree>
    <p:extLst>
      <p:ext uri="{BB962C8B-B14F-4D97-AF65-F5344CB8AC3E}">
        <p14:creationId xmlns:p14="http://schemas.microsoft.com/office/powerpoint/2010/main" val="2297341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55</a:t>
            </a:fld>
            <a:endParaRPr lang="en-US"/>
          </a:p>
        </p:txBody>
      </p:sp>
    </p:spTree>
    <p:extLst>
      <p:ext uri="{BB962C8B-B14F-4D97-AF65-F5344CB8AC3E}">
        <p14:creationId xmlns:p14="http://schemas.microsoft.com/office/powerpoint/2010/main" val="1142175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56</a:t>
            </a:fld>
            <a:endParaRPr lang="en-US"/>
          </a:p>
        </p:txBody>
      </p:sp>
    </p:spTree>
    <p:extLst>
      <p:ext uri="{BB962C8B-B14F-4D97-AF65-F5344CB8AC3E}">
        <p14:creationId xmlns:p14="http://schemas.microsoft.com/office/powerpoint/2010/main" val="3577517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demanding and time-consuming nature of these four tasks explains why corporate executives generally refrain from becoming immersed in the details of crafting and executing business-level strategies. Rather, the normal procedure is to delegate lead responsibility for business strategy to the heads of each business, giving them the latitude to develop strategies suited to the particular industry environment in which their business operates and holding them accountable for producing good financial and strategic results.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6</a:t>
            </a:fld>
            <a:endParaRPr lang="en-US"/>
          </a:p>
        </p:txBody>
      </p:sp>
    </p:spTree>
    <p:extLst>
      <p:ext uri="{BB962C8B-B14F-4D97-AF65-F5344CB8AC3E}">
        <p14:creationId xmlns:p14="http://schemas.microsoft.com/office/powerpoint/2010/main" val="266289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1E1F"/>
                </a:solidFill>
              </a:rPr>
              <a:t>The decision to diversify presents wide-ranging possibilities. A company can diversify into closely related businesses or into totally unrelated businesses. It can diversify its present revenue and earnings base to a small or major extent. It can move into one or two large new businesses or a greater number of small ones. It can achieve diversification by acquiring an existing company, starting up a new business from scratch, or forming a joint venture with one or more companies to enter new businesses. In every case, however, the decision to diversify must start with a strong economic justification for doing so.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7</a:t>
            </a:fld>
            <a:endParaRPr lang="en-US"/>
          </a:p>
        </p:txBody>
      </p:sp>
    </p:spTree>
    <p:extLst>
      <p:ext uri="{BB962C8B-B14F-4D97-AF65-F5344CB8AC3E}">
        <p14:creationId xmlns:p14="http://schemas.microsoft.com/office/powerpoint/2010/main" val="139832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solidFill>
                  <a:srgbClr val="221E1F"/>
                </a:solidFill>
              </a:rPr>
              <a:t>Acquisition is a popular means of diversifying into another industry. Not only is it quicker than trying to launch a new operation, but it also offers an effective way to hurdle such entry barriers </a:t>
            </a:r>
            <a:endParaRPr lang="en-US" dirty="0"/>
          </a:p>
          <a:p>
            <a:pPr lvl="0">
              <a:defRPr/>
            </a:pPr>
            <a:r>
              <a:rPr lang="en-US" dirty="0"/>
              <a:t>An </a:t>
            </a:r>
            <a:r>
              <a:rPr lang="en-US" b="1" dirty="0"/>
              <a:t>acquisition premium,</a:t>
            </a:r>
            <a:r>
              <a:rPr lang="en-US" dirty="0"/>
              <a:t> or control premium, is the amount by which the price offered exceeds the preacquisition market value of the target company.</a:t>
            </a:r>
          </a:p>
        </p:txBody>
      </p:sp>
      <p:sp>
        <p:nvSpPr>
          <p:cNvPr id="4" name="Slide Number Placeholder 3"/>
          <p:cNvSpPr>
            <a:spLocks noGrp="1"/>
          </p:cNvSpPr>
          <p:nvPr>
            <p:ph type="sldNum" sz="quarter" idx="5"/>
          </p:nvPr>
        </p:nvSpPr>
        <p:spPr/>
        <p:txBody>
          <a:bodyPr/>
          <a:lstStyle/>
          <a:p>
            <a:fld id="{AB559B72-D5EC-4F49-9F59-877A947E1F6F}" type="slidenum">
              <a:rPr lang="en-US" smtClean="0"/>
              <a:t>8</a:t>
            </a:fld>
            <a:endParaRPr lang="en-US"/>
          </a:p>
        </p:txBody>
      </p:sp>
    </p:spTree>
    <p:extLst>
      <p:ext uri="{BB962C8B-B14F-4D97-AF65-F5344CB8AC3E}">
        <p14:creationId xmlns:p14="http://schemas.microsoft.com/office/powerpoint/2010/main" val="144284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solidFill>
                  <a:srgbClr val="221E1F"/>
                </a:solidFill>
              </a:rPr>
              <a:t>Achieving diversification through </a:t>
            </a:r>
            <a:r>
              <a:rPr lang="en-US" i="1" dirty="0">
                <a:solidFill>
                  <a:srgbClr val="221E1F"/>
                </a:solidFill>
              </a:rPr>
              <a:t>internal development </a:t>
            </a:r>
            <a:r>
              <a:rPr lang="en-US" dirty="0">
                <a:solidFill>
                  <a:srgbClr val="221E1F"/>
                </a:solidFill>
              </a:rPr>
              <a:t>involves starting a new business subsidiary from scratch. Internal development has become an increasingly important way for companies to diversify. </a:t>
            </a:r>
            <a:endParaRPr lang="en-US" b="1" dirty="0"/>
          </a:p>
          <a:p>
            <a:pPr lvl="0">
              <a:defRPr/>
            </a:pPr>
            <a:r>
              <a:rPr lang="en-US" b="1" dirty="0"/>
              <a:t>Corporate venturing, </a:t>
            </a:r>
            <a:r>
              <a:rPr lang="en-US" dirty="0"/>
              <a:t>or new venture development, is the process of developing new businesses as an outgrowth of a firm’s established business operations. It is also referred to as </a:t>
            </a:r>
            <a:r>
              <a:rPr lang="en-US" b="1" dirty="0"/>
              <a:t>corporate entrepreneurship </a:t>
            </a:r>
            <a:r>
              <a:rPr lang="en-US" dirty="0"/>
              <a:t>or </a:t>
            </a:r>
            <a:r>
              <a:rPr lang="en-US" b="1" dirty="0"/>
              <a:t>intrapreneurship</a:t>
            </a:r>
            <a:r>
              <a:rPr lang="en-US" dirty="0"/>
              <a:t> since it requires entrepreneurial-like qualities within a larger enterprise.</a:t>
            </a:r>
          </a:p>
          <a:p>
            <a:r>
              <a:rPr lang="en-US" dirty="0">
                <a:solidFill>
                  <a:srgbClr val="221E1F"/>
                </a:solidFill>
              </a:rPr>
              <a:t>Generally, internal development of a new business has appeal only when (1) the parent company already has in-house most of the resources and capabilities it needs to piece together a new business and compete effectively; (2) there is ample time to launch the business; (3) the internal cost of entry is lower than the cost of entry via acquisition; (4) adding new production capacity will not adversely impact the supply–demand balance in the industry; and (5) incumbent firms are likely to be slow or ineffective in responding to a new entrant’s efforts to crack the market.</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9</a:t>
            </a:fld>
            <a:endParaRPr lang="en-US"/>
          </a:p>
        </p:txBody>
      </p:sp>
    </p:spTree>
    <p:extLst>
      <p:ext uri="{BB962C8B-B14F-4D97-AF65-F5344CB8AC3E}">
        <p14:creationId xmlns:p14="http://schemas.microsoft.com/office/powerpoint/2010/main" val="233730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440D52BF-78D2-BC33-D8BC-6EC31F5A606D}"/>
              </a:ext>
            </a:extLst>
          </p:cNvPr>
          <p:cNvSpPr>
            <a:spLocks noGrp="1"/>
          </p:cNvSpPr>
          <p:nvPr>
            <p:ph type="body" sz="quarter" idx="16"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AE400176-E509-870D-D3BF-2E071B2553D4}"/>
              </a:ext>
            </a:extLst>
          </p:cNvPr>
          <p:cNvSpPr>
            <a:spLocks noGrp="1"/>
          </p:cNvSpPr>
          <p:nvPr>
            <p:ph type="body" sz="quarter" idx="17"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9EC53C63-EC17-7106-362C-B3EB75D4B5FA}"/>
              </a:ext>
            </a:extLst>
          </p:cNvPr>
          <p:cNvSpPr>
            <a:spLocks noGrp="1"/>
          </p:cNvSpPr>
          <p:nvPr>
            <p:ph type="body" sz="quarter" idx="19"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62AAB954-99EB-E7CF-6444-CABDCDE5BC77}"/>
              </a:ext>
            </a:extLst>
          </p:cNvPr>
          <p:cNvSpPr>
            <a:spLocks noGrp="1"/>
          </p:cNvSpPr>
          <p:nvPr>
            <p:ph type="body" sz="quarter" idx="20"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Appendix Link">
            <a:extLst>
              <a:ext uri="{FF2B5EF4-FFF2-40B4-BE49-F238E27FC236}">
                <a16:creationId xmlns:a16="http://schemas.microsoft.com/office/drawing/2014/main" id="{B99614B3-68E1-0DE1-8128-450F1A4F3729}"/>
              </a:ext>
            </a:extLst>
          </p:cNvPr>
          <p:cNvSpPr>
            <a:spLocks noGrp="1"/>
          </p:cNvSpPr>
          <p:nvPr>
            <p:ph type="body" sz="quarter" idx="14"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01A60C2A-770F-089E-ED18-3A2EE77616FE}"/>
              </a:ext>
            </a:extLst>
          </p:cNvPr>
          <p:cNvSpPr>
            <a:spLocks noGrp="1"/>
          </p:cNvSpPr>
          <p:nvPr>
            <p:ph type="body" sz="quarter" idx="15"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32245307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2D4455DD-B128-CECB-404F-2A75BE70BFFF}"/>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79309574-D610-BFFB-5373-96999640699F}"/>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3578469"/>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68583DF4-3680-1BFA-EEF3-AB9E3536D2C7}"/>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D1776C0A-7638-5444-47F7-AC1D483DCB49}"/>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07524687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C7C4A88E-C6C1-9C26-54D3-56A7322E0B94}"/>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4774A48E-4907-6467-DBA3-7082350CDF85}"/>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1536791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440D52BF-78D2-BC33-D8BC-6EC31F5A606D}"/>
              </a:ext>
            </a:extLst>
          </p:cNvPr>
          <p:cNvSpPr>
            <a:spLocks noGrp="1"/>
          </p:cNvSpPr>
          <p:nvPr>
            <p:ph type="body" sz="quarter" idx="16"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AE400176-E509-870D-D3BF-2E071B2553D4}"/>
              </a:ext>
            </a:extLst>
          </p:cNvPr>
          <p:cNvSpPr>
            <a:spLocks noGrp="1"/>
          </p:cNvSpPr>
          <p:nvPr>
            <p:ph type="body" sz="quarter" idx="17"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3397305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9EC53C63-EC17-7106-362C-B3EB75D4B5FA}"/>
              </a:ext>
            </a:extLst>
          </p:cNvPr>
          <p:cNvSpPr>
            <a:spLocks noGrp="1"/>
          </p:cNvSpPr>
          <p:nvPr>
            <p:ph type="body" sz="quarter" idx="19"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62AAB954-99EB-E7CF-6444-CABDCDE5BC77}"/>
              </a:ext>
            </a:extLst>
          </p:cNvPr>
          <p:cNvSpPr>
            <a:spLocks noGrp="1"/>
          </p:cNvSpPr>
          <p:nvPr>
            <p:ph type="body" sz="quarter" idx="20"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9466014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Calibri" panose="020F0502020204030204" pitchFamily="34" charset="0"/>
                <a:cs typeface="Calibri" panose="020F0502020204030204" pitchFamily="34" charset="0"/>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20007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normAutofit/>
          </a:bodyPr>
          <a:lstStyle>
            <a:lvl1pPr>
              <a:defRPr sz="2800"/>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981799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154062742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7" name="Return to main slide Link 1">
            <a:extLst>
              <a:ext uri="{FF2B5EF4-FFF2-40B4-BE49-F238E27FC236}">
                <a16:creationId xmlns:a16="http://schemas.microsoft.com/office/drawing/2014/main" id="{F1878B9B-D0DE-36F3-AAD2-7E004AC5786D}"/>
              </a:ext>
            </a:extLst>
          </p:cNvPr>
          <p:cNvSpPr>
            <a:spLocks noGrp="1"/>
          </p:cNvSpPr>
          <p:nvPr>
            <p:ph type="body" sz="quarter" idx="16"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9" name="Content Placeholder 1">
            <a:extLst>
              <a:ext uri="{FF2B5EF4-FFF2-40B4-BE49-F238E27FC236}">
                <a16:creationId xmlns:a16="http://schemas.microsoft.com/office/drawing/2014/main" id="{C3E1FFE8-E713-4C14-DF19-B8382A28FE4A}"/>
              </a:ext>
            </a:extLst>
          </p:cNvPr>
          <p:cNvSpPr>
            <a:spLocks noGrp="1"/>
          </p:cNvSpPr>
          <p:nvPr>
            <p:ph sz="quarter" idx="17" hasCustomPrompt="1"/>
          </p:nvPr>
        </p:nvSpPr>
        <p:spPr>
          <a:xfrm>
            <a:off x="347472" y="1371600"/>
            <a:ext cx="8458200" cy="4873752"/>
          </a:xfrm>
        </p:spPr>
        <p:txBody>
          <a:bodyPr/>
          <a:lstStyle/>
          <a:p>
            <a:pPr lvl="0"/>
            <a:r>
              <a:rPr lang="en-US" dirty="0"/>
              <a:t>Slide Content</a:t>
            </a:r>
          </a:p>
          <a:p>
            <a:pPr lvl="1"/>
            <a:r>
              <a:rPr lang="en-US" dirty="0"/>
              <a:t>Second level</a:t>
            </a:r>
          </a:p>
          <a:p>
            <a:pPr lvl="2"/>
            <a:r>
              <a:rPr lang="en-US" dirty="0"/>
              <a:t>Third level</a:t>
            </a:r>
          </a:p>
        </p:txBody>
      </p:sp>
      <p:sp>
        <p:nvSpPr>
          <p:cNvPr id="12" name="Return to main slide Link 2">
            <a:extLst>
              <a:ext uri="{FF2B5EF4-FFF2-40B4-BE49-F238E27FC236}">
                <a16:creationId xmlns:a16="http://schemas.microsoft.com/office/drawing/2014/main" id="{4870CBC5-AA1E-592D-ED53-AE05BF344CDA}"/>
              </a:ext>
            </a:extLst>
          </p:cNvPr>
          <p:cNvSpPr>
            <a:spLocks noGrp="1"/>
          </p:cNvSpPr>
          <p:nvPr>
            <p:ph type="body" sz="quarter" idx="18" hasCustomPrompt="1"/>
          </p:nvPr>
        </p:nvSpPr>
        <p:spPr>
          <a:xfrm>
            <a:off x="3090672" y="6355080"/>
            <a:ext cx="2962656"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4" name="Return to main slide Link 1">
            <a:extLst>
              <a:ext uri="{FF2B5EF4-FFF2-40B4-BE49-F238E27FC236}">
                <a16:creationId xmlns:a16="http://schemas.microsoft.com/office/drawing/2014/main" id="{F26EDF14-B2E9-BF97-26C7-B5361587CB5A}"/>
              </a:ext>
            </a:extLst>
          </p:cNvPr>
          <p:cNvSpPr>
            <a:spLocks noGrp="1"/>
          </p:cNvSpPr>
          <p:nvPr>
            <p:ph type="body" sz="quarter" idx="17"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12" name="Image Identifier 1">
            <a:extLst>
              <a:ext uri="{FF2B5EF4-FFF2-40B4-BE49-F238E27FC236}">
                <a16:creationId xmlns:a16="http://schemas.microsoft.com/office/drawing/2014/main" id="{66FC4F3D-1006-001F-E3E1-34E8D98BCCA6}"/>
              </a:ext>
            </a:extLst>
          </p:cNvPr>
          <p:cNvSpPr>
            <a:spLocks noGrp="1"/>
          </p:cNvSpPr>
          <p:nvPr>
            <p:ph type="body" sz="quarter" idx="18" hasCustomPrompt="1"/>
          </p:nvPr>
        </p:nvSpPr>
        <p:spPr>
          <a:xfrm>
            <a:off x="365760" y="1410562"/>
            <a:ext cx="4078224" cy="393700"/>
          </a:xfrm>
        </p:spPr>
        <p:txBody>
          <a:bodyPr/>
          <a:lstStyle/>
          <a:p>
            <a:pPr lvl="0"/>
            <a:r>
              <a:rPr lang="en-US" dirty="0"/>
              <a:t>Image Identifier 1</a:t>
            </a:r>
          </a:p>
        </p:txBody>
      </p:sp>
      <p:sp>
        <p:nvSpPr>
          <p:cNvPr id="14" name="Content Placeholder 1">
            <a:extLst>
              <a:ext uri="{FF2B5EF4-FFF2-40B4-BE49-F238E27FC236}">
                <a16:creationId xmlns:a16="http://schemas.microsoft.com/office/drawing/2014/main" id="{AD34AB29-6F3A-C82E-2112-A29AFE3E8783}"/>
              </a:ext>
            </a:extLst>
          </p:cNvPr>
          <p:cNvSpPr>
            <a:spLocks noGrp="1"/>
          </p:cNvSpPr>
          <p:nvPr>
            <p:ph sz="quarter" idx="19" hasCustomPrompt="1"/>
          </p:nvPr>
        </p:nvSpPr>
        <p:spPr>
          <a:xfrm>
            <a:off x="342900" y="1929384"/>
            <a:ext cx="4076700" cy="4314825"/>
          </a:xfrm>
        </p:spPr>
        <p:txBody>
          <a:bodyPr/>
          <a:lstStyle/>
          <a:p>
            <a:pPr lvl="0"/>
            <a:r>
              <a:rPr lang="en-US" dirty="0"/>
              <a:t>Slide Content</a:t>
            </a:r>
          </a:p>
          <a:p>
            <a:pPr lvl="1"/>
            <a:r>
              <a:rPr lang="en-US" dirty="0"/>
              <a:t>Second level</a:t>
            </a:r>
          </a:p>
          <a:p>
            <a:pPr lvl="2"/>
            <a:r>
              <a:rPr lang="en-US" dirty="0"/>
              <a:t>Third level</a:t>
            </a:r>
          </a:p>
        </p:txBody>
      </p:sp>
      <p:sp>
        <p:nvSpPr>
          <p:cNvPr id="16" name="Image Identifier 2">
            <a:extLst>
              <a:ext uri="{FF2B5EF4-FFF2-40B4-BE49-F238E27FC236}">
                <a16:creationId xmlns:a16="http://schemas.microsoft.com/office/drawing/2014/main" id="{91F14EE4-57B2-80F8-F97F-8F90727CD808}"/>
              </a:ext>
            </a:extLst>
          </p:cNvPr>
          <p:cNvSpPr>
            <a:spLocks noGrp="1"/>
          </p:cNvSpPr>
          <p:nvPr>
            <p:ph type="body" sz="quarter" idx="20" hasCustomPrompt="1"/>
          </p:nvPr>
        </p:nvSpPr>
        <p:spPr>
          <a:xfrm>
            <a:off x="4714875" y="1404938"/>
            <a:ext cx="4078224" cy="393192"/>
          </a:xfrm>
        </p:spPr>
        <p:txBody>
          <a:bodyPr/>
          <a:lstStyle/>
          <a:p>
            <a:pPr lvl="0"/>
            <a:r>
              <a:rPr lang="en-US" dirty="0"/>
              <a:t>Image Identifier 2</a:t>
            </a:r>
          </a:p>
        </p:txBody>
      </p:sp>
      <p:sp>
        <p:nvSpPr>
          <p:cNvPr id="18" name="Content Placeholder 2">
            <a:extLst>
              <a:ext uri="{FF2B5EF4-FFF2-40B4-BE49-F238E27FC236}">
                <a16:creationId xmlns:a16="http://schemas.microsoft.com/office/drawing/2014/main" id="{A10A15B6-CA9D-727F-1B00-62A32964057D}"/>
              </a:ext>
            </a:extLst>
          </p:cNvPr>
          <p:cNvSpPr>
            <a:spLocks noGrp="1"/>
          </p:cNvSpPr>
          <p:nvPr>
            <p:ph sz="quarter" idx="21" hasCustomPrompt="1"/>
          </p:nvPr>
        </p:nvSpPr>
        <p:spPr>
          <a:xfrm>
            <a:off x="4727448" y="1929384"/>
            <a:ext cx="4078224" cy="4314825"/>
          </a:xfrm>
        </p:spPr>
        <p:txBody>
          <a:bodyPr/>
          <a:lstStyle/>
          <a:p>
            <a:pPr lvl="0"/>
            <a:r>
              <a:rPr lang="en-US" dirty="0"/>
              <a:t>Slide Content 2</a:t>
            </a:r>
          </a:p>
          <a:p>
            <a:pPr lvl="1"/>
            <a:r>
              <a:rPr lang="en-US" dirty="0"/>
              <a:t>Second level</a:t>
            </a:r>
          </a:p>
          <a:p>
            <a:pPr lvl="2"/>
            <a:r>
              <a:rPr lang="en-US" dirty="0"/>
              <a:t>Third level</a:t>
            </a:r>
          </a:p>
        </p:txBody>
      </p:sp>
      <p:sp>
        <p:nvSpPr>
          <p:cNvPr id="19" name="Return to main slide Link 2">
            <a:extLst>
              <a:ext uri="{FF2B5EF4-FFF2-40B4-BE49-F238E27FC236}">
                <a16:creationId xmlns:a16="http://schemas.microsoft.com/office/drawing/2014/main" id="{3984A342-B272-A827-160E-66826A20DB1A}"/>
              </a:ext>
            </a:extLst>
          </p:cNvPr>
          <p:cNvSpPr>
            <a:spLocks noGrp="1"/>
          </p:cNvSpPr>
          <p:nvPr>
            <p:ph type="body" sz="quarter" idx="22" hasCustomPrompt="1"/>
          </p:nvPr>
        </p:nvSpPr>
        <p:spPr>
          <a:xfrm>
            <a:off x="3090672" y="6355080"/>
            <a:ext cx="2962656"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400"/>
            </a:lvl1pPr>
          </a:lstStyle>
          <a:p>
            <a:r>
              <a:rPr lang="en-US" dirty="0"/>
              <a:t>Slide Title</a:t>
            </a:r>
          </a:p>
        </p:txBody>
      </p:sp>
      <p:sp>
        <p:nvSpPr>
          <p:cNvPr id="7" name="Return to main slide Link 1">
            <a:extLst>
              <a:ext uri="{FF2B5EF4-FFF2-40B4-BE49-F238E27FC236}">
                <a16:creationId xmlns:a16="http://schemas.microsoft.com/office/drawing/2014/main" id="{F1878B9B-D0DE-36F3-AAD2-7E004AC5786D}"/>
              </a:ext>
            </a:extLst>
          </p:cNvPr>
          <p:cNvSpPr>
            <a:spLocks noGrp="1"/>
          </p:cNvSpPr>
          <p:nvPr>
            <p:ph type="body" sz="quarter" idx="16"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9" name="Content Placeholder 1">
            <a:extLst>
              <a:ext uri="{FF2B5EF4-FFF2-40B4-BE49-F238E27FC236}">
                <a16:creationId xmlns:a16="http://schemas.microsoft.com/office/drawing/2014/main" id="{C3E1FFE8-E713-4C14-DF19-B8382A28FE4A}"/>
              </a:ext>
            </a:extLst>
          </p:cNvPr>
          <p:cNvSpPr>
            <a:spLocks noGrp="1"/>
          </p:cNvSpPr>
          <p:nvPr>
            <p:ph sz="quarter" idx="17" hasCustomPrompt="1"/>
          </p:nvPr>
        </p:nvSpPr>
        <p:spPr>
          <a:xfrm>
            <a:off x="347472" y="1371600"/>
            <a:ext cx="8458200" cy="4873752"/>
          </a:xfrm>
        </p:spPr>
        <p:txBody>
          <a:bodyPr/>
          <a:lstStyle/>
          <a:p>
            <a:pPr lvl="0"/>
            <a:r>
              <a:rPr lang="en-US" dirty="0"/>
              <a:t>Slide Content</a:t>
            </a:r>
          </a:p>
          <a:p>
            <a:pPr lvl="1"/>
            <a:r>
              <a:rPr lang="en-US" dirty="0"/>
              <a:t>Second level</a:t>
            </a:r>
          </a:p>
          <a:p>
            <a:pPr lvl="2"/>
            <a:r>
              <a:rPr lang="en-US" dirty="0"/>
              <a:t>Third level</a:t>
            </a:r>
          </a:p>
        </p:txBody>
      </p:sp>
      <p:sp>
        <p:nvSpPr>
          <p:cNvPr id="12" name="Return to main slide Link 2">
            <a:extLst>
              <a:ext uri="{FF2B5EF4-FFF2-40B4-BE49-F238E27FC236}">
                <a16:creationId xmlns:a16="http://schemas.microsoft.com/office/drawing/2014/main" id="{4870CBC5-AA1E-592D-ED53-AE05BF344CDA}"/>
              </a:ext>
            </a:extLst>
          </p:cNvPr>
          <p:cNvSpPr>
            <a:spLocks noGrp="1"/>
          </p:cNvSpPr>
          <p:nvPr>
            <p:ph type="body" sz="quarter" idx="18" hasCustomPrompt="1"/>
          </p:nvPr>
        </p:nvSpPr>
        <p:spPr>
          <a:xfrm>
            <a:off x="3081528" y="6355080"/>
            <a:ext cx="2980944"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5556467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4" name="Return to main slide Link 1">
            <a:extLst>
              <a:ext uri="{FF2B5EF4-FFF2-40B4-BE49-F238E27FC236}">
                <a16:creationId xmlns:a16="http://schemas.microsoft.com/office/drawing/2014/main" id="{F26EDF14-B2E9-BF97-26C7-B5361587CB5A}"/>
              </a:ext>
            </a:extLst>
          </p:cNvPr>
          <p:cNvSpPr>
            <a:spLocks noGrp="1"/>
          </p:cNvSpPr>
          <p:nvPr>
            <p:ph type="body" sz="quarter" idx="17"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12" name="Image Identifier 1">
            <a:extLst>
              <a:ext uri="{FF2B5EF4-FFF2-40B4-BE49-F238E27FC236}">
                <a16:creationId xmlns:a16="http://schemas.microsoft.com/office/drawing/2014/main" id="{66FC4F3D-1006-001F-E3E1-34E8D98BCCA6}"/>
              </a:ext>
            </a:extLst>
          </p:cNvPr>
          <p:cNvSpPr>
            <a:spLocks noGrp="1"/>
          </p:cNvSpPr>
          <p:nvPr>
            <p:ph type="body" sz="quarter" idx="18" hasCustomPrompt="1"/>
          </p:nvPr>
        </p:nvSpPr>
        <p:spPr>
          <a:xfrm>
            <a:off x="365760" y="1410562"/>
            <a:ext cx="4078224" cy="393700"/>
          </a:xfrm>
        </p:spPr>
        <p:txBody>
          <a:bodyPr/>
          <a:lstStyle/>
          <a:p>
            <a:pPr lvl="0"/>
            <a:r>
              <a:rPr lang="en-US" dirty="0"/>
              <a:t>Image Identifier 1</a:t>
            </a:r>
          </a:p>
        </p:txBody>
      </p:sp>
      <p:sp>
        <p:nvSpPr>
          <p:cNvPr id="14" name="Content Placeholder 1">
            <a:extLst>
              <a:ext uri="{FF2B5EF4-FFF2-40B4-BE49-F238E27FC236}">
                <a16:creationId xmlns:a16="http://schemas.microsoft.com/office/drawing/2014/main" id="{AD34AB29-6F3A-C82E-2112-A29AFE3E8783}"/>
              </a:ext>
            </a:extLst>
          </p:cNvPr>
          <p:cNvSpPr>
            <a:spLocks noGrp="1"/>
          </p:cNvSpPr>
          <p:nvPr>
            <p:ph sz="quarter" idx="19" hasCustomPrompt="1"/>
          </p:nvPr>
        </p:nvSpPr>
        <p:spPr>
          <a:xfrm>
            <a:off x="342900" y="1929384"/>
            <a:ext cx="4076700" cy="4314825"/>
          </a:xfrm>
        </p:spPr>
        <p:txBody>
          <a:bodyPr/>
          <a:lstStyle/>
          <a:p>
            <a:pPr lvl="0"/>
            <a:r>
              <a:rPr lang="en-US" dirty="0"/>
              <a:t>Slide Content</a:t>
            </a:r>
          </a:p>
          <a:p>
            <a:pPr lvl="1"/>
            <a:r>
              <a:rPr lang="en-US" dirty="0"/>
              <a:t>Second level</a:t>
            </a:r>
          </a:p>
          <a:p>
            <a:pPr lvl="2"/>
            <a:r>
              <a:rPr lang="en-US" dirty="0"/>
              <a:t>Third level</a:t>
            </a:r>
          </a:p>
        </p:txBody>
      </p:sp>
      <p:sp>
        <p:nvSpPr>
          <p:cNvPr id="16" name="Image Identifier 2">
            <a:extLst>
              <a:ext uri="{FF2B5EF4-FFF2-40B4-BE49-F238E27FC236}">
                <a16:creationId xmlns:a16="http://schemas.microsoft.com/office/drawing/2014/main" id="{91F14EE4-57B2-80F8-F97F-8F90727CD808}"/>
              </a:ext>
            </a:extLst>
          </p:cNvPr>
          <p:cNvSpPr>
            <a:spLocks noGrp="1"/>
          </p:cNvSpPr>
          <p:nvPr>
            <p:ph type="body" sz="quarter" idx="20" hasCustomPrompt="1"/>
          </p:nvPr>
        </p:nvSpPr>
        <p:spPr>
          <a:xfrm>
            <a:off x="4714875" y="1404938"/>
            <a:ext cx="4078224" cy="393192"/>
          </a:xfrm>
        </p:spPr>
        <p:txBody>
          <a:bodyPr/>
          <a:lstStyle/>
          <a:p>
            <a:pPr lvl="0"/>
            <a:r>
              <a:rPr lang="en-US" dirty="0"/>
              <a:t>Image Identifier 2</a:t>
            </a:r>
          </a:p>
        </p:txBody>
      </p:sp>
      <p:sp>
        <p:nvSpPr>
          <p:cNvPr id="18" name="Content Placeholder 2">
            <a:extLst>
              <a:ext uri="{FF2B5EF4-FFF2-40B4-BE49-F238E27FC236}">
                <a16:creationId xmlns:a16="http://schemas.microsoft.com/office/drawing/2014/main" id="{A10A15B6-CA9D-727F-1B00-62A32964057D}"/>
              </a:ext>
            </a:extLst>
          </p:cNvPr>
          <p:cNvSpPr>
            <a:spLocks noGrp="1"/>
          </p:cNvSpPr>
          <p:nvPr>
            <p:ph sz="quarter" idx="21" hasCustomPrompt="1"/>
          </p:nvPr>
        </p:nvSpPr>
        <p:spPr>
          <a:xfrm>
            <a:off x="4727448" y="1929384"/>
            <a:ext cx="4078224" cy="4314825"/>
          </a:xfrm>
        </p:spPr>
        <p:txBody>
          <a:bodyPr/>
          <a:lstStyle/>
          <a:p>
            <a:pPr lvl="0"/>
            <a:r>
              <a:rPr lang="en-US" dirty="0"/>
              <a:t>Slide Content 2</a:t>
            </a:r>
          </a:p>
          <a:p>
            <a:pPr lvl="1"/>
            <a:r>
              <a:rPr lang="en-US" dirty="0"/>
              <a:t>Second level</a:t>
            </a:r>
          </a:p>
          <a:p>
            <a:pPr lvl="2"/>
            <a:r>
              <a:rPr lang="en-US" dirty="0"/>
              <a:t>Third level</a:t>
            </a:r>
          </a:p>
        </p:txBody>
      </p:sp>
      <p:sp>
        <p:nvSpPr>
          <p:cNvPr id="19" name="Return to main slide Link 2">
            <a:extLst>
              <a:ext uri="{FF2B5EF4-FFF2-40B4-BE49-F238E27FC236}">
                <a16:creationId xmlns:a16="http://schemas.microsoft.com/office/drawing/2014/main" id="{3984A342-B272-A827-160E-66826A20DB1A}"/>
              </a:ext>
            </a:extLst>
          </p:cNvPr>
          <p:cNvSpPr>
            <a:spLocks noGrp="1"/>
          </p:cNvSpPr>
          <p:nvPr>
            <p:ph type="body" sz="quarter" idx="22" hasCustomPrompt="1"/>
          </p:nvPr>
        </p:nvSpPr>
        <p:spPr>
          <a:xfrm>
            <a:off x="3081528" y="6355080"/>
            <a:ext cx="2980944"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85864484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sp>
        <p:nvSpPr>
          <p:cNvPr id="7" name="Title"/>
          <p:cNvSpPr>
            <a:spLocks noGrp="1"/>
          </p:cNvSpPr>
          <p:nvPr>
            <p:ph type="ctrTitle" hasCustomPrompt="1"/>
          </p:nvPr>
        </p:nvSpPr>
        <p:spPr>
          <a:xfrm>
            <a:off x="621792" y="2606040"/>
            <a:ext cx="3035808" cy="1399032"/>
          </a:xfrm>
          <a:prstGeom prst="rect">
            <a:avLst/>
          </a:prstGeom>
        </p:spPr>
        <p:txBody>
          <a:bodyPr anchor="b">
            <a:noAutofit/>
          </a:bodyPr>
          <a:lstStyle>
            <a:lvl1pPr algn="l">
              <a:lnSpc>
                <a:spcPct val="100000"/>
              </a:lnSpc>
              <a:defRPr sz="3600" b="1">
                <a:solidFill>
                  <a:srgbClr val="3B6492"/>
                </a:solidFill>
                <a:latin typeface="+mn-lt"/>
              </a:defRPr>
            </a:lvl1pPr>
          </a:lstStyle>
          <a:p>
            <a:r>
              <a:rPr lang="en-US" dirty="0"/>
              <a:t>Presentation Title</a:t>
            </a:r>
          </a:p>
        </p:txBody>
      </p:sp>
      <p:sp>
        <p:nvSpPr>
          <p:cNvPr id="8" name="Subtitle"/>
          <p:cNvSpPr>
            <a:spLocks noGrp="1"/>
          </p:cNvSpPr>
          <p:nvPr>
            <p:ph type="subTitle" idx="1" hasCustomPrompt="1"/>
          </p:nvPr>
        </p:nvSpPr>
        <p:spPr>
          <a:xfrm>
            <a:off x="621792" y="4069080"/>
            <a:ext cx="3035808" cy="804672"/>
          </a:xfrm>
          <a:prstGeom prst="rect">
            <a:avLst/>
          </a:prstGeom>
        </p:spPr>
        <p:txBody>
          <a:bodyPr/>
          <a:lstStyle>
            <a:lvl1pPr marL="0" indent="0" algn="l">
              <a:buNone/>
              <a:defRPr sz="2000" b="1">
                <a:solidFill>
                  <a:srgbClr val="3B649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11" name="MHE line separating subtitles from text">
            <a:extLst>
              <a:ext uri="{FF2B5EF4-FFF2-40B4-BE49-F238E27FC236}">
                <a16:creationId xmlns:a16="http://schemas.microsoft.com/office/drawing/2014/main" id="{191ECBEA-6901-C372-4064-B7A5EBAF215F}"/>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3035808" cy="576185"/>
          </a:xfrm>
          <a:prstGeom prst="rect">
            <a:avLst/>
          </a:prstGeom>
        </p:spPr>
        <p:txBody>
          <a:bodyPr/>
          <a:lstStyle>
            <a:lvl1pPr>
              <a:spcBef>
                <a:spcPts val="0"/>
              </a:spcBef>
              <a:defRPr sz="1200" b="1">
                <a:solidFill>
                  <a:srgbClr val="3B6492"/>
                </a:solidFill>
                <a:latin typeface="+mn-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30"/>
            <a:ext cx="4229100" cy="4627450"/>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4" name="Appendix Link">
            <a:extLst>
              <a:ext uri="{FF2B5EF4-FFF2-40B4-BE49-F238E27FC236}">
                <a16:creationId xmlns:a16="http://schemas.microsoft.com/office/drawing/2014/main" id="{1DD263B2-5655-B962-C679-51474D7F25DC}"/>
              </a:ext>
            </a:extLst>
          </p:cNvPr>
          <p:cNvSpPr>
            <a:spLocks noGrp="1"/>
          </p:cNvSpPr>
          <p:nvPr>
            <p:ph type="body" sz="quarter" idx="14" hasCustomPrompt="1"/>
          </p:nvPr>
        </p:nvSpPr>
        <p:spPr>
          <a:xfrm>
            <a:off x="3374136" y="6182047"/>
            <a:ext cx="2404872" cy="192024"/>
          </a:xfrm>
          <a:prstGeom prst="rect">
            <a:avLst/>
          </a:prstGeo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Tree>
    <p:extLst>
      <p:ext uri="{BB962C8B-B14F-4D97-AF65-F5344CB8AC3E}">
        <p14:creationId xmlns:p14="http://schemas.microsoft.com/office/powerpoint/2010/main" val="3423250365"/>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Appendix Link">
            <a:extLst>
              <a:ext uri="{FF2B5EF4-FFF2-40B4-BE49-F238E27FC236}">
                <a16:creationId xmlns:a16="http://schemas.microsoft.com/office/drawing/2014/main" id="{B99614B3-68E1-0DE1-8128-450F1A4F3729}"/>
              </a:ext>
            </a:extLst>
          </p:cNvPr>
          <p:cNvSpPr>
            <a:spLocks noGrp="1"/>
          </p:cNvSpPr>
          <p:nvPr>
            <p:ph type="body" sz="quarter" idx="14"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01A60C2A-770F-089E-ED18-3A2EE77616FE}"/>
              </a:ext>
            </a:extLst>
          </p:cNvPr>
          <p:cNvSpPr>
            <a:spLocks noGrp="1"/>
          </p:cNvSpPr>
          <p:nvPr>
            <p:ph type="body" sz="quarter" idx="15"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2D4455DD-B128-CECB-404F-2A75BE70BFFF}"/>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79309574-D610-BFFB-5373-96999640699F}"/>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68583DF4-3680-1BFA-EEF3-AB9E3536D2C7}"/>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D1776C0A-7638-5444-47F7-AC1D483DCB49}"/>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C7C4A88E-C6C1-9C26-54D3-56A7322E0B94}"/>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4774A48E-4907-6467-DBA3-7082350CDF85}"/>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hort Copyright">
            <a:extLst>
              <a:ext uri="{FF2B5EF4-FFF2-40B4-BE49-F238E27FC236}">
                <a16:creationId xmlns:a16="http://schemas.microsoft.com/office/drawing/2014/main" id="{8F6FE8DA-E58A-87E5-52B2-E56D845E05FC}"/>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Calibri" panose="020F0502020204030204" pitchFamily="34" charset="0"/>
                <a:cs typeface="Calibri" panose="020F0502020204030204" pitchFamily="34"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15942756"/>
      </p:ext>
    </p:extLst>
  </p:cSld>
  <p:clrMap bg1="lt1" tx1="dk1" bg2="lt2" tx2="dk2" accent1="accent1" accent2="accent2" accent3="accent3" accent4="accent4" accent5="accent5" accent6="accent6" hlink="hlink" folHlink="folHlink"/>
  <p:sldLayoutIdLst>
    <p:sldLayoutId id="2147483721" r:id="rId1"/>
    <p:sldLayoutId id="2147483722" r:id="rId2"/>
  </p:sldLayoutIdLst>
  <p:hf hdr="0" dt="0"/>
  <p:txStyles>
    <p:titleStyle>
      <a:lvl1pPr algn="ctr" defTabSz="914400" rtl="0" eaLnBrk="1" latinLnBrk="0" hangingPunct="1">
        <a:lnSpc>
          <a:spcPct val="90000"/>
        </a:lnSpc>
        <a:spcBef>
          <a:spcPct val="0"/>
        </a:spcBef>
        <a:buNone/>
        <a:defRPr sz="2400" b="1" kern="1200">
          <a:solidFill>
            <a:schemeClr val="tx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Calibri" panose="020F0502020204030204" pitchFamily="34" charset="0"/>
          <a:ea typeface="+mn-ea"/>
          <a:cs typeface="Calibri" panose="020F0502020204030204" pitchFamily="34"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Calibri" panose="020F0502020204030204" pitchFamily="34" charset="0"/>
          <a:ea typeface="+mn-ea"/>
          <a:cs typeface="Calibri" panose="020F0502020204030204" pitchFamily="34"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Calibri" panose="020F0502020204030204" pitchFamily="34" charset="0"/>
          <a:ea typeface="+mn-ea"/>
          <a:cs typeface="Calibri" panose="020F0502020204030204" pitchFamily="34"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Calibri" panose="020F0502020204030204" pitchFamily="34" charset="0"/>
                <a:cs typeface="Calibri" panose="020F0502020204030204" pitchFamily="34"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57726403"/>
      </p:ext>
    </p:extLst>
  </p:cSld>
  <p:clrMap bg1="lt1" tx1="dk1" bg2="lt2" tx2="dk2" accent1="accent1" accent2="accent2" accent3="accent3" accent4="accent4" accent5="accent5" accent6="accent6" hlink="hlink" folHlink="folHlink"/>
  <p:sldLayoutIdLst>
    <p:sldLayoutId id="2147483723" r:id="rId1"/>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0" y="0"/>
            <a:ext cx="9144000" cy="105156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Calibri" panose="020F0502020204030204" pitchFamily="34" charset="0"/>
                <a:cs typeface="Calibri" panose="020F0502020204030204" pitchFamily="34"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538151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Lst>
  <p:hf hdr="0" dt="0"/>
  <p:txStyles>
    <p:titleStyle>
      <a:lvl1pPr algn="ctr" defTabSz="914400" rtl="0" eaLnBrk="1" latinLnBrk="0" hangingPunct="1">
        <a:lnSpc>
          <a:spcPct val="90000"/>
        </a:lnSpc>
        <a:spcBef>
          <a:spcPct val="0"/>
        </a:spcBef>
        <a:buNone/>
        <a:defRPr sz="2800" b="1" kern="1200">
          <a:solidFill>
            <a:schemeClr val="bg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Calibri" panose="020F0502020204030204" pitchFamily="34" charset="0"/>
          <a:ea typeface="+mn-ea"/>
          <a:cs typeface="Calibri" panose="020F0502020204030204" pitchFamily="34"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Calibri" panose="020F0502020204030204" pitchFamily="34" charset="0"/>
          <a:ea typeface="+mn-ea"/>
          <a:cs typeface="Calibri" panose="020F0502020204030204" pitchFamily="34"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Calibri" panose="020F0502020204030204" pitchFamily="34" charset="0"/>
          <a:ea typeface="+mn-ea"/>
          <a:cs typeface="Calibri" panose="020F0502020204030204" pitchFamily="34"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Calibri" panose="020F0502020204030204" pitchFamily="34" charset="0"/>
                <a:cs typeface="Calibri" panose="020F0502020204030204" pitchFamily="34"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9503335"/>
      </p:ext>
    </p:extLst>
  </p:cSld>
  <p:clrMap bg1="lt1" tx1="dk1" bg2="lt2" tx2="dk2" accent1="accent1" accent2="accent2" accent3="accent3" accent4="accent4" accent5="accent5" accent6="accent6" hlink="hlink" folHlink="folHlink"/>
  <p:sldLayoutIdLst>
    <p:sldLayoutId id="2147483716"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ort Copyright">
            <a:extLst>
              <a:ext uri="{FF2B5EF4-FFF2-40B4-BE49-F238E27FC236}">
                <a16:creationId xmlns:a16="http://schemas.microsoft.com/office/drawing/2014/main" id="{8237BEAE-E46E-CD64-3F99-9552573C333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ort Copyright">
            <a:extLst>
              <a:ext uri="{FF2B5EF4-FFF2-40B4-BE49-F238E27FC236}">
                <a16:creationId xmlns:a16="http://schemas.microsoft.com/office/drawing/2014/main" id="{8237BEAE-E46E-CD64-3F99-9552573C333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Calibri" panose="020F0502020204030204" pitchFamily="34" charset="0"/>
                <a:cs typeface="Calibri" panose="020F0502020204030204" pitchFamily="34"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latin typeface="Calibri" panose="020F0502020204030204" pitchFamily="34" charset="0"/>
                <a:cs typeface="Calibri" panose="020F0502020204030204" pitchFamily="34"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038887798"/>
      </p:ext>
    </p:extLst>
  </p:cSld>
  <p:clrMap bg1="lt1" tx1="dk1" bg2="lt2" tx2="dk2" accent1="accent1" accent2="accent2" accent3="accent3" accent4="accent4" accent5="accent5" accent6="accent6" hlink="hlink" folHlink="folHlink"/>
  <p:sldLayoutIdLst>
    <p:sldLayoutId id="2147483718" r:id="rId1"/>
    <p:sldLayoutId id="2147483719" r:id="rId2"/>
  </p:sldLayoutIdLst>
  <p:hf hdr="0" dt="0"/>
  <p:txStyles>
    <p:titleStyle>
      <a:lvl1pPr algn="l" defTabSz="914400" rtl="0" eaLnBrk="1" latinLnBrk="0" hangingPunct="1">
        <a:lnSpc>
          <a:spcPct val="90000"/>
        </a:lnSpc>
        <a:spcBef>
          <a:spcPct val="0"/>
        </a:spcBef>
        <a:buNone/>
        <a:defRPr sz="2400" b="1" kern="1200">
          <a:solidFill>
            <a:schemeClr val="tx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Calibri" panose="020F0502020204030204" pitchFamily="34" charset="0"/>
          <a:ea typeface="+mn-ea"/>
          <a:cs typeface="Calibri" panose="020F0502020204030204" pitchFamily="34"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Calibri" panose="020F0502020204030204" pitchFamily="34" charset="0"/>
          <a:ea typeface="+mn-ea"/>
          <a:cs typeface="Calibri" panose="020F0502020204030204" pitchFamily="34"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hort Copyright">
            <a:extLst>
              <a:ext uri="{FF2B5EF4-FFF2-40B4-BE49-F238E27FC236}">
                <a16:creationId xmlns:a16="http://schemas.microsoft.com/office/drawing/2014/main" id="{8F6FE8DA-E58A-87E5-52B2-E56D845E05FC}"/>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5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slide" Target="slide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slide" Target="slide5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slide" Target="slide5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C85C-AA1C-DAEA-B92C-AA9668BC3337}"/>
              </a:ext>
            </a:extLst>
          </p:cNvPr>
          <p:cNvSpPr>
            <a:spLocks noGrp="1"/>
          </p:cNvSpPr>
          <p:nvPr>
            <p:ph type="ctrTitle"/>
          </p:nvPr>
        </p:nvSpPr>
        <p:spPr>
          <a:xfrm>
            <a:off x="621792" y="2171330"/>
            <a:ext cx="3035808" cy="1399032"/>
          </a:xfrm>
        </p:spPr>
        <p:txBody>
          <a:bodyPr/>
          <a:lstStyle/>
          <a:p>
            <a:r>
              <a:rPr lang="en-US" dirty="0"/>
              <a:t>CHAPTER 8</a:t>
            </a:r>
          </a:p>
        </p:txBody>
      </p:sp>
      <p:sp>
        <p:nvSpPr>
          <p:cNvPr id="3" name="Subtitle 2">
            <a:extLst>
              <a:ext uri="{FF2B5EF4-FFF2-40B4-BE49-F238E27FC236}">
                <a16:creationId xmlns:a16="http://schemas.microsoft.com/office/drawing/2014/main" id="{2A31A418-EFA7-9E91-8020-806C0F5059F8}"/>
              </a:ext>
            </a:extLst>
          </p:cNvPr>
          <p:cNvSpPr>
            <a:spLocks noGrp="1"/>
          </p:cNvSpPr>
          <p:nvPr>
            <p:ph type="subTitle" idx="1"/>
          </p:nvPr>
        </p:nvSpPr>
        <p:spPr>
          <a:xfrm>
            <a:off x="621792" y="3634370"/>
            <a:ext cx="2870916" cy="1399032"/>
          </a:xfrm>
        </p:spPr>
        <p:txBody>
          <a:bodyPr/>
          <a:lstStyle/>
          <a:p>
            <a:r>
              <a:rPr lang="en-US" dirty="0"/>
              <a:t>Corporate Strategy: Diversification and the Multi business Company</a:t>
            </a:r>
          </a:p>
        </p:txBody>
      </p:sp>
      <p:pic>
        <p:nvPicPr>
          <p:cNvPr id="7" name="Picture 6" descr="Book cover for Essentials of Strategic Management, the quest for competitive advantage, eighth edition by 3 authors, with a photo at the top.">
            <a:extLst>
              <a:ext uri="{FF2B5EF4-FFF2-40B4-BE49-F238E27FC236}">
                <a16:creationId xmlns:a16="http://schemas.microsoft.com/office/drawing/2014/main" id="{36E8A98A-9475-C9D2-7FE4-D65D944E7F73}"/>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274" y="898599"/>
            <a:ext cx="4124117" cy="5195683"/>
          </a:xfrm>
          <a:prstGeom prst="rect">
            <a:avLst/>
          </a:prstGeom>
        </p:spPr>
      </p:pic>
      <p:sp>
        <p:nvSpPr>
          <p:cNvPr id="6" name="Text Placeholder 5">
            <a:extLst>
              <a:ext uri="{FF2B5EF4-FFF2-40B4-BE49-F238E27FC236}">
                <a16:creationId xmlns:a16="http://schemas.microsoft.com/office/drawing/2014/main" id="{67ECACA5-6869-0992-DD86-735ED83F101C}"/>
              </a:ext>
            </a:extLst>
          </p:cNvPr>
          <p:cNvSpPr>
            <a:spLocks noGrp="1"/>
          </p:cNvSpPr>
          <p:nvPr>
            <p:ph type="body" sz="quarter" idx="14"/>
          </p:nvPr>
        </p:nvSpPr>
        <p:spPr/>
        <p:txBody>
          <a:bodyPr/>
          <a:lstStyle/>
          <a:p>
            <a:r>
              <a:rPr lang="en-US" dirty="0">
                <a:hlinkClick r:id="rId4" action="ppaction://hlinksldjump"/>
              </a:rPr>
              <a:t>Access the text alternative for slide images.</a:t>
            </a:r>
            <a:endParaRPr lang="en-US" dirty="0"/>
          </a:p>
        </p:txBody>
      </p:sp>
      <p:sp>
        <p:nvSpPr>
          <p:cNvPr id="12" name="Footer Placeholder 4">
            <a:extLst>
              <a:ext uri="{FF2B5EF4-FFF2-40B4-BE49-F238E27FC236}">
                <a16:creationId xmlns:a16="http://schemas.microsoft.com/office/drawing/2014/main" id="{82C83339-69D8-2E6F-8D59-31D8E036C778}"/>
              </a:ext>
            </a:extLst>
          </p:cNvPr>
          <p:cNvSpPr txBox="1">
            <a:spLocks/>
          </p:cNvSpPr>
          <p:nvPr/>
        </p:nvSpPr>
        <p:spPr>
          <a:xfrm>
            <a:off x="0" y="6485206"/>
            <a:ext cx="9144000" cy="372793"/>
          </a:xfrm>
          <a:prstGeom prst="rect">
            <a:avLst/>
          </a:prstGeom>
        </p:spPr>
        <p:txBody>
          <a:bodyPr anchor="ctr"/>
          <a:lstStyle>
            <a:lvl1pPr marL="0" indent="0" algn="ctr" defTabSz="457200" rtl="0" eaLnBrk="1" latinLnBrk="0" hangingPunct="1">
              <a:spcBef>
                <a:spcPct val="20000"/>
              </a:spcBef>
              <a:buFont typeface="Arial"/>
              <a:buNone/>
              <a:defRPr sz="800" kern="1200">
                <a:solidFill>
                  <a:schemeClr val="bg1"/>
                </a:solidFill>
                <a:latin typeface="+mn-lt"/>
                <a:ea typeface="+mn-ea"/>
                <a:cs typeface="+mn-cs"/>
              </a:defRPr>
            </a:lvl1pPr>
            <a:lvl2pPr marL="742950" indent="-285750" algn="ctr" defTabSz="457200" rtl="0" eaLnBrk="1" latinLnBrk="0" hangingPunct="1">
              <a:spcBef>
                <a:spcPct val="20000"/>
              </a:spcBef>
              <a:buFont typeface="Arial"/>
              <a:buChar char="–"/>
              <a:defRPr sz="800" kern="1200">
                <a:solidFill>
                  <a:schemeClr val="bg1"/>
                </a:solidFill>
                <a:latin typeface="+mn-lt"/>
                <a:ea typeface="+mn-ea"/>
                <a:cs typeface="+mn-cs"/>
              </a:defRPr>
            </a:lvl2pPr>
            <a:lvl3pPr marL="1143000" indent="-228600" algn="ctr" defTabSz="457200" rtl="0" eaLnBrk="1" latinLnBrk="0" hangingPunct="1">
              <a:spcBef>
                <a:spcPct val="20000"/>
              </a:spcBef>
              <a:buFont typeface="Arial"/>
              <a:buChar char="•"/>
              <a:defRPr sz="800" kern="1200">
                <a:solidFill>
                  <a:schemeClr val="bg1"/>
                </a:solidFill>
                <a:latin typeface="+mn-lt"/>
                <a:ea typeface="+mn-ea"/>
                <a:cs typeface="+mn-cs"/>
              </a:defRPr>
            </a:lvl3pPr>
            <a:lvl4pPr marL="1600200" indent="-228600" algn="ctr" defTabSz="457200" rtl="0" eaLnBrk="1" latinLnBrk="0" hangingPunct="1">
              <a:spcBef>
                <a:spcPct val="20000"/>
              </a:spcBef>
              <a:buFont typeface="Arial"/>
              <a:buChar char="–"/>
              <a:defRPr sz="800" kern="1200">
                <a:solidFill>
                  <a:schemeClr val="bg1"/>
                </a:solidFill>
                <a:latin typeface="+mn-lt"/>
                <a:ea typeface="+mn-ea"/>
                <a:cs typeface="+mn-cs"/>
              </a:defRPr>
            </a:lvl4pPr>
            <a:lvl5pPr marL="2057400" indent="-228600" algn="ctr" defTabSz="457200" rtl="0" eaLnBrk="1" latinLnBrk="0" hangingPunct="1">
              <a:spcBef>
                <a:spcPct val="20000"/>
              </a:spcBef>
              <a:buFont typeface="Arial"/>
              <a:buChar char="»"/>
              <a:defRPr sz="8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dirty="0">
                <a:solidFill>
                  <a:schemeClr val="tx1"/>
                </a:solidFill>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87947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1" y="0"/>
            <a:ext cx="9144000" cy="1051560"/>
          </a:xfrm>
        </p:spPr>
        <p:txBody>
          <a:bodyPr/>
          <a:lstStyle/>
          <a:p>
            <a:r>
              <a:rPr lang="en-US" dirty="0">
                <a:solidFill>
                  <a:schemeClr val="tx1"/>
                </a:solidFill>
              </a:rPr>
              <a:t>Using Joint Ventures to Achieve Diversification</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6766560" cy="4971691"/>
          </a:xfrm>
        </p:spPr>
        <p:txBody>
          <a:bodyPr>
            <a:normAutofit/>
          </a:bodyPr>
          <a:lstStyle/>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Situations call for a joint venture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Pursuing the expansion opportunity is too complex, uneconomical, or risky to go it alone.</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The opportunities in a new industry require a broader range of competencies and know-how than an expansion-minded firm can marshal.</a:t>
            </a:r>
          </a:p>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Drawbacks: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Potential for conflicting objectives.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Operational and control disagreements.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Culture clashes.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228512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1663908" y="0"/>
            <a:ext cx="5816184" cy="1051560"/>
          </a:xfrm>
        </p:spPr>
        <p:txBody>
          <a:bodyPr/>
          <a:lstStyle/>
          <a:p>
            <a:pPr>
              <a:lnSpc>
                <a:spcPct val="100000"/>
              </a:lnSpc>
            </a:pPr>
            <a:r>
              <a:rPr lang="en-US" dirty="0"/>
              <a:t>Choosing the Diversification Path: Related Versus Unrelated Businesses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Related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Have value chains with competitively valuable cross-business relationships that present opportunities for the businesses to perform better operating under the same corporate umbrella than they could as standalone entities.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Unrelated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Have value chains and resource requirements that are so dissimilar no competitively valuable cross-business relationships are present.</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229095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a:noFill/>
        </p:spPr>
        <p:txBody>
          <a:bodyPr/>
          <a:lstStyle/>
          <a:p>
            <a:r>
              <a:rPr lang="en-US" dirty="0">
                <a:solidFill>
                  <a:schemeClr val="tx1"/>
                </a:solidFill>
              </a:rPr>
              <a:t>CORE CONCEPTS: Related and Unrelated Businesses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Related businesses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possess competitively valuable cross-business value chain and resource matchups;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unrelated businesses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have dissimilar value chains and resources requirements, with no competitively important cross-business value chain relationships.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148287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p:spPr>
        <p:txBody>
          <a:bodyPr/>
          <a:lstStyle/>
          <a:p>
            <a:r>
              <a:rPr lang="en-US" dirty="0"/>
              <a:t>Figure 8.1 Strategic Themes of Multi business Corporation</a:t>
            </a:r>
          </a:p>
        </p:txBody>
      </p:sp>
      <p:pic>
        <p:nvPicPr>
          <p:cNvPr id="3" name="Picture 7" descr="A figure illustrating three diversification strategy options available to a multibusiness corporation.">
            <a:extLst>
              <a:ext uri="{FF2B5EF4-FFF2-40B4-BE49-F238E27FC236}">
                <a16:creationId xmlns:a16="http://schemas.microsoft.com/office/drawing/2014/main" id="{C7D15A45-754C-E59B-C53F-4F148CCE9E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2574708" y="1179779"/>
            <a:ext cx="4786142" cy="502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a:extLst>
              <a:ext uri="{FF2B5EF4-FFF2-40B4-BE49-F238E27FC236}">
                <a16:creationId xmlns:a16="http://schemas.microsoft.com/office/drawing/2014/main" id="{45FC49BB-4F42-3667-9AB5-1AC5D365BFE3}"/>
              </a:ext>
            </a:extLst>
          </p:cNvPr>
          <p:cNvSpPr>
            <a:spLocks noGrp="1"/>
          </p:cNvSpPr>
          <p:nvPr>
            <p:ph type="body" sz="quarter" idx="14"/>
          </p:nvPr>
        </p:nvSpPr>
        <p:spPr/>
        <p:txBody>
          <a:bodyPr/>
          <a:lstStyle/>
          <a:p>
            <a:r>
              <a:rPr lang="en-US" dirty="0">
                <a:hlinkClick r:id="rId4" action="ppaction://hlinksldjump"/>
              </a:rPr>
              <a:t>Access the text alternative for slide images.</a:t>
            </a:r>
            <a:endParaRPr lang="en-US" dirty="0"/>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144110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Diversifying into Related Businesses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32104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Strategic Fit:</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Exists whenever one or more activities comprising the value chains of different businesses are sufficiently similar to present opportunities for:</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Transferring competitively valuable resources, expertise, technological know-how, or other capabilities from one business to another.</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Cost sharing between separate businesses where value chain activities can be combined.</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Brand sharing between business units that have common customers or that draw upon common core competencies.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184877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a:noFill/>
        </p:spPr>
        <p:txBody>
          <a:bodyPr/>
          <a:lstStyle/>
          <a:p>
            <a:r>
              <a:rPr lang="en-US" dirty="0">
                <a:solidFill>
                  <a:schemeClr val="tx1"/>
                </a:solidFill>
              </a:rPr>
              <a:t>CORE CONCEPT: Strategic Fit</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Strategic fit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exists when the value chains of different businesses present opportunities for cross-business skills transfer, cost sharing, or brand sharing.</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172919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Figure 8.2 Related Diversification Is Built upon Competitively Valuable Strategic Fit in Value Chain Activities</a:t>
            </a:r>
          </a:p>
        </p:txBody>
      </p:sp>
      <p:pic>
        <p:nvPicPr>
          <p:cNvPr id="3" name="Picture 7" descr="A figure demonstrates the representative value chain activities for two businesses. ">
            <a:extLst>
              <a:ext uri="{FF2B5EF4-FFF2-40B4-BE49-F238E27FC236}">
                <a16:creationId xmlns:a16="http://schemas.microsoft.com/office/drawing/2014/main" id="{1B32AC4E-81F0-5775-167F-E43A045325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9227" y="1154386"/>
            <a:ext cx="6735678" cy="506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a:extLst>
              <a:ext uri="{FF2B5EF4-FFF2-40B4-BE49-F238E27FC236}">
                <a16:creationId xmlns:a16="http://schemas.microsoft.com/office/drawing/2014/main" id="{45FC49BB-4F42-3667-9AB5-1AC5D365BFE3}"/>
              </a:ext>
            </a:extLst>
          </p:cNvPr>
          <p:cNvSpPr>
            <a:spLocks noGrp="1"/>
          </p:cNvSpPr>
          <p:nvPr>
            <p:ph type="body" sz="quarter" idx="14"/>
          </p:nvPr>
        </p:nvSpPr>
        <p:spPr/>
        <p:txBody>
          <a:bodyPr/>
          <a:lstStyle/>
          <a:p>
            <a:r>
              <a:rPr lang="en-US" dirty="0">
                <a:hlinkClick r:id="rId4" action="ppaction://hlinksldjump"/>
              </a:rPr>
              <a:t>Access the text alternative for slide images.</a:t>
            </a:r>
            <a:endParaRPr lang="en-US" dirty="0"/>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2933124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 y="0"/>
            <a:ext cx="9144000" cy="1051560"/>
          </a:xfrm>
        </p:spPr>
        <p:txBody>
          <a:bodyPr/>
          <a:lstStyle/>
          <a:p>
            <a:r>
              <a:rPr lang="en-US" dirty="0"/>
              <a:t>Strategic Fit and Economies of Scope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32104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Scope-related cost savings stemming from the strategic fit of the value chains of related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Operating businesses under same corporate umbrella.</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Taking shared advantage of the interrelationships anywhere along the value chains of different businesses.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Advantage:</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greater the cross-business economies associated with cost-saving strategic fit, the greater the potential for a related diversification strategy to yield a competitive advantage based on lower costs than rivals.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91559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952500" y="0"/>
            <a:ext cx="7239000" cy="1051560"/>
          </a:xfrm>
          <a:noFill/>
        </p:spPr>
        <p:txBody>
          <a:bodyPr/>
          <a:lstStyle/>
          <a:p>
            <a:r>
              <a:rPr lang="en-US" dirty="0">
                <a:solidFill>
                  <a:schemeClr val="tx1"/>
                </a:solidFill>
              </a:rPr>
              <a:t>CORE CONCEPT: Economies of Scope and Economies of Scale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Economies of scope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are cost reductions stemming from strategic fit along the value chains of related businesses (thereby, a larger scope of operations), whereas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economies of scale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accrue from a larger operation.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339694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04931" y="0"/>
            <a:ext cx="8934140" cy="1051560"/>
          </a:xfrm>
        </p:spPr>
        <p:txBody>
          <a:bodyPr/>
          <a:lstStyle/>
          <a:p>
            <a:pPr>
              <a:lnSpc>
                <a:spcPct val="100000"/>
              </a:lnSpc>
            </a:pPr>
            <a:r>
              <a:rPr lang="en-US" dirty="0"/>
              <a:t>The Ability of Related Diversification to Deliver Competitive Advantage and Gains in Shareholder Value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04672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Cross-business strategic fit: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Builds shareholder value in ways that shareholders cannot replicate by simply owning a diversified portfolio of stocks.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Captures benefits that are possible only through related diversification.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Does not automatically result in benefits; must be pursued by management in order to capture the greater profitability of cross-business benefits.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172346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LEARNING OBJECTIVES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283512" cy="4971691"/>
          </a:xfrm>
        </p:spPr>
        <p:txBody>
          <a:bodyPr/>
          <a:lstStyle/>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Understand when and how business diversification can enhance shareholder value.</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Explain how related diversification strategies can produce cross-business strategic fit capable of delivering competitive advantage.</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Recognize the merits and risks of corporate strategies keyed to unrelated diversification.</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Evaluate a company’s diversification strategy.</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Identify a diversified company’s four main corporate strategy options for solidifying its diversification strategy and improving company performance.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91908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pPr>
              <a:lnSpc>
                <a:spcPct val="80000"/>
              </a:lnSpc>
            </a:pPr>
            <a:r>
              <a:rPr lang="en-US" dirty="0"/>
              <a:t>Concepts and Connections 8.1 The Kraft-Heinz Merger: Managerial Missteps in Capturing Cross-Business Strategic Fit and Building Shareholder Value</a:t>
            </a:r>
          </a:p>
        </p:txBody>
      </p:sp>
      <p:sp>
        <p:nvSpPr>
          <p:cNvPr id="3" name="Content Placeholder 2">
            <a:extLst>
              <a:ext uri="{FF2B5EF4-FFF2-40B4-BE49-F238E27FC236}">
                <a16:creationId xmlns:a16="http://schemas.microsoft.com/office/drawing/2014/main" id="{19340679-2954-55FC-1D95-8FBB67AE1443}"/>
              </a:ext>
            </a:extLst>
          </p:cNvPr>
          <p:cNvSpPr>
            <a:spLocks noGrp="1"/>
          </p:cNvSpPr>
          <p:nvPr>
            <p:ph sz="quarter" idx="11"/>
          </p:nvPr>
        </p:nvSpPr>
        <p:spPr/>
        <p:txBody>
          <a:bodyPr>
            <a:normAutofit/>
          </a:bodyPr>
          <a:lstStyle/>
          <a:p>
            <a:r>
              <a:rPr lang="en-US" sz="2800" dirty="0"/>
              <a:t>Why did Kraft choose to seek a merger with Heinz rather than starting its own food products subsidiary?</a:t>
            </a:r>
          </a:p>
          <a:p>
            <a:r>
              <a:rPr lang="en-US" sz="2800" dirty="0"/>
              <a:t>What are the anticipated results of the merger?</a:t>
            </a:r>
          </a:p>
          <a:p>
            <a:r>
              <a:rPr lang="en-US" sz="2800" dirty="0"/>
              <a:t>To what extent is decentralization required when seeking cross-business strategic fit?</a:t>
            </a:r>
          </a:p>
          <a:p>
            <a:r>
              <a:rPr lang="en-US" sz="2800" dirty="0"/>
              <a:t>What should Kraft-Heinz do to ensure the continued success of its related diversification strategy?</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286648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Diversifying into Unrelated Businesses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458200" cy="5187595"/>
          </a:xfrm>
        </p:spPr>
        <p:txBody>
          <a:bodyPr>
            <a:no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Strategic approach:</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Growth through acquisition into any industry where potential exists for enhancing shareholder value through upward-trending corporate revenues and earnings and/or a stock price that rises yearly.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While industry attractiveness and cost-of-entry tests important, better-off test secondary.</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Involves diversifying into businesses with:</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 strategic fit.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 meaningful value chain relationships.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 unifying strategic theme.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162368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244184" y="0"/>
            <a:ext cx="6655632" cy="1051560"/>
          </a:xfrm>
        </p:spPr>
        <p:txBody>
          <a:bodyPr/>
          <a:lstStyle/>
          <a:p>
            <a:r>
              <a:rPr lang="en-US" dirty="0"/>
              <a:t>Types of Acquisition Candidates in Unrelated Diversification Strategies</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Candidates for acquisition: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Firms with bright growth prospects but short on investment capital.</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Undervalued firms that can be acquired at a bargain price.</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Struggling firms that can be turned around with parent firm’s financial resources and managerial know-how.</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3219286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1109272" y="0"/>
            <a:ext cx="6925456" cy="1051560"/>
          </a:xfrm>
        </p:spPr>
        <p:txBody>
          <a:bodyPr/>
          <a:lstStyle/>
          <a:p>
            <a:pPr>
              <a:lnSpc>
                <a:spcPct val="100000"/>
              </a:lnSpc>
            </a:pPr>
            <a:r>
              <a:rPr lang="en-US" dirty="0"/>
              <a:t>Building Shareholder Value Through Unrelated Diversification</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Corporate executives must: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Do a superior job of identifying and acquiring new businesses that can produce consistently good earnings and returns on investment.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Do an excellent job of negotiating favorable acquisition prices.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Do such a good job of overseeing and parenting the firm’s businesses that they perform at a higher level than they would otherwise be able to do through their own efforts alone.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2848686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The Pitfalls of Unrelated Diversification </a:t>
            </a:r>
            <a:r>
              <a:rPr lang="en-US" sz="1400" dirty="0"/>
              <a:t>(1 of 2)</a:t>
            </a:r>
          </a:p>
        </p:txBody>
      </p:sp>
      <p:sp>
        <p:nvSpPr>
          <p:cNvPr id="3" name="Content Placeholder 2">
            <a:extLst>
              <a:ext uri="{FF2B5EF4-FFF2-40B4-BE49-F238E27FC236}">
                <a16:creationId xmlns:a16="http://schemas.microsoft.com/office/drawing/2014/main" id="{19340679-2954-55FC-1D95-8FBB67AE1443}"/>
              </a:ext>
            </a:extLst>
          </p:cNvPr>
          <p:cNvSpPr>
            <a:spLocks noGrp="1"/>
          </p:cNvSpPr>
          <p:nvPr>
            <p:ph sz="quarter" idx="11"/>
          </p:nvPr>
        </p:nvSpPr>
        <p:spPr>
          <a:xfrm>
            <a:off x="342900" y="1276709"/>
            <a:ext cx="7680960" cy="5345610"/>
          </a:xfrm>
        </p:spPr>
        <p:txBody>
          <a:bodyPr>
            <a:normAutofit/>
          </a:bodyPr>
          <a:lstStyle/>
          <a:p>
            <a:pPr>
              <a:spcAft>
                <a:spcPts val="1200"/>
              </a:spcAft>
            </a:pPr>
            <a:r>
              <a:rPr lang="en-US" sz="2800" dirty="0"/>
              <a:t>Demanding managerial requirements:</a:t>
            </a:r>
          </a:p>
          <a:p>
            <a:pPr marL="457200" indent="-457200">
              <a:spcAft>
                <a:spcPts val="1200"/>
              </a:spcAft>
              <a:buFont typeface="+mj-lt"/>
              <a:buAutoNum type="arabicPeriod"/>
            </a:pPr>
            <a:r>
              <a:rPr lang="en-US" sz="2400" dirty="0"/>
              <a:t>Staying abreast of what is happening in each industry and each subsidiary.</a:t>
            </a:r>
          </a:p>
          <a:p>
            <a:pPr marL="457200" indent="-457200">
              <a:spcAft>
                <a:spcPts val="1200"/>
              </a:spcAft>
              <a:buFont typeface="+mj-lt"/>
              <a:buAutoNum type="arabicPeriod"/>
            </a:pPr>
            <a:r>
              <a:rPr lang="en-US" sz="2400" dirty="0"/>
              <a:t>Picking business unit heads having the requisite combination of managerial skills and know-how to drive gains in performance.</a:t>
            </a:r>
          </a:p>
          <a:p>
            <a:pPr marL="457200" indent="-457200">
              <a:spcAft>
                <a:spcPts val="1200"/>
              </a:spcAft>
              <a:buFont typeface="+mj-lt"/>
              <a:buAutoNum type="arabicPeriod"/>
            </a:pPr>
            <a:r>
              <a:rPr lang="en-US" sz="2400" dirty="0"/>
              <a:t>Telling the difference between those strategic proposals of business unit managers that are prudent and those that are risky or unlikely to succeed.</a:t>
            </a:r>
          </a:p>
          <a:p>
            <a:pPr marL="457200" indent="-457200">
              <a:spcAft>
                <a:spcPts val="1200"/>
              </a:spcAft>
              <a:buFont typeface="+mj-lt"/>
              <a:buAutoNum type="arabicPeriod"/>
            </a:pPr>
            <a:r>
              <a:rPr lang="en-US" sz="2400" dirty="0"/>
              <a:t>Knowing what to do if a business unit stumbles and its results suddenly head downhill.</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365431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The Pitfalls of Unrelated Diversification </a:t>
            </a:r>
            <a:r>
              <a:rPr lang="en-US" sz="1400" dirty="0"/>
              <a:t>(2 of 2)</a:t>
            </a:r>
          </a:p>
        </p:txBody>
      </p:sp>
      <p:sp>
        <p:nvSpPr>
          <p:cNvPr id="3" name="Content Placeholder 2">
            <a:extLst>
              <a:ext uri="{FF2B5EF4-FFF2-40B4-BE49-F238E27FC236}">
                <a16:creationId xmlns:a16="http://schemas.microsoft.com/office/drawing/2014/main" id="{19340679-2954-55FC-1D95-8FBB67AE1443}"/>
              </a:ext>
            </a:extLst>
          </p:cNvPr>
          <p:cNvSpPr>
            <a:spLocks noGrp="1"/>
          </p:cNvSpPr>
          <p:nvPr>
            <p:ph sz="quarter" idx="11"/>
          </p:nvPr>
        </p:nvSpPr>
        <p:spPr>
          <a:xfrm>
            <a:off x="342900" y="1276709"/>
            <a:ext cx="8595360" cy="4971691"/>
          </a:xfrm>
        </p:spPr>
        <p:txBody>
          <a:bodyPr/>
          <a:lstStyle/>
          <a:p>
            <a:pPr>
              <a:spcAft>
                <a:spcPts val="1200"/>
              </a:spcAft>
            </a:pPr>
            <a:r>
              <a:rPr lang="en-US" sz="2800" dirty="0"/>
              <a:t>Limited competitive advantage potential:</a:t>
            </a:r>
          </a:p>
          <a:p>
            <a:pPr marL="342900" indent="-342900">
              <a:spcAft>
                <a:spcPts val="1200"/>
              </a:spcAft>
              <a:buFont typeface="Arial" panose="020B0604020202020204" pitchFamily="34" charset="0"/>
              <a:buChar char="•"/>
            </a:pPr>
            <a:r>
              <a:rPr lang="en-US" sz="2400" dirty="0"/>
              <a:t>Unrelated strategy offers limited competitive advantage beyond what each individual business can generate on its own.</a:t>
            </a:r>
          </a:p>
          <a:p>
            <a:pPr marL="342900" indent="-342900">
              <a:spcAft>
                <a:spcPts val="1200"/>
              </a:spcAft>
              <a:buFont typeface="Arial" panose="020B0604020202020204" pitchFamily="34" charset="0"/>
              <a:buChar char="•"/>
            </a:pPr>
            <a:r>
              <a:rPr lang="en-US" sz="2400" dirty="0"/>
              <a:t>Without strategic fit, consolidated performance of an unrelated group of businesses is unlikely to be better than the sum of what the individual business units could achieve independently.</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55515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 y="0"/>
            <a:ext cx="9144000" cy="1051560"/>
          </a:xfrm>
        </p:spPr>
        <p:txBody>
          <a:bodyPr/>
          <a:lstStyle/>
          <a:p>
            <a:r>
              <a:rPr lang="en-US" dirty="0"/>
              <a:t>Misguided Reasons for Pursuing Unrelated Diversification</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Misguided reasons for diversifying:</a:t>
            </a:r>
          </a:p>
          <a:p>
            <a:pPr marL="347472" marR="0" lvl="0" indent="-347472"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Risk reduction.</a:t>
            </a:r>
          </a:p>
          <a:p>
            <a:pPr marL="347472" marR="0" lvl="0" indent="-347472"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Growth.</a:t>
            </a:r>
          </a:p>
          <a:p>
            <a:pPr marL="347472" marR="0" lvl="0" indent="-347472"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Earnings stabilization.</a:t>
            </a:r>
          </a:p>
          <a:p>
            <a:pPr marL="347472" marR="0" lvl="0" indent="-347472"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Managerial motives.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58306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Diversifying into Both Related and Unrelated Businesses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138160" cy="5396822"/>
          </a:xfrm>
        </p:spPr>
        <p:txBody>
          <a:bodyPr>
            <a:no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Dominant-business enterprises: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One major core business accounting for 50 to 80 percent of total revenues and a collection of small related or unrelated businesses accounts for the remainder.</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Narrowly diversified firms: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Diversification into a few (two to five) related or unrelated businesses.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Broadly diversified firms: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Diversification includes a wide collection of either related or unrelated businesses or a mixture of both.</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Multi business enterprises: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Diversification into several unrelated groups of related businesses.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2706200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Evaluating the Strategy of a Diversified Company</a:t>
            </a:r>
          </a:p>
        </p:txBody>
      </p:sp>
      <p:sp>
        <p:nvSpPr>
          <p:cNvPr id="3" name="Content Placeholder 2">
            <a:extLst>
              <a:ext uri="{FF2B5EF4-FFF2-40B4-BE49-F238E27FC236}">
                <a16:creationId xmlns:a16="http://schemas.microsoft.com/office/drawing/2014/main" id="{19340679-2954-55FC-1D95-8FBB67AE1443}"/>
              </a:ext>
            </a:extLst>
          </p:cNvPr>
          <p:cNvSpPr>
            <a:spLocks noGrp="1"/>
          </p:cNvSpPr>
          <p:nvPr>
            <p:ph sz="quarter" idx="11"/>
          </p:nvPr>
        </p:nvSpPr>
        <p:spPr>
          <a:xfrm>
            <a:off x="342900" y="1276709"/>
            <a:ext cx="8494776" cy="4971691"/>
          </a:xfrm>
        </p:spPr>
        <p:txBody>
          <a:bodyPr>
            <a:noAutofit/>
          </a:bodyPr>
          <a:lstStyle/>
          <a:p>
            <a:pPr marL="1060704" indent="-1060704"/>
            <a:r>
              <a:rPr lang="en-US" sz="2400" b="1" dirty="0"/>
              <a:t>Step 1:</a:t>
            </a:r>
            <a:r>
              <a:rPr lang="en-US" sz="2400" dirty="0"/>
              <a:t>	Assess the attractiveness of the industries the company has diversified into.</a:t>
            </a:r>
          </a:p>
          <a:p>
            <a:pPr marL="1060704" indent="-1060704"/>
            <a:r>
              <a:rPr lang="en-US" sz="2400" b="1" dirty="0"/>
              <a:t>Step 2:</a:t>
            </a:r>
            <a:r>
              <a:rPr lang="en-US" sz="2400" dirty="0"/>
              <a:t>	Assess the competitive strength of the company’s business units.</a:t>
            </a:r>
          </a:p>
          <a:p>
            <a:pPr marL="1060704" indent="-1060704"/>
            <a:r>
              <a:rPr lang="en-US" sz="2400" b="1" dirty="0"/>
              <a:t>Step 3:</a:t>
            </a:r>
            <a:r>
              <a:rPr lang="en-US" sz="2400" dirty="0"/>
              <a:t>	Evaluate the extent of cross-business strategic fit along the value chains of the company’s various business units. </a:t>
            </a:r>
          </a:p>
          <a:p>
            <a:pPr marL="1060704" indent="-1060704"/>
            <a:r>
              <a:rPr lang="en-US" sz="2400" b="1" dirty="0"/>
              <a:t>Step 4:</a:t>
            </a:r>
            <a:r>
              <a:rPr lang="en-US" sz="2400" dirty="0"/>
              <a:t>	Check whether the company’s resources fit the requirements of its present business lineup.</a:t>
            </a:r>
          </a:p>
          <a:p>
            <a:pPr marL="1060704" indent="-1060704"/>
            <a:r>
              <a:rPr lang="en-US" sz="2400" b="1" dirty="0"/>
              <a:t>Step 5:</a:t>
            </a:r>
            <a:r>
              <a:rPr lang="en-US" sz="2400" dirty="0"/>
              <a:t>	Rank the performance of the businesses from best to worst and determine a priority for allocating resources.</a:t>
            </a:r>
          </a:p>
          <a:p>
            <a:pPr marL="1060704" indent="-1060704"/>
            <a:r>
              <a:rPr lang="en-US" sz="2400" b="1" dirty="0"/>
              <a:t>Step 6:</a:t>
            </a:r>
            <a:r>
              <a:rPr lang="en-US" sz="2400" dirty="0"/>
              <a:t>	Craft new strategic moves to improve overall corporate performance.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1403689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Step 1: Evaluating Industry Attractiveness</a:t>
            </a:r>
          </a:p>
        </p:txBody>
      </p:sp>
      <p:sp>
        <p:nvSpPr>
          <p:cNvPr id="3" name="Content Placeholder 2">
            <a:extLst>
              <a:ext uri="{FF2B5EF4-FFF2-40B4-BE49-F238E27FC236}">
                <a16:creationId xmlns:a16="http://schemas.microsoft.com/office/drawing/2014/main" id="{19340679-2954-55FC-1D95-8FBB67AE1443}"/>
              </a:ext>
            </a:extLst>
          </p:cNvPr>
          <p:cNvSpPr>
            <a:spLocks noGrp="1"/>
          </p:cNvSpPr>
          <p:nvPr>
            <p:ph sz="quarter" idx="11"/>
          </p:nvPr>
        </p:nvSpPr>
        <p:spPr/>
        <p:txBody>
          <a:bodyPr/>
          <a:lstStyle/>
          <a:p>
            <a:r>
              <a:rPr lang="en-US" sz="2800" dirty="0"/>
              <a:t>Industry-attractiveness measures:</a:t>
            </a:r>
          </a:p>
          <a:p>
            <a:pPr marL="347472" indent="-347472">
              <a:buFont typeface="Arial" panose="020B0604020202020204" pitchFamily="34" charset="0"/>
              <a:buChar char="•"/>
            </a:pPr>
            <a:r>
              <a:rPr lang="en-US" sz="2400" dirty="0"/>
              <a:t>Market size and projected growth rate.</a:t>
            </a:r>
          </a:p>
          <a:p>
            <a:pPr marL="347472" indent="-347472">
              <a:buFont typeface="Arial" panose="020B0604020202020204" pitchFamily="34" charset="0"/>
              <a:buChar char="•"/>
            </a:pPr>
            <a:r>
              <a:rPr lang="en-US" sz="2400" dirty="0"/>
              <a:t>Intensity of competition.</a:t>
            </a:r>
          </a:p>
          <a:p>
            <a:pPr marL="347472" indent="-347472">
              <a:buFont typeface="Arial" panose="020B0604020202020204" pitchFamily="34" charset="0"/>
              <a:buChar char="•"/>
            </a:pPr>
            <a:r>
              <a:rPr lang="en-US" sz="2400" dirty="0"/>
              <a:t>Emerging opportunities and threats.</a:t>
            </a:r>
          </a:p>
          <a:p>
            <a:pPr marL="347472" indent="-347472">
              <a:buFont typeface="Arial" panose="020B0604020202020204" pitchFamily="34" charset="0"/>
              <a:buChar char="•"/>
            </a:pPr>
            <a:r>
              <a:rPr lang="en-US" sz="2400" dirty="0"/>
              <a:t>Presence of cross-industry strategic fit.</a:t>
            </a:r>
          </a:p>
          <a:p>
            <a:pPr marL="347472" indent="-347472">
              <a:buFont typeface="Arial" panose="020B0604020202020204" pitchFamily="34" charset="0"/>
              <a:buChar char="•"/>
            </a:pPr>
            <a:r>
              <a:rPr lang="en-US" sz="2400" dirty="0"/>
              <a:t>Resource requirements.</a:t>
            </a:r>
          </a:p>
          <a:p>
            <a:pPr marL="347472" indent="-347472">
              <a:buFont typeface="Arial" panose="020B0604020202020204" pitchFamily="34" charset="0"/>
              <a:buChar char="•"/>
            </a:pPr>
            <a:r>
              <a:rPr lang="en-US" sz="2400" dirty="0"/>
              <a:t>Seasonal and cyclical factors.</a:t>
            </a:r>
          </a:p>
          <a:p>
            <a:pPr marL="347472" indent="-347472">
              <a:buFont typeface="Arial" panose="020B0604020202020204" pitchFamily="34" charset="0"/>
              <a:buChar char="•"/>
            </a:pPr>
            <a:r>
              <a:rPr lang="en-US" sz="2400" dirty="0"/>
              <a:t>Social, political, regulatory, and environmental factors.</a:t>
            </a:r>
          </a:p>
          <a:p>
            <a:pPr marL="347472" indent="-347472">
              <a:buFont typeface="Arial" panose="020B0604020202020204" pitchFamily="34" charset="0"/>
              <a:buChar char="•"/>
            </a:pPr>
            <a:r>
              <a:rPr lang="en-US" sz="2400" dirty="0"/>
              <a:t>Industry profitability.</a:t>
            </a:r>
          </a:p>
          <a:p>
            <a:pPr marL="347472" indent="-347472">
              <a:buFont typeface="Arial" panose="020B0604020202020204" pitchFamily="34" charset="0"/>
              <a:buChar char="•"/>
            </a:pPr>
            <a:r>
              <a:rPr lang="en-US" sz="2400" dirty="0"/>
              <a:t>Industry uncertainty and business risk.</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413766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 y="0"/>
            <a:ext cx="9144000" cy="1051560"/>
          </a:xfrm>
        </p:spPr>
        <p:txBody>
          <a:bodyPr/>
          <a:lstStyle/>
          <a:p>
            <a:r>
              <a:rPr lang="en-US" dirty="0"/>
              <a:t>When Business Diversification Becomes a Consideration</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321040" cy="5187595"/>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Diversification is called for when:</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are diminishing growth prospects in the present business.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An expansion opportunity exists in an industry whose technologies and products complement the present business.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Existing competencies and capabilities can be leveraged by expanding into an industry requires similar resource strengths.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Costs can be reduced by diversifying into closely related businesses.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 powerful brand name can be transferred to the products of other businesses.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3880713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sz="2700" dirty="0"/>
              <a:t>Table 8.1 Calculating Weighted Industry-Attractiveness Scores</a:t>
            </a:r>
          </a:p>
        </p:txBody>
      </p:sp>
      <p:sp>
        <p:nvSpPr>
          <p:cNvPr id="3" name="Table Summary" hidden="1">
            <a:extLst>
              <a:ext uri="{FF2B5EF4-FFF2-40B4-BE49-F238E27FC236}">
                <a16:creationId xmlns:a16="http://schemas.microsoft.com/office/drawing/2014/main" id="{E32BC1BB-4D45-4B90-5E5C-868A90C6DE99}"/>
              </a:ext>
            </a:extLst>
          </p:cNvPr>
          <p:cNvSpPr>
            <a:spLocks noGrp="1"/>
          </p:cNvSpPr>
          <p:nvPr>
            <p:ph sz="quarter" idx="11"/>
          </p:nvPr>
        </p:nvSpPr>
        <p:spPr>
          <a:xfrm>
            <a:off x="749300" y="1547504"/>
            <a:ext cx="6985000" cy="4172471"/>
          </a:xfrm>
        </p:spPr>
        <p:txBody>
          <a:bodyPr/>
          <a:lstStyle/>
          <a:p>
            <a:r>
              <a:rPr lang="en-US" dirty="0"/>
              <a:t>A table divided into 6 columns lists the ratings for 4 industries with industry-attractiveness measures. Columns 3 through 6 for the industries have no values in the second last data row for sum of the assigned weights. Column 2 labeled importance or weight has no value in the last data cell.</a:t>
            </a:r>
          </a:p>
        </p:txBody>
      </p:sp>
      <p:graphicFrame>
        <p:nvGraphicFramePr>
          <p:cNvPr id="4" name="Table 3" descr="The table shows how industry attractivess measures are used to calculate weighted iindustry overall attractiveness scores for various industries. The image is formatted such that all text and numbers in the table's columns and rows are accessible to screen readers.">
            <a:extLst>
              <a:ext uri="{FF2B5EF4-FFF2-40B4-BE49-F238E27FC236}">
                <a16:creationId xmlns:a16="http://schemas.microsoft.com/office/drawing/2014/main" id="{EEE9FB01-0DB9-33AB-7387-AD025A89A9C8}"/>
              </a:ext>
            </a:extLst>
          </p:cNvPr>
          <p:cNvGraphicFramePr>
            <a:graphicFrameLocks noGrp="1"/>
          </p:cNvGraphicFramePr>
          <p:nvPr>
            <p:extLst>
              <p:ext uri="{D42A27DB-BD31-4B8C-83A1-F6EECF244321}">
                <p14:modId xmlns:p14="http://schemas.microsoft.com/office/powerpoint/2010/main" val="2136083875"/>
              </p:ext>
            </p:extLst>
          </p:nvPr>
        </p:nvGraphicFramePr>
        <p:xfrm>
          <a:off x="234679" y="1153497"/>
          <a:ext cx="8766176" cy="5017541"/>
        </p:xfrm>
        <a:graphic>
          <a:graphicData uri="http://schemas.openxmlformats.org/drawingml/2006/table">
            <a:tbl>
              <a:tblPr firstRow="1"/>
              <a:tblGrid>
                <a:gridCol w="1989887">
                  <a:extLst>
                    <a:ext uri="{9D8B030D-6E8A-4147-A177-3AD203B41FA5}">
                      <a16:colId xmlns:a16="http://schemas.microsoft.com/office/drawing/2014/main" val="20000"/>
                    </a:ext>
                  </a:extLst>
                </a:gridCol>
                <a:gridCol w="1295933">
                  <a:extLst>
                    <a:ext uri="{9D8B030D-6E8A-4147-A177-3AD203B41FA5}">
                      <a16:colId xmlns:a16="http://schemas.microsoft.com/office/drawing/2014/main" val="20001"/>
                    </a:ext>
                  </a:extLst>
                </a:gridCol>
                <a:gridCol w="1280146">
                  <a:extLst>
                    <a:ext uri="{9D8B030D-6E8A-4147-A177-3AD203B41FA5}">
                      <a16:colId xmlns:a16="http://schemas.microsoft.com/office/drawing/2014/main" val="20002"/>
                    </a:ext>
                  </a:extLst>
                </a:gridCol>
                <a:gridCol w="1554463">
                  <a:extLst>
                    <a:ext uri="{9D8B030D-6E8A-4147-A177-3AD203B41FA5}">
                      <a16:colId xmlns:a16="http://schemas.microsoft.com/office/drawing/2014/main" val="20003"/>
                    </a:ext>
                  </a:extLst>
                </a:gridCol>
                <a:gridCol w="1188707">
                  <a:extLst>
                    <a:ext uri="{9D8B030D-6E8A-4147-A177-3AD203B41FA5}">
                      <a16:colId xmlns:a16="http://schemas.microsoft.com/office/drawing/2014/main" val="20004"/>
                    </a:ext>
                  </a:extLst>
                </a:gridCol>
                <a:gridCol w="1457040">
                  <a:extLst>
                    <a:ext uri="{9D8B030D-6E8A-4147-A177-3AD203B41FA5}">
                      <a16:colId xmlns:a16="http://schemas.microsoft.com/office/drawing/2014/main" val="20005"/>
                    </a:ext>
                  </a:extLst>
                </a:gridCol>
              </a:tblGrid>
              <a:tr h="427570">
                <a:tc>
                  <a:txBody>
                    <a:bodyPr/>
                    <a:lstStyle/>
                    <a:p>
                      <a:pPr algn="ctr"/>
                      <a:r>
                        <a:rPr lang="en-US" sz="1200" b="1" dirty="0">
                          <a:latin typeface="Calibri" panose="020F0502020204030204" pitchFamily="34" charset="0"/>
                          <a:cs typeface="Calibri" panose="020F0502020204030204" pitchFamily="34" charset="0"/>
                        </a:rPr>
                        <a:t>Industry-Attractiveness Measure</a:t>
                      </a:r>
                      <a:endParaRPr lang="en-US" sz="1200" dirty="0">
                        <a:latin typeface="Calibri" panose="020F0502020204030204" pitchFamily="34" charset="0"/>
                        <a:cs typeface="Calibri" panose="020F0502020204030204" pitchFamily="34" charset="0"/>
                      </a:endParaRPr>
                    </a:p>
                  </a:txBody>
                  <a:tcPr marL="33152" marR="33152" marT="16577" marB="16577"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Importance/ Weight</a:t>
                      </a:r>
                      <a:endParaRPr lang="en-US" sz="1200" dirty="0">
                        <a:latin typeface="Calibri" panose="020F0502020204030204" pitchFamily="34" charset="0"/>
                        <a:cs typeface="Calibri" panose="020F0502020204030204" pitchFamily="34" charset="0"/>
                      </a:endParaRPr>
                    </a:p>
                  </a:txBody>
                  <a:tcPr marL="33152" marR="33152" marT="16577" marB="16577"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Industry A Rating/Score</a:t>
                      </a:r>
                      <a:endParaRPr lang="en-US" sz="1200" dirty="0">
                        <a:solidFill>
                          <a:srgbClr val="C00000"/>
                        </a:solidFill>
                        <a:latin typeface="Calibri" panose="020F0502020204030204" pitchFamily="34" charset="0"/>
                        <a:cs typeface="Calibri" panose="020F0502020204030204" pitchFamily="34" charset="0"/>
                      </a:endParaRPr>
                    </a:p>
                  </a:txBody>
                  <a:tcPr marL="33152" marR="33152" marT="16577" marB="16577"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Industry B Rating/Score</a:t>
                      </a:r>
                      <a:endParaRPr lang="en-US" sz="1200" dirty="0">
                        <a:solidFill>
                          <a:schemeClr val="accent5">
                            <a:lumMod val="50000"/>
                          </a:schemeClr>
                        </a:solidFill>
                        <a:latin typeface="Calibri" panose="020F0502020204030204" pitchFamily="34" charset="0"/>
                        <a:cs typeface="Calibri" panose="020F0502020204030204" pitchFamily="34" charset="0"/>
                      </a:endParaRPr>
                    </a:p>
                  </a:txBody>
                  <a:tcPr marL="33152" marR="33152" marT="16577" marB="16577"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Industry C Rating/Score</a:t>
                      </a:r>
                      <a:endParaRPr lang="en-US" sz="1200" dirty="0">
                        <a:solidFill>
                          <a:srgbClr val="336699"/>
                        </a:solidFill>
                        <a:latin typeface="Calibri" panose="020F0502020204030204" pitchFamily="34" charset="0"/>
                        <a:cs typeface="Calibri" panose="020F0502020204030204" pitchFamily="34" charset="0"/>
                      </a:endParaRPr>
                    </a:p>
                  </a:txBody>
                  <a:tcPr marL="33152" marR="33152" marT="16577" marB="16577"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Industry D Rating/Score</a:t>
                      </a:r>
                      <a:endParaRPr lang="en-US" sz="1200" dirty="0">
                        <a:solidFill>
                          <a:schemeClr val="accent6">
                            <a:lumMod val="75000"/>
                          </a:schemeClr>
                        </a:solidFill>
                        <a:latin typeface="Calibri" panose="020F0502020204030204" pitchFamily="34" charset="0"/>
                        <a:cs typeface="Calibri" panose="020F0502020204030204" pitchFamily="34" charset="0"/>
                      </a:endParaRPr>
                    </a:p>
                  </a:txBody>
                  <a:tcPr marL="33152" marR="33152" marT="16577" marB="16577"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54250">
                <a:tc>
                  <a:txBody>
                    <a:bodyPr/>
                    <a:lstStyle/>
                    <a:p>
                      <a:pPr algn="l"/>
                      <a:r>
                        <a:rPr lang="en-US" sz="1100" b="1" dirty="0">
                          <a:latin typeface="Calibri" panose="020F0502020204030204" pitchFamily="34" charset="0"/>
                          <a:cs typeface="Calibri" panose="020F0502020204030204" pitchFamily="34" charset="0"/>
                        </a:rPr>
                        <a:t>Market size and projected growth rate</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0.10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8/0.80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5/0.50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2/0.20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3/0.30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6353">
                <a:tc>
                  <a:txBody>
                    <a:bodyPr/>
                    <a:lstStyle/>
                    <a:p>
                      <a:pPr algn="l"/>
                      <a:r>
                        <a:rPr lang="en-US" sz="1100" b="1" dirty="0">
                          <a:latin typeface="Calibri" panose="020F0502020204030204" pitchFamily="34" charset="0"/>
                          <a:cs typeface="Calibri" panose="020F0502020204030204" pitchFamily="34" charset="0"/>
                        </a:rPr>
                        <a:t>Intensity of competition</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0.25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8/2.00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7/1.75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3/0.75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2/0.50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54250">
                <a:tc>
                  <a:txBody>
                    <a:bodyPr/>
                    <a:lstStyle/>
                    <a:p>
                      <a:pPr algn="l"/>
                      <a:r>
                        <a:rPr lang="en-US" sz="1100" b="1" dirty="0">
                          <a:latin typeface="Calibri" panose="020F0502020204030204" pitchFamily="34" charset="0"/>
                          <a:cs typeface="Calibri" panose="020F0502020204030204" pitchFamily="34" charset="0"/>
                        </a:rPr>
                        <a:t>Emerging opportunities and threats</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0.10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2/0.20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9/0.90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4/0.40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5/0.50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690">
                <a:tc>
                  <a:txBody>
                    <a:bodyPr/>
                    <a:lstStyle/>
                    <a:p>
                      <a:pPr algn="l"/>
                      <a:r>
                        <a:rPr lang="en-US" sz="1100" b="1" dirty="0">
                          <a:latin typeface="Calibri" panose="020F0502020204030204" pitchFamily="34" charset="0"/>
                          <a:cs typeface="Calibri" panose="020F0502020204030204" pitchFamily="34" charset="0"/>
                        </a:rPr>
                        <a:t>Cross-industry strategic fit</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0.20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8/1.60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4/0.80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8/1.60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2/0.40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6353">
                <a:tc>
                  <a:txBody>
                    <a:bodyPr/>
                    <a:lstStyle/>
                    <a:p>
                      <a:pPr algn="l"/>
                      <a:r>
                        <a:rPr lang="en-US" sz="1100" b="1" dirty="0">
                          <a:latin typeface="Calibri" panose="020F0502020204030204" pitchFamily="34" charset="0"/>
                          <a:cs typeface="Calibri" panose="020F0502020204030204" pitchFamily="34" charset="0"/>
                        </a:rPr>
                        <a:t>Resource requirements</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0.10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9/0.90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7/0.70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5/0.50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5/0.50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57820">
                <a:tc>
                  <a:txBody>
                    <a:bodyPr/>
                    <a:lstStyle/>
                    <a:p>
                      <a:pPr algn="l"/>
                      <a:r>
                        <a:rPr lang="en-US" sz="1100" b="1" dirty="0">
                          <a:latin typeface="Calibri" panose="020F0502020204030204" pitchFamily="34" charset="0"/>
                          <a:cs typeface="Calibri" panose="020F0502020204030204" pitchFamily="34" charset="0"/>
                        </a:rPr>
                        <a:t>Seasonal and cyclical influences</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0.05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9/0.45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8/0.40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10/0.50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5/0.25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5232">
                <a:tc>
                  <a:txBody>
                    <a:bodyPr/>
                    <a:lstStyle/>
                    <a:p>
                      <a:pPr algn="l"/>
                      <a:r>
                        <a:rPr lang="en-US" sz="1100" b="1" dirty="0">
                          <a:latin typeface="Calibri" panose="020F0502020204030204" pitchFamily="34" charset="0"/>
                          <a:cs typeface="Calibri" panose="020F0502020204030204" pitchFamily="34" charset="0"/>
                        </a:rPr>
                        <a:t>Societal, political, regulatory, and environmental factors</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0.05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10/0.50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7/0.35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7/0.35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3/0.15</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66353">
                <a:tc>
                  <a:txBody>
                    <a:bodyPr/>
                    <a:lstStyle/>
                    <a:p>
                      <a:pPr algn="l"/>
                      <a:r>
                        <a:rPr lang="en-US" sz="1100" b="1" dirty="0">
                          <a:latin typeface="Calibri" panose="020F0502020204030204" pitchFamily="34" charset="0"/>
                          <a:cs typeface="Calibri" panose="020F0502020204030204" pitchFamily="34" charset="0"/>
                        </a:rPr>
                        <a:t>Industry profitability</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latin typeface="Calibri" panose="020F0502020204030204" pitchFamily="34" charset="0"/>
                          <a:cs typeface="Calibri" panose="020F0502020204030204" pitchFamily="34" charset="0"/>
                        </a:rPr>
                        <a:t>0.10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5/0.50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10/1.00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3/0.30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3/0.30</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54250">
                <a:tc>
                  <a:txBody>
                    <a:bodyPr/>
                    <a:lstStyle/>
                    <a:p>
                      <a:pPr algn="l"/>
                      <a:r>
                        <a:rPr lang="en-US" sz="1100" b="1" dirty="0">
                          <a:latin typeface="Calibri" panose="020F0502020204030204" pitchFamily="34" charset="0"/>
                          <a:cs typeface="Calibri" panose="020F0502020204030204" pitchFamily="34" charset="0"/>
                        </a:rPr>
                        <a:t>Industry uncertainty and business risk</a:t>
                      </a: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 b="0" u="none" dirty="0">
                          <a:noFill/>
                          <a:latin typeface="Calibri" panose="020F0502020204030204" pitchFamily="34" charset="0"/>
                          <a:cs typeface="Calibri" panose="020F0502020204030204" pitchFamily="34" charset="0"/>
                        </a:rPr>
                        <a:t>Underlined </a:t>
                      </a:r>
                      <a:r>
                        <a:rPr lang="en-US" sz="1200" b="1" u="sng" dirty="0">
                          <a:latin typeface="Calibri" panose="020F0502020204030204" pitchFamily="34" charset="0"/>
                          <a:cs typeface="Calibri" panose="020F0502020204030204" pitchFamily="34" charset="0"/>
                        </a:rPr>
                        <a:t>0.05</a:t>
                      </a:r>
                      <a:endParaRPr lang="en-US" sz="1200" b="1" dirty="0">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 b="0" i="0" u="none" strike="noStrike" kern="1200" cap="none" spc="0" normalizeH="0" baseline="0" noProof="0" dirty="0">
                          <a:ln>
                            <a:noFill/>
                          </a:ln>
                          <a:noFill/>
                          <a:effectLst/>
                          <a:uLnTx/>
                          <a:uFillTx/>
                          <a:latin typeface="Calibri" panose="020F0502020204030204" pitchFamily="34" charset="0"/>
                          <a:ea typeface="+mn-ea"/>
                          <a:cs typeface="Calibri" panose="020F0502020204030204" pitchFamily="34" charset="0"/>
                        </a:rPr>
                        <a:t>Underlined </a:t>
                      </a:r>
                      <a:r>
                        <a:rPr lang="en-US" sz="1200" b="1" u="sng" dirty="0">
                          <a:solidFill>
                            <a:srgbClr val="C00000"/>
                          </a:solidFill>
                          <a:latin typeface="Calibri" panose="020F0502020204030204" pitchFamily="34" charset="0"/>
                          <a:cs typeface="Calibri" panose="020F0502020204030204" pitchFamily="34" charset="0"/>
                        </a:rPr>
                        <a:t>5/0.25</a:t>
                      </a:r>
                      <a:endParaRPr lang="en-US" sz="1200" b="1" dirty="0">
                        <a:solidFill>
                          <a:srgbClr val="C00000"/>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 b="0" i="0" u="none" strike="noStrike" kern="1200" cap="none" spc="0" normalizeH="0" baseline="0" noProof="0" dirty="0">
                          <a:ln>
                            <a:noFill/>
                          </a:ln>
                          <a:noFill/>
                          <a:effectLst/>
                          <a:uLnTx/>
                          <a:uFillTx/>
                          <a:latin typeface="Calibri" panose="020F0502020204030204" pitchFamily="34" charset="0"/>
                          <a:ea typeface="+mn-ea"/>
                          <a:cs typeface="Calibri" panose="020F0502020204030204" pitchFamily="34" charset="0"/>
                        </a:rPr>
                        <a:t>Underlined </a:t>
                      </a:r>
                      <a:r>
                        <a:rPr lang="en-US" sz="1200" b="1" u="sng" dirty="0">
                          <a:solidFill>
                            <a:schemeClr val="accent5">
                              <a:lumMod val="50000"/>
                            </a:schemeClr>
                          </a:solidFill>
                          <a:latin typeface="Calibri" panose="020F0502020204030204" pitchFamily="34" charset="0"/>
                          <a:cs typeface="Calibri" panose="020F0502020204030204" pitchFamily="34" charset="0"/>
                        </a:rPr>
                        <a:t>7/0.35</a:t>
                      </a:r>
                      <a:endParaRPr lang="en-US" sz="1200" b="1" dirty="0">
                        <a:solidFill>
                          <a:schemeClr val="accent5">
                            <a:lumMod val="50000"/>
                          </a:schemeClr>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 b="0" i="0" u="none" strike="noStrike" kern="1200" cap="none" spc="0" normalizeH="0" baseline="0" noProof="0" dirty="0">
                          <a:ln>
                            <a:noFill/>
                          </a:ln>
                          <a:noFill/>
                          <a:effectLst/>
                          <a:uLnTx/>
                          <a:uFillTx/>
                          <a:latin typeface="Calibri" panose="020F0502020204030204" pitchFamily="34" charset="0"/>
                          <a:ea typeface="+mn-ea"/>
                          <a:cs typeface="Calibri" panose="020F0502020204030204" pitchFamily="34" charset="0"/>
                        </a:rPr>
                        <a:t>Underlined </a:t>
                      </a:r>
                      <a:r>
                        <a:rPr lang="en-US" sz="1200" b="1" u="sng" dirty="0">
                          <a:solidFill>
                            <a:srgbClr val="336699"/>
                          </a:solidFill>
                          <a:latin typeface="Calibri" panose="020F0502020204030204" pitchFamily="34" charset="0"/>
                          <a:cs typeface="Calibri" panose="020F0502020204030204" pitchFamily="34" charset="0"/>
                        </a:rPr>
                        <a:t>10/0.50</a:t>
                      </a:r>
                      <a:endParaRPr lang="en-US" sz="1200" b="1" dirty="0">
                        <a:solidFill>
                          <a:srgbClr val="336699"/>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 b="0" i="0" u="none" strike="noStrike" kern="1200" cap="none" spc="0" normalizeH="0" baseline="0" noProof="0" dirty="0">
                          <a:ln>
                            <a:noFill/>
                          </a:ln>
                          <a:noFill/>
                          <a:effectLst/>
                          <a:uLnTx/>
                          <a:uFillTx/>
                          <a:latin typeface="Calibri" panose="020F0502020204030204" pitchFamily="34" charset="0"/>
                          <a:ea typeface="+mn-ea"/>
                          <a:cs typeface="Calibri" panose="020F0502020204030204" pitchFamily="34" charset="0"/>
                        </a:rPr>
                        <a:t>Underlined </a:t>
                      </a:r>
                      <a:r>
                        <a:rPr lang="en-US" sz="1200" b="1" u="sng" dirty="0">
                          <a:solidFill>
                            <a:schemeClr val="accent6">
                              <a:lumMod val="75000"/>
                            </a:schemeClr>
                          </a:solidFill>
                          <a:latin typeface="Calibri" panose="020F0502020204030204" pitchFamily="34" charset="0"/>
                          <a:cs typeface="Calibri" panose="020F0502020204030204" pitchFamily="34" charset="0"/>
                        </a:rPr>
                        <a:t>1/0.05</a:t>
                      </a:r>
                      <a:endParaRPr lang="en-US" sz="1200" b="1" dirty="0">
                        <a:solidFill>
                          <a:schemeClr val="accent6">
                            <a:lumMod val="75000"/>
                          </a:schemeClr>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24880">
                <a:tc>
                  <a:txBody>
                    <a:bodyPr/>
                    <a:lstStyle/>
                    <a:p>
                      <a:pPr algn="l"/>
                      <a:r>
                        <a:rPr lang="en-US" sz="1100" b="1" dirty="0">
                          <a:latin typeface="Calibri" panose="020F0502020204030204" pitchFamily="34" charset="0"/>
                          <a:cs typeface="Calibri" panose="020F0502020204030204" pitchFamily="34" charset="0"/>
                        </a:rPr>
                        <a:t>Sum of the assigned weights</a:t>
                      </a: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698C3D"/>
                          </a:solidFill>
                          <a:latin typeface="Calibri" panose="020F0502020204030204" pitchFamily="34" charset="0"/>
                          <a:cs typeface="Calibri" panose="020F0502020204030204" pitchFamily="34" charset="0"/>
                        </a:rPr>
                        <a:t>1.00</a:t>
                      </a: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solidFill>
                          <a:srgbClr val="C00000"/>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solidFill>
                          <a:schemeClr val="accent5">
                            <a:lumMod val="50000"/>
                          </a:schemeClr>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solidFill>
                          <a:srgbClr val="336699"/>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solidFill>
                          <a:schemeClr val="accent6">
                            <a:lumMod val="75000"/>
                          </a:schemeClr>
                        </a:solidFill>
                        <a:latin typeface="Calibri" panose="020F0502020204030204" pitchFamily="34" charset="0"/>
                        <a:cs typeface="Calibri" panose="020F0502020204030204" pitchFamily="34" charset="0"/>
                      </a:endParaRPr>
                    </a:p>
                  </a:txBody>
                  <a:tcPr marL="33152" marR="33152" marT="16577" marB="1657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081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latin typeface="Calibri" panose="020F0502020204030204" pitchFamily="34" charset="0"/>
                          <a:cs typeface="Calibri" panose="020F0502020204030204" pitchFamily="34" charset="0"/>
                        </a:rPr>
                        <a:t>Overall weighted industry-attractiveness scores. Rating scale: 1 = </a:t>
                      </a:r>
                      <a:r>
                        <a:rPr lang="en-US" sz="1100" b="1" i="1" dirty="0">
                          <a:latin typeface="Calibri" panose="020F0502020204030204" pitchFamily="34" charset="0"/>
                          <a:cs typeface="Calibri" panose="020F0502020204030204" pitchFamily="34" charset="0"/>
                        </a:rPr>
                        <a:t>very unattractive to the company</a:t>
                      </a:r>
                      <a:r>
                        <a:rPr lang="en-US" sz="1100" b="1" dirty="0">
                          <a:latin typeface="Calibri" panose="020F0502020204030204" pitchFamily="34" charset="0"/>
                          <a:cs typeface="Calibri" panose="020F0502020204030204" pitchFamily="34" charset="0"/>
                        </a:rPr>
                        <a:t>, 10 = </a:t>
                      </a:r>
                      <a:r>
                        <a:rPr lang="en-US" sz="1100" b="1" i="1" dirty="0">
                          <a:latin typeface="Calibri" panose="020F0502020204030204" pitchFamily="34" charset="0"/>
                          <a:cs typeface="Calibri" panose="020F0502020204030204" pitchFamily="34" charset="0"/>
                        </a:rPr>
                        <a:t>very</a:t>
                      </a:r>
                      <a:r>
                        <a:rPr lang="en-US" sz="1100" b="1" i="1" baseline="0" dirty="0">
                          <a:latin typeface="Calibri" panose="020F0502020204030204" pitchFamily="34" charset="0"/>
                          <a:cs typeface="Calibri" panose="020F0502020204030204" pitchFamily="34" charset="0"/>
                        </a:rPr>
                        <a:t> attractive to the company</a:t>
                      </a:r>
                      <a:endParaRPr lang="en-US" sz="1100" b="1" i="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panose="020F0502020204030204" pitchFamily="34" charset="0"/>
                        <a:cs typeface="Calibri" panose="020F0502020204030204" pitchFamily="34" charset="0"/>
                      </a:endParaRP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dirty="0">
                        <a:latin typeface="Calibri" panose="020F0502020204030204" pitchFamily="34" charset="0"/>
                        <a:cs typeface="Calibri" panose="020F0502020204030204" pitchFamily="34" charset="0"/>
                      </a:endParaRP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latin typeface="Calibri" panose="020F0502020204030204" pitchFamily="34" charset="0"/>
                          <a:cs typeface="Calibri" panose="020F0502020204030204" pitchFamily="34" charset="0"/>
                        </a:rPr>
                        <a:t>7.20</a:t>
                      </a:r>
                      <a:endParaRPr lang="en-US" sz="1200" dirty="0">
                        <a:solidFill>
                          <a:srgbClr val="C00000"/>
                        </a:solidFill>
                        <a:latin typeface="Calibri" panose="020F0502020204030204" pitchFamily="34" charset="0"/>
                        <a:cs typeface="Calibri" panose="020F0502020204030204" pitchFamily="34" charset="0"/>
                      </a:endParaRP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5">
                              <a:lumMod val="50000"/>
                            </a:schemeClr>
                          </a:solidFill>
                          <a:latin typeface="Calibri" panose="020F0502020204030204" pitchFamily="34" charset="0"/>
                          <a:cs typeface="Calibri" panose="020F0502020204030204" pitchFamily="34" charset="0"/>
                        </a:rPr>
                        <a:t>6.75</a:t>
                      </a:r>
                      <a:endParaRPr lang="en-US" sz="1200" dirty="0">
                        <a:solidFill>
                          <a:schemeClr val="accent5">
                            <a:lumMod val="50000"/>
                          </a:schemeClr>
                        </a:solidFill>
                        <a:latin typeface="Calibri" panose="020F0502020204030204" pitchFamily="34" charset="0"/>
                        <a:cs typeface="Calibri" panose="020F0502020204030204" pitchFamily="34" charset="0"/>
                      </a:endParaRP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336699"/>
                          </a:solidFill>
                          <a:latin typeface="Calibri" panose="020F0502020204030204" pitchFamily="34" charset="0"/>
                          <a:cs typeface="Calibri" panose="020F0502020204030204" pitchFamily="34" charset="0"/>
                        </a:rPr>
                        <a:t>5.10</a:t>
                      </a:r>
                      <a:endParaRPr lang="en-US" sz="1200" dirty="0">
                        <a:solidFill>
                          <a:srgbClr val="336699"/>
                        </a:solidFill>
                        <a:latin typeface="Calibri" panose="020F0502020204030204" pitchFamily="34" charset="0"/>
                        <a:cs typeface="Calibri" panose="020F0502020204030204" pitchFamily="34" charset="0"/>
                      </a:endParaRP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6">
                              <a:lumMod val="75000"/>
                            </a:schemeClr>
                          </a:solidFill>
                          <a:latin typeface="Calibri" panose="020F0502020204030204" pitchFamily="34" charset="0"/>
                          <a:cs typeface="Calibri" panose="020F0502020204030204" pitchFamily="34" charset="0"/>
                        </a:rPr>
                        <a:t>2.95</a:t>
                      </a:r>
                      <a:endParaRPr lang="en-US" sz="1200" dirty="0">
                        <a:solidFill>
                          <a:schemeClr val="accent6">
                            <a:lumMod val="75000"/>
                          </a:schemeClr>
                        </a:solidFill>
                        <a:latin typeface="Calibri" panose="020F0502020204030204" pitchFamily="34" charset="0"/>
                        <a:cs typeface="Calibri" panose="020F0502020204030204" pitchFamily="34" charset="0"/>
                      </a:endParaRPr>
                    </a:p>
                  </a:txBody>
                  <a:tcPr marL="33152" marR="33152" marT="16577" marB="16577">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3045812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Step 2: Evaluating Business Unit Competitive Strength</a:t>
            </a:r>
          </a:p>
        </p:txBody>
      </p:sp>
      <p:sp>
        <p:nvSpPr>
          <p:cNvPr id="3" name="Content Placeholder 2">
            <a:extLst>
              <a:ext uri="{FF2B5EF4-FFF2-40B4-BE49-F238E27FC236}">
                <a16:creationId xmlns:a16="http://schemas.microsoft.com/office/drawing/2014/main" id="{19340679-2954-55FC-1D95-8FBB67AE1443}"/>
              </a:ext>
            </a:extLst>
          </p:cNvPr>
          <p:cNvSpPr>
            <a:spLocks noGrp="1"/>
          </p:cNvSpPr>
          <p:nvPr>
            <p:ph sz="quarter" idx="11"/>
          </p:nvPr>
        </p:nvSpPr>
        <p:spPr/>
        <p:txBody>
          <a:bodyPr>
            <a:normAutofit/>
          </a:bodyPr>
          <a:lstStyle/>
          <a:p>
            <a:pPr>
              <a:spcAft>
                <a:spcPts val="600"/>
              </a:spcAft>
            </a:pPr>
            <a:r>
              <a:rPr lang="en-US" sz="2800" dirty="0"/>
              <a:t>Competitive strength factors:</a:t>
            </a:r>
          </a:p>
          <a:p>
            <a:pPr marL="342900" indent="-342900">
              <a:spcAft>
                <a:spcPts val="600"/>
              </a:spcAft>
              <a:buFont typeface="Arial" panose="020B0604020202020204" pitchFamily="34" charset="0"/>
              <a:buChar char="•"/>
            </a:pPr>
            <a:r>
              <a:rPr lang="en-US" sz="2400" dirty="0"/>
              <a:t>Relative market share.</a:t>
            </a:r>
          </a:p>
          <a:p>
            <a:pPr marL="342900" indent="-342900">
              <a:spcAft>
                <a:spcPts val="600"/>
              </a:spcAft>
              <a:buFont typeface="Arial" panose="020B0604020202020204" pitchFamily="34" charset="0"/>
              <a:buChar char="•"/>
            </a:pPr>
            <a:r>
              <a:rPr lang="en-US" sz="2400" dirty="0"/>
              <a:t>Costs relative to competitors’ costs.</a:t>
            </a:r>
          </a:p>
          <a:p>
            <a:pPr marL="342900" indent="-342900">
              <a:spcAft>
                <a:spcPts val="600"/>
              </a:spcAft>
              <a:buFont typeface="Arial" panose="020B0604020202020204" pitchFamily="34" charset="0"/>
              <a:buChar char="•"/>
            </a:pPr>
            <a:r>
              <a:rPr lang="en-US" sz="2400" dirty="0"/>
              <a:t>Products or services that satisfy buyer expectations.</a:t>
            </a:r>
          </a:p>
          <a:p>
            <a:pPr marL="342900" indent="-342900">
              <a:spcAft>
                <a:spcPts val="600"/>
              </a:spcAft>
              <a:buFont typeface="Arial" panose="020B0604020202020204" pitchFamily="34" charset="0"/>
              <a:buChar char="•"/>
            </a:pPr>
            <a:r>
              <a:rPr lang="en-US" sz="2400" dirty="0"/>
              <a:t>Ability to benefit from its strategic fit with sibling businesses.</a:t>
            </a:r>
          </a:p>
          <a:p>
            <a:pPr marL="342900" indent="-342900">
              <a:spcAft>
                <a:spcPts val="600"/>
              </a:spcAft>
              <a:buFont typeface="Arial" panose="020B0604020202020204" pitchFamily="34" charset="0"/>
              <a:buChar char="•"/>
            </a:pPr>
            <a:r>
              <a:rPr lang="en-US" sz="2400" dirty="0"/>
              <a:t>Number and caliber of strategic alliances and collaborative partnerships.</a:t>
            </a:r>
          </a:p>
          <a:p>
            <a:pPr marL="342900" indent="-342900">
              <a:spcAft>
                <a:spcPts val="600"/>
              </a:spcAft>
              <a:buFont typeface="Arial" panose="020B0604020202020204" pitchFamily="34" charset="0"/>
              <a:buChar char="•"/>
            </a:pPr>
            <a:r>
              <a:rPr lang="en-US" sz="2400" dirty="0"/>
              <a:t>Brand image and reputation.</a:t>
            </a:r>
          </a:p>
          <a:p>
            <a:pPr marL="342900" indent="-342900">
              <a:spcAft>
                <a:spcPts val="600"/>
              </a:spcAft>
              <a:buFont typeface="Arial" panose="020B0604020202020204" pitchFamily="34" charset="0"/>
              <a:buChar char="•"/>
            </a:pPr>
            <a:r>
              <a:rPr lang="en-US" sz="2400" dirty="0"/>
              <a:t>Competitively valuable capabilities.</a:t>
            </a:r>
          </a:p>
          <a:p>
            <a:pPr marL="342900" indent="-342900">
              <a:spcAft>
                <a:spcPts val="600"/>
              </a:spcAft>
              <a:buFont typeface="Arial" panose="020B0604020202020204" pitchFamily="34" charset="0"/>
              <a:buChar char="•"/>
            </a:pPr>
            <a:r>
              <a:rPr lang="en-US" sz="2400" dirty="0"/>
              <a:t>Profitability relative to competitors.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2645081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Table 8.2 Calculating Weighted Competitive Strength Scores for a Diversified Company’s Business Units</a:t>
            </a:r>
          </a:p>
        </p:txBody>
      </p:sp>
      <p:sp>
        <p:nvSpPr>
          <p:cNvPr id="3" name="Table Summary" hidden="1">
            <a:extLst>
              <a:ext uri="{FF2B5EF4-FFF2-40B4-BE49-F238E27FC236}">
                <a16:creationId xmlns:a16="http://schemas.microsoft.com/office/drawing/2014/main" id="{90D13272-F636-3B65-BA23-5AFF6D9659A8}"/>
              </a:ext>
            </a:extLst>
          </p:cNvPr>
          <p:cNvSpPr>
            <a:spLocks noGrp="1"/>
          </p:cNvSpPr>
          <p:nvPr>
            <p:ph sz="quarter" idx="11"/>
          </p:nvPr>
        </p:nvSpPr>
        <p:spPr>
          <a:xfrm>
            <a:off x="508000" y="2280009"/>
            <a:ext cx="7975600" cy="2152291"/>
          </a:xfrm>
        </p:spPr>
        <p:txBody>
          <a:bodyPr/>
          <a:lstStyle/>
          <a:p>
            <a:r>
              <a:rPr lang="en-US" dirty="0"/>
              <a:t>A table divided into 6 columns lists the ratings for 4 business units with competitive strength measures. Columns 3 through 6 for the business units have no values in the second last data row for sum of assigned weights. Column 2 labeled importance weight has no value in the last data cell.</a:t>
            </a:r>
          </a:p>
        </p:txBody>
      </p:sp>
      <p:graphicFrame>
        <p:nvGraphicFramePr>
          <p:cNvPr id="4" name="Table 3" descr="Table 8.2 provides sample calculations of competitive strength ratings for four businesses. The image is formatted such that all text and numbers in the table's columns and rows are accessible to screen readers.">
            <a:extLst>
              <a:ext uri="{FF2B5EF4-FFF2-40B4-BE49-F238E27FC236}">
                <a16:creationId xmlns:a16="http://schemas.microsoft.com/office/drawing/2014/main" id="{42338DAD-B6C3-34B1-DC59-67661C40CA63}"/>
              </a:ext>
            </a:extLst>
          </p:cNvPr>
          <p:cNvGraphicFramePr>
            <a:graphicFrameLocks noGrp="1"/>
          </p:cNvGraphicFramePr>
          <p:nvPr>
            <p:extLst>
              <p:ext uri="{D42A27DB-BD31-4B8C-83A1-F6EECF244321}">
                <p14:modId xmlns:p14="http://schemas.microsoft.com/office/powerpoint/2010/main" val="4110802103"/>
              </p:ext>
            </p:extLst>
          </p:nvPr>
        </p:nvGraphicFramePr>
        <p:xfrm>
          <a:off x="280987" y="1142370"/>
          <a:ext cx="8579535" cy="5116887"/>
        </p:xfrm>
        <a:graphic>
          <a:graphicData uri="http://schemas.openxmlformats.org/drawingml/2006/table">
            <a:tbl>
              <a:tblPr firstRow="1">
                <a:tableStyleId>{5940675A-B579-460E-94D1-54222C63F5DA}</a:tableStyleId>
              </a:tblPr>
              <a:tblGrid>
                <a:gridCol w="2881938">
                  <a:extLst>
                    <a:ext uri="{9D8B030D-6E8A-4147-A177-3AD203B41FA5}">
                      <a16:colId xmlns:a16="http://schemas.microsoft.com/office/drawing/2014/main" val="20000"/>
                    </a:ext>
                  </a:extLst>
                </a:gridCol>
                <a:gridCol w="857949">
                  <a:extLst>
                    <a:ext uri="{9D8B030D-6E8A-4147-A177-3AD203B41FA5}">
                      <a16:colId xmlns:a16="http://schemas.microsoft.com/office/drawing/2014/main" val="20001"/>
                    </a:ext>
                  </a:extLst>
                </a:gridCol>
                <a:gridCol w="1075782">
                  <a:extLst>
                    <a:ext uri="{9D8B030D-6E8A-4147-A177-3AD203B41FA5}">
                      <a16:colId xmlns:a16="http://schemas.microsoft.com/office/drawing/2014/main" val="20002"/>
                    </a:ext>
                  </a:extLst>
                </a:gridCol>
                <a:gridCol w="1209578">
                  <a:extLst>
                    <a:ext uri="{9D8B030D-6E8A-4147-A177-3AD203B41FA5}">
                      <a16:colId xmlns:a16="http://schemas.microsoft.com/office/drawing/2014/main" val="20003"/>
                    </a:ext>
                  </a:extLst>
                </a:gridCol>
                <a:gridCol w="1281113">
                  <a:extLst>
                    <a:ext uri="{9D8B030D-6E8A-4147-A177-3AD203B41FA5}">
                      <a16:colId xmlns:a16="http://schemas.microsoft.com/office/drawing/2014/main" val="20004"/>
                    </a:ext>
                  </a:extLst>
                </a:gridCol>
                <a:gridCol w="1273175">
                  <a:extLst>
                    <a:ext uri="{9D8B030D-6E8A-4147-A177-3AD203B41FA5}">
                      <a16:colId xmlns:a16="http://schemas.microsoft.com/office/drawing/2014/main" val="20005"/>
                    </a:ext>
                  </a:extLst>
                </a:gridCol>
              </a:tblGrid>
              <a:tr h="6214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bg2"/>
                          </a:solidFill>
                          <a:effectLst/>
                          <a:latin typeface="Calibri" panose="020F0502020204030204" pitchFamily="34" charset="0"/>
                          <a:cs typeface="Calibri" panose="020F0502020204030204" pitchFamily="34" charset="0"/>
                        </a:rPr>
                        <a:t>Competitive Strength Measure</a:t>
                      </a:r>
                      <a:endParaRPr kumimoji="0" lang="en-US" sz="1600" b="1" i="0" u="none" strike="noStrike" cap="none" normalizeH="0" baseline="0" dirty="0">
                        <a:ln>
                          <a:noFill/>
                        </a:ln>
                        <a:solidFill>
                          <a:schemeClr val="bg2"/>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b"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a:ln>
                            <a:noFill/>
                          </a:ln>
                          <a:solidFill>
                            <a:schemeClr val="bg2"/>
                          </a:solidFill>
                          <a:effectLst/>
                          <a:latin typeface="Calibri" panose="020F0502020204030204" pitchFamily="34" charset="0"/>
                          <a:cs typeface="Calibri" panose="020F0502020204030204" pitchFamily="34" charset="0"/>
                        </a:rPr>
                        <a:t>Importance Weight</a:t>
                      </a:r>
                      <a:endParaRPr kumimoji="0" lang="en-US" sz="1200" b="1" i="0" u="none" strike="noStrike" cap="none" normalizeH="0" baseline="0" dirty="0">
                        <a:ln>
                          <a:noFill/>
                        </a:ln>
                        <a:solidFill>
                          <a:schemeClr val="bg2"/>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b"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a:ln>
                            <a:noFill/>
                          </a:ln>
                          <a:solidFill>
                            <a:schemeClr val="bg2"/>
                          </a:solidFill>
                          <a:effectLst/>
                          <a:latin typeface="Calibri" panose="020F0502020204030204" pitchFamily="34" charset="0"/>
                          <a:cs typeface="Calibri" panose="020F0502020204030204" pitchFamily="34" charset="0"/>
                        </a:rPr>
                        <a:t>Business A  in Industry A Rating/Score</a:t>
                      </a:r>
                      <a:endParaRPr kumimoji="0" lang="en-US" sz="1200" b="1" i="0" u="none" strike="noStrike" cap="none" normalizeH="0" baseline="0" dirty="0">
                        <a:ln>
                          <a:noFill/>
                        </a:ln>
                        <a:solidFill>
                          <a:schemeClr val="bg2"/>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b"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a:ln>
                            <a:noFill/>
                          </a:ln>
                          <a:solidFill>
                            <a:schemeClr val="bg2"/>
                          </a:solidFill>
                          <a:effectLst/>
                          <a:latin typeface="Calibri" panose="020F0502020204030204" pitchFamily="34" charset="0"/>
                          <a:cs typeface="Calibri" panose="020F0502020204030204" pitchFamily="34" charset="0"/>
                        </a:rPr>
                        <a:t>Business B in Industry B Rating/Score</a:t>
                      </a:r>
                      <a:endParaRPr kumimoji="0" lang="en-US" sz="1200" b="1" i="0" u="none" strike="noStrike" cap="none" normalizeH="0" baseline="0" dirty="0">
                        <a:ln>
                          <a:noFill/>
                        </a:ln>
                        <a:solidFill>
                          <a:schemeClr val="bg2"/>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b"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a:ln>
                            <a:noFill/>
                          </a:ln>
                          <a:solidFill>
                            <a:schemeClr val="bg2"/>
                          </a:solidFill>
                          <a:effectLst/>
                          <a:latin typeface="Calibri" panose="020F0502020204030204" pitchFamily="34" charset="0"/>
                          <a:cs typeface="Calibri" panose="020F0502020204030204" pitchFamily="34" charset="0"/>
                        </a:rPr>
                        <a:t>Business C in Industry C Rating/Score</a:t>
                      </a:r>
                      <a:endParaRPr kumimoji="0" lang="en-US" sz="1200" b="1" i="0" u="none" strike="noStrike" cap="none" normalizeH="0" baseline="0" dirty="0">
                        <a:ln>
                          <a:noFill/>
                        </a:ln>
                        <a:solidFill>
                          <a:schemeClr val="bg2"/>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b"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a:ln>
                            <a:noFill/>
                          </a:ln>
                          <a:solidFill>
                            <a:schemeClr val="bg2"/>
                          </a:solidFill>
                          <a:effectLst/>
                          <a:latin typeface="Calibri" panose="020F0502020204030204" pitchFamily="34" charset="0"/>
                          <a:cs typeface="Calibri" panose="020F0502020204030204" pitchFamily="34" charset="0"/>
                        </a:rPr>
                        <a:t>Business D in Industry D Rating/Score</a:t>
                      </a:r>
                      <a:endParaRPr kumimoji="0" lang="en-US" sz="1200" b="1" i="0" u="none" strike="noStrike" cap="none" normalizeH="0" baseline="0" dirty="0">
                        <a:ln>
                          <a:noFill/>
                        </a:ln>
                        <a:solidFill>
                          <a:schemeClr val="bg2"/>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b"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0"/>
                  </a:ext>
                </a:extLst>
              </a:tr>
              <a:tr h="3909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Relative market share</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0.15</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10/1.50</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1/0.15</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6/0.90</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2/0.30</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09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Costs relative to competitors</a:t>
                      </a:r>
                      <a:r>
                        <a:rPr kumimoji="0" lang="ja-JP" altLang="en-US" sz="1400" b="0" u="none" strike="noStrike" cap="none" normalizeH="0" baseline="0" dirty="0">
                          <a:ln>
                            <a:noFill/>
                          </a:ln>
                          <a:effectLst/>
                          <a:latin typeface="Calibri" panose="020F0502020204030204" pitchFamily="34" charset="0"/>
                          <a:cs typeface="Calibri" panose="020F0502020204030204" pitchFamily="34" charset="0"/>
                        </a:rPr>
                        <a:t>’</a:t>
                      </a:r>
                      <a:r>
                        <a:rPr kumimoji="0" lang="en-US" altLang="ja-JP" sz="1400" b="0" u="none" strike="noStrike" cap="none" normalizeH="0" baseline="0" dirty="0">
                          <a:ln>
                            <a:noFill/>
                          </a:ln>
                          <a:effectLst/>
                          <a:latin typeface="Calibri" panose="020F0502020204030204" pitchFamily="34" charset="0"/>
                          <a:cs typeface="Calibri" panose="020F0502020204030204" pitchFamily="34" charset="0"/>
                        </a:rPr>
                        <a:t> costs</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0.20</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7/1.40</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2/0.40</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5/1.00</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3/0.60</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02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Ability to match or beat rivals on key product attributes</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0.05</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9/0.45</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4/0.20</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8/0.40</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4/0.20</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02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Ability to benefit from strategic fit with sister businesses</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0.20</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8/1.60</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4/0.80</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4/0.80</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2/0.60</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02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Bargaining leverage with suppliers/buyers; caliber of alliances</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0.05</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9/0.45</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3/0.15</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6/0.30</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2/0.10</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8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Brand image and reputation</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0.10</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9/0.90</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2/0.20</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7/0.70</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5/0.50</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09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Competitively valuable capabilities</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0.15</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7/1.05</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2/0.30</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5/0.75</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3/0.45</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909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Profitability relative to competitors</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0.10</a:t>
                      </a:r>
                      <a:endParaRPr kumimoji="0" lang="en-US" sz="1400" b="1"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5/0.50</a:t>
                      </a: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1/0.10</a:t>
                      </a: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4/0.40</a:t>
                      </a: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latin typeface="Calibri" panose="020F0502020204030204" pitchFamily="34" charset="0"/>
                          <a:cs typeface="Calibri" panose="020F0502020204030204" pitchFamily="34" charset="0"/>
                        </a:rPr>
                        <a:t>4/0.40</a:t>
                      </a: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909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effectLst/>
                          <a:latin typeface="Calibri" panose="020F0502020204030204" pitchFamily="34" charset="0"/>
                          <a:cs typeface="Calibri" panose="020F0502020204030204" pitchFamily="34" charset="0"/>
                        </a:rPr>
                        <a:t>Sum of assigned weights</a:t>
                      </a:r>
                      <a:endParaRPr kumimoji="0" lang="en-US" sz="140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solidFill>
                            <a:srgbClr val="0070C0"/>
                          </a:solidFill>
                          <a:effectLst/>
                          <a:latin typeface="Calibri" panose="020F0502020204030204" pitchFamily="34" charset="0"/>
                          <a:cs typeface="Calibri" panose="020F0502020204030204" pitchFamily="34" charset="0"/>
                        </a:rPr>
                        <a:t>1.00</a:t>
                      </a:r>
                      <a:endParaRPr kumimoji="0" lang="en-US" sz="1400" b="1" i="0" u="none" strike="noStrike" cap="none" normalizeH="0" baseline="0" dirty="0">
                        <a:ln>
                          <a:noFill/>
                        </a:ln>
                        <a:solidFill>
                          <a:srgbClr val="0070C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36699"/>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9973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7030A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56023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u="none" strike="noStrike" cap="none" normalizeH="0" baseline="0" dirty="0">
                          <a:ln>
                            <a:noFill/>
                          </a:ln>
                          <a:effectLst/>
                          <a:latin typeface="Calibri" panose="020F0502020204030204" pitchFamily="34" charset="0"/>
                          <a:cs typeface="Calibri" panose="020F0502020204030204" pitchFamily="34" charset="0"/>
                        </a:rPr>
                        <a:t>Overall weighted competitive strength scores </a:t>
                      </a:r>
                      <a:r>
                        <a:rPr lang="en-US" sz="1050" b="0" dirty="0">
                          <a:latin typeface="Calibri" panose="020F0502020204030204" pitchFamily="34" charset="0"/>
                          <a:cs typeface="Calibri" panose="020F0502020204030204" pitchFamily="34" charset="0"/>
                        </a:rPr>
                        <a:t>Rating scale: 1 = very weak; 10 = very strong</a:t>
                      </a:r>
                      <a:endParaRPr kumimoji="0" lang="en-US" sz="1050" b="0" i="0" u="none" strike="noStrike" cap="none" normalizeH="0" baseline="0" dirty="0">
                        <a:ln>
                          <a:noFill/>
                        </a:ln>
                        <a:solidFill>
                          <a:schemeClr val="tx1"/>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b="1" dirty="0">
                        <a:latin typeface="Calibri" panose="020F0502020204030204" pitchFamily="34" charset="0"/>
                        <a:cs typeface="Calibri" panose="020F0502020204030204" pitchFamily="34" charset="0"/>
                      </a:endParaRPr>
                    </a:p>
                  </a:txBody>
                  <a:tcPr marL="32340" marR="32340" marT="16169" marB="16169"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solidFill>
                            <a:srgbClr val="C00000"/>
                          </a:solidFill>
                          <a:effectLst/>
                          <a:latin typeface="Calibri" panose="020F0502020204030204" pitchFamily="34" charset="0"/>
                          <a:cs typeface="Calibri" panose="020F0502020204030204" pitchFamily="34" charset="0"/>
                        </a:rPr>
                        <a:t>7.85</a:t>
                      </a:r>
                      <a:endParaRPr kumimoji="0" lang="en-US" sz="1400" b="1" i="0" u="none" strike="noStrike" cap="none" normalizeH="0" baseline="0" dirty="0">
                        <a:ln>
                          <a:noFill/>
                        </a:ln>
                        <a:solidFill>
                          <a:srgbClr val="C000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solidFill>
                            <a:srgbClr val="C00000"/>
                          </a:solidFill>
                          <a:effectLst/>
                          <a:latin typeface="Calibri" panose="020F0502020204030204" pitchFamily="34" charset="0"/>
                          <a:cs typeface="Calibri" panose="020F0502020204030204" pitchFamily="34" charset="0"/>
                        </a:rPr>
                        <a:t>2.30</a:t>
                      </a:r>
                      <a:endParaRPr kumimoji="0" lang="en-US" sz="1400" b="1" i="0" u="none" strike="noStrike" cap="none" normalizeH="0" baseline="0" dirty="0">
                        <a:ln>
                          <a:noFill/>
                        </a:ln>
                        <a:solidFill>
                          <a:srgbClr val="C000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solidFill>
                            <a:srgbClr val="C00000"/>
                          </a:solidFill>
                          <a:effectLst/>
                          <a:latin typeface="Calibri" panose="020F0502020204030204" pitchFamily="34" charset="0"/>
                          <a:cs typeface="Calibri" panose="020F0502020204030204" pitchFamily="34" charset="0"/>
                        </a:rPr>
                        <a:t>5.25</a:t>
                      </a:r>
                      <a:endParaRPr kumimoji="0" lang="en-US" sz="1400" b="1" i="0" u="none" strike="noStrike" cap="none" normalizeH="0" baseline="0" dirty="0">
                        <a:ln>
                          <a:noFill/>
                        </a:ln>
                        <a:solidFill>
                          <a:srgbClr val="C000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solidFill>
                            <a:srgbClr val="C00000"/>
                          </a:solidFill>
                          <a:effectLst/>
                          <a:latin typeface="Calibri" panose="020F0502020204030204" pitchFamily="34" charset="0"/>
                          <a:cs typeface="Calibri" panose="020F0502020204030204" pitchFamily="34" charset="0"/>
                        </a:rPr>
                        <a:t>3.15</a:t>
                      </a:r>
                      <a:endParaRPr kumimoji="0" lang="en-US" sz="1400" b="1" i="0" u="none" strike="noStrike" cap="none" normalizeH="0" baseline="0" dirty="0">
                        <a:ln>
                          <a:noFill/>
                        </a:ln>
                        <a:solidFill>
                          <a:srgbClr val="C00000"/>
                        </a:solidFill>
                        <a:effectLst/>
                        <a:latin typeface="Calibri" panose="020F0502020204030204" pitchFamily="34" charset="0"/>
                        <a:ea typeface="ＭＳ Ｐゴシック" pitchFamily="34" charset="-128"/>
                        <a:cs typeface="Calibri" panose="020F0502020204030204" pitchFamily="34" charset="0"/>
                      </a:endParaRPr>
                    </a:p>
                  </a:txBody>
                  <a:tcPr marL="32340" marR="32340" marT="16169" marB="16169"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1559087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sz="2200" dirty="0"/>
              <a:t>Figure 8.3 A Nine-Cell Industry Attractiveness–Competitive Strength Matrix</a:t>
            </a:r>
          </a:p>
        </p:txBody>
      </p:sp>
      <p:pic>
        <p:nvPicPr>
          <p:cNvPr id="3" name="Picture 2" descr="The image contains a grid that portrays the strategic positions of each business in a diversified company.">
            <a:extLst>
              <a:ext uri="{FF2B5EF4-FFF2-40B4-BE49-F238E27FC236}">
                <a16:creationId xmlns:a16="http://schemas.microsoft.com/office/drawing/2014/main" id="{BD8025A1-9899-0448-1470-D6B586E53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86" y="1101582"/>
            <a:ext cx="5109028" cy="5180628"/>
          </a:xfrm>
          <a:prstGeom prst="rect">
            <a:avLst/>
          </a:prstGeom>
        </p:spPr>
      </p:pic>
      <p:sp>
        <p:nvSpPr>
          <p:cNvPr id="10" name="Text Placeholder 9">
            <a:extLst>
              <a:ext uri="{FF2B5EF4-FFF2-40B4-BE49-F238E27FC236}">
                <a16:creationId xmlns:a16="http://schemas.microsoft.com/office/drawing/2014/main" id="{45FC49BB-4F42-3667-9AB5-1AC5D365BFE3}"/>
              </a:ext>
            </a:extLst>
          </p:cNvPr>
          <p:cNvSpPr>
            <a:spLocks noGrp="1"/>
          </p:cNvSpPr>
          <p:nvPr>
            <p:ph type="body" sz="quarter" idx="14"/>
          </p:nvPr>
        </p:nvSpPr>
        <p:spPr/>
        <p:txBody>
          <a:bodyPr/>
          <a:lstStyle/>
          <a:p>
            <a:r>
              <a:rPr lang="en-US" dirty="0">
                <a:hlinkClick r:id="rId4" action="ppaction://hlinksldjump"/>
              </a:rPr>
              <a:t>Access the text alternative for slide images.</a:t>
            </a:r>
            <a:endParaRPr lang="en-US" dirty="0"/>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33</a:t>
            </a:fld>
            <a:endParaRPr lang="en-US" dirty="0"/>
          </a:p>
        </p:txBody>
      </p:sp>
    </p:spTree>
    <p:extLst>
      <p:ext uri="{BB962C8B-B14F-4D97-AF65-F5344CB8AC3E}">
        <p14:creationId xmlns:p14="http://schemas.microsoft.com/office/powerpoint/2010/main" val="323774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0" y="0"/>
            <a:ext cx="9144000" cy="1051560"/>
          </a:xfrm>
        </p:spPr>
        <p:txBody>
          <a:bodyPr/>
          <a:lstStyle/>
          <a:p>
            <a:r>
              <a:rPr lang="en-US" dirty="0"/>
              <a:t>Strategy Implications of the Attractiveness/Strength Matrix</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630936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Businesses in the upper-left corner:</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Receive top investment priority.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Strategic prescription: grow and build.</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Businesses in the three diagonal cells: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Given medium investment priority.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Brighter or dimmer prospects than others.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Businesses in the lower-right corner:</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Candidates for divestiture or to be harvested to take cash out of the business.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34</a:t>
            </a:fld>
            <a:endParaRPr lang="en-US" dirty="0"/>
          </a:p>
        </p:txBody>
      </p:sp>
    </p:spTree>
    <p:extLst>
      <p:ext uri="{BB962C8B-B14F-4D97-AF65-F5344CB8AC3E}">
        <p14:creationId xmlns:p14="http://schemas.microsoft.com/office/powerpoint/2010/main" val="4114280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169233" y="0"/>
            <a:ext cx="6805534" cy="1051560"/>
          </a:xfrm>
        </p:spPr>
        <p:txBody>
          <a:bodyPr/>
          <a:lstStyle/>
          <a:p>
            <a:pPr>
              <a:lnSpc>
                <a:spcPct val="100000"/>
              </a:lnSpc>
            </a:pPr>
            <a:r>
              <a:rPr lang="en-US" dirty="0"/>
              <a:t>Step 3: Determining the Competitive Value of Strategic Fit in Multi business Companies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04088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Value chain matchups provide competitive advantage when there are opportunities to:</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Combine performance of certain activities, thereby reducing costs and capturing economies of scope.</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Transfer skills, technology, or intellectual capital from one business to another.</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Share a respected brand name across multiple product and/or service categories.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2113864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Step 4: Evaluating Resource Fit</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31520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 diversified firm’s lineup of businesses exhibit good resource fit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Each of its businesses, individually, strengthen the firm’s overall mix of resources and capabilities.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firm has sufficient resources that add customer value to support its entire group of businesses without spreading itself too thin.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1225869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 Resource Fit</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 diversified company exhibits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resource fit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when its businesses add to a company's overall mix of resources and capabilities and when the parent company has sufficient resources to support its entire group of businesses without spreading itself too thin.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1851261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 Internal Capital Market</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 strong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internal capital market</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allows a diversified company to add value by shifting capital from business units generating free cash flow to those needing additional capital to expand and realize their growth potential.</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314206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71450" y="0"/>
            <a:ext cx="8801100" cy="1051560"/>
          </a:xfrm>
        </p:spPr>
        <p:txBody>
          <a:bodyPr/>
          <a:lstStyle/>
          <a:p>
            <a:r>
              <a:rPr lang="en-US" dirty="0"/>
              <a:t>Determining Financial Resource Fit</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553674"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Use a portfolio approach to determine the firm’s internal capital market requirements.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Which businesses are </a:t>
            </a:r>
            <a:r>
              <a:rPr kumimoji="0" lang="en-US" sz="24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cash hogs </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 need of additional funds to maintain growth and expansion?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Which businesses are </a:t>
            </a:r>
            <a:r>
              <a:rPr kumimoji="0" lang="en-US" sz="24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cash cows </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with cash flow surpluses available to fund growth and reinvestment?</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Assess the portfolio’s overall condition.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Which businesses are (or not) capable of contributing to achieving companywide performance targets?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Does the firm have the financial strength to fund all of its businesses and maintain a healthy credit rating?</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118835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342900" y="0"/>
            <a:ext cx="8458200" cy="1051560"/>
          </a:xfrm>
        </p:spPr>
        <p:txBody>
          <a:bodyPr/>
          <a:lstStyle/>
          <a:p>
            <a:pPr>
              <a:lnSpc>
                <a:spcPct val="100000"/>
              </a:lnSpc>
            </a:pPr>
            <a:r>
              <a:rPr lang="en-US" dirty="0"/>
              <a:t>Building Shareholder Value: The Ultimate Justification for Business Diversification</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58952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Diversification may result in added shareholder value if it passes three tests.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Industry-Attractiveness Test</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The target industry offers equal or better profit and return on potential investment opportunities.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Cost of Entry Test</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The cost to enter the target industry does not erode its long-term profit potential.</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Better-Off Test</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The firm’s businesses will perform better together than as standalone firms, producing a synergistic 1 + 1 = 3 effect on shareholder value.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2985231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CONCEPTS: Cash Hog and Cash Cow</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cash hog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generates operating cash flows that are too small to fully fund its operations and growth; a cash hog must receive cash infusions from outside sources to cover its working capital and investment requirements.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cash cow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generates operating cash flows over and above its internal requirements, thereby providing financial resources that may be used to invest in cash hogs, finance new acquisitions, fund share buyback programs, or pay dividends.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168618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a:noFill/>
        </p:spPr>
        <p:txBody>
          <a:bodyPr/>
          <a:lstStyle/>
          <a:p>
            <a:r>
              <a:rPr lang="en-US" dirty="0">
                <a:solidFill>
                  <a:schemeClr val="tx1"/>
                </a:solidFill>
              </a:rPr>
              <a:t>Assessing Cash Hogs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040880" cy="5004170"/>
          </a:xfrm>
        </p:spPr>
        <p:txBody>
          <a:bodyPr/>
          <a:lstStyle/>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Reasons for not divesting a cash hog business: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It has highly valuable strategic fit with other business units.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Capital infusions needed from the corporate parent are modest relative to the funds available.</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There’s a decent chance of growing the cash hog into a solid bottom-line contributor.</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08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1368205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1184223" y="0"/>
            <a:ext cx="6775554" cy="1051560"/>
          </a:xfrm>
        </p:spPr>
        <p:txBody>
          <a:bodyPr/>
          <a:lstStyle/>
          <a:p>
            <a:pPr>
              <a:lnSpc>
                <a:spcPct val="100000"/>
              </a:lnSpc>
            </a:pPr>
            <a:r>
              <a:rPr lang="en-US" dirty="0"/>
              <a:t>Examining a Diversified Company’s Nonfinancial Resource Fit</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218897" y="1276710"/>
            <a:ext cx="8321040" cy="4499344"/>
          </a:xfrm>
        </p:spPr>
        <p:txBody>
          <a:bodyPr numCol="1" spcCol="365760">
            <a:normAutofit/>
          </a:bodyPr>
          <a:lstStyle/>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 diversified firm must ensure that it can meet the nonfinancial resource needs of its portfolio of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Does the firm have or can it develop the specific resources and capabilities needed to be successful in each of its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Are the firm’s resources being stretched too thinly by the requirements of one or more of its original businesses or a recent acquisition?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42</a:t>
            </a:fld>
            <a:endParaRPr lang="en-US" dirty="0"/>
          </a:p>
        </p:txBody>
      </p:sp>
    </p:spTree>
    <p:extLst>
      <p:ext uri="{BB962C8B-B14F-4D97-AF65-F5344CB8AC3E}">
        <p14:creationId xmlns:p14="http://schemas.microsoft.com/office/powerpoint/2010/main" val="381251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1379095" y="0"/>
            <a:ext cx="6385810" cy="1051560"/>
          </a:xfrm>
        </p:spPr>
        <p:txBody>
          <a:bodyPr/>
          <a:lstStyle/>
          <a:p>
            <a:pPr>
              <a:lnSpc>
                <a:spcPct val="100000"/>
              </a:lnSpc>
            </a:pPr>
            <a:r>
              <a:rPr lang="en-US" dirty="0"/>
              <a:t>Step 5: Ranking Business Units and Setting a Priority for Resource Allocation</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218898" y="1276709"/>
            <a:ext cx="4967700" cy="4739713"/>
          </a:xfrm>
        </p:spPr>
        <p:txBody>
          <a:bodyPr numCol="1" spcCol="365760">
            <a:normAutofit/>
          </a:bodyPr>
          <a:lstStyle/>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Factors to consider in judging business unit performance:</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Sales growth.</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Profit growth.</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Earnings contribution.</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Return on investment.</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Cash flow generation.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43</a:t>
            </a:fld>
            <a:endParaRPr lang="en-US" dirty="0"/>
          </a:p>
        </p:txBody>
      </p:sp>
    </p:spTree>
    <p:extLst>
      <p:ext uri="{BB962C8B-B14F-4D97-AF65-F5344CB8AC3E}">
        <p14:creationId xmlns:p14="http://schemas.microsoft.com/office/powerpoint/2010/main" val="3828123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269355" y="0"/>
            <a:ext cx="8605291" cy="1051560"/>
          </a:xfrm>
        </p:spPr>
        <p:txBody>
          <a:bodyPr>
            <a:noAutofit/>
          </a:bodyPr>
          <a:lstStyle/>
          <a:p>
            <a:r>
              <a:rPr lang="en-US" dirty="0"/>
              <a:t>Figure 8.4 The Chief Strategic and Financial Options for Allocating a Diversified Company’s Financial Resources</a:t>
            </a:r>
          </a:p>
        </p:txBody>
      </p:sp>
      <p:sp>
        <p:nvSpPr>
          <p:cNvPr id="12" name="Content Placeholder 11">
            <a:extLst>
              <a:ext uri="{FF2B5EF4-FFF2-40B4-BE49-F238E27FC236}">
                <a16:creationId xmlns:a16="http://schemas.microsoft.com/office/drawing/2014/main" id="{CB2CE44D-1429-B462-3301-1947A1E10A1E}"/>
              </a:ext>
            </a:extLst>
          </p:cNvPr>
          <p:cNvSpPr>
            <a:spLocks noGrp="1"/>
          </p:cNvSpPr>
          <p:nvPr>
            <p:ph sz="quarter" idx="11"/>
          </p:nvPr>
        </p:nvSpPr>
        <p:spPr/>
        <p:txBody>
          <a:bodyPr>
            <a:noAutofit/>
          </a:bodyPr>
          <a:lstStyle/>
          <a:p>
            <a:pPr marL="0" marR="0" lvl="0" indent="0"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Strategic Options for Allocating Company Financial Resources:</a:t>
            </a:r>
          </a:p>
          <a:p>
            <a:pPr marL="342900" marR="0" lvl="0" indent="-342900"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Invest in ways to strengthen or grow existing business.</a:t>
            </a:r>
          </a:p>
          <a:p>
            <a:pPr marL="342900" marR="0" lvl="0" indent="-342900"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Make acquisitions to establish positions in new industries or to complement existing businesses.</a:t>
            </a:r>
          </a:p>
          <a:p>
            <a:pPr marL="342900" marR="0" lvl="0" indent="-342900"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Fund long-range R&amp;D ventures aimed at opening market opportunities in new or existing businesses.</a:t>
            </a:r>
          </a:p>
        </p:txBody>
      </p:sp>
      <p:sp>
        <p:nvSpPr>
          <p:cNvPr id="3" name="Content Placeholder 2">
            <a:extLst>
              <a:ext uri="{FF2B5EF4-FFF2-40B4-BE49-F238E27FC236}">
                <a16:creationId xmlns:a16="http://schemas.microsoft.com/office/drawing/2014/main" id="{8E9CA22C-84B7-E4C7-96D0-73ACB139925E}"/>
              </a:ext>
            </a:extLst>
          </p:cNvPr>
          <p:cNvSpPr>
            <a:spLocks noGrp="1"/>
          </p:cNvSpPr>
          <p:nvPr>
            <p:ph sz="quarter" idx="14"/>
          </p:nvPr>
        </p:nvSpPr>
        <p:spPr/>
        <p:txBody>
          <a:bodyPr>
            <a:normAutofit/>
          </a:bodyPr>
          <a:lstStyle/>
          <a:p>
            <a:pPr>
              <a:spcAft>
                <a:spcPts val="1200"/>
              </a:spcAft>
            </a:pPr>
            <a:r>
              <a:rPr lang="en-US" sz="2400" dirty="0"/>
              <a:t>Financial Options for Allocating Company Financial Resources:</a:t>
            </a:r>
          </a:p>
          <a:p>
            <a:pPr marL="342900" indent="-342900">
              <a:spcAft>
                <a:spcPts val="1200"/>
              </a:spcAft>
              <a:buFont typeface="Arial" panose="020B0604020202020204" pitchFamily="34" charset="0"/>
              <a:buChar char="•"/>
            </a:pPr>
            <a:r>
              <a:rPr lang="en-US" sz="2400" dirty="0"/>
              <a:t>Pay off existing long-term or short-term debt.</a:t>
            </a:r>
          </a:p>
          <a:p>
            <a:pPr marL="342900" indent="-342900">
              <a:spcAft>
                <a:spcPts val="1200"/>
              </a:spcAft>
              <a:buFont typeface="Arial" panose="020B0604020202020204" pitchFamily="34" charset="0"/>
              <a:buChar char="•"/>
            </a:pPr>
            <a:r>
              <a:rPr lang="en-US" sz="2400" dirty="0"/>
              <a:t>Increase dividend payments to shareholders.</a:t>
            </a:r>
          </a:p>
          <a:p>
            <a:pPr marL="342900" indent="-342900">
              <a:spcAft>
                <a:spcPts val="1200"/>
              </a:spcAft>
              <a:buFont typeface="Arial" panose="020B0604020202020204" pitchFamily="34" charset="0"/>
              <a:buChar char="•"/>
            </a:pPr>
            <a:r>
              <a:rPr lang="en-US" sz="2400" dirty="0"/>
              <a:t>Repurchase shares of the company’s common stock.</a:t>
            </a:r>
          </a:p>
          <a:p>
            <a:pPr marL="342900" indent="-342900">
              <a:spcAft>
                <a:spcPts val="1200"/>
              </a:spcAft>
              <a:buFont typeface="Arial" panose="020B0604020202020204" pitchFamily="34" charset="0"/>
              <a:buChar char="•"/>
            </a:pPr>
            <a:r>
              <a:rPr lang="en-US" sz="2400" dirty="0"/>
              <a:t>Build cash reserves; invest in short-term securities.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44</a:t>
            </a:fld>
            <a:endParaRPr lang="en-US" dirty="0"/>
          </a:p>
        </p:txBody>
      </p:sp>
    </p:spTree>
    <p:extLst>
      <p:ext uri="{BB962C8B-B14F-4D97-AF65-F5344CB8AC3E}">
        <p14:creationId xmlns:p14="http://schemas.microsoft.com/office/powerpoint/2010/main" val="3551359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629587" y="0"/>
            <a:ext cx="7884826" cy="1051560"/>
          </a:xfrm>
        </p:spPr>
        <p:txBody>
          <a:bodyPr/>
          <a:lstStyle/>
          <a:p>
            <a:pPr>
              <a:lnSpc>
                <a:spcPct val="100000"/>
              </a:lnSpc>
            </a:pPr>
            <a:r>
              <a:rPr lang="en-US" dirty="0"/>
              <a:t>Step 6: Crafting New Strategic Moves to Improve the Overall Corporate Performance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10"/>
            <a:ext cx="8283512" cy="5048786"/>
          </a:xfrm>
        </p:spPr>
        <p:txBody>
          <a:bodyPr numCol="1" spcCol="365760"/>
          <a:lstStyle/>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Sticking closely with existing business lineup and pursue opportunities it presents.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Broadening the firm’s business scope by making acquisitions in new industries.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Divesting some businesses and retrench to a narrower base of business operations.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Restructuring the firm’s business lineup to put a new face on its business makeup.</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2715129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489137" y="0"/>
            <a:ext cx="8165726" cy="1051560"/>
          </a:xfrm>
        </p:spPr>
        <p:txBody>
          <a:bodyPr/>
          <a:lstStyle/>
          <a:p>
            <a:r>
              <a:rPr lang="en-US" dirty="0"/>
              <a:t>Sticking Closely with the Existing Business Lineup</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676656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Choosing not to expand beyond the current lineup of businesses makes sense when the firm’s present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Offer attractive growth opportunities, good earnings, and cash flows.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Are in a good position for the future and have good strategic and resource fits.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Have resources that management can steer into areas of the greatest potential and profitability.</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1840519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p:txBody>
          <a:bodyPr/>
          <a:lstStyle/>
          <a:p>
            <a:r>
              <a:rPr lang="en-US" dirty="0"/>
              <a:t>Broadening the Diversification Base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6583680" cy="4971691"/>
          </a:xfrm>
        </p:spPr>
        <p:txBody>
          <a:bodyPr numCol="1" spcCol="274320">
            <a:normAutofit lnSpcReduction="10000"/>
          </a:bodyPr>
          <a:lstStyle/>
          <a:p>
            <a:pPr marR="0" lvl="0" algn="l" defTabSz="914400" rtl="0" eaLnBrk="1" fontAlgn="auto" latinLnBrk="0" hangingPunct="1">
              <a:lnSpc>
                <a:spcPct val="100000"/>
              </a:lnSpc>
              <a:spcBef>
                <a:spcPts val="0"/>
              </a:spcBef>
              <a:spcAft>
                <a:spcPts val="1200"/>
              </a:spcAft>
              <a:buClrTx/>
              <a:buSzTx/>
              <a:tabLst/>
              <a:defRPr/>
            </a:pPr>
            <a:r>
              <a:rPr kumimoji="0" lang="en-US" sz="2800" b="0" i="0" strike="noStrike" kern="1200" cap="none" spc="0" normalizeH="0" baseline="0" noProof="0" dirty="0">
                <a:ln>
                  <a:noFill/>
                </a:ln>
                <a:solidFill>
                  <a:srgbClr val="000000"/>
                </a:solidFill>
                <a:effectLst/>
                <a:uLnTx/>
                <a:uFillTx/>
                <a:latin typeface="Calibri" panose="020F0502020204030204" pitchFamily="34" charset="0"/>
                <a:ea typeface="+mn-ea"/>
                <a:cs typeface="+mn-cs"/>
              </a:rPr>
              <a:t>Multi business firms may consider adding to the diversification base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are sluggish revenues and profit growth.</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strike="noStrike" kern="1200" cap="none" spc="0" normalizeH="0" baseline="0" noProof="0" dirty="0">
                <a:ln>
                  <a:noFill/>
                </a:ln>
                <a:solidFill>
                  <a:srgbClr val="000000"/>
                </a:solidFill>
                <a:effectLst/>
                <a:uLnTx/>
                <a:uFillTx/>
                <a:latin typeface="Calibri" panose="020F0502020204030204" pitchFamily="34" charset="0"/>
                <a:ea typeface="+mn-ea"/>
                <a:cs typeface="+mn-cs"/>
              </a:rPr>
              <a:t>They are vulnerable to seasonality or recessionary influences.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is potential for transfer resources and capabilities to related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strike="noStrike" kern="1200" cap="none" spc="0" normalizeH="0" baseline="0" noProof="0" dirty="0">
                <a:ln>
                  <a:noFill/>
                </a:ln>
                <a:solidFill>
                  <a:srgbClr val="000000"/>
                </a:solidFill>
                <a:effectLst/>
                <a:uLnTx/>
                <a:uFillTx/>
                <a:latin typeface="Calibri" panose="020F0502020204030204" pitchFamily="34" charset="0"/>
                <a:ea typeface="+mn-ea"/>
                <a:cs typeface="+mn-cs"/>
              </a:rPr>
              <a:t>Unfavorable driving forces are facing its core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strike="noStrike" kern="1200" cap="none" spc="0" normalizeH="0" baseline="0" noProof="0" dirty="0">
                <a:ln>
                  <a:noFill/>
                </a:ln>
                <a:solidFill>
                  <a:srgbClr val="000000"/>
                </a:solidFill>
                <a:effectLst/>
                <a:uLnTx/>
                <a:uFillTx/>
                <a:latin typeface="Calibri" panose="020F0502020204030204" pitchFamily="34" charset="0"/>
                <a:ea typeface="+mn-ea"/>
                <a:cs typeface="+mn-cs"/>
              </a:rPr>
              <a:t>Acquisition of related businesses will strengthen the market positions of one or more of its businesses.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47</a:t>
            </a:fld>
            <a:endParaRPr lang="en-US" dirty="0"/>
          </a:p>
        </p:txBody>
      </p:sp>
    </p:spTree>
    <p:extLst>
      <p:ext uri="{BB962C8B-B14F-4D97-AF65-F5344CB8AC3E}">
        <p14:creationId xmlns:p14="http://schemas.microsoft.com/office/powerpoint/2010/main" val="2791845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1573967" y="0"/>
            <a:ext cx="5996068" cy="1051560"/>
          </a:xfrm>
        </p:spPr>
        <p:txBody>
          <a:bodyPr/>
          <a:lstStyle/>
          <a:p>
            <a:pPr>
              <a:lnSpc>
                <a:spcPct val="100000"/>
              </a:lnSpc>
            </a:pPr>
            <a:r>
              <a:rPr lang="en-US" dirty="0"/>
              <a:t>Divesting Businesses and Retrenching to a Narrower Diversification Base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899" y="1276710"/>
            <a:ext cx="8412480" cy="5048786"/>
          </a:xfrm>
        </p:spPr>
        <p:txBody>
          <a:bodyPr numCol="1" spcCol="365760">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Retrenchment to focus resources on building strength in fewer businesses requires divesting or eliminating the following:</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Once-attractive businesses in deteriorating markets.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Businesses that will have a poor strategic or resource fit in the firm’s future portfolio.</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Cash hog businesses with poor long-term investment returns potential.</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Weakly positioned businesses with little prospect for earning a decent return on investment.</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48</a:t>
            </a:fld>
            <a:endParaRPr lang="en-US" dirty="0"/>
          </a:p>
        </p:txBody>
      </p:sp>
    </p:spTree>
    <p:extLst>
      <p:ext uri="{BB962C8B-B14F-4D97-AF65-F5344CB8AC3E}">
        <p14:creationId xmlns:p14="http://schemas.microsoft.com/office/powerpoint/2010/main" val="2669413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a:noFill/>
        </p:spPr>
        <p:txBody>
          <a:bodyPr/>
          <a:lstStyle/>
          <a:p>
            <a:r>
              <a:rPr lang="en-US" dirty="0">
                <a:solidFill>
                  <a:schemeClr val="tx1"/>
                </a:solidFill>
              </a:rPr>
              <a:t>CORE CONCEPTS: Corporate Restructuring and Spin-offs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Corporate restructuring </a:t>
            </a:r>
            <a:r>
              <a:rPr kumimoji="0" lang="en-US" sz="24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involves radically altering the business lineup by divesting businesses that lack strategic fit or are poor performers and acquiring new businesses that offer better promise for enhancing shareholder value.</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a:t>
            </a:r>
            <a:r>
              <a:rPr kumimoji="0" lang="en-US" sz="24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 spin-off </a:t>
            </a:r>
            <a:r>
              <a:rPr kumimoji="0" lang="en-US" sz="24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is an independent company created when a corporate parent divests a business either by selling shares to the public via an initial public offering or by distributing shares in the new company to shareholders of the corporate parent.</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49</a:t>
            </a:fld>
            <a:endParaRPr lang="en-US" dirty="0"/>
          </a:p>
        </p:txBody>
      </p:sp>
    </p:spTree>
    <p:extLst>
      <p:ext uri="{BB962C8B-B14F-4D97-AF65-F5344CB8AC3E}">
        <p14:creationId xmlns:p14="http://schemas.microsoft.com/office/powerpoint/2010/main" val="86856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 y="0"/>
            <a:ext cx="9144000" cy="1051560"/>
          </a:xfrm>
        </p:spPr>
        <p:txBody>
          <a:bodyPr/>
          <a:lstStyle/>
          <a:p>
            <a:r>
              <a:rPr lang="en-US" dirty="0"/>
              <a:t>Approaches to Diversifying the Business Lineup</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899" y="1276709"/>
            <a:ext cx="5997939"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Options for entering new industries and lines of business: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Diversification by acquisition of an existing business.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Entering a new line of business through internal development.</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Using joint ventures to achieve diversification.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990531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610497" y="0"/>
            <a:ext cx="7923007" cy="1051560"/>
          </a:xfrm>
        </p:spPr>
        <p:txBody>
          <a:bodyPr/>
          <a:lstStyle/>
          <a:p>
            <a:pPr>
              <a:lnSpc>
                <a:spcPct val="100000"/>
              </a:lnSpc>
            </a:pPr>
            <a:r>
              <a:rPr lang="en-US" dirty="0"/>
              <a:t>Broadly Restructuring the Business Lineup Through a Mix of Divestitures and New Acquisitions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899" y="1276709"/>
            <a:ext cx="8426347" cy="5609429"/>
          </a:xfrm>
        </p:spPr>
        <p:txBody>
          <a:bodyPr numCol="1" spcCol="365760">
            <a:no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Radical surgery on the business lineup is necessary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is a serious mismatch between the firm’s resources and capabilities and the type of diversification that it has pursued.</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Too many businesses are in slow-growth, declining, low-margin, or otherwise unattractive industries.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are too many competitively weak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New technologies threaten the survival of important businesses.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are ongoing declines in the market shares of one or more major business units that are falling prey to more market-savvy competitors.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An excessive debt burden with interest costs eats deeply into profitability.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Ill-chosen acquisitions have not lived up to expectations.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50</a:t>
            </a:fld>
            <a:endParaRPr lang="en-US" dirty="0"/>
          </a:p>
        </p:txBody>
      </p:sp>
    </p:spTree>
    <p:extLst>
      <p:ext uri="{BB962C8B-B14F-4D97-AF65-F5344CB8AC3E}">
        <p14:creationId xmlns:p14="http://schemas.microsoft.com/office/powerpoint/2010/main" val="118203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162CB8D-17C5-97F3-0BB4-09ADA19B4057}"/>
              </a:ext>
            </a:extLst>
          </p:cNvPr>
          <p:cNvSpPr>
            <a:spLocks noGrp="1"/>
          </p:cNvSpPr>
          <p:nvPr>
            <p:ph type="title"/>
          </p:nvPr>
        </p:nvSpPr>
        <p:spPr/>
        <p:txBody>
          <a:bodyPr/>
          <a:lstStyle/>
          <a:p>
            <a:r>
              <a:rPr lang="en-US" dirty="0"/>
              <a:t>End of Main Content</a:t>
            </a:r>
          </a:p>
        </p:txBody>
      </p:sp>
      <p:sp>
        <p:nvSpPr>
          <p:cNvPr id="4" name="Footer Placeholder 4">
            <a:extLst>
              <a:ext uri="{FF2B5EF4-FFF2-40B4-BE49-F238E27FC236}">
                <a16:creationId xmlns:a16="http://schemas.microsoft.com/office/drawing/2014/main" id="{E2847A06-124C-8192-0B8A-24707FEBDFAD}"/>
              </a:ext>
            </a:extLst>
          </p:cNvPr>
          <p:cNvSpPr txBox="1">
            <a:spLocks/>
          </p:cNvSpPr>
          <p:nvPr/>
        </p:nvSpPr>
        <p:spPr>
          <a:xfrm>
            <a:off x="0" y="6485206"/>
            <a:ext cx="9144000" cy="372793"/>
          </a:xfrm>
          <a:prstGeom prst="rect">
            <a:avLst/>
          </a:prstGeom>
        </p:spPr>
        <p:txBody>
          <a:bodyPr anchor="ctr"/>
          <a:lstStyle>
            <a:lvl1pPr marL="0" indent="0" algn="ctr" defTabSz="457200" rtl="0" eaLnBrk="1" latinLnBrk="0" hangingPunct="1">
              <a:spcBef>
                <a:spcPct val="20000"/>
              </a:spcBef>
              <a:buFont typeface="Arial"/>
              <a:buNone/>
              <a:defRPr sz="800" kern="1200">
                <a:solidFill>
                  <a:schemeClr val="bg1"/>
                </a:solidFill>
                <a:latin typeface="+mn-lt"/>
                <a:ea typeface="+mn-ea"/>
                <a:cs typeface="+mn-cs"/>
              </a:defRPr>
            </a:lvl1pPr>
            <a:lvl2pPr marL="742950" indent="-285750" algn="ctr" defTabSz="457200" rtl="0" eaLnBrk="1" latinLnBrk="0" hangingPunct="1">
              <a:spcBef>
                <a:spcPct val="20000"/>
              </a:spcBef>
              <a:buFont typeface="Arial"/>
              <a:buChar char="–"/>
              <a:defRPr sz="800" kern="1200">
                <a:solidFill>
                  <a:schemeClr val="bg1"/>
                </a:solidFill>
                <a:latin typeface="+mn-lt"/>
                <a:ea typeface="+mn-ea"/>
                <a:cs typeface="+mn-cs"/>
              </a:defRPr>
            </a:lvl2pPr>
            <a:lvl3pPr marL="1143000" indent="-228600" algn="ctr" defTabSz="457200" rtl="0" eaLnBrk="1" latinLnBrk="0" hangingPunct="1">
              <a:spcBef>
                <a:spcPct val="20000"/>
              </a:spcBef>
              <a:buFont typeface="Arial"/>
              <a:buChar char="•"/>
              <a:defRPr sz="800" kern="1200">
                <a:solidFill>
                  <a:schemeClr val="bg1"/>
                </a:solidFill>
                <a:latin typeface="+mn-lt"/>
                <a:ea typeface="+mn-ea"/>
                <a:cs typeface="+mn-cs"/>
              </a:defRPr>
            </a:lvl3pPr>
            <a:lvl4pPr marL="1600200" indent="-228600" algn="ctr" defTabSz="457200" rtl="0" eaLnBrk="1" latinLnBrk="0" hangingPunct="1">
              <a:spcBef>
                <a:spcPct val="20000"/>
              </a:spcBef>
              <a:buFont typeface="Arial"/>
              <a:buChar char="–"/>
              <a:defRPr sz="800" kern="1200">
                <a:solidFill>
                  <a:schemeClr val="bg1"/>
                </a:solidFill>
                <a:latin typeface="+mn-lt"/>
                <a:ea typeface="+mn-ea"/>
                <a:cs typeface="+mn-cs"/>
              </a:defRPr>
            </a:lvl4pPr>
            <a:lvl5pPr marL="2057400" indent="-228600" algn="ctr" defTabSz="457200" rtl="0" eaLnBrk="1" latinLnBrk="0" hangingPunct="1">
              <a:spcBef>
                <a:spcPct val="20000"/>
              </a:spcBef>
              <a:buFont typeface="Arial"/>
              <a:buChar char="»"/>
              <a:defRPr sz="8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dirty="0">
                <a:solidFill>
                  <a:schemeClr val="tx1"/>
                </a:solidFill>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701924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0A19-1F5C-D6B7-B7E3-B15436E87755}"/>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803CB36F-972D-C59B-D120-D64719CA717E}"/>
              </a:ext>
            </a:extLst>
          </p:cNvPr>
          <p:cNvSpPr>
            <a:spLocks noGrp="1"/>
          </p:cNvSpPr>
          <p:nvPr>
            <p:ph type="sldNum" sz="quarter" idx="10"/>
          </p:nvPr>
        </p:nvSpPr>
        <p:spPr/>
        <p:txBody>
          <a:bodyPr/>
          <a:lstStyle/>
          <a:p>
            <a:fld id="{68151E55-6873-49E2-B8D5-2F265E6F1973}" type="slidenum">
              <a:rPr lang="en-US" smtClean="0"/>
              <a:t>52</a:t>
            </a:fld>
            <a:endParaRPr lang="en-US" dirty="0"/>
          </a:p>
        </p:txBody>
      </p:sp>
    </p:spTree>
    <p:extLst>
      <p:ext uri="{BB962C8B-B14F-4D97-AF65-F5344CB8AC3E}">
        <p14:creationId xmlns:p14="http://schemas.microsoft.com/office/powerpoint/2010/main" val="1149195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FDBA-443F-BD99-DADA-E5E5F67EFF41}"/>
              </a:ext>
            </a:extLst>
          </p:cNvPr>
          <p:cNvSpPr>
            <a:spLocks noGrp="1"/>
          </p:cNvSpPr>
          <p:nvPr>
            <p:ph type="title"/>
          </p:nvPr>
        </p:nvSpPr>
        <p:spPr/>
        <p:txBody>
          <a:bodyPr/>
          <a:lstStyle/>
          <a:p>
            <a:r>
              <a:rPr lang="en-US" dirty="0"/>
              <a:t>CHAPTER 8 - Text Alternative</a:t>
            </a:r>
          </a:p>
        </p:txBody>
      </p:sp>
      <p:sp>
        <p:nvSpPr>
          <p:cNvPr id="3" name="Text Placeholder 2">
            <a:extLst>
              <a:ext uri="{FF2B5EF4-FFF2-40B4-BE49-F238E27FC236}">
                <a16:creationId xmlns:a16="http://schemas.microsoft.com/office/drawing/2014/main" id="{CC924C8A-4505-F131-C50A-08772B5C270D}"/>
              </a:ext>
            </a:extLst>
          </p:cNvPr>
          <p:cNvSpPr>
            <a:spLocks noGrp="1"/>
          </p:cNvSpPr>
          <p:nvPr>
            <p:ph type="body" sz="quarter" idx="16"/>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B36D9B-37FB-95D5-7F7C-2B1E86A0F23A}"/>
              </a:ext>
            </a:extLst>
          </p:cNvPr>
          <p:cNvSpPr>
            <a:spLocks noGrp="1"/>
          </p:cNvSpPr>
          <p:nvPr>
            <p:ph sz="quarter" idx="17"/>
          </p:nvPr>
        </p:nvSpPr>
        <p:spPr/>
        <p:txBody>
          <a:bodyPr/>
          <a:lstStyle/>
          <a:p>
            <a:r>
              <a:rPr lang="en-US" sz="2000" dirty="0"/>
              <a:t>The authors are John E. Gamble, Margaret A. </a:t>
            </a:r>
            <a:r>
              <a:rPr lang="en-US" sz="2000" dirty="0" err="1"/>
              <a:t>Peteraf</a:t>
            </a:r>
            <a:r>
              <a:rPr lang="en-US" sz="2000" dirty="0"/>
              <a:t>, and Arthur A. Thompson. The photo shows a navigational compass pointing at the text reading, strategy.</a:t>
            </a:r>
          </a:p>
        </p:txBody>
      </p:sp>
      <p:sp>
        <p:nvSpPr>
          <p:cNvPr id="5" name="Text Placeholder 4">
            <a:extLst>
              <a:ext uri="{FF2B5EF4-FFF2-40B4-BE49-F238E27FC236}">
                <a16:creationId xmlns:a16="http://schemas.microsoft.com/office/drawing/2014/main" id="{AC4F3E0B-48E8-08D5-09F4-36278F56F7D0}"/>
              </a:ext>
            </a:extLst>
          </p:cNvPr>
          <p:cNvSpPr>
            <a:spLocks noGrp="1"/>
          </p:cNvSpPr>
          <p:nvPr>
            <p:ph type="body" sz="quarter" idx="18"/>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69F8DFA-D9C2-C12F-4C5B-22AED326CBF9}"/>
              </a:ext>
            </a:extLst>
          </p:cNvPr>
          <p:cNvSpPr>
            <a:spLocks noGrp="1"/>
          </p:cNvSpPr>
          <p:nvPr>
            <p:ph type="sldNum" sz="quarter" idx="10"/>
          </p:nvPr>
        </p:nvSpPr>
        <p:spPr/>
        <p:txBody>
          <a:bodyPr/>
          <a:lstStyle/>
          <a:p>
            <a:fld id="{68151E55-6873-49E2-B8D5-2F265E6F1973}" type="slidenum">
              <a:rPr lang="en-US" smtClean="0"/>
              <a:t>53</a:t>
            </a:fld>
            <a:endParaRPr lang="en-US" dirty="0"/>
          </a:p>
        </p:txBody>
      </p:sp>
    </p:spTree>
    <p:extLst>
      <p:ext uri="{BB962C8B-B14F-4D97-AF65-F5344CB8AC3E}">
        <p14:creationId xmlns:p14="http://schemas.microsoft.com/office/powerpoint/2010/main" val="2387599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FDBA-443F-BD99-DADA-E5E5F67EFF41}"/>
              </a:ext>
            </a:extLst>
          </p:cNvPr>
          <p:cNvSpPr>
            <a:spLocks noGrp="1"/>
          </p:cNvSpPr>
          <p:nvPr>
            <p:ph type="title"/>
          </p:nvPr>
        </p:nvSpPr>
        <p:spPr/>
        <p:txBody>
          <a:bodyPr>
            <a:normAutofit fontScale="90000"/>
          </a:bodyPr>
          <a:lstStyle/>
          <a:p>
            <a:r>
              <a:rPr lang="en-US" dirty="0"/>
              <a:t>Figure 8.1 Strategic Themes of Multi business Corporation - Text Alternative</a:t>
            </a:r>
          </a:p>
        </p:txBody>
      </p:sp>
      <p:sp>
        <p:nvSpPr>
          <p:cNvPr id="3" name="Text Placeholder 2">
            <a:extLst>
              <a:ext uri="{FF2B5EF4-FFF2-40B4-BE49-F238E27FC236}">
                <a16:creationId xmlns:a16="http://schemas.microsoft.com/office/drawing/2014/main" id="{CC924C8A-4505-F131-C50A-08772B5C270D}"/>
              </a:ext>
            </a:extLst>
          </p:cNvPr>
          <p:cNvSpPr>
            <a:spLocks noGrp="1"/>
          </p:cNvSpPr>
          <p:nvPr>
            <p:ph type="body" sz="quarter" idx="16"/>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B36D9B-37FB-95D5-7F7C-2B1E86A0F23A}"/>
              </a:ext>
            </a:extLst>
          </p:cNvPr>
          <p:cNvSpPr>
            <a:spLocks noGrp="1"/>
          </p:cNvSpPr>
          <p:nvPr>
            <p:ph sz="quarter" idx="17"/>
          </p:nvPr>
        </p:nvSpPr>
        <p:spPr/>
        <p:txBody>
          <a:bodyPr>
            <a:normAutofit lnSpcReduction="10000"/>
          </a:bodyPr>
          <a:lstStyle/>
          <a:p>
            <a:pPr>
              <a:spcAft>
                <a:spcPts val="300"/>
              </a:spcAft>
            </a:pPr>
            <a:r>
              <a:rPr lang="en-US" dirty="0"/>
              <a:t>A figure illustrating three diversification strategy options available to a multi business corporation: one, diversify into related businesses; two, diversify into unrelated businesses; and three, diversify into both related and unrelated businesses.</a:t>
            </a:r>
          </a:p>
          <a:p>
            <a:pPr marL="231775" indent="-231775">
              <a:spcAft>
                <a:spcPts val="300"/>
              </a:spcAft>
            </a:pPr>
            <a:r>
              <a:rPr lang="en-US" dirty="0"/>
              <a:t>1. Diversify into related businesses. Enhance shareholder value by capturing cross-business strategic fits. </a:t>
            </a:r>
          </a:p>
          <a:p>
            <a:pPr marL="231775">
              <a:spcAft>
                <a:spcPts val="300"/>
              </a:spcAft>
            </a:pPr>
            <a:r>
              <a:rPr lang="en-US" dirty="0"/>
              <a:t>Transfer skills and capabilities from one business to another.</a:t>
            </a:r>
          </a:p>
          <a:p>
            <a:pPr marL="231775">
              <a:spcAft>
                <a:spcPts val="300"/>
              </a:spcAft>
            </a:pPr>
            <a:r>
              <a:rPr lang="en-US" dirty="0"/>
              <a:t>Share facilities or resources to reduce costs.</a:t>
            </a:r>
          </a:p>
          <a:p>
            <a:pPr marL="231775">
              <a:spcAft>
                <a:spcPts val="300"/>
              </a:spcAft>
            </a:pPr>
            <a:r>
              <a:rPr lang="en-US" dirty="0"/>
              <a:t>Leverage use of a common brand name.</a:t>
            </a:r>
          </a:p>
          <a:p>
            <a:pPr marL="231775">
              <a:spcAft>
                <a:spcPts val="300"/>
              </a:spcAft>
            </a:pPr>
            <a:r>
              <a:rPr lang="en-US" dirty="0"/>
              <a:t>Combine resources to create new strengths and capabilities.</a:t>
            </a:r>
          </a:p>
          <a:p>
            <a:pPr marL="231775" indent="-231775">
              <a:spcAft>
                <a:spcPts val="300"/>
              </a:spcAft>
            </a:pPr>
            <a:r>
              <a:rPr lang="en-US" dirty="0"/>
              <a:t>2. Diversify into unrelated businesses. </a:t>
            </a:r>
          </a:p>
          <a:p>
            <a:pPr marL="231775">
              <a:spcAft>
                <a:spcPts val="300"/>
              </a:spcAft>
            </a:pPr>
            <a:r>
              <a:rPr lang="en-US" dirty="0"/>
              <a:t>Spread risks across completely different businesses.</a:t>
            </a:r>
          </a:p>
          <a:p>
            <a:pPr marL="231775">
              <a:spcAft>
                <a:spcPts val="300"/>
              </a:spcAft>
            </a:pPr>
            <a:r>
              <a:rPr lang="en-US" dirty="0"/>
              <a:t>Build shareholder value by doing a superior job of choosing businesses to diversity into and of managing the whole collection of businesses in the company’s portfolio.</a:t>
            </a:r>
          </a:p>
          <a:p>
            <a:pPr marL="231775" indent="-231775">
              <a:spcAft>
                <a:spcPts val="300"/>
              </a:spcAft>
            </a:pPr>
            <a:r>
              <a:rPr lang="en-US" dirty="0"/>
              <a:t>3. Diversify into both related and unrelated businesses.</a:t>
            </a:r>
          </a:p>
        </p:txBody>
      </p:sp>
      <p:sp>
        <p:nvSpPr>
          <p:cNvPr id="5" name="Text Placeholder 4">
            <a:extLst>
              <a:ext uri="{FF2B5EF4-FFF2-40B4-BE49-F238E27FC236}">
                <a16:creationId xmlns:a16="http://schemas.microsoft.com/office/drawing/2014/main" id="{AC4F3E0B-48E8-08D5-09F4-36278F56F7D0}"/>
              </a:ext>
            </a:extLst>
          </p:cNvPr>
          <p:cNvSpPr>
            <a:spLocks noGrp="1"/>
          </p:cNvSpPr>
          <p:nvPr>
            <p:ph type="body" sz="quarter" idx="18"/>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69F8DFA-D9C2-C12F-4C5B-22AED326CBF9}"/>
              </a:ext>
            </a:extLst>
          </p:cNvPr>
          <p:cNvSpPr>
            <a:spLocks noGrp="1"/>
          </p:cNvSpPr>
          <p:nvPr>
            <p:ph type="sldNum" sz="quarter" idx="10"/>
          </p:nvPr>
        </p:nvSpPr>
        <p:spPr/>
        <p:txBody>
          <a:bodyPr/>
          <a:lstStyle/>
          <a:p>
            <a:fld id="{68151E55-6873-49E2-B8D5-2F265E6F1973}" type="slidenum">
              <a:rPr lang="en-US" smtClean="0"/>
              <a:t>54</a:t>
            </a:fld>
            <a:endParaRPr lang="en-US" dirty="0"/>
          </a:p>
        </p:txBody>
      </p:sp>
    </p:spTree>
    <p:extLst>
      <p:ext uri="{BB962C8B-B14F-4D97-AF65-F5344CB8AC3E}">
        <p14:creationId xmlns:p14="http://schemas.microsoft.com/office/powerpoint/2010/main" val="3150177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FDBA-443F-BD99-DADA-E5E5F67EFF41}"/>
              </a:ext>
            </a:extLst>
          </p:cNvPr>
          <p:cNvSpPr>
            <a:spLocks noGrp="1"/>
          </p:cNvSpPr>
          <p:nvPr>
            <p:ph type="title"/>
          </p:nvPr>
        </p:nvSpPr>
        <p:spPr/>
        <p:txBody>
          <a:bodyPr>
            <a:normAutofit fontScale="90000"/>
          </a:bodyPr>
          <a:lstStyle/>
          <a:p>
            <a:r>
              <a:rPr lang="en-US" dirty="0"/>
              <a:t>Figure 8.2 Related Diversification Is Built upon Competitively Valuable Strategic Fit in Value Chain Activities - Text Alternative</a:t>
            </a:r>
          </a:p>
        </p:txBody>
      </p:sp>
      <p:sp>
        <p:nvSpPr>
          <p:cNvPr id="3" name="Text Placeholder 2">
            <a:extLst>
              <a:ext uri="{FF2B5EF4-FFF2-40B4-BE49-F238E27FC236}">
                <a16:creationId xmlns:a16="http://schemas.microsoft.com/office/drawing/2014/main" id="{CC924C8A-4505-F131-C50A-08772B5C270D}"/>
              </a:ext>
            </a:extLst>
          </p:cNvPr>
          <p:cNvSpPr>
            <a:spLocks noGrp="1"/>
          </p:cNvSpPr>
          <p:nvPr>
            <p:ph type="body" sz="quarter" idx="16"/>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B36D9B-37FB-95D5-7F7C-2B1E86A0F23A}"/>
              </a:ext>
            </a:extLst>
          </p:cNvPr>
          <p:cNvSpPr>
            <a:spLocks noGrp="1"/>
          </p:cNvSpPr>
          <p:nvPr>
            <p:ph sz="quarter" idx="17"/>
          </p:nvPr>
        </p:nvSpPr>
        <p:spPr/>
        <p:txBody>
          <a:bodyPr>
            <a:normAutofit/>
          </a:bodyPr>
          <a:lstStyle/>
          <a:p>
            <a:r>
              <a:rPr lang="en-US" sz="2400" dirty="0"/>
              <a:t>A figure demonstrates the representative value chain activities for two businesses. Both follow the same types of support activities: supply chain activities, technology, operations, sales and marketing, distribution, and customer service. </a:t>
            </a:r>
          </a:p>
          <a:p>
            <a:r>
              <a:rPr lang="en-US" sz="2400" dirty="0"/>
              <a:t>Competitively valuable opportunities for technology or skills transfer, cost reduction, common brand name usage, and cross-business collaboration exist at one or more points along the value chains of Business A and Business B.</a:t>
            </a:r>
          </a:p>
        </p:txBody>
      </p:sp>
      <p:sp>
        <p:nvSpPr>
          <p:cNvPr id="5" name="Text Placeholder 4">
            <a:extLst>
              <a:ext uri="{FF2B5EF4-FFF2-40B4-BE49-F238E27FC236}">
                <a16:creationId xmlns:a16="http://schemas.microsoft.com/office/drawing/2014/main" id="{AC4F3E0B-48E8-08D5-09F4-36278F56F7D0}"/>
              </a:ext>
            </a:extLst>
          </p:cNvPr>
          <p:cNvSpPr>
            <a:spLocks noGrp="1"/>
          </p:cNvSpPr>
          <p:nvPr>
            <p:ph type="body" sz="quarter" idx="18"/>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69F8DFA-D9C2-C12F-4C5B-22AED326CBF9}"/>
              </a:ext>
            </a:extLst>
          </p:cNvPr>
          <p:cNvSpPr>
            <a:spLocks noGrp="1"/>
          </p:cNvSpPr>
          <p:nvPr>
            <p:ph type="sldNum" sz="quarter" idx="10"/>
          </p:nvPr>
        </p:nvSpPr>
        <p:spPr/>
        <p:txBody>
          <a:bodyPr/>
          <a:lstStyle/>
          <a:p>
            <a:fld id="{68151E55-6873-49E2-B8D5-2F265E6F1973}" type="slidenum">
              <a:rPr lang="en-US" smtClean="0"/>
              <a:t>55</a:t>
            </a:fld>
            <a:endParaRPr lang="en-US" dirty="0"/>
          </a:p>
        </p:txBody>
      </p:sp>
    </p:spTree>
    <p:extLst>
      <p:ext uri="{BB962C8B-B14F-4D97-AF65-F5344CB8AC3E}">
        <p14:creationId xmlns:p14="http://schemas.microsoft.com/office/powerpoint/2010/main" val="3199145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FDBA-443F-BD99-DADA-E5E5F67EFF41}"/>
              </a:ext>
            </a:extLst>
          </p:cNvPr>
          <p:cNvSpPr>
            <a:spLocks noGrp="1"/>
          </p:cNvSpPr>
          <p:nvPr>
            <p:ph type="title"/>
          </p:nvPr>
        </p:nvSpPr>
        <p:spPr/>
        <p:txBody>
          <a:bodyPr>
            <a:normAutofit fontScale="90000"/>
          </a:bodyPr>
          <a:lstStyle/>
          <a:p>
            <a:r>
              <a:rPr lang="en-US" dirty="0"/>
              <a:t>Figure 8.3 A Nine-Cell Industry Attractiveness–Competitive Strength Matrix - Text Alternative</a:t>
            </a:r>
          </a:p>
        </p:txBody>
      </p:sp>
      <p:sp>
        <p:nvSpPr>
          <p:cNvPr id="3" name="Text Placeholder 2">
            <a:extLst>
              <a:ext uri="{FF2B5EF4-FFF2-40B4-BE49-F238E27FC236}">
                <a16:creationId xmlns:a16="http://schemas.microsoft.com/office/drawing/2014/main" id="{CC924C8A-4505-F131-C50A-08772B5C270D}"/>
              </a:ext>
            </a:extLst>
          </p:cNvPr>
          <p:cNvSpPr>
            <a:spLocks noGrp="1"/>
          </p:cNvSpPr>
          <p:nvPr>
            <p:ph type="body" sz="quarter" idx="16"/>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B36D9B-37FB-95D5-7F7C-2B1E86A0F23A}"/>
              </a:ext>
            </a:extLst>
          </p:cNvPr>
          <p:cNvSpPr>
            <a:spLocks noGrp="1"/>
          </p:cNvSpPr>
          <p:nvPr>
            <p:ph sz="quarter" idx="17"/>
          </p:nvPr>
        </p:nvSpPr>
        <p:spPr/>
        <p:txBody>
          <a:bodyPr>
            <a:normAutofit fontScale="70000" lnSpcReduction="20000"/>
          </a:bodyPr>
          <a:lstStyle/>
          <a:p>
            <a:r>
              <a:rPr lang="en-US" sz="2400" dirty="0"/>
              <a:t>The image contains a grid that portrays the strategic positions of each business in a diversified company. Industry attractiveness of each firm is plotted on the vertical axis and competitive strength of that firm on the horizontal axis. A nine-cell grid emerges from dividing the vertical axis into three regions (high, medium, and low attractiveness) and the horizontal axis into three regions (strong, average, and weak competitive strength).</a:t>
            </a:r>
          </a:p>
          <a:p>
            <a:r>
              <a:rPr lang="en-US" sz="2400" dirty="0"/>
              <a:t>A circle labeled Business A in Industry A is positioned in the upper left of the nine-cell grid (high industry attractiveness and strong competitive strength and/or market position). This business is in the high priority for resource allocation area. </a:t>
            </a:r>
          </a:p>
          <a:p>
            <a:r>
              <a:rPr lang="en-US" sz="2400" dirty="0"/>
              <a:t>A circle labeled Business B in Industry B is shown in the upper right of the nine-cell grid (high industry attractiveness and weak competitive strength and/or market position). It is in the medium priority for resource allocation area. </a:t>
            </a:r>
          </a:p>
          <a:p>
            <a:r>
              <a:rPr lang="en-US" sz="2400" dirty="0"/>
              <a:t>A circle labeled Business C in Industry C is shown in the center of the nine-cell grid (medium industry attractiveness and average competitive strength and/or market position). It is in the medium priority for resource allocation area. </a:t>
            </a:r>
          </a:p>
          <a:p>
            <a:r>
              <a:rPr lang="en-US" sz="2400" dirty="0"/>
              <a:t>A circle labeled Business D in Industry D is shown in the lower right of the nine-cell grid (borders medium and low industry attractiveness and average to weak competitive strength and/or market position). This business in the low priority for resource allocation area.</a:t>
            </a:r>
          </a:p>
          <a:p>
            <a:r>
              <a:rPr lang="en-US" sz="2400" dirty="0"/>
              <a:t>Note: Each circle’s size is scaled to reflect the percentage of companywide revenues generated by the business unit. Business C is the largest, and Business B is the smallest. Businesses A and D fit in between these two sizes.</a:t>
            </a:r>
          </a:p>
        </p:txBody>
      </p:sp>
      <p:sp>
        <p:nvSpPr>
          <p:cNvPr id="5" name="Text Placeholder 4">
            <a:extLst>
              <a:ext uri="{FF2B5EF4-FFF2-40B4-BE49-F238E27FC236}">
                <a16:creationId xmlns:a16="http://schemas.microsoft.com/office/drawing/2014/main" id="{AC4F3E0B-48E8-08D5-09F4-36278F56F7D0}"/>
              </a:ext>
            </a:extLst>
          </p:cNvPr>
          <p:cNvSpPr>
            <a:spLocks noGrp="1"/>
          </p:cNvSpPr>
          <p:nvPr>
            <p:ph type="body" sz="quarter" idx="18"/>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69F8DFA-D9C2-C12F-4C5B-22AED326CBF9}"/>
              </a:ext>
            </a:extLst>
          </p:cNvPr>
          <p:cNvSpPr>
            <a:spLocks noGrp="1"/>
          </p:cNvSpPr>
          <p:nvPr>
            <p:ph type="sldNum" sz="quarter" idx="10"/>
          </p:nvPr>
        </p:nvSpPr>
        <p:spPr/>
        <p:txBody>
          <a:bodyPr/>
          <a:lstStyle/>
          <a:p>
            <a:fld id="{68151E55-6873-49E2-B8D5-2F265E6F1973}" type="slidenum">
              <a:rPr lang="en-US" smtClean="0"/>
              <a:t>56</a:t>
            </a:fld>
            <a:endParaRPr lang="en-US" dirty="0"/>
          </a:p>
        </p:txBody>
      </p:sp>
    </p:spTree>
    <p:extLst>
      <p:ext uri="{BB962C8B-B14F-4D97-AF65-F5344CB8AC3E}">
        <p14:creationId xmlns:p14="http://schemas.microsoft.com/office/powerpoint/2010/main" val="299924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 y="0"/>
            <a:ext cx="9144000" cy="1051560"/>
          </a:xfrm>
        </p:spPr>
        <p:txBody>
          <a:bodyPr/>
          <a:lstStyle/>
          <a:p>
            <a:r>
              <a:rPr lang="en-US" dirty="0"/>
              <a:t>Strategic Options for Diversified Corporations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Stick with the existing business lineup and pursuing</a:t>
            </a:r>
            <a:r>
              <a:rPr lang="en-US" sz="2800" dirty="0">
                <a:solidFill>
                  <a:srgbClr val="000000"/>
                </a:solidFill>
                <a:cs typeface="+mn-cs"/>
              </a:rPr>
              <a:t> </a:t>
            </a: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opportunities presented by these businesses.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Broaden the scope of diversification by entering additional industries.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Retrench to a narrower scope of diversification by divesting poorly performing businesses.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Broadly restructure the business lineup with multiple divestitures and/or acquisitions.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406123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Crafting a Diversified Firm’s Overall Corporate Strategy </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686800" cy="4971691"/>
          </a:xfrm>
        </p:spPr>
        <p:txBody>
          <a:bodyPr/>
          <a:lstStyle/>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Pick new industries to enter and deciding on the means of entry.</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Pursue opportunities to leverage cross-business value chain relationships into competitive advantage.</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Establish investment priorities and steering corporate resources into the most attractive business units.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Initiate actions to boost the combined performance of the corporation’s collection of businesses.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295254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a:noFill/>
        </p:spPr>
        <p:txBody>
          <a:bodyPr/>
          <a:lstStyle/>
          <a:p>
            <a:r>
              <a:rPr lang="en-US" dirty="0">
                <a:solidFill>
                  <a:schemeClr val="tx1"/>
                </a:solidFill>
              </a:rPr>
              <a:t>Diversification by Acquisition of an Existing Business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955280" cy="5345610"/>
          </a:xfrm>
        </p:spPr>
        <p:txBody>
          <a:bodyPr/>
          <a:lstStyle/>
          <a:p>
            <a:pPr marL="0" marR="0" lvl="0" indent="0" algn="l" defTabSz="914400" rtl="0" eaLnBrk="1" fontAlgn="auto" latinLnBrk="0" hangingPunct="1">
              <a:lnSpc>
                <a:spcPct val="97000"/>
              </a:lnSpc>
              <a:spcBef>
                <a:spcPts val="0"/>
              </a:spcBef>
              <a:spcAft>
                <a:spcPts val="6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Quick and effective way to hurdle target market entry barriers related to:</a:t>
            </a:r>
          </a:p>
          <a:p>
            <a:pPr marL="347472" marR="0" lvl="0" indent="-347472" algn="l" defTabSz="914400" rtl="0" eaLnBrk="1" fontAlgn="auto" latinLnBrk="0" hangingPunct="1">
              <a:lnSpc>
                <a:spcPct val="97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Acquiring technological know-how.</a:t>
            </a:r>
          </a:p>
          <a:p>
            <a:pPr marL="347472" marR="0" lvl="0" indent="-347472" algn="l" defTabSz="914400" rtl="0" eaLnBrk="1" fontAlgn="auto" latinLnBrk="0" hangingPunct="1">
              <a:lnSpc>
                <a:spcPct val="97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Establishing supplier relationships.</a:t>
            </a:r>
          </a:p>
          <a:p>
            <a:pPr marL="347472" marR="0" lvl="0" indent="-347472" algn="l" defTabSz="914400" rtl="0" eaLnBrk="1" fontAlgn="auto" latinLnBrk="0" hangingPunct="1">
              <a:lnSpc>
                <a:spcPct val="97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Achieving scale economies.</a:t>
            </a:r>
          </a:p>
          <a:p>
            <a:pPr marL="347472" marR="0" lvl="0" indent="-347472" algn="l" defTabSz="914400" rtl="0" eaLnBrk="1" fontAlgn="auto" latinLnBrk="0" hangingPunct="1">
              <a:lnSpc>
                <a:spcPct val="97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Building brand awareness.</a:t>
            </a:r>
          </a:p>
          <a:p>
            <a:pPr marL="347472" marR="0" lvl="0" indent="-347472" algn="l" defTabSz="914400" rtl="0" eaLnBrk="1" fontAlgn="auto" latinLnBrk="0" hangingPunct="1">
              <a:lnSpc>
                <a:spcPct val="97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Securing adequate distribution access.</a:t>
            </a:r>
          </a:p>
          <a:p>
            <a:pPr marL="0" marR="0" lvl="0" indent="0" algn="l" defTabSz="914400" rtl="0" eaLnBrk="1" fontAlgn="auto" latinLnBrk="0" hangingPunct="1">
              <a:lnSpc>
                <a:spcPct val="97000"/>
              </a:lnSpc>
              <a:spcBef>
                <a:spcPts val="0"/>
              </a:spcBef>
              <a:spcAft>
                <a:spcPts val="6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The big dilemma is whether to pay a premium price to buy a successful firm or to buy a struggling firm at a bargain price.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81967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974361" y="0"/>
            <a:ext cx="7195280" cy="1051560"/>
          </a:xfrm>
        </p:spPr>
        <p:txBody>
          <a:bodyPr/>
          <a:lstStyle/>
          <a:p>
            <a:pPr>
              <a:lnSpc>
                <a:spcPct val="100000"/>
              </a:lnSpc>
            </a:pPr>
            <a:r>
              <a:rPr lang="en-US" dirty="0"/>
              <a:t>Entering a New Line of Business Through Internal Development</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95528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Is more attractive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parent firm already has the in-house skills and resources needed to compete effectively.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is ample time to launch a new business.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Startup cost is lower than cost of entry via acquisition.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startup will not compete against powerful rivals.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Adding capacity will not adversely impact supply–demand balance in industry.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Incumbent firms are likely to be slow or ineffective in responding to an entrant’s efforts to crack the market. </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256963652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10.xml><?xml version="1.0" encoding="utf-8"?>
<a:theme xmlns:a="http://schemas.openxmlformats.org/drawingml/2006/main" name="1_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3.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4.xml><?xml version="1.0" encoding="utf-8"?>
<a:theme xmlns:a="http://schemas.openxmlformats.org/drawingml/2006/main" name="1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5.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6.xml><?xml version="1.0" encoding="utf-8"?>
<a:theme xmlns:a="http://schemas.openxmlformats.org/drawingml/2006/main" name="1_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9.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503</TotalTime>
  <Words>7455</Words>
  <Application>Microsoft Office PowerPoint</Application>
  <PresentationFormat>On-screen Show (4:3)</PresentationFormat>
  <Paragraphs>607</Paragraphs>
  <Slides>56</Slides>
  <Notes>56</Notes>
  <HiddenSlides>5</HiddenSlides>
  <MMClips>0</MMClips>
  <ScaleCrop>false</ScaleCrop>
  <HeadingPairs>
    <vt:vector size="6" baseType="variant">
      <vt:variant>
        <vt:lpstr>Fonts Used</vt:lpstr>
      </vt:variant>
      <vt:variant>
        <vt:i4>2</vt:i4>
      </vt:variant>
      <vt:variant>
        <vt:lpstr>Theme</vt:lpstr>
      </vt:variant>
      <vt:variant>
        <vt:i4>10</vt:i4>
      </vt:variant>
      <vt:variant>
        <vt:lpstr>Slide Titles</vt:lpstr>
      </vt:variant>
      <vt:variant>
        <vt:i4>56</vt:i4>
      </vt:variant>
    </vt:vector>
  </HeadingPairs>
  <TitlesOfParts>
    <vt:vector size="68" baseType="lpstr">
      <vt:lpstr>Arial</vt:lpstr>
      <vt:lpstr>Calibri</vt:lpstr>
      <vt:lpstr>Title Slides Master</vt:lpstr>
      <vt:lpstr>1_Title Slides Master</vt:lpstr>
      <vt:lpstr>MainContentSlideMaster</vt:lpstr>
      <vt:lpstr>1_MainContentSlideMaster</vt:lpstr>
      <vt:lpstr>ClosingMaster</vt:lpstr>
      <vt:lpstr>1_ClosingMaster</vt:lpstr>
      <vt:lpstr>DividerSlideMaster</vt:lpstr>
      <vt:lpstr>1_DividerSlideMaster</vt:lpstr>
      <vt:lpstr>ImageDescriptionAppendixSlideMaster</vt:lpstr>
      <vt:lpstr>1_ImageDescriptionAppendixSlideMaster</vt:lpstr>
      <vt:lpstr>CHAPTER 8</vt:lpstr>
      <vt:lpstr>LEARNING OBJECTIVES</vt:lpstr>
      <vt:lpstr>When Business Diversification Becomes a Consideration</vt:lpstr>
      <vt:lpstr>Building Shareholder Value: The Ultimate Justification for Business Diversification</vt:lpstr>
      <vt:lpstr>Approaches to Diversifying the Business Lineup</vt:lpstr>
      <vt:lpstr>Strategic Options for Diversified Corporations</vt:lpstr>
      <vt:lpstr>Crafting a Diversified Firm’s Overall Corporate Strategy </vt:lpstr>
      <vt:lpstr>Diversification by Acquisition of an Existing Business</vt:lpstr>
      <vt:lpstr>Entering a New Line of Business Through Internal Development</vt:lpstr>
      <vt:lpstr>Using Joint Ventures to Achieve Diversification</vt:lpstr>
      <vt:lpstr>Choosing the Diversification Path: Related Versus Unrelated Businesses</vt:lpstr>
      <vt:lpstr>CORE CONCEPTS: Related and Unrelated Businesses</vt:lpstr>
      <vt:lpstr>Figure 8.1 Strategic Themes of Multi business Corporation</vt:lpstr>
      <vt:lpstr>Diversifying into Related Businesses</vt:lpstr>
      <vt:lpstr>CORE CONCEPT: Strategic Fit</vt:lpstr>
      <vt:lpstr>Figure 8.2 Related Diversification Is Built upon Competitively Valuable Strategic Fit in Value Chain Activities</vt:lpstr>
      <vt:lpstr>Strategic Fit and Economies of Scope</vt:lpstr>
      <vt:lpstr>CORE CONCEPT: Economies of Scope and Economies of Scale</vt:lpstr>
      <vt:lpstr>The Ability of Related Diversification to Deliver Competitive Advantage and Gains in Shareholder Value</vt:lpstr>
      <vt:lpstr>Concepts and Connections 8.1 The Kraft-Heinz Merger: Managerial Missteps in Capturing Cross-Business Strategic Fit and Building Shareholder Value</vt:lpstr>
      <vt:lpstr>Diversifying into Unrelated Businesses</vt:lpstr>
      <vt:lpstr>Types of Acquisition Candidates in Unrelated Diversification Strategies</vt:lpstr>
      <vt:lpstr>Building Shareholder Value Through Unrelated Diversification</vt:lpstr>
      <vt:lpstr>The Pitfalls of Unrelated Diversification (1 of 2)</vt:lpstr>
      <vt:lpstr>The Pitfalls of Unrelated Diversification (2 of 2)</vt:lpstr>
      <vt:lpstr>Misguided Reasons for Pursuing Unrelated Diversification</vt:lpstr>
      <vt:lpstr>Diversifying into Both Related and Unrelated Businesses</vt:lpstr>
      <vt:lpstr>Evaluating the Strategy of a Diversified Company</vt:lpstr>
      <vt:lpstr>Step 1: Evaluating Industry Attractiveness</vt:lpstr>
      <vt:lpstr>Table 8.1 Calculating Weighted Industry-Attractiveness Scores</vt:lpstr>
      <vt:lpstr>Step 2: Evaluating Business Unit Competitive Strength</vt:lpstr>
      <vt:lpstr>Table 8.2 Calculating Weighted Competitive Strength Scores for a Diversified Company’s Business Units</vt:lpstr>
      <vt:lpstr>Figure 8.3 A Nine-Cell Industry Attractiveness–Competitive Strength Matrix</vt:lpstr>
      <vt:lpstr>Strategy Implications of the Attractiveness/Strength Matrix</vt:lpstr>
      <vt:lpstr>Step 3: Determining the Competitive Value of Strategic Fit in Multi business Companies</vt:lpstr>
      <vt:lpstr>Step 4: Evaluating Resource Fit</vt:lpstr>
      <vt:lpstr>CORE CONCEPT: Resource Fit</vt:lpstr>
      <vt:lpstr>CORE CONCEPT: Internal Capital Market</vt:lpstr>
      <vt:lpstr>Determining Financial Resource Fit</vt:lpstr>
      <vt:lpstr>CORE CONCEPTS: Cash Hog and Cash Cow</vt:lpstr>
      <vt:lpstr>Assessing Cash Hogs</vt:lpstr>
      <vt:lpstr>Examining a Diversified Company’s Nonfinancial Resource Fit</vt:lpstr>
      <vt:lpstr>Step 5: Ranking Business Units and Setting a Priority for Resource Allocation</vt:lpstr>
      <vt:lpstr>Figure 8.4 The Chief Strategic and Financial Options for Allocating a Diversified Company’s Financial Resources</vt:lpstr>
      <vt:lpstr>Step 6: Crafting New Strategic Moves to Improve the Overall Corporate Performance</vt:lpstr>
      <vt:lpstr>Sticking Closely with the Existing Business Lineup</vt:lpstr>
      <vt:lpstr>Broadening the Diversification Base</vt:lpstr>
      <vt:lpstr>Divesting Businesses and Retrenching to a Narrower Diversification Base</vt:lpstr>
      <vt:lpstr>CORE CONCEPTS: Corporate Restructuring and Spin-offs</vt:lpstr>
      <vt:lpstr>Broadly Restructuring the Business Lineup Through a Mix of Divestitures and New Acquisitions</vt:lpstr>
      <vt:lpstr>End of Main Content</vt:lpstr>
      <vt:lpstr>Accessibility Content: Text Alternatives for Images</vt:lpstr>
      <vt:lpstr>CHAPTER 8 - Text Alternative</vt:lpstr>
      <vt:lpstr>Figure 8.1 Strategic Themes of Multi business Corporation - Text Alternative</vt:lpstr>
      <vt:lpstr>Figure 8.2 Related Diversification Is Built upon Competitively Valuable Strategic Fit in Value Chain Activities - Text Alternative</vt:lpstr>
      <vt:lpstr>Figure 8.3 A Nine-Cell Industry Attractiveness–Competitive Strength Matrix - Text Alternative</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08: Corporate Strategy: Diversification and the Multibusiness Company</dc:title>
  <dc:creator>MHE</dc:creator>
  <cp:keywords>PPT</cp:keywords>
  <cp:lastModifiedBy>Pradeep Kumar</cp:lastModifiedBy>
  <cp:revision>292</cp:revision>
  <dcterms:created xsi:type="dcterms:W3CDTF">2022-10-14T14:05:43Z</dcterms:created>
  <dcterms:modified xsi:type="dcterms:W3CDTF">2023-03-21T10:03:51Z</dcterms:modified>
</cp:coreProperties>
</file>