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89E2A-5AD1-60B2-FE0D-5E211881F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6004B-FD9E-4A5E-EFD8-F6A5C5B15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4D9F-BEEE-4121-C91B-F5BDA9A23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1F4-030E-4B9F-8297-51FB666C261C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51A9-D3F6-84AB-CD60-E750E7F3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FAD7E-84B3-1A68-F6E5-0578A78F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6A8-E7E0-4136-8C5C-7AAA318F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7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FD31-AEF0-95B8-CF6B-9549009BC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E7AA7-7A4B-50E2-A4F0-69B3AEED2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0D8A3-C914-0C71-2AA8-9C005411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1F4-030E-4B9F-8297-51FB666C261C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38548-F2B1-43D1-C41C-2E374938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7F6FD-B1B7-3EEC-B725-C83DB620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6A8-E7E0-4136-8C5C-7AAA318F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3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D432E-2E8E-E21F-A439-E356BE9F8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EF67E-61F2-C0CA-1DA4-B9A451F79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822C-D13C-5E85-24FE-EA27175E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1F4-030E-4B9F-8297-51FB666C261C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D6D60-76E7-FE07-F42F-C448AF36E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FD791-9DAD-DC80-5C44-D9FAA3C2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6A8-E7E0-4136-8C5C-7AAA318F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5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97BD-0F20-9A45-B0DB-BADD644A8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F04ED-2670-E47E-3686-2A9AA9A4B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0DF57-EA37-4A56-D0E6-FE72FC7C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1F4-030E-4B9F-8297-51FB666C261C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197C8-9988-F808-1408-F334F147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D332B-6156-EFA1-C2FC-C6D40901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6A8-E7E0-4136-8C5C-7AAA318F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7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25DA3-47C0-18CC-FF00-5A7A265E4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78548-C3CF-7FC4-21D4-055FF0B1F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C152C-0231-3665-9F3F-6E970646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1F4-030E-4B9F-8297-51FB666C261C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29BFB-765A-E98E-E663-9546B7F6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4A9E1-3703-97DB-BC1F-445833F0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6A8-E7E0-4136-8C5C-7AAA318F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5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E02D-116D-3BDD-7CD3-0AFA05AC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9995A-BE60-D6DC-EC7B-3B9AC2B7B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259D9-F52B-8931-50DC-051DD2F50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0EDF2-B594-59CA-269C-8A673248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1F4-030E-4B9F-8297-51FB666C261C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A3071-3C3E-3FEF-630A-6442CAA1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3975B-34EB-8DF5-39FB-F1984177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6A8-E7E0-4136-8C5C-7AAA318F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6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053F4-DB36-66D7-A823-B39C65EE7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91138-3822-EE34-10D9-E81F6A73C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3E9E3-41F5-6EA3-8B62-E65A7D020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EE380-D72C-66CB-EA45-714B34434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0BA60-8590-BEB4-D3A7-CB7F15FA3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CEACE6-B8F3-09CD-EC30-A1E5AAF00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1F4-030E-4B9F-8297-51FB666C261C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3A4C90-1F58-0995-AC1C-D51F35B2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B0DD0-72BF-CF08-768F-8F9FAE17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6A8-E7E0-4136-8C5C-7AAA318F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8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C61DA-0482-2159-C210-EFF741566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C2768-35B1-4212-ED57-CB9C4638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1F4-030E-4B9F-8297-51FB666C261C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0C1EA-D377-928C-93DA-79867CB7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A8EBB-1CEC-A59B-05F7-1CB2BD63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6A8-E7E0-4136-8C5C-7AAA318F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C47CC-5E15-ACE3-541A-0BAA01154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1F4-030E-4B9F-8297-51FB666C261C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469C8-DE4D-E8AF-74A1-2A3319755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9C5B7-4C39-DA6F-E5D8-F975A946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6A8-E7E0-4136-8C5C-7AAA318F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7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92E5-67F1-229B-BB7D-5110889E2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6D321-2866-8F37-D745-2DD72C39D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230D8-D71A-A97A-CB7B-3589B1EC3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E4357-03CF-EDA3-54E1-22D94F99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1F4-030E-4B9F-8297-51FB666C261C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8131D-E604-02CB-40D7-739FA44CC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BA486-8A9A-384D-6821-A30B8764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6A8-E7E0-4136-8C5C-7AAA318F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7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4BC8E-360D-7F00-F286-5CDEEC4D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2D51CA-FC92-793E-E421-3506CE1FC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F8F90-F78F-7793-9507-2082B4601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67F21-59B0-B7C5-ADD1-939E3C00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1F4-030E-4B9F-8297-51FB666C261C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F642C-25E7-F4F7-41DD-AD1500A2B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116B5-4E20-E3DE-094D-1AF8C14B4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56A8-E7E0-4136-8C5C-7AAA318F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9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1EBA1-739E-9F61-BEEF-83240051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9F17E-C106-DBF9-0A97-F420A7367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9AED4-BB87-AFEB-FD4A-A083CDAF9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1F4-030E-4B9F-8297-51FB666C261C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4225D-7A0E-47F9-81A1-880C5CAD0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849A3-C68F-C4C9-9967-C9323C69E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D56A8-E7E0-4136-8C5C-7AAA318F7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1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1B42-5361-6D94-DE44-F2EF0728E2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3BA9B-98EF-5548-D9F8-1A7406D57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5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9911-DBB9-5A2F-E2C4-DE162ED6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Descriptions – As Published on Kaggle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87CAE-77F4-3C53-4B08-FE0045A03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Age: age of the patient [years]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Sex: sex of the patient [M: Male, F: Female]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 err="1">
                <a:effectLst/>
                <a:latin typeface="Inter"/>
              </a:rPr>
              <a:t>ChestPainType</a:t>
            </a:r>
            <a:r>
              <a:rPr lang="en-US" b="0" i="0" dirty="0">
                <a:effectLst/>
                <a:latin typeface="Inter"/>
              </a:rPr>
              <a:t>: chest pain type [TA: Typical Angina, ATA: Atypical Angina, NAP: Non-Anginal Pain, ASY: Asymptomatic]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 err="1">
                <a:effectLst/>
                <a:latin typeface="Inter"/>
              </a:rPr>
              <a:t>RestingBP</a:t>
            </a:r>
            <a:r>
              <a:rPr lang="en-US" b="0" i="0" dirty="0">
                <a:effectLst/>
                <a:latin typeface="Inter"/>
              </a:rPr>
              <a:t>: resting blood pressure [mm Hg]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Cholesterol: serum cholesterol [mm/dl]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 err="1">
                <a:effectLst/>
                <a:latin typeface="Inter"/>
              </a:rPr>
              <a:t>FastingBS</a:t>
            </a:r>
            <a:r>
              <a:rPr lang="en-US" b="0" i="0" dirty="0">
                <a:effectLst/>
                <a:latin typeface="Inter"/>
              </a:rPr>
              <a:t>: fasting blood sugar [1: if </a:t>
            </a:r>
            <a:r>
              <a:rPr lang="en-US" b="0" i="0" dirty="0" err="1">
                <a:effectLst/>
                <a:latin typeface="Inter"/>
              </a:rPr>
              <a:t>FastingBS</a:t>
            </a:r>
            <a:r>
              <a:rPr lang="en-US" b="0" i="0" dirty="0">
                <a:effectLst/>
                <a:latin typeface="Inter"/>
              </a:rPr>
              <a:t> &gt; 120 mg/dl, 0: otherwise]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 err="1">
                <a:effectLst/>
                <a:latin typeface="Inter"/>
              </a:rPr>
              <a:t>RestingECG</a:t>
            </a:r>
            <a:r>
              <a:rPr lang="en-US" b="0" i="0" dirty="0">
                <a:effectLst/>
                <a:latin typeface="Inter"/>
              </a:rPr>
              <a:t>: resting electrocardiogram results [Normal: Normal, ST: having ST-T wave abnormality (T wave inversions and/or ST elevation or depression of &gt; 0.05 mV), LVH: showing probable or definite left ventricular hypertrophy by Estes' criteria]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 err="1">
                <a:effectLst/>
                <a:latin typeface="Inter"/>
              </a:rPr>
              <a:t>MaxHR</a:t>
            </a:r>
            <a:r>
              <a:rPr lang="en-US" b="0" i="0" dirty="0">
                <a:effectLst/>
                <a:latin typeface="Inter"/>
              </a:rPr>
              <a:t>: maximum heart rate achieved [Numeric value between 60 and 202]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 err="1">
                <a:effectLst/>
                <a:latin typeface="Inter"/>
              </a:rPr>
              <a:t>ExerciseAngina</a:t>
            </a:r>
            <a:r>
              <a:rPr lang="en-US" b="0" i="0" dirty="0">
                <a:effectLst/>
                <a:latin typeface="Inter"/>
              </a:rPr>
              <a:t>: exercise-induced angina [Y: Yes, N: No]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 err="1">
                <a:effectLst/>
                <a:latin typeface="Inter"/>
              </a:rPr>
              <a:t>Oldpeak</a:t>
            </a:r>
            <a:r>
              <a:rPr lang="en-US" b="0" i="0" dirty="0">
                <a:effectLst/>
                <a:latin typeface="Inter"/>
              </a:rPr>
              <a:t>: </a:t>
            </a:r>
            <a:r>
              <a:rPr lang="en-US" b="0" i="0" dirty="0" err="1">
                <a:effectLst/>
                <a:latin typeface="Inter"/>
              </a:rPr>
              <a:t>oldpeak</a:t>
            </a:r>
            <a:r>
              <a:rPr lang="en-US" b="0" i="0" dirty="0">
                <a:effectLst/>
                <a:latin typeface="Inter"/>
              </a:rPr>
              <a:t> = ST [Numeric value measured in depression]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 err="1">
                <a:effectLst/>
                <a:latin typeface="Inter"/>
              </a:rPr>
              <a:t>ST_Slope</a:t>
            </a:r>
            <a:r>
              <a:rPr lang="en-US" b="0" i="0" dirty="0">
                <a:effectLst/>
                <a:latin typeface="Inter"/>
              </a:rPr>
              <a:t>: the slope of the peak exercise ST segment [Up: upsloping, Flat: flat, Down: </a:t>
            </a:r>
            <a:r>
              <a:rPr lang="en-US" b="0" i="0" dirty="0" err="1">
                <a:effectLst/>
                <a:latin typeface="Inter"/>
              </a:rPr>
              <a:t>downsloping</a:t>
            </a:r>
            <a:r>
              <a:rPr lang="en-US" b="0" i="0" dirty="0">
                <a:effectLst/>
                <a:latin typeface="Inter"/>
              </a:rPr>
              <a:t>]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 err="1">
                <a:effectLst/>
                <a:latin typeface="Inter"/>
              </a:rPr>
              <a:t>HeartDisease</a:t>
            </a:r>
            <a:r>
              <a:rPr lang="en-US" b="0" i="0" dirty="0">
                <a:effectLst/>
                <a:latin typeface="Inter"/>
              </a:rPr>
              <a:t>: output class [1: heart disease, 0: Normal]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3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4EED-676F-A01D-3F43-F8E05060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Descriptions - Clarifications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531D2-2E54-B384-7E8D-E36218FA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Chest Pain Type</a:t>
            </a:r>
          </a:p>
          <a:p>
            <a:pPr lvl="1"/>
            <a:r>
              <a:rPr lang="en-US" dirty="0"/>
              <a:t>Typical Angina [TA]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Substernal pain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brought on by exertion or emotional stress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Relieved by stopping activity or administering </a:t>
            </a:r>
            <a:r>
              <a:rPr lang="en-US" dirty="0" err="1"/>
              <a:t>nitroglycerides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Atypical Angina [ATA] </a:t>
            </a:r>
          </a:p>
          <a:p>
            <a:pPr lvl="2"/>
            <a:r>
              <a:rPr lang="en-US" dirty="0"/>
              <a:t>When 2 of the 3 typical angina symptoms are present</a:t>
            </a:r>
          </a:p>
          <a:p>
            <a:pPr lvl="1"/>
            <a:r>
              <a:rPr lang="en-US" dirty="0"/>
              <a:t>Non-Anginal Pain</a:t>
            </a:r>
          </a:p>
          <a:p>
            <a:pPr lvl="2"/>
            <a:r>
              <a:rPr lang="en-US" dirty="0"/>
              <a:t>Pain that occurs near the heart without being related to heart disease.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40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996C-0901-9D45-85F4-CF695762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Descriptions - Clarifications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73491-8250-1273-BF06-1DD1DF5CF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Inter"/>
              </a:rPr>
              <a:t>Resting Electrocardiogram [</a:t>
            </a:r>
            <a:r>
              <a:rPr lang="en-US" b="0" i="0" dirty="0" err="1">
                <a:effectLst/>
                <a:latin typeface="Inter"/>
              </a:rPr>
              <a:t>RestingECG</a:t>
            </a:r>
            <a:r>
              <a:rPr lang="en-US" b="0" i="0" dirty="0">
                <a:effectLst/>
                <a:latin typeface="Inter"/>
              </a:rPr>
              <a:t>]</a:t>
            </a:r>
          </a:p>
          <a:p>
            <a:pPr lvl="1"/>
            <a:r>
              <a:rPr lang="en-US" b="0" i="0" dirty="0">
                <a:effectLst/>
                <a:latin typeface="Inter"/>
              </a:rPr>
              <a:t>The </a:t>
            </a:r>
            <a:r>
              <a:rPr lang="en-US" b="0" i="0" dirty="0" err="1">
                <a:effectLst/>
                <a:latin typeface="Inter"/>
              </a:rPr>
              <a:t>nonnomal</a:t>
            </a:r>
            <a:r>
              <a:rPr lang="en-US" b="0" i="0" dirty="0">
                <a:effectLst/>
                <a:latin typeface="Inter"/>
              </a:rPr>
              <a:t> ca</a:t>
            </a:r>
            <a:r>
              <a:rPr lang="en-US" dirty="0">
                <a:latin typeface="Inter"/>
              </a:rPr>
              <a:t>tegories are results of an ECG.  Each is indicative of a different damage state of the heart.  i.e. Left </a:t>
            </a:r>
            <a:r>
              <a:rPr lang="en-US" dirty="0" err="1">
                <a:latin typeface="Inter"/>
              </a:rPr>
              <a:t>ventrical</a:t>
            </a:r>
            <a:r>
              <a:rPr lang="en-US" dirty="0">
                <a:latin typeface="Inter"/>
              </a:rPr>
              <a:t> hardening, myocardial </a:t>
            </a:r>
            <a:r>
              <a:rPr lang="en-US" dirty="0" err="1">
                <a:latin typeface="Inter"/>
              </a:rPr>
              <a:t>eschemia</a:t>
            </a:r>
            <a:r>
              <a:rPr lang="en-US" dirty="0">
                <a:latin typeface="Inter"/>
              </a:rPr>
              <a:t>, coronary artery occlusion.</a:t>
            </a:r>
          </a:p>
          <a:p>
            <a:pPr lvl="1"/>
            <a:r>
              <a:rPr lang="en-US" b="0" i="0" dirty="0">
                <a:effectLst/>
                <a:latin typeface="Inter"/>
              </a:rPr>
              <a:t>The ST keyword has di</a:t>
            </a:r>
            <a:r>
              <a:rPr lang="en-US" dirty="0">
                <a:latin typeface="Inter"/>
              </a:rPr>
              <a:t>fferent abnormalities lumped into this feature.  This will not be an issue for modelling since the models need not be fully interpretable for this academic exercise.</a:t>
            </a:r>
          </a:p>
          <a:p>
            <a:r>
              <a:rPr lang="en-US" dirty="0"/>
              <a:t>Exercise-Induced Angina [</a:t>
            </a:r>
            <a:r>
              <a:rPr lang="en-US" dirty="0" err="1"/>
              <a:t>ExerciseAngina</a:t>
            </a:r>
            <a:r>
              <a:rPr lang="en-US" dirty="0"/>
              <a:t>]</a:t>
            </a:r>
          </a:p>
          <a:p>
            <a:pPr lvl="1"/>
            <a:r>
              <a:rPr lang="en-US" dirty="0" err="1"/>
              <a:t>Oldpeak</a:t>
            </a:r>
            <a:r>
              <a:rPr lang="en-US" dirty="0"/>
              <a:t> and </a:t>
            </a:r>
            <a:r>
              <a:rPr lang="en-US" dirty="0" err="1"/>
              <a:t>ST_Slope</a:t>
            </a:r>
            <a:r>
              <a:rPr lang="en-US" dirty="0"/>
              <a:t> features describe the ECG taken during exercise.  </a:t>
            </a:r>
          </a:p>
          <a:p>
            <a:endParaRPr lang="en-US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670110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AF82-8EFE-C395-629C-39C789DA3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EFAA4-99A2-9810-5F01-EC6F653A1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these models are to assist Doctors in diagnosing heart disease based on the features present.  </a:t>
            </a:r>
          </a:p>
          <a:p>
            <a:r>
              <a:rPr lang="en-US" dirty="0"/>
              <a:t>The dataset contains 918 observations.  Of these observations, 508 have been previously diagnosed with heart disease [</a:t>
            </a:r>
            <a:r>
              <a:rPr lang="en-US" dirty="0" err="1"/>
              <a:t>HeartDisease</a:t>
            </a:r>
            <a:r>
              <a:rPr lang="en-US" dirty="0"/>
              <a:t> = 1].</a:t>
            </a:r>
          </a:p>
          <a:p>
            <a:r>
              <a:rPr lang="en-US" dirty="0"/>
              <a:t>This dataset </a:t>
            </a:r>
            <a:r>
              <a:rPr lang="en-US"/>
              <a:t>is balanced.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1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420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Inter</vt:lpstr>
      <vt:lpstr>Office Theme</vt:lpstr>
      <vt:lpstr>PowerPoint Presentation</vt:lpstr>
      <vt:lpstr>Feature Descriptions – As Published on Kaggle</vt:lpstr>
      <vt:lpstr>Feature Descriptions - Clarifications</vt:lpstr>
      <vt:lpstr>Feature Descriptions - Clarifications</vt:lpstr>
      <vt:lpstr>Target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Matrona</dc:creator>
  <cp:lastModifiedBy>Michael Matrona</cp:lastModifiedBy>
  <cp:revision>2</cp:revision>
  <dcterms:created xsi:type="dcterms:W3CDTF">2022-05-29T13:37:23Z</dcterms:created>
  <dcterms:modified xsi:type="dcterms:W3CDTF">2022-05-29T14:33:33Z</dcterms:modified>
</cp:coreProperties>
</file>