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9CA6-BBCC-430E-9990-D0C2D4CFB4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AC27D0-52DF-483C-93A0-25A93CA6CD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50BF0B-F0F9-4ABE-9E49-EB8226CB4DE8}"/>
              </a:ext>
            </a:extLst>
          </p:cNvPr>
          <p:cNvSpPr>
            <a:spLocks noGrp="1"/>
          </p:cNvSpPr>
          <p:nvPr>
            <p:ph type="dt" sz="half" idx="10"/>
          </p:nvPr>
        </p:nvSpPr>
        <p:spPr/>
        <p:txBody>
          <a:bodyPr/>
          <a:lstStyle/>
          <a:p>
            <a:fld id="{FFAAECC9-DA60-4B3D-8B57-465E6863E578}" type="datetimeFigureOut">
              <a:rPr lang="en-US" smtClean="0"/>
              <a:t>4/30/2022</a:t>
            </a:fld>
            <a:endParaRPr lang="en-US"/>
          </a:p>
        </p:txBody>
      </p:sp>
      <p:sp>
        <p:nvSpPr>
          <p:cNvPr id="5" name="Footer Placeholder 4">
            <a:extLst>
              <a:ext uri="{FF2B5EF4-FFF2-40B4-BE49-F238E27FC236}">
                <a16:creationId xmlns:a16="http://schemas.microsoft.com/office/drawing/2014/main" id="{27A7FDDE-7D0C-4D2A-ACBA-07A707B74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D3D5B-4481-4C5C-8582-32D851BA7F16}"/>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3367014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49D1-679C-42ED-9CB2-8351EAF4F4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8386E3-A857-4690-9230-CEAE73CFCE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C2033-F632-4609-990A-3B4AE92BEEB0}"/>
              </a:ext>
            </a:extLst>
          </p:cNvPr>
          <p:cNvSpPr>
            <a:spLocks noGrp="1"/>
          </p:cNvSpPr>
          <p:nvPr>
            <p:ph type="dt" sz="half" idx="10"/>
          </p:nvPr>
        </p:nvSpPr>
        <p:spPr/>
        <p:txBody>
          <a:bodyPr/>
          <a:lstStyle/>
          <a:p>
            <a:fld id="{FFAAECC9-DA60-4B3D-8B57-465E6863E578}" type="datetimeFigureOut">
              <a:rPr lang="en-US" smtClean="0"/>
              <a:t>4/30/2022</a:t>
            </a:fld>
            <a:endParaRPr lang="en-US"/>
          </a:p>
        </p:txBody>
      </p:sp>
      <p:sp>
        <p:nvSpPr>
          <p:cNvPr id="5" name="Footer Placeholder 4">
            <a:extLst>
              <a:ext uri="{FF2B5EF4-FFF2-40B4-BE49-F238E27FC236}">
                <a16:creationId xmlns:a16="http://schemas.microsoft.com/office/drawing/2014/main" id="{4A05272F-49C1-480C-BF62-92458AF16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8CE6E-16A6-46EC-9C54-CA0BD77565BF}"/>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3046041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5722AE-B3FD-456F-BCE6-814D932396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0FA111-A5C9-4E87-9CDB-4D18F0026C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9CDA2-CB03-4727-9DF6-36601D78EAA0}"/>
              </a:ext>
            </a:extLst>
          </p:cNvPr>
          <p:cNvSpPr>
            <a:spLocks noGrp="1"/>
          </p:cNvSpPr>
          <p:nvPr>
            <p:ph type="dt" sz="half" idx="10"/>
          </p:nvPr>
        </p:nvSpPr>
        <p:spPr/>
        <p:txBody>
          <a:bodyPr/>
          <a:lstStyle/>
          <a:p>
            <a:fld id="{FFAAECC9-DA60-4B3D-8B57-465E6863E578}" type="datetimeFigureOut">
              <a:rPr lang="en-US" smtClean="0"/>
              <a:t>4/30/2022</a:t>
            </a:fld>
            <a:endParaRPr lang="en-US"/>
          </a:p>
        </p:txBody>
      </p:sp>
      <p:sp>
        <p:nvSpPr>
          <p:cNvPr id="5" name="Footer Placeholder 4">
            <a:extLst>
              <a:ext uri="{FF2B5EF4-FFF2-40B4-BE49-F238E27FC236}">
                <a16:creationId xmlns:a16="http://schemas.microsoft.com/office/drawing/2014/main" id="{290A424B-97A6-469F-A678-28B752A6B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0F704-1954-4C48-AE54-431F38703CC1}"/>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363244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6A54-2502-48A8-A813-41E2CC199C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E1C4A4-603A-46F9-9D7B-596BE83D32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487A2C-5BEA-448C-B3F5-E0C3D3115E4A}"/>
              </a:ext>
            </a:extLst>
          </p:cNvPr>
          <p:cNvSpPr>
            <a:spLocks noGrp="1"/>
          </p:cNvSpPr>
          <p:nvPr>
            <p:ph type="dt" sz="half" idx="10"/>
          </p:nvPr>
        </p:nvSpPr>
        <p:spPr/>
        <p:txBody>
          <a:bodyPr/>
          <a:lstStyle/>
          <a:p>
            <a:fld id="{FFAAECC9-DA60-4B3D-8B57-465E6863E578}" type="datetimeFigureOut">
              <a:rPr lang="en-US" smtClean="0"/>
              <a:t>4/30/2022</a:t>
            </a:fld>
            <a:endParaRPr lang="en-US"/>
          </a:p>
        </p:txBody>
      </p:sp>
      <p:sp>
        <p:nvSpPr>
          <p:cNvPr id="5" name="Footer Placeholder 4">
            <a:extLst>
              <a:ext uri="{FF2B5EF4-FFF2-40B4-BE49-F238E27FC236}">
                <a16:creationId xmlns:a16="http://schemas.microsoft.com/office/drawing/2014/main" id="{E590F20F-9A5E-404C-B276-266652D31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D250D-4441-4343-8487-EA882C573A5C}"/>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136834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0AF22-3D0D-4F6E-94E0-40A4109DB6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AC0558-3432-4D4D-9D4E-05AE34828F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24ADAD-831E-4672-8692-A77B2F910585}"/>
              </a:ext>
            </a:extLst>
          </p:cNvPr>
          <p:cNvSpPr>
            <a:spLocks noGrp="1"/>
          </p:cNvSpPr>
          <p:nvPr>
            <p:ph type="dt" sz="half" idx="10"/>
          </p:nvPr>
        </p:nvSpPr>
        <p:spPr/>
        <p:txBody>
          <a:bodyPr/>
          <a:lstStyle/>
          <a:p>
            <a:fld id="{FFAAECC9-DA60-4B3D-8B57-465E6863E578}" type="datetimeFigureOut">
              <a:rPr lang="en-US" smtClean="0"/>
              <a:t>4/30/2022</a:t>
            </a:fld>
            <a:endParaRPr lang="en-US"/>
          </a:p>
        </p:txBody>
      </p:sp>
      <p:sp>
        <p:nvSpPr>
          <p:cNvPr id="5" name="Footer Placeholder 4">
            <a:extLst>
              <a:ext uri="{FF2B5EF4-FFF2-40B4-BE49-F238E27FC236}">
                <a16:creationId xmlns:a16="http://schemas.microsoft.com/office/drawing/2014/main" id="{894CA738-B3B8-43C5-ACB5-03CCAEDCB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E1418-07F3-4DFC-A8E7-43AEA04078C9}"/>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4004535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F1F5-7FCB-41B9-9693-734E6F47DE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A765A4-96BF-4BD4-8A6A-A82411610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F5C983-A016-471B-8F47-6A5A6D2B7D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C25F39-6728-4FA0-90DE-38588A74B85B}"/>
              </a:ext>
            </a:extLst>
          </p:cNvPr>
          <p:cNvSpPr>
            <a:spLocks noGrp="1"/>
          </p:cNvSpPr>
          <p:nvPr>
            <p:ph type="dt" sz="half" idx="10"/>
          </p:nvPr>
        </p:nvSpPr>
        <p:spPr/>
        <p:txBody>
          <a:bodyPr/>
          <a:lstStyle/>
          <a:p>
            <a:fld id="{FFAAECC9-DA60-4B3D-8B57-465E6863E578}" type="datetimeFigureOut">
              <a:rPr lang="en-US" smtClean="0"/>
              <a:t>4/30/2022</a:t>
            </a:fld>
            <a:endParaRPr lang="en-US"/>
          </a:p>
        </p:txBody>
      </p:sp>
      <p:sp>
        <p:nvSpPr>
          <p:cNvPr id="6" name="Footer Placeholder 5">
            <a:extLst>
              <a:ext uri="{FF2B5EF4-FFF2-40B4-BE49-F238E27FC236}">
                <a16:creationId xmlns:a16="http://schemas.microsoft.com/office/drawing/2014/main" id="{AC86BDD7-83E4-49FD-8E92-D7781EF393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A650DD-73AC-4930-B17B-72900AF3C2D6}"/>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175107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1B3D-0727-4433-B24E-7E5A73E40E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2CE48F-99CE-46B9-B274-ADB4A24289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DD545-14A8-43A4-B945-D3B3A655CC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F9EC61-738C-4392-A8F7-011BE3153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07140F-F949-4B51-A807-0FAF3FF33A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CB352F-4725-490E-9958-0D602E90BC8A}"/>
              </a:ext>
            </a:extLst>
          </p:cNvPr>
          <p:cNvSpPr>
            <a:spLocks noGrp="1"/>
          </p:cNvSpPr>
          <p:nvPr>
            <p:ph type="dt" sz="half" idx="10"/>
          </p:nvPr>
        </p:nvSpPr>
        <p:spPr/>
        <p:txBody>
          <a:bodyPr/>
          <a:lstStyle/>
          <a:p>
            <a:fld id="{FFAAECC9-DA60-4B3D-8B57-465E6863E578}" type="datetimeFigureOut">
              <a:rPr lang="en-US" smtClean="0"/>
              <a:t>4/30/2022</a:t>
            </a:fld>
            <a:endParaRPr lang="en-US"/>
          </a:p>
        </p:txBody>
      </p:sp>
      <p:sp>
        <p:nvSpPr>
          <p:cNvPr id="8" name="Footer Placeholder 7">
            <a:extLst>
              <a:ext uri="{FF2B5EF4-FFF2-40B4-BE49-F238E27FC236}">
                <a16:creationId xmlns:a16="http://schemas.microsoft.com/office/drawing/2014/main" id="{3D18FA8F-2BD0-45DA-81B1-CEB75FABEC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750ACD-1DB9-48F1-A554-E2609EA6D496}"/>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121043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0634-30F9-4448-962E-C100113A6A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CC929F-B832-4CB5-A157-1806D6EF036E}"/>
              </a:ext>
            </a:extLst>
          </p:cNvPr>
          <p:cNvSpPr>
            <a:spLocks noGrp="1"/>
          </p:cNvSpPr>
          <p:nvPr>
            <p:ph type="dt" sz="half" idx="10"/>
          </p:nvPr>
        </p:nvSpPr>
        <p:spPr/>
        <p:txBody>
          <a:bodyPr/>
          <a:lstStyle/>
          <a:p>
            <a:fld id="{FFAAECC9-DA60-4B3D-8B57-465E6863E578}" type="datetimeFigureOut">
              <a:rPr lang="en-US" smtClean="0"/>
              <a:t>4/30/2022</a:t>
            </a:fld>
            <a:endParaRPr lang="en-US"/>
          </a:p>
        </p:txBody>
      </p:sp>
      <p:sp>
        <p:nvSpPr>
          <p:cNvPr id="4" name="Footer Placeholder 3">
            <a:extLst>
              <a:ext uri="{FF2B5EF4-FFF2-40B4-BE49-F238E27FC236}">
                <a16:creationId xmlns:a16="http://schemas.microsoft.com/office/drawing/2014/main" id="{5DFE5A1D-FCDC-40EE-B6B8-19DA6DB526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3A79B9-6214-4BCD-A01F-818544E67C88}"/>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194198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B8E173-7C6A-4F98-8135-8F4C68AE2575}"/>
              </a:ext>
            </a:extLst>
          </p:cNvPr>
          <p:cNvSpPr>
            <a:spLocks noGrp="1"/>
          </p:cNvSpPr>
          <p:nvPr>
            <p:ph type="dt" sz="half" idx="10"/>
          </p:nvPr>
        </p:nvSpPr>
        <p:spPr/>
        <p:txBody>
          <a:bodyPr/>
          <a:lstStyle/>
          <a:p>
            <a:fld id="{FFAAECC9-DA60-4B3D-8B57-465E6863E578}" type="datetimeFigureOut">
              <a:rPr lang="en-US" smtClean="0"/>
              <a:t>4/30/2022</a:t>
            </a:fld>
            <a:endParaRPr lang="en-US"/>
          </a:p>
        </p:txBody>
      </p:sp>
      <p:sp>
        <p:nvSpPr>
          <p:cNvPr id="3" name="Footer Placeholder 2">
            <a:extLst>
              <a:ext uri="{FF2B5EF4-FFF2-40B4-BE49-F238E27FC236}">
                <a16:creationId xmlns:a16="http://schemas.microsoft.com/office/drawing/2014/main" id="{9B2ECF11-9F2B-4F05-ABD1-F15C548832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2C8146-960A-4EBD-9FB6-AF0E5027B8E1}"/>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76041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5765-448B-4876-9ADA-A3DE6B097B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910D9E-3CFE-4EEC-8E16-0914BAB360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2158AF-2E46-41EE-8777-F07B62352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168311-1A5D-42E1-8101-783D93149262}"/>
              </a:ext>
            </a:extLst>
          </p:cNvPr>
          <p:cNvSpPr>
            <a:spLocks noGrp="1"/>
          </p:cNvSpPr>
          <p:nvPr>
            <p:ph type="dt" sz="half" idx="10"/>
          </p:nvPr>
        </p:nvSpPr>
        <p:spPr/>
        <p:txBody>
          <a:bodyPr/>
          <a:lstStyle/>
          <a:p>
            <a:fld id="{FFAAECC9-DA60-4B3D-8B57-465E6863E578}" type="datetimeFigureOut">
              <a:rPr lang="en-US" smtClean="0"/>
              <a:t>4/30/2022</a:t>
            </a:fld>
            <a:endParaRPr lang="en-US"/>
          </a:p>
        </p:txBody>
      </p:sp>
      <p:sp>
        <p:nvSpPr>
          <p:cNvPr id="6" name="Footer Placeholder 5">
            <a:extLst>
              <a:ext uri="{FF2B5EF4-FFF2-40B4-BE49-F238E27FC236}">
                <a16:creationId xmlns:a16="http://schemas.microsoft.com/office/drawing/2014/main" id="{6A95E75B-9955-43DE-B1D6-495724EF4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053823-2F1B-41C3-A74F-7161AC025995}"/>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243178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ED70-55C0-4335-8E03-FCADF3DCE6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E5D55B-B786-4E03-92AB-DAB58444A6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E09DE5-EA0A-4CF0-896B-35E1FC9E1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C2574-8D8A-43AA-B8DA-EB592737107A}"/>
              </a:ext>
            </a:extLst>
          </p:cNvPr>
          <p:cNvSpPr>
            <a:spLocks noGrp="1"/>
          </p:cNvSpPr>
          <p:nvPr>
            <p:ph type="dt" sz="half" idx="10"/>
          </p:nvPr>
        </p:nvSpPr>
        <p:spPr/>
        <p:txBody>
          <a:bodyPr/>
          <a:lstStyle/>
          <a:p>
            <a:fld id="{FFAAECC9-DA60-4B3D-8B57-465E6863E578}" type="datetimeFigureOut">
              <a:rPr lang="en-US" smtClean="0"/>
              <a:t>4/30/2022</a:t>
            </a:fld>
            <a:endParaRPr lang="en-US"/>
          </a:p>
        </p:txBody>
      </p:sp>
      <p:sp>
        <p:nvSpPr>
          <p:cNvPr id="6" name="Footer Placeholder 5">
            <a:extLst>
              <a:ext uri="{FF2B5EF4-FFF2-40B4-BE49-F238E27FC236}">
                <a16:creationId xmlns:a16="http://schemas.microsoft.com/office/drawing/2014/main" id="{E08E38DB-5A50-4873-8DD6-021E5A2ECA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1F7157-CE8E-482A-968D-2B422D6A4402}"/>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995104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532FEE-EDFF-494D-9CE4-38ECF4EE01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61B18D-14C5-4311-88AB-EC52D9107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C1165-B36E-4E26-8143-3E5071BD3A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AECC9-DA60-4B3D-8B57-465E6863E578}" type="datetimeFigureOut">
              <a:rPr lang="en-US" smtClean="0"/>
              <a:t>4/30/2022</a:t>
            </a:fld>
            <a:endParaRPr lang="en-US"/>
          </a:p>
        </p:txBody>
      </p:sp>
      <p:sp>
        <p:nvSpPr>
          <p:cNvPr id="5" name="Footer Placeholder 4">
            <a:extLst>
              <a:ext uri="{FF2B5EF4-FFF2-40B4-BE49-F238E27FC236}">
                <a16:creationId xmlns:a16="http://schemas.microsoft.com/office/drawing/2014/main" id="{4A78586C-EB8B-4C31-BC93-701DCAECCF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91E3F1-27B8-43C2-802E-B144609402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36346-11A6-45F9-8EA1-8FC518977288}" type="slidenum">
              <a:rPr lang="en-US" smtClean="0"/>
              <a:t>‹#›</a:t>
            </a:fld>
            <a:endParaRPr lang="en-US"/>
          </a:p>
        </p:txBody>
      </p:sp>
    </p:spTree>
    <p:extLst>
      <p:ext uri="{BB962C8B-B14F-4D97-AF65-F5344CB8AC3E}">
        <p14:creationId xmlns:p14="http://schemas.microsoft.com/office/powerpoint/2010/main" val="2949056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fedesoriano/body-fat-prediction-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91A0-69F3-43E3-A4AD-76BB725FFB5F}"/>
              </a:ext>
            </a:extLst>
          </p:cNvPr>
          <p:cNvSpPr>
            <a:spLocks noGrp="1"/>
          </p:cNvSpPr>
          <p:nvPr>
            <p:ph type="ctrTitle"/>
          </p:nvPr>
        </p:nvSpPr>
        <p:spPr/>
        <p:txBody>
          <a:bodyPr/>
          <a:lstStyle/>
          <a:p>
            <a:r>
              <a:rPr lang="en-US" dirty="0"/>
              <a:t>IBM Machine Learning</a:t>
            </a:r>
          </a:p>
        </p:txBody>
      </p:sp>
      <p:sp>
        <p:nvSpPr>
          <p:cNvPr id="3" name="Subtitle 2">
            <a:extLst>
              <a:ext uri="{FF2B5EF4-FFF2-40B4-BE49-F238E27FC236}">
                <a16:creationId xmlns:a16="http://schemas.microsoft.com/office/drawing/2014/main" id="{C9249F9D-A9A5-4702-B506-1F8EDC57EC4A}"/>
              </a:ext>
            </a:extLst>
          </p:cNvPr>
          <p:cNvSpPr>
            <a:spLocks noGrp="1"/>
          </p:cNvSpPr>
          <p:nvPr>
            <p:ph type="subTitle" idx="1"/>
          </p:nvPr>
        </p:nvSpPr>
        <p:spPr/>
        <p:txBody>
          <a:bodyPr/>
          <a:lstStyle/>
          <a:p>
            <a:r>
              <a:rPr lang="en-US" dirty="0"/>
              <a:t>Course 2 Project – Supervised Learning</a:t>
            </a:r>
          </a:p>
        </p:txBody>
      </p:sp>
    </p:spTree>
    <p:extLst>
      <p:ext uri="{BB962C8B-B14F-4D97-AF65-F5344CB8AC3E}">
        <p14:creationId xmlns:p14="http://schemas.microsoft.com/office/powerpoint/2010/main" val="3485819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1210-0864-4E1B-983D-92EE420AEBE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63A8DCED-D54B-48D4-809C-FA3A0A21ED60}"/>
              </a:ext>
            </a:extLst>
          </p:cNvPr>
          <p:cNvSpPr>
            <a:spLocks noGrp="1"/>
          </p:cNvSpPr>
          <p:nvPr>
            <p:ph idx="1"/>
          </p:nvPr>
        </p:nvSpPr>
        <p:spPr/>
        <p:txBody>
          <a:bodyPr/>
          <a:lstStyle/>
          <a:p>
            <a:r>
              <a:rPr lang="en-US" dirty="0"/>
              <a:t>Other Models/Algorithms!!!</a:t>
            </a:r>
          </a:p>
        </p:txBody>
      </p:sp>
    </p:spTree>
    <p:extLst>
      <p:ext uri="{BB962C8B-B14F-4D97-AF65-F5344CB8AC3E}">
        <p14:creationId xmlns:p14="http://schemas.microsoft.com/office/powerpoint/2010/main" val="335883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9D9B-A912-4F39-B256-A356FAC1FDFB}"/>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D49EC1C1-08DF-45F1-B7CB-CC82FD5BC2F1}"/>
              </a:ext>
            </a:extLst>
          </p:cNvPr>
          <p:cNvSpPr>
            <a:spLocks noGrp="1"/>
          </p:cNvSpPr>
          <p:nvPr>
            <p:ph idx="1"/>
          </p:nvPr>
        </p:nvSpPr>
        <p:spPr/>
        <p:txBody>
          <a:bodyPr/>
          <a:lstStyle/>
          <a:p>
            <a:r>
              <a:rPr lang="en-US" dirty="0"/>
              <a:t>Body Fat Prediction Dataset Used from Kaggle</a:t>
            </a:r>
          </a:p>
          <a:p>
            <a:r>
              <a:rPr lang="en-US" dirty="0"/>
              <a:t>Please follow the following link for a summary of the data set and its attributes:</a:t>
            </a:r>
          </a:p>
          <a:p>
            <a:pPr lvl="1"/>
            <a:r>
              <a:rPr lang="en-US" dirty="0">
                <a:hlinkClick r:id="rId2"/>
              </a:rPr>
              <a:t>https://www.kaggle.com/datasets/fedesoriano/body-fat-prediction-dataset</a:t>
            </a:r>
            <a:endParaRPr lang="en-US" dirty="0"/>
          </a:p>
          <a:p>
            <a:r>
              <a:rPr lang="en-US" dirty="0"/>
              <a:t>Cleaning Measures were taken to ensure each column was normally distributed.  </a:t>
            </a:r>
          </a:p>
          <a:p>
            <a:pPr lvl="1"/>
            <a:r>
              <a:rPr lang="en-US" dirty="0"/>
              <a:t>Measures include:</a:t>
            </a:r>
          </a:p>
          <a:p>
            <a:pPr lvl="2"/>
            <a:r>
              <a:rPr lang="en-US" dirty="0"/>
              <a:t>Outlier removals</a:t>
            </a:r>
          </a:p>
          <a:p>
            <a:pPr lvl="2"/>
            <a:r>
              <a:rPr lang="en-US" dirty="0" err="1"/>
              <a:t>Boxcox</a:t>
            </a:r>
            <a:r>
              <a:rPr lang="en-US" dirty="0"/>
              <a:t> transformations</a:t>
            </a:r>
          </a:p>
          <a:p>
            <a:pPr lvl="1"/>
            <a:r>
              <a:rPr lang="en-US" dirty="0"/>
              <a:t>Specifics of the cleaning are outside the scope of this report</a:t>
            </a:r>
          </a:p>
          <a:p>
            <a:pPr lvl="2"/>
            <a:endParaRPr lang="en-US" dirty="0"/>
          </a:p>
          <a:p>
            <a:pPr marL="914400" lvl="2"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292142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420E-3BB9-40E4-B4F4-18B513383139}"/>
              </a:ext>
            </a:extLst>
          </p:cNvPr>
          <p:cNvSpPr>
            <a:spLocks noGrp="1"/>
          </p:cNvSpPr>
          <p:nvPr>
            <p:ph type="title"/>
          </p:nvPr>
        </p:nvSpPr>
        <p:spPr/>
        <p:txBody>
          <a:bodyPr/>
          <a:lstStyle/>
          <a:p>
            <a:r>
              <a:rPr lang="en-US" dirty="0"/>
              <a:t>Objective of the Analysis</a:t>
            </a:r>
          </a:p>
        </p:txBody>
      </p:sp>
      <p:sp>
        <p:nvSpPr>
          <p:cNvPr id="3" name="Content Placeholder 2">
            <a:extLst>
              <a:ext uri="{FF2B5EF4-FFF2-40B4-BE49-F238E27FC236}">
                <a16:creationId xmlns:a16="http://schemas.microsoft.com/office/drawing/2014/main" id="{FB0DE2EE-0205-4120-93C0-D96212C1E429}"/>
              </a:ext>
            </a:extLst>
          </p:cNvPr>
          <p:cNvSpPr>
            <a:spLocks noGrp="1"/>
          </p:cNvSpPr>
          <p:nvPr>
            <p:ph idx="1"/>
          </p:nvPr>
        </p:nvSpPr>
        <p:spPr/>
        <p:txBody>
          <a:bodyPr>
            <a:normAutofit/>
          </a:bodyPr>
          <a:lstStyle/>
          <a:p>
            <a:r>
              <a:rPr lang="en-US" dirty="0"/>
              <a:t>The goal is to train a model to predict the body fat percentage of a non-obese male using measurements that can be taken from home.  </a:t>
            </a:r>
          </a:p>
          <a:p>
            <a:r>
              <a:rPr lang="en-US" dirty="0"/>
              <a:t>The final model will circumvent the need for the hydrostatic weighing method of body fat percentage determination; reducing costs and eliminating the need of specialized equipment.</a:t>
            </a:r>
          </a:p>
          <a:p>
            <a:r>
              <a:rPr lang="en-US" dirty="0"/>
              <a:t>The project will favor interpretability over complexity. Fewer features implemented in the model are preferred to reduce home measurement error.</a:t>
            </a:r>
          </a:p>
          <a:p>
            <a:pPr lvl="1"/>
            <a:r>
              <a:rPr lang="en-US" dirty="0"/>
              <a:t>The absolute values of the model parameters can shed light on what parts of the body are sensitive to body fat accumulation.</a:t>
            </a:r>
          </a:p>
        </p:txBody>
      </p:sp>
    </p:spTree>
    <p:extLst>
      <p:ext uri="{BB962C8B-B14F-4D97-AF65-F5344CB8AC3E}">
        <p14:creationId xmlns:p14="http://schemas.microsoft.com/office/powerpoint/2010/main" val="279102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663AF-E239-4D03-9CB5-CBE9D1822FBE}"/>
              </a:ext>
            </a:extLst>
          </p:cNvPr>
          <p:cNvSpPr>
            <a:spLocks noGrp="1"/>
          </p:cNvSpPr>
          <p:nvPr>
            <p:ph type="title"/>
          </p:nvPr>
        </p:nvSpPr>
        <p:spPr/>
        <p:txBody>
          <a:bodyPr/>
          <a:lstStyle/>
          <a:p>
            <a:r>
              <a:rPr lang="en-US" dirty="0"/>
              <a:t>The Models</a:t>
            </a:r>
          </a:p>
        </p:txBody>
      </p:sp>
      <p:sp>
        <p:nvSpPr>
          <p:cNvPr id="3" name="Content Placeholder 2">
            <a:extLst>
              <a:ext uri="{FF2B5EF4-FFF2-40B4-BE49-F238E27FC236}">
                <a16:creationId xmlns:a16="http://schemas.microsoft.com/office/drawing/2014/main" id="{26AE39D7-7CFE-4E0B-A193-A19ACE370964}"/>
              </a:ext>
            </a:extLst>
          </p:cNvPr>
          <p:cNvSpPr>
            <a:spLocks noGrp="1"/>
          </p:cNvSpPr>
          <p:nvPr>
            <p:ph idx="1"/>
          </p:nvPr>
        </p:nvSpPr>
        <p:spPr/>
        <p:txBody>
          <a:bodyPr>
            <a:normAutofit/>
          </a:bodyPr>
          <a:lstStyle/>
          <a:p>
            <a:r>
              <a:rPr lang="en-US" dirty="0"/>
              <a:t>Three models were trained throughout this exercise: </a:t>
            </a:r>
          </a:p>
          <a:p>
            <a:pPr marL="914400" lvl="1" indent="-457200">
              <a:buFont typeface="+mj-lt"/>
              <a:buAutoNum type="arabicPeriod"/>
            </a:pPr>
            <a:r>
              <a:rPr lang="en-US" dirty="0"/>
              <a:t>Ordinary Least Squares (OLS)</a:t>
            </a:r>
          </a:p>
          <a:p>
            <a:pPr marL="914400" lvl="1" indent="-457200">
              <a:buFont typeface="+mj-lt"/>
              <a:buAutoNum type="arabicPeriod"/>
            </a:pPr>
            <a:r>
              <a:rPr lang="en-US" dirty="0"/>
              <a:t>Least Squares with Lasso Cost function Regularization (LASSO)</a:t>
            </a:r>
          </a:p>
          <a:p>
            <a:pPr marL="914400" lvl="1" indent="-457200">
              <a:buFont typeface="+mj-lt"/>
              <a:buAutoNum type="arabicPeriod"/>
            </a:pPr>
            <a:r>
              <a:rPr lang="en-US" dirty="0"/>
              <a:t>Least Squares with Ridge Cost function Regularization (RIDGE)</a:t>
            </a:r>
          </a:p>
          <a:p>
            <a:r>
              <a:rPr lang="en-US" dirty="0"/>
              <a:t>Polynomial Features (PF) were added as an exploratory measure.</a:t>
            </a:r>
          </a:p>
          <a:p>
            <a:pPr lvl="1"/>
            <a:r>
              <a:rPr lang="en-US" dirty="0"/>
              <a:t>OLS suffered from adding features</a:t>
            </a:r>
          </a:p>
          <a:p>
            <a:pPr lvl="1"/>
            <a:r>
              <a:rPr lang="en-US" dirty="0"/>
              <a:t>RIDGE and LASSO did not gain a clear benefit from introduction of PFs</a:t>
            </a:r>
          </a:p>
          <a:p>
            <a:r>
              <a:rPr lang="en-US" dirty="0"/>
              <a:t>All models from each category were trained using the same train/test splits. New splits were only used for varying the number of PFs</a:t>
            </a:r>
          </a:p>
        </p:txBody>
      </p:sp>
    </p:spTree>
    <p:extLst>
      <p:ext uri="{BB962C8B-B14F-4D97-AF65-F5344CB8AC3E}">
        <p14:creationId xmlns:p14="http://schemas.microsoft.com/office/powerpoint/2010/main" val="351190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DA22-A37E-4242-9583-DF310F93061B}"/>
              </a:ext>
            </a:extLst>
          </p:cNvPr>
          <p:cNvSpPr>
            <a:spLocks noGrp="1"/>
          </p:cNvSpPr>
          <p:nvPr>
            <p:ph type="title"/>
          </p:nvPr>
        </p:nvSpPr>
        <p:spPr/>
        <p:txBody>
          <a:bodyPr/>
          <a:lstStyle/>
          <a:p>
            <a:r>
              <a:rPr lang="en-US" dirty="0"/>
              <a:t>Model Details – No Polynomial Features </a:t>
            </a:r>
          </a:p>
        </p:txBody>
      </p:sp>
      <p:sp>
        <p:nvSpPr>
          <p:cNvPr id="6" name="TextBox 5">
            <a:extLst>
              <a:ext uri="{FF2B5EF4-FFF2-40B4-BE49-F238E27FC236}">
                <a16:creationId xmlns:a16="http://schemas.microsoft.com/office/drawing/2014/main" id="{98725577-1D7D-4CF7-BC16-699DF2A7B614}"/>
              </a:ext>
            </a:extLst>
          </p:cNvPr>
          <p:cNvSpPr txBox="1"/>
          <p:nvPr/>
        </p:nvSpPr>
        <p:spPr>
          <a:xfrm>
            <a:off x="5098211" y="1690688"/>
            <a:ext cx="625558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data frame shown here is sorted by feature importance in the Lasso model.</a:t>
            </a:r>
          </a:p>
          <a:p>
            <a:pPr marL="285750" indent="-285750">
              <a:buFont typeface="Arial" panose="020B0604020202020204" pitchFamily="34" charset="0"/>
              <a:buChar char="•"/>
            </a:pPr>
            <a:r>
              <a:rPr lang="en-US" dirty="0"/>
              <a:t>Interestingly, the relative rank of feature importance's were model dependent. </a:t>
            </a:r>
          </a:p>
          <a:p>
            <a:pPr marL="742950" lvl="1" indent="-285750">
              <a:buFont typeface="Arial" panose="020B0604020202020204" pitchFamily="34" charset="0"/>
              <a:buChar char="•"/>
            </a:pPr>
            <a:r>
              <a:rPr lang="en-US" dirty="0"/>
              <a:t>I.e. Wrist circumference has a higher importance than BMI in the Lasso Model, but these relative ranks are reversed in the Ridge model.</a:t>
            </a:r>
          </a:p>
          <a:p>
            <a:pPr marL="285750" indent="-285750">
              <a:buFont typeface="Arial" panose="020B0604020202020204" pitchFamily="34" charset="0"/>
              <a:buChar char="•"/>
            </a:pPr>
            <a:r>
              <a:rPr lang="en-US" dirty="0"/>
              <a:t>The 0-weight features in the LASSO model can be used to guide feature elimination.  When simpler models are desired</a:t>
            </a:r>
          </a:p>
        </p:txBody>
      </p:sp>
      <p:pic>
        <p:nvPicPr>
          <p:cNvPr id="4" name="Picture 3">
            <a:extLst>
              <a:ext uri="{FF2B5EF4-FFF2-40B4-BE49-F238E27FC236}">
                <a16:creationId xmlns:a16="http://schemas.microsoft.com/office/drawing/2014/main" id="{DB638E26-EAC0-450D-A07F-F8644D09B27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0" y="1399050"/>
            <a:ext cx="4051145" cy="4955769"/>
          </a:xfrm>
          <a:prstGeom prst="rect">
            <a:avLst/>
          </a:prstGeom>
        </p:spPr>
      </p:pic>
    </p:spTree>
    <p:extLst>
      <p:ext uri="{BB962C8B-B14F-4D97-AF65-F5344CB8AC3E}">
        <p14:creationId xmlns:p14="http://schemas.microsoft.com/office/powerpoint/2010/main" val="1782789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2669-573B-48D4-B11C-9EB6CFE39ED3}"/>
              </a:ext>
            </a:extLst>
          </p:cNvPr>
          <p:cNvSpPr>
            <a:spLocks noGrp="1"/>
          </p:cNvSpPr>
          <p:nvPr>
            <p:ph type="title"/>
          </p:nvPr>
        </p:nvSpPr>
        <p:spPr/>
        <p:txBody>
          <a:bodyPr/>
          <a:lstStyle/>
          <a:p>
            <a:r>
              <a:rPr lang="en-US" dirty="0"/>
              <a:t>Model Details – No Polynomial Features </a:t>
            </a:r>
          </a:p>
        </p:txBody>
      </p:sp>
      <p:sp>
        <p:nvSpPr>
          <p:cNvPr id="3" name="Content Placeholder 2">
            <a:extLst>
              <a:ext uri="{FF2B5EF4-FFF2-40B4-BE49-F238E27FC236}">
                <a16:creationId xmlns:a16="http://schemas.microsoft.com/office/drawing/2014/main" id="{A3AE6BC0-B6A8-4001-9FE6-3886D7398916}"/>
              </a:ext>
            </a:extLst>
          </p:cNvPr>
          <p:cNvSpPr>
            <a:spLocks noGrp="1"/>
          </p:cNvSpPr>
          <p:nvPr>
            <p:ph idx="1"/>
          </p:nvPr>
        </p:nvSpPr>
        <p:spPr/>
        <p:txBody>
          <a:bodyPr>
            <a:normAutofit fontScale="85000" lnSpcReduction="20000"/>
          </a:bodyPr>
          <a:lstStyle/>
          <a:p>
            <a:r>
              <a:rPr lang="en-US" dirty="0"/>
              <a:t>All models trained on the same standardized train/test split</a:t>
            </a:r>
          </a:p>
          <a:p>
            <a:pPr lvl="1"/>
            <a:r>
              <a:rPr lang="en-US" dirty="0"/>
              <a:t>The results of cross validation not presented here; however, cross validation of the entire dataset was used to guide the hyperparameter selection in the LASSO and RIDGE models.</a:t>
            </a:r>
          </a:p>
          <a:p>
            <a:r>
              <a:rPr lang="en-US" dirty="0"/>
              <a:t>Coefficients of Variation (r2_score):</a:t>
            </a:r>
          </a:p>
          <a:p>
            <a:pPr lvl="1"/>
            <a:r>
              <a:rPr lang="en-US" dirty="0"/>
              <a:t>OLS – 0.661</a:t>
            </a:r>
          </a:p>
          <a:p>
            <a:pPr lvl="1"/>
            <a:r>
              <a:rPr lang="en-US" dirty="0"/>
              <a:t>LASSO – 0.661</a:t>
            </a:r>
          </a:p>
          <a:p>
            <a:pPr lvl="1"/>
            <a:r>
              <a:rPr lang="en-US" dirty="0"/>
              <a:t>RIDGE – 0.636</a:t>
            </a:r>
          </a:p>
          <a:p>
            <a:r>
              <a:rPr lang="en-US" dirty="0"/>
              <a:t>Alpha</a:t>
            </a:r>
          </a:p>
          <a:p>
            <a:pPr lvl="1"/>
            <a:r>
              <a:rPr lang="en-US" dirty="0"/>
              <a:t>LASSO – 0.223</a:t>
            </a:r>
          </a:p>
          <a:p>
            <a:pPr lvl="1"/>
            <a:r>
              <a:rPr lang="en-US" dirty="0"/>
              <a:t>RIDGE – 9.666</a:t>
            </a:r>
          </a:p>
          <a:p>
            <a:r>
              <a:rPr lang="en-US" dirty="0"/>
              <a:t>Sum of |Coefficients|</a:t>
            </a:r>
          </a:p>
          <a:p>
            <a:pPr lvl="1"/>
            <a:r>
              <a:rPr lang="en-US" dirty="0"/>
              <a:t>OLS – 14.80</a:t>
            </a:r>
          </a:p>
          <a:p>
            <a:pPr lvl="1"/>
            <a:r>
              <a:rPr lang="en-US" dirty="0"/>
              <a:t>LASSO – 10.09</a:t>
            </a:r>
          </a:p>
          <a:p>
            <a:pPr lvl="1"/>
            <a:r>
              <a:rPr lang="en-US" dirty="0"/>
              <a:t>RIDGE – 12.418</a:t>
            </a:r>
          </a:p>
        </p:txBody>
      </p:sp>
    </p:spTree>
    <p:extLst>
      <p:ext uri="{BB962C8B-B14F-4D97-AF65-F5344CB8AC3E}">
        <p14:creationId xmlns:p14="http://schemas.microsoft.com/office/powerpoint/2010/main" val="351377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AB10-035A-480C-9A77-DF6B81E60212}"/>
              </a:ext>
            </a:extLst>
          </p:cNvPr>
          <p:cNvSpPr>
            <a:spLocks noGrp="1"/>
          </p:cNvSpPr>
          <p:nvPr>
            <p:ph type="title"/>
          </p:nvPr>
        </p:nvSpPr>
        <p:spPr/>
        <p:txBody>
          <a:bodyPr/>
          <a:lstStyle/>
          <a:p>
            <a:r>
              <a:rPr lang="en-US" dirty="0"/>
              <a:t>Model Details – Polynomial Features </a:t>
            </a:r>
          </a:p>
        </p:txBody>
      </p:sp>
      <p:sp>
        <p:nvSpPr>
          <p:cNvPr id="3" name="Content Placeholder 2">
            <a:extLst>
              <a:ext uri="{FF2B5EF4-FFF2-40B4-BE49-F238E27FC236}">
                <a16:creationId xmlns:a16="http://schemas.microsoft.com/office/drawing/2014/main" id="{8666D38E-9404-4964-B53C-C6AE61479E64}"/>
              </a:ext>
            </a:extLst>
          </p:cNvPr>
          <p:cNvSpPr>
            <a:spLocks noGrp="1"/>
          </p:cNvSpPr>
          <p:nvPr>
            <p:ph idx="1"/>
          </p:nvPr>
        </p:nvSpPr>
        <p:spPr>
          <a:xfrm>
            <a:off x="838200" y="1406106"/>
            <a:ext cx="10515600" cy="4770857"/>
          </a:xfrm>
        </p:spPr>
        <p:txBody>
          <a:bodyPr>
            <a:normAutofit fontScale="92500" lnSpcReduction="20000"/>
          </a:bodyPr>
          <a:lstStyle/>
          <a:p>
            <a:r>
              <a:rPr lang="en-US" dirty="0"/>
              <a:t>2</a:t>
            </a:r>
            <a:r>
              <a:rPr lang="en-US" baseline="30000" dirty="0"/>
              <a:t>nd</a:t>
            </a:r>
            <a:r>
              <a:rPr lang="en-US" dirty="0"/>
              <a:t> and 4</a:t>
            </a:r>
            <a:r>
              <a:rPr lang="en-US" baseline="30000" dirty="0"/>
              <a:t>th</a:t>
            </a:r>
            <a:r>
              <a:rPr lang="en-US" dirty="0"/>
              <a:t> degree polynomial features were explored using </a:t>
            </a:r>
            <a:r>
              <a:rPr lang="en-US" dirty="0" err="1"/>
              <a:t>LassoCV</a:t>
            </a:r>
            <a:r>
              <a:rPr lang="en-US" dirty="0"/>
              <a:t> and </a:t>
            </a:r>
            <a:r>
              <a:rPr lang="en-US" dirty="0" err="1"/>
              <a:t>RidgeCV</a:t>
            </a:r>
            <a:r>
              <a:rPr lang="en-US" dirty="0"/>
              <a:t> functions</a:t>
            </a:r>
          </a:p>
          <a:p>
            <a:r>
              <a:rPr lang="en-US" dirty="0"/>
              <a:t>RIDGE</a:t>
            </a:r>
          </a:p>
          <a:p>
            <a:pPr lvl="1"/>
            <a:r>
              <a:rPr lang="en-US" dirty="0"/>
              <a:t>2</a:t>
            </a:r>
            <a:r>
              <a:rPr lang="en-US" baseline="30000" dirty="0"/>
              <a:t>nd</a:t>
            </a:r>
            <a:r>
              <a:rPr lang="en-US" dirty="0"/>
              <a:t> Degree: alpha = 56.785, R2 = .632</a:t>
            </a:r>
          </a:p>
          <a:p>
            <a:pPr lvl="1"/>
            <a:r>
              <a:rPr lang="en-US" dirty="0"/>
              <a:t>4</a:t>
            </a:r>
            <a:r>
              <a:rPr lang="en-US" baseline="30000" dirty="0"/>
              <a:t>th</a:t>
            </a:r>
            <a:r>
              <a:rPr lang="en-US" dirty="0"/>
              <a:t> Degree: alpha = 744.44, R2 = .611</a:t>
            </a:r>
          </a:p>
          <a:p>
            <a:pPr lvl="1"/>
            <a:r>
              <a:rPr lang="en-US" dirty="0"/>
              <a:t>We see that by adding PFs to the model, the alpha value grows to reduce overfitting. The ridge model does not gain a performance boost from introducing PFs, indicated by the marginal </a:t>
            </a:r>
            <a:r>
              <a:rPr lang="en-US" i="1" dirty="0"/>
              <a:t>decrease</a:t>
            </a:r>
            <a:r>
              <a:rPr lang="en-US" dirty="0"/>
              <a:t> in R2</a:t>
            </a:r>
          </a:p>
          <a:p>
            <a:r>
              <a:rPr lang="en-US" dirty="0"/>
              <a:t>LASSO</a:t>
            </a:r>
          </a:p>
          <a:p>
            <a:pPr lvl="1"/>
            <a:r>
              <a:rPr lang="en-US" dirty="0"/>
              <a:t>2</a:t>
            </a:r>
            <a:r>
              <a:rPr lang="en-US" baseline="30000" dirty="0"/>
              <a:t>nd</a:t>
            </a:r>
            <a:r>
              <a:rPr lang="en-US" dirty="0"/>
              <a:t> Degree: alpha = 0.257, R2 = .659, sum of |coefficients| = 9.677</a:t>
            </a:r>
          </a:p>
          <a:p>
            <a:pPr lvl="1"/>
            <a:r>
              <a:rPr lang="en-US" dirty="0"/>
              <a:t>4</a:t>
            </a:r>
            <a:r>
              <a:rPr lang="en-US" baseline="30000" dirty="0"/>
              <a:t>th</a:t>
            </a:r>
            <a:r>
              <a:rPr lang="en-US" dirty="0"/>
              <a:t> Degree: alpha = 0.285, R2 = .660, sum of |coefficients| = 9.336</a:t>
            </a:r>
          </a:p>
          <a:p>
            <a:pPr lvl="1"/>
            <a:r>
              <a:rPr lang="en-US" dirty="0"/>
              <a:t>We see that despite adding PFs, the sum of |coefficients| for the lasso model remains near its original value of 10.09 .  In fact, since the sum of |coefficients| is greater for the base LASSO model than it is for models with PFs. We can say LASSO is eliminating feature effects faster than we are adding them.</a:t>
            </a:r>
          </a:p>
          <a:p>
            <a:pPr lvl="1"/>
            <a:endParaRPr lang="en-US" dirty="0"/>
          </a:p>
          <a:p>
            <a:pPr lvl="1"/>
            <a:endParaRPr lang="en-US" dirty="0"/>
          </a:p>
        </p:txBody>
      </p:sp>
    </p:spTree>
    <p:extLst>
      <p:ext uri="{BB962C8B-B14F-4D97-AF65-F5344CB8AC3E}">
        <p14:creationId xmlns:p14="http://schemas.microsoft.com/office/powerpoint/2010/main" val="3102354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A30F-B0A8-4BDE-AF8B-D4CE1E799B1D}"/>
              </a:ext>
            </a:extLst>
          </p:cNvPr>
          <p:cNvSpPr>
            <a:spLocks noGrp="1"/>
          </p:cNvSpPr>
          <p:nvPr>
            <p:ph type="title"/>
          </p:nvPr>
        </p:nvSpPr>
        <p:spPr/>
        <p:txBody>
          <a:bodyPr/>
          <a:lstStyle/>
          <a:p>
            <a:r>
              <a:rPr lang="en-US" dirty="0"/>
              <a:t>Model Selection	</a:t>
            </a:r>
          </a:p>
        </p:txBody>
      </p:sp>
      <p:sp>
        <p:nvSpPr>
          <p:cNvPr id="3" name="Content Placeholder 2">
            <a:extLst>
              <a:ext uri="{FF2B5EF4-FFF2-40B4-BE49-F238E27FC236}">
                <a16:creationId xmlns:a16="http://schemas.microsoft.com/office/drawing/2014/main" id="{C442F6CC-7EBE-4EC5-8AA1-DA69C117895A}"/>
              </a:ext>
            </a:extLst>
          </p:cNvPr>
          <p:cNvSpPr>
            <a:spLocks noGrp="1"/>
          </p:cNvSpPr>
          <p:nvPr>
            <p:ph idx="1"/>
          </p:nvPr>
        </p:nvSpPr>
        <p:spPr/>
        <p:txBody>
          <a:bodyPr/>
          <a:lstStyle/>
          <a:p>
            <a:r>
              <a:rPr lang="en-US" dirty="0"/>
              <a:t>The LASSO model without added PFs had the best performance of all trained models.</a:t>
            </a:r>
          </a:p>
          <a:p>
            <a:pPr lvl="1"/>
            <a:r>
              <a:rPr lang="en-US" dirty="0"/>
              <a:t>R2 = 0.661</a:t>
            </a:r>
          </a:p>
          <a:p>
            <a:r>
              <a:rPr lang="en-US" dirty="0"/>
              <a:t>Interestingly, the OLS regression without added features had similar performance to LASSO.  However, the LASSO model is favored due to its feature elimination.</a:t>
            </a:r>
          </a:p>
          <a:p>
            <a:r>
              <a:rPr lang="en-US" dirty="0"/>
              <a:t>Note that none of the linear regressions were great fits for the data.  Confidence should not be placed in the trained LASSO model.  Other algorithms may fit the data better and I am excited to carry this dataset through the course.</a:t>
            </a:r>
          </a:p>
          <a:p>
            <a:pPr marL="0" indent="0">
              <a:buNone/>
            </a:pPr>
            <a:endParaRPr lang="en-US" dirty="0"/>
          </a:p>
        </p:txBody>
      </p:sp>
    </p:spTree>
    <p:extLst>
      <p:ext uri="{BB962C8B-B14F-4D97-AF65-F5344CB8AC3E}">
        <p14:creationId xmlns:p14="http://schemas.microsoft.com/office/powerpoint/2010/main" val="2423284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3F56-8357-4353-92A1-C80018C1F7D0}"/>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4908840F-8472-49F4-AE07-F08E5C5AE8F3}"/>
              </a:ext>
            </a:extLst>
          </p:cNvPr>
          <p:cNvSpPr>
            <a:spLocks noGrp="1"/>
          </p:cNvSpPr>
          <p:nvPr>
            <p:ph idx="1"/>
          </p:nvPr>
        </p:nvSpPr>
        <p:spPr/>
        <p:txBody>
          <a:bodyPr/>
          <a:lstStyle/>
          <a:p>
            <a:r>
              <a:rPr lang="en-US" dirty="0"/>
              <a:t>The biggest insight from this activity was the feature elimination which occurred in the LASSO models.  Feature importance was also discovered.  A model which used only Abdomen, Wrist, BMI, Age, Neck, and Ankle measurements may be sufficient to predict the body fat percentage target.  </a:t>
            </a:r>
          </a:p>
          <a:p>
            <a:r>
              <a:rPr lang="en-US" dirty="0"/>
              <a:t>Linear regression is probably too simple a model for this objective.</a:t>
            </a:r>
          </a:p>
          <a:p>
            <a:r>
              <a:rPr lang="en-US" dirty="0"/>
              <a:t>These features will be used to trained other algorithms as the course progresses.</a:t>
            </a:r>
          </a:p>
          <a:p>
            <a:endParaRPr lang="en-US" dirty="0"/>
          </a:p>
        </p:txBody>
      </p:sp>
    </p:spTree>
    <p:extLst>
      <p:ext uri="{BB962C8B-B14F-4D97-AF65-F5344CB8AC3E}">
        <p14:creationId xmlns:p14="http://schemas.microsoft.com/office/powerpoint/2010/main" val="1294733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800</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IBM Machine Learning</vt:lpstr>
      <vt:lpstr>The Data</vt:lpstr>
      <vt:lpstr>Objective of the Analysis</vt:lpstr>
      <vt:lpstr>The Models</vt:lpstr>
      <vt:lpstr>Model Details – No Polynomial Features </vt:lpstr>
      <vt:lpstr>Model Details – No Polynomial Features </vt:lpstr>
      <vt:lpstr>Model Details – Polynomial Features </vt:lpstr>
      <vt:lpstr>Model Selection </vt:lpstr>
      <vt:lpstr>Insights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Machine Learning</dc:title>
  <dc:creator>Michael Matrona</dc:creator>
  <cp:lastModifiedBy>Michael Matrona</cp:lastModifiedBy>
  <cp:revision>6</cp:revision>
  <dcterms:created xsi:type="dcterms:W3CDTF">2022-04-24T13:42:03Z</dcterms:created>
  <dcterms:modified xsi:type="dcterms:W3CDTF">2022-04-30T12:10:13Z</dcterms:modified>
</cp:coreProperties>
</file>