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0" r:id="rId5"/>
    <p:sldId id="261" r:id="rId6"/>
    <p:sldId id="262" r:id="rId7"/>
    <p:sldId id="267" r:id="rId8"/>
    <p:sldId id="274" r:id="rId9"/>
    <p:sldId id="263" r:id="rId10"/>
    <p:sldId id="264" r:id="rId11"/>
    <p:sldId id="265" r:id="rId12"/>
    <p:sldId id="268" r:id="rId13"/>
    <p:sldId id="269" r:id="rId14"/>
    <p:sldId id="270" r:id="rId15"/>
    <p:sldId id="271" r:id="rId16"/>
    <p:sldId id="272" r:id="rId17"/>
    <p:sldId id="273"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F859-455F-E3C4-875B-288B802FB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FA1278-0DF2-EB4E-D284-5AACC3B96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C58A5-D901-1B7A-80C9-B45AF27C140C}"/>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5" name="Footer Placeholder 4">
            <a:extLst>
              <a:ext uri="{FF2B5EF4-FFF2-40B4-BE49-F238E27FC236}">
                <a16:creationId xmlns:a16="http://schemas.microsoft.com/office/drawing/2014/main" id="{BFFE5AE1-D503-3776-C5EC-EB5FFB778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8B904-9C0D-8BE1-F4CF-03D01945C33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0089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FF57-2213-4148-4927-E43E0083A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54387-E405-FB94-AB06-4BACEFA77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14F1B-50EE-DC2E-F0E3-71164C037A53}"/>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5" name="Footer Placeholder 4">
            <a:extLst>
              <a:ext uri="{FF2B5EF4-FFF2-40B4-BE49-F238E27FC236}">
                <a16:creationId xmlns:a16="http://schemas.microsoft.com/office/drawing/2014/main" id="{65E45E5B-86FB-6B64-92C3-F929C36C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B7F8-1D92-A133-7222-7A9F040B01B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395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05FD9-1C38-4A6D-48B5-FBD463C35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3A11F-30D5-46EA-85A7-023D02590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FEC04-CA3C-9626-E96A-70DA6B8EE4EA}"/>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5" name="Footer Placeholder 4">
            <a:extLst>
              <a:ext uri="{FF2B5EF4-FFF2-40B4-BE49-F238E27FC236}">
                <a16:creationId xmlns:a16="http://schemas.microsoft.com/office/drawing/2014/main" id="{BF7B9404-166A-72AC-2BDE-298CBBAE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2B61D-8A80-73A3-4925-DA0AC8921F44}"/>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26183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976F-E149-0199-12DB-3C6F69B82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349DD-780B-F800-FCB2-B8FB823A3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D611-15B6-EF3B-3B48-C5017B28827D}"/>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5" name="Footer Placeholder 4">
            <a:extLst>
              <a:ext uri="{FF2B5EF4-FFF2-40B4-BE49-F238E27FC236}">
                <a16:creationId xmlns:a16="http://schemas.microsoft.com/office/drawing/2014/main" id="{483E67D1-7183-976A-26A6-DC9EBA657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CE819-02EC-8E8B-26B4-0454EE388F6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4941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09D7-2FDD-3F80-AD9E-095727BFA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C44A1-E73E-2748-F00B-CAE645A24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57EFD-ACBF-3FD9-A709-B6E8A40CEEA6}"/>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5" name="Footer Placeholder 4">
            <a:extLst>
              <a:ext uri="{FF2B5EF4-FFF2-40B4-BE49-F238E27FC236}">
                <a16:creationId xmlns:a16="http://schemas.microsoft.com/office/drawing/2014/main" id="{4A7CCA8A-E744-694E-7645-F36F8D6C4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DA957-4405-0600-6D13-EB7808770616}"/>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8508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E844-7CF6-AFD0-5E14-8CD8A2C1D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6B6DE-2EED-5667-AA7E-76F761870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F5001-749F-0A74-3C73-CCE983843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44798-DC6B-7480-D1CA-78722B02C8A9}"/>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6" name="Footer Placeholder 5">
            <a:extLst>
              <a:ext uri="{FF2B5EF4-FFF2-40B4-BE49-F238E27FC236}">
                <a16:creationId xmlns:a16="http://schemas.microsoft.com/office/drawing/2014/main" id="{95F9AC77-0E52-A141-D01D-A441DA9E4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4B43-368E-F984-A67E-453729CAA54C}"/>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50229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7D3-5367-B69F-6769-2168269FC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5E27B-972C-7241-537A-16CA3388E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D461D-7ADB-1253-0F96-003A3F49D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D7178-8FD9-01FE-ACB9-8AC330776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BE0D-B1C5-BC85-57C3-CBA6A61A6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0EB1F-783C-F86F-66A0-1BCBC3BECE4A}"/>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8" name="Footer Placeholder 7">
            <a:extLst>
              <a:ext uri="{FF2B5EF4-FFF2-40B4-BE49-F238E27FC236}">
                <a16:creationId xmlns:a16="http://schemas.microsoft.com/office/drawing/2014/main" id="{19227111-0694-F28C-12BF-C13E2FA6E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7E68-D4CC-6658-CBF5-4FB2B94480C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57713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71E9-E703-50EC-59BB-89C35453DB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4FDC18-D4A4-6C79-147B-E4DC2E4B5AF7}"/>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4" name="Footer Placeholder 3">
            <a:extLst>
              <a:ext uri="{FF2B5EF4-FFF2-40B4-BE49-F238E27FC236}">
                <a16:creationId xmlns:a16="http://schemas.microsoft.com/office/drawing/2014/main" id="{B0040849-7722-E924-EE0D-0F3FA237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F7DC5-83BC-7EAE-381D-A765DE2CFB8B}"/>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279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4717-AE71-6612-1640-C2E8E005046C}"/>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3" name="Footer Placeholder 2">
            <a:extLst>
              <a:ext uri="{FF2B5EF4-FFF2-40B4-BE49-F238E27FC236}">
                <a16:creationId xmlns:a16="http://schemas.microsoft.com/office/drawing/2014/main" id="{83A0B1A8-E6AC-7B38-76D9-10ACDD017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FF12F-2C52-62D7-D5A2-34AA8843DCD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92446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C3C-06DE-DFFB-A4EA-F7F76C12C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8E55B-D8F2-56F1-A2DF-6B927C725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62F49-662C-9BDF-BEB5-F216DB36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3078A-9ED2-B5DC-E4CD-C4C59DEDB8BA}"/>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6" name="Footer Placeholder 5">
            <a:extLst>
              <a:ext uri="{FF2B5EF4-FFF2-40B4-BE49-F238E27FC236}">
                <a16:creationId xmlns:a16="http://schemas.microsoft.com/office/drawing/2014/main" id="{279A49B0-A282-C523-3C4A-A8C35FA2F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52435-6855-7D4D-9F5C-6F0E925DEBC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7116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2263-80D2-C713-E38D-239185555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CA8C1-A431-7411-9C70-BC97CBE9E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8AD15-0D7E-B1CF-C8DA-32E96556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3A60A-DC68-28D6-68EE-158033A72061}"/>
              </a:ext>
            </a:extLst>
          </p:cNvPr>
          <p:cNvSpPr>
            <a:spLocks noGrp="1"/>
          </p:cNvSpPr>
          <p:nvPr>
            <p:ph type="dt" sz="half" idx="10"/>
          </p:nvPr>
        </p:nvSpPr>
        <p:spPr/>
        <p:txBody>
          <a:bodyPr/>
          <a:lstStyle/>
          <a:p>
            <a:fld id="{16F770BB-1FD8-45C5-AB6D-C1CFB5A40374}" type="datetimeFigureOut">
              <a:rPr lang="en-US" smtClean="0"/>
              <a:t>12/28/2022</a:t>
            </a:fld>
            <a:endParaRPr lang="en-US"/>
          </a:p>
        </p:txBody>
      </p:sp>
      <p:sp>
        <p:nvSpPr>
          <p:cNvPr id="6" name="Footer Placeholder 5">
            <a:extLst>
              <a:ext uri="{FF2B5EF4-FFF2-40B4-BE49-F238E27FC236}">
                <a16:creationId xmlns:a16="http://schemas.microsoft.com/office/drawing/2014/main" id="{1D7CAE6E-90AB-DD11-BE4F-B409C1780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69191-FA3D-AE19-C0C7-A743408FC670}"/>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4170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C23C1-8CF8-5D3F-447D-DBAFB61EE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0FDBC-077B-6A7A-267F-5849AE2F3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B7D6D-9497-9B92-F500-11DCA3331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770BB-1FD8-45C5-AB6D-C1CFB5A40374}" type="datetimeFigureOut">
              <a:rPr lang="en-US" smtClean="0"/>
              <a:t>12/28/2022</a:t>
            </a:fld>
            <a:endParaRPr lang="en-US"/>
          </a:p>
        </p:txBody>
      </p:sp>
      <p:sp>
        <p:nvSpPr>
          <p:cNvPr id="5" name="Footer Placeholder 4">
            <a:extLst>
              <a:ext uri="{FF2B5EF4-FFF2-40B4-BE49-F238E27FC236}">
                <a16:creationId xmlns:a16="http://schemas.microsoft.com/office/drawing/2014/main" id="{EFADD2D8-D63F-975C-C226-E6D47DFE0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2DCFE-407B-8256-1481-BDDE218AD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1EC8F-823A-47D8-8718-39FB4FB383B7}" type="slidenum">
              <a:rPr lang="en-US" smtClean="0"/>
              <a:t>‹#›</a:t>
            </a:fld>
            <a:endParaRPr lang="en-US"/>
          </a:p>
        </p:txBody>
      </p:sp>
    </p:spTree>
    <p:extLst>
      <p:ext uri="{BB962C8B-B14F-4D97-AF65-F5344CB8AC3E}">
        <p14:creationId xmlns:p14="http://schemas.microsoft.com/office/powerpoint/2010/main" val="54461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fedesoriano/body-fat-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A6F1-17A4-D0AF-96AC-4FFBB5162EE5}"/>
              </a:ext>
            </a:extLst>
          </p:cNvPr>
          <p:cNvSpPr>
            <a:spLocks noGrp="1"/>
          </p:cNvSpPr>
          <p:nvPr>
            <p:ph type="ctrTitle"/>
          </p:nvPr>
        </p:nvSpPr>
        <p:spPr/>
        <p:txBody>
          <a:bodyPr/>
          <a:lstStyle/>
          <a:p>
            <a:r>
              <a:rPr lang="en-US" dirty="0"/>
              <a:t>Unsupervised Learning</a:t>
            </a:r>
          </a:p>
        </p:txBody>
      </p:sp>
      <p:sp>
        <p:nvSpPr>
          <p:cNvPr id="3" name="Subtitle 2">
            <a:extLst>
              <a:ext uri="{FF2B5EF4-FFF2-40B4-BE49-F238E27FC236}">
                <a16:creationId xmlns:a16="http://schemas.microsoft.com/office/drawing/2014/main" id="{4F785EB0-8998-292C-3049-5E6F50E2BC6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705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7723-1AAE-21FF-D588-5B3D0B89472B}"/>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127B8F3C-911B-BF79-B21A-5B7F97E41D91}"/>
              </a:ext>
            </a:extLst>
          </p:cNvPr>
          <p:cNvSpPr>
            <a:spLocks noGrp="1"/>
          </p:cNvSpPr>
          <p:nvPr>
            <p:ph idx="1"/>
          </p:nvPr>
        </p:nvSpPr>
        <p:spPr>
          <a:xfrm>
            <a:off x="941717" y="1903263"/>
            <a:ext cx="10515600" cy="4351338"/>
          </a:xfrm>
        </p:spPr>
        <p:txBody>
          <a:bodyPr/>
          <a:lstStyle/>
          <a:p>
            <a:r>
              <a:rPr lang="en-US" dirty="0"/>
              <a:t>With the expected blurry boundaries, </a:t>
            </a:r>
            <a:r>
              <a:rPr lang="en-US" dirty="0" err="1"/>
              <a:t>Kmeans</a:t>
            </a:r>
            <a:r>
              <a:rPr lang="en-US" dirty="0"/>
              <a:t> was able to find a BMI cutoff near the one modern medicine advises as being overweight. </a:t>
            </a:r>
          </a:p>
          <a:p>
            <a:r>
              <a:rPr lang="en-US" dirty="0"/>
              <a:t>Despite the interesting 2-mean split identified by the </a:t>
            </a:r>
            <a:r>
              <a:rPr lang="en-US" dirty="0" err="1"/>
              <a:t>kmeans</a:t>
            </a:r>
            <a:r>
              <a:rPr lang="en-US" dirty="0"/>
              <a:t> algorithm, the performance of the linear regression model decreased.  </a:t>
            </a:r>
          </a:p>
          <a:p>
            <a:pPr lvl="1"/>
            <a:r>
              <a:rPr lang="en-US" dirty="0"/>
              <a:t>All model performances will be discussed at the end of the presentation.</a:t>
            </a:r>
          </a:p>
          <a:p>
            <a:r>
              <a:rPr lang="en-US" dirty="0"/>
              <a:t>There were 137 observations in the majority split, and 106 observations in the minority split.</a:t>
            </a:r>
          </a:p>
          <a:p>
            <a:pPr lvl="1"/>
            <a:endParaRPr lang="en-US" dirty="0"/>
          </a:p>
        </p:txBody>
      </p:sp>
    </p:spTree>
    <p:extLst>
      <p:ext uri="{BB962C8B-B14F-4D97-AF65-F5344CB8AC3E}">
        <p14:creationId xmlns:p14="http://schemas.microsoft.com/office/powerpoint/2010/main" val="299352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9CA2-8F16-46E5-032D-45064116BA8C}"/>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E5959473-E8D0-20B9-8BB3-940DA7B3BE1B}"/>
              </a:ext>
            </a:extLst>
          </p:cNvPr>
          <p:cNvSpPr>
            <a:spLocks noGrp="1"/>
          </p:cNvSpPr>
          <p:nvPr>
            <p:ph idx="1"/>
          </p:nvPr>
        </p:nvSpPr>
        <p:spPr/>
        <p:txBody>
          <a:bodyPr/>
          <a:lstStyle/>
          <a:p>
            <a:r>
              <a:rPr lang="en-US" dirty="0"/>
              <a:t>The inertia vs. number of clusters suggests the model could be further optimized.  More on this in future directions…</a:t>
            </a:r>
          </a:p>
          <a:p>
            <a:endParaRPr lang="en-US" dirty="0"/>
          </a:p>
        </p:txBody>
      </p:sp>
      <p:pic>
        <p:nvPicPr>
          <p:cNvPr id="4" name="Picture 2">
            <a:extLst>
              <a:ext uri="{FF2B5EF4-FFF2-40B4-BE49-F238E27FC236}">
                <a16:creationId xmlns:a16="http://schemas.microsoft.com/office/drawing/2014/main" id="{6308412D-5A8E-6DB1-882A-D9C7E3F24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483" y="3007395"/>
            <a:ext cx="2996870" cy="198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2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ED54-BF88-55B7-36FD-506C454C347D}"/>
              </a:ext>
            </a:extLst>
          </p:cNvPr>
          <p:cNvSpPr>
            <a:spLocks noGrp="1"/>
          </p:cNvSpPr>
          <p:nvPr>
            <p:ph type="title"/>
          </p:nvPr>
        </p:nvSpPr>
        <p:spPr/>
        <p:txBody>
          <a:bodyPr/>
          <a:lstStyle/>
          <a:p>
            <a:r>
              <a:rPr lang="en-US" dirty="0"/>
              <a:t>The Models: DBSCAN</a:t>
            </a:r>
          </a:p>
        </p:txBody>
      </p:sp>
      <p:sp>
        <p:nvSpPr>
          <p:cNvPr id="3" name="Content Placeholder 2">
            <a:extLst>
              <a:ext uri="{FF2B5EF4-FFF2-40B4-BE49-F238E27FC236}">
                <a16:creationId xmlns:a16="http://schemas.microsoft.com/office/drawing/2014/main" id="{202A189C-34C4-BB37-1445-0A1A1180C472}"/>
              </a:ext>
            </a:extLst>
          </p:cNvPr>
          <p:cNvSpPr>
            <a:spLocks noGrp="1"/>
          </p:cNvSpPr>
          <p:nvPr>
            <p:ph idx="1"/>
          </p:nvPr>
        </p:nvSpPr>
        <p:spPr/>
        <p:txBody>
          <a:bodyPr/>
          <a:lstStyle/>
          <a:p>
            <a:r>
              <a:rPr lang="en-US" dirty="0"/>
              <a:t>The dynamic method (DM) was used to calibrate epsilon (ep) for the DBSCAN model.</a:t>
            </a:r>
          </a:p>
          <a:p>
            <a:r>
              <a:rPr lang="en-US" dirty="0"/>
              <a:t>Recall that ep is the maximum distance between two samples for the samples to be considered neighbors of one another. </a:t>
            </a:r>
          </a:p>
        </p:txBody>
      </p:sp>
    </p:spTree>
    <p:extLst>
      <p:ext uri="{BB962C8B-B14F-4D97-AF65-F5344CB8AC3E}">
        <p14:creationId xmlns:p14="http://schemas.microsoft.com/office/powerpoint/2010/main" val="64514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B2BE-CC4B-D54E-DF9A-63975B3A4FA5}"/>
              </a:ext>
            </a:extLst>
          </p:cNvPr>
          <p:cNvSpPr>
            <a:spLocks noGrp="1"/>
          </p:cNvSpPr>
          <p:nvPr>
            <p:ph type="title"/>
          </p:nvPr>
        </p:nvSpPr>
        <p:spPr/>
        <p:txBody>
          <a:bodyPr/>
          <a:lstStyle/>
          <a:p>
            <a:r>
              <a:rPr lang="en-US" dirty="0"/>
              <a:t>The Models: DBSCAN (cont’d)</a:t>
            </a:r>
          </a:p>
        </p:txBody>
      </p:sp>
      <p:sp>
        <p:nvSpPr>
          <p:cNvPr id="4" name="Content Placeholder 3">
            <a:extLst>
              <a:ext uri="{FF2B5EF4-FFF2-40B4-BE49-F238E27FC236}">
                <a16:creationId xmlns:a16="http://schemas.microsoft.com/office/drawing/2014/main" id="{984F9436-5188-AE0C-1EF8-63F5EFB3F75B}"/>
              </a:ext>
            </a:extLst>
          </p:cNvPr>
          <p:cNvSpPr>
            <a:spLocks noGrp="1"/>
          </p:cNvSpPr>
          <p:nvPr>
            <p:ph idx="1"/>
          </p:nvPr>
        </p:nvSpPr>
        <p:spPr/>
        <p:txBody>
          <a:bodyPr>
            <a:normAutofit fontScale="92500" lnSpcReduction="10000"/>
          </a:bodyPr>
          <a:lstStyle/>
          <a:p>
            <a:r>
              <a:rPr lang="en-US" dirty="0"/>
              <a:t>The DM involves looking at the distance of each points closest neighbor and plotting these values in ascending order:</a:t>
            </a:r>
          </a:p>
          <a:p>
            <a:endParaRPr lang="en-US" dirty="0"/>
          </a:p>
          <a:p>
            <a:endParaRPr lang="en-US" dirty="0"/>
          </a:p>
          <a:p>
            <a:endParaRPr lang="en-US" dirty="0"/>
          </a:p>
          <a:p>
            <a:endParaRPr lang="en-US" dirty="0"/>
          </a:p>
          <a:p>
            <a:endParaRPr lang="en-US" dirty="0"/>
          </a:p>
          <a:p>
            <a:pPr algn="l"/>
            <a:r>
              <a:rPr lang="en-US" dirty="0"/>
              <a:t>Ep is selected at the location where it’s value begins to increase drastically.  This is the point at which nearest neighbors are outlying data points.  In this case, ep </a:t>
            </a:r>
            <a:r>
              <a:rPr lang="en-US" b="0" i="0" dirty="0">
                <a:solidFill>
                  <a:srgbClr val="202124"/>
                </a:solidFill>
                <a:effectLst/>
                <a:latin typeface="Roboto"/>
              </a:rPr>
              <a:t>≈ 2.25.</a:t>
            </a:r>
          </a:p>
          <a:p>
            <a:pPr lvl="1"/>
            <a:r>
              <a:rPr lang="en-US" sz="1300" b="0" i="0" dirty="0">
                <a:solidFill>
                  <a:srgbClr val="202124"/>
                </a:solidFill>
                <a:effectLst/>
                <a:latin typeface="Roboto"/>
              </a:rPr>
              <a:t>Note all data was standard scaled for this process</a:t>
            </a:r>
          </a:p>
        </p:txBody>
      </p:sp>
      <p:pic>
        <p:nvPicPr>
          <p:cNvPr id="6" name="Picture 2">
            <a:extLst>
              <a:ext uri="{FF2B5EF4-FFF2-40B4-BE49-F238E27FC236}">
                <a16:creationId xmlns:a16="http://schemas.microsoft.com/office/drawing/2014/main" id="{EE4BA129-2BD4-72F9-B74D-BB472F1C0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85" y="2656468"/>
            <a:ext cx="3022939" cy="215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2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3109-C9A6-69C3-7D68-1641D7CAD4E5}"/>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9763BD47-3E79-A918-227B-F5C5F956B4A8}"/>
              </a:ext>
            </a:extLst>
          </p:cNvPr>
          <p:cNvSpPr>
            <a:spLocks noGrp="1"/>
          </p:cNvSpPr>
          <p:nvPr>
            <p:ph idx="1"/>
          </p:nvPr>
        </p:nvSpPr>
        <p:spPr>
          <a:xfrm>
            <a:off x="777814" y="1690688"/>
            <a:ext cx="10515600" cy="4351338"/>
          </a:xfrm>
        </p:spPr>
        <p:txBody>
          <a:bodyPr>
            <a:normAutofit fontScale="85000" lnSpcReduction="10000"/>
          </a:bodyPr>
          <a:lstStyle/>
          <a:p>
            <a:r>
              <a:rPr lang="en-US" dirty="0"/>
              <a:t>Next, the </a:t>
            </a:r>
            <a:r>
              <a:rPr lang="en-US" dirty="0" err="1"/>
              <a:t>min_samples</a:t>
            </a:r>
            <a:r>
              <a:rPr lang="en-US" dirty="0"/>
              <a:t> hyper parameter was calibrated by looping through possible values and identifying the number of outliers. </a:t>
            </a:r>
          </a:p>
          <a:p>
            <a:endParaRPr lang="en-US" dirty="0"/>
          </a:p>
          <a:p>
            <a:endParaRPr lang="en-US" dirty="0"/>
          </a:p>
          <a:p>
            <a:endParaRPr lang="en-US" dirty="0"/>
          </a:p>
          <a:p>
            <a:endParaRPr lang="en-US" dirty="0"/>
          </a:p>
          <a:p>
            <a:endParaRPr lang="en-US" dirty="0"/>
          </a:p>
          <a:p>
            <a:endParaRPr lang="en-US" dirty="0"/>
          </a:p>
          <a:p>
            <a:endParaRPr lang="en-US" dirty="0"/>
          </a:p>
          <a:p>
            <a:r>
              <a:rPr lang="en-US" dirty="0"/>
              <a:t>3 was selected for </a:t>
            </a:r>
            <a:r>
              <a:rPr lang="en-US" dirty="0" err="1"/>
              <a:t>min_samples</a:t>
            </a:r>
            <a:r>
              <a:rPr lang="en-US" dirty="0"/>
              <a:t> as the slope from x = 0-3 was the most pronounced.  Other increments do not seem to identify structure in the data.  </a:t>
            </a:r>
          </a:p>
          <a:p>
            <a:endParaRPr lang="en-US" dirty="0"/>
          </a:p>
        </p:txBody>
      </p:sp>
      <p:pic>
        <p:nvPicPr>
          <p:cNvPr id="5" name="Picture 2">
            <a:extLst>
              <a:ext uri="{FF2B5EF4-FFF2-40B4-BE49-F238E27FC236}">
                <a16:creationId xmlns:a16="http://schemas.microsoft.com/office/drawing/2014/main" id="{D9CA2760-14D2-10F1-D3C9-2971E697A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117" y="2695247"/>
            <a:ext cx="3414993" cy="234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76BF-440B-C132-1B92-D89167E95452}"/>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A3170EEA-E25B-F083-0398-7C875725930A}"/>
              </a:ext>
            </a:extLst>
          </p:cNvPr>
          <p:cNvSpPr>
            <a:spLocks noGrp="1"/>
          </p:cNvSpPr>
          <p:nvPr>
            <p:ph idx="1"/>
          </p:nvPr>
        </p:nvSpPr>
        <p:spPr/>
        <p:txBody>
          <a:bodyPr>
            <a:normAutofit/>
          </a:bodyPr>
          <a:lstStyle/>
          <a:p>
            <a:r>
              <a:rPr lang="en-US" dirty="0"/>
              <a:t>With the discussed hyperparameters, 17 outlying data points were identified by the DBSCAN algorithm.</a:t>
            </a:r>
          </a:p>
          <a:p>
            <a:r>
              <a:rPr lang="en-US" dirty="0"/>
              <a:t>Unlike with the </a:t>
            </a:r>
            <a:r>
              <a:rPr lang="en-US" dirty="0" err="1"/>
              <a:t>kmeans</a:t>
            </a:r>
            <a:r>
              <a:rPr lang="en-US" dirty="0"/>
              <a:t> algorithm, there was not a strong correlation with BMI as the BMIs of the outlying dataset range from [19.8,39.1]</a:t>
            </a:r>
          </a:p>
          <a:p>
            <a:r>
              <a:rPr lang="en-US" dirty="0"/>
              <a:t>There were 220 observations in the majority split, and 17 outliers.</a:t>
            </a:r>
          </a:p>
          <a:p>
            <a:r>
              <a:rPr lang="en-US" dirty="0"/>
              <a:t>Surprisingly, the performance of the linear regression did increase relative to standard OLS. </a:t>
            </a:r>
          </a:p>
          <a:p>
            <a:pPr lvl="1"/>
            <a:r>
              <a:rPr lang="en-US" dirty="0"/>
              <a:t> Discussion to come.</a:t>
            </a:r>
          </a:p>
        </p:txBody>
      </p:sp>
    </p:spTree>
    <p:extLst>
      <p:ext uri="{BB962C8B-B14F-4D97-AF65-F5344CB8AC3E}">
        <p14:creationId xmlns:p14="http://schemas.microsoft.com/office/powerpoint/2010/main" val="59937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45FD-64F5-37EF-22D5-9D225360E6A1}"/>
              </a:ext>
            </a:extLst>
          </p:cNvPr>
          <p:cNvSpPr>
            <a:spLocks noGrp="1"/>
          </p:cNvSpPr>
          <p:nvPr>
            <p:ph type="title"/>
          </p:nvPr>
        </p:nvSpPr>
        <p:spPr/>
        <p:txBody>
          <a:bodyPr/>
          <a:lstStyle/>
          <a:p>
            <a:r>
              <a:rPr lang="en-US" dirty="0"/>
              <a:t>The Models: Hierarchical Clustering</a:t>
            </a:r>
          </a:p>
        </p:txBody>
      </p:sp>
      <p:sp>
        <p:nvSpPr>
          <p:cNvPr id="3" name="Content Placeholder 2">
            <a:extLst>
              <a:ext uri="{FF2B5EF4-FFF2-40B4-BE49-F238E27FC236}">
                <a16:creationId xmlns:a16="http://schemas.microsoft.com/office/drawing/2014/main" id="{A7DC687D-B851-4D8D-E716-8977174C923D}"/>
              </a:ext>
            </a:extLst>
          </p:cNvPr>
          <p:cNvSpPr>
            <a:spLocks noGrp="1"/>
          </p:cNvSpPr>
          <p:nvPr>
            <p:ph idx="1"/>
          </p:nvPr>
        </p:nvSpPr>
        <p:spPr/>
        <p:txBody>
          <a:bodyPr/>
          <a:lstStyle/>
          <a:p>
            <a:r>
              <a:rPr lang="en-US" dirty="0"/>
              <a:t>An agglomerative clustering model with ward linkage was trained.</a:t>
            </a:r>
          </a:p>
          <a:p>
            <a:r>
              <a:rPr lang="en-US" dirty="0"/>
              <a:t>This model, like DBSCAN, did not identify correlations with BMI.</a:t>
            </a:r>
          </a:p>
          <a:p>
            <a:r>
              <a:rPr lang="en-US" dirty="0"/>
              <a:t>There were 176 observations in the majority split, and 67 observations in the minority split.</a:t>
            </a:r>
          </a:p>
          <a:p>
            <a:r>
              <a:rPr lang="en-US" dirty="0"/>
              <a:t>However, this gave rise to the best performance in linear regression.</a:t>
            </a:r>
          </a:p>
        </p:txBody>
      </p:sp>
    </p:spTree>
    <p:extLst>
      <p:ext uri="{BB962C8B-B14F-4D97-AF65-F5344CB8AC3E}">
        <p14:creationId xmlns:p14="http://schemas.microsoft.com/office/powerpoint/2010/main" val="116738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D1C6-DFA8-417F-78F4-76F9E8AA2812}"/>
              </a:ext>
            </a:extLst>
          </p:cNvPr>
          <p:cNvSpPr>
            <a:spLocks noGrp="1"/>
          </p:cNvSpPr>
          <p:nvPr>
            <p:ph type="title"/>
          </p:nvPr>
        </p:nvSpPr>
        <p:spPr/>
        <p:txBody>
          <a:bodyPr/>
          <a:lstStyle/>
          <a:p>
            <a:r>
              <a:rPr lang="en-US" dirty="0"/>
              <a:t>Regression Results</a:t>
            </a:r>
          </a:p>
        </p:txBody>
      </p:sp>
      <p:sp>
        <p:nvSpPr>
          <p:cNvPr id="8" name="Content Placeholder 7">
            <a:extLst>
              <a:ext uri="{FF2B5EF4-FFF2-40B4-BE49-F238E27FC236}">
                <a16:creationId xmlns:a16="http://schemas.microsoft.com/office/drawing/2014/main" id="{01CED818-6C50-FCCE-EF89-279DAAEFE624}"/>
              </a:ext>
            </a:extLst>
          </p:cNvPr>
          <p:cNvSpPr>
            <a:spLocks noGrp="1"/>
          </p:cNvSpPr>
          <p:nvPr>
            <p:ph idx="1"/>
          </p:nvPr>
        </p:nvSpPr>
        <p:spPr>
          <a:xfrm>
            <a:off x="838200" y="1768415"/>
            <a:ext cx="10515600" cy="4408548"/>
          </a:xfrm>
        </p:spPr>
        <p:txBody>
          <a:bodyPr/>
          <a:lstStyle/>
          <a:p>
            <a:endParaRPr lang="en-US" dirty="0"/>
          </a:p>
          <a:p>
            <a:r>
              <a:rPr lang="en-US" dirty="0"/>
              <a:t>The baseline, no clustering, regression had a coefficient of determination of ~0.654.</a:t>
            </a:r>
          </a:p>
          <a:p>
            <a:r>
              <a:rPr lang="en-US" dirty="0"/>
              <a:t>DBSCAN and HA clustering increased the regression performance.  These algorithms were able to uncover structure in the data.  Each majority group contained significantly less scatter than the original dataset. </a:t>
            </a:r>
          </a:p>
          <a:p>
            <a:r>
              <a:rPr lang="en-US" dirty="0" err="1"/>
              <a:t>Kmeans</a:t>
            </a:r>
            <a:r>
              <a:rPr lang="en-US" dirty="0"/>
              <a:t> decreased the coefficient.  Likely because the simplicity of the mean values of body measurements do not implicitly contain information useful to removing noise in the dataset.</a:t>
            </a:r>
          </a:p>
        </p:txBody>
      </p:sp>
      <p:pic>
        <p:nvPicPr>
          <p:cNvPr id="4" name="Picture 3">
            <a:extLst>
              <a:ext uri="{FF2B5EF4-FFF2-40B4-BE49-F238E27FC236}">
                <a16:creationId xmlns:a16="http://schemas.microsoft.com/office/drawing/2014/main" id="{BD69DEE4-DEB4-70A5-37D4-285E508AEA21}"/>
              </a:ext>
            </a:extLst>
          </p:cNvPr>
          <p:cNvPicPr>
            <a:picLocks noChangeAspect="1"/>
          </p:cNvPicPr>
          <p:nvPr/>
        </p:nvPicPr>
        <p:blipFill rotWithShape="1">
          <a:blip r:embed="rId2"/>
          <a:srcRect r="27536"/>
          <a:stretch/>
        </p:blipFill>
        <p:spPr>
          <a:xfrm>
            <a:off x="7159615" y="255991"/>
            <a:ext cx="2360903" cy="1975850"/>
          </a:xfrm>
          <a:prstGeom prst="rect">
            <a:avLst/>
          </a:prstGeom>
        </p:spPr>
      </p:pic>
    </p:spTree>
    <p:extLst>
      <p:ext uri="{BB962C8B-B14F-4D97-AF65-F5344CB8AC3E}">
        <p14:creationId xmlns:p14="http://schemas.microsoft.com/office/powerpoint/2010/main" val="28415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D6AF-CC3C-C4B8-685D-C0C153EF697A}"/>
              </a:ext>
            </a:extLst>
          </p:cNvPr>
          <p:cNvSpPr>
            <a:spLocks noGrp="1"/>
          </p:cNvSpPr>
          <p:nvPr>
            <p:ph type="title"/>
          </p:nvPr>
        </p:nvSpPr>
        <p:spPr/>
        <p:txBody>
          <a:bodyPr/>
          <a:lstStyle/>
          <a:p>
            <a:r>
              <a:rPr lang="en-US" dirty="0"/>
              <a:t>Key Findings and Insights</a:t>
            </a:r>
          </a:p>
        </p:txBody>
      </p:sp>
      <p:sp>
        <p:nvSpPr>
          <p:cNvPr id="3" name="Content Placeholder 2">
            <a:extLst>
              <a:ext uri="{FF2B5EF4-FFF2-40B4-BE49-F238E27FC236}">
                <a16:creationId xmlns:a16="http://schemas.microsoft.com/office/drawing/2014/main" id="{7F9D1D38-279E-87E9-661D-EE98E52FC312}"/>
              </a:ext>
            </a:extLst>
          </p:cNvPr>
          <p:cNvSpPr>
            <a:spLocks noGrp="1"/>
          </p:cNvSpPr>
          <p:nvPr>
            <p:ph idx="1"/>
          </p:nvPr>
        </p:nvSpPr>
        <p:spPr/>
        <p:txBody>
          <a:bodyPr/>
          <a:lstStyle/>
          <a:p>
            <a:r>
              <a:rPr lang="en-US" dirty="0"/>
              <a:t>Clustering algorithms, notably HA and DBSCAN, were able to identify structure in the data beyond the capabilities of a simple BMI cut off. As shown by the increased regression performance.</a:t>
            </a:r>
          </a:p>
          <a:p>
            <a:r>
              <a:rPr lang="en-US" dirty="0"/>
              <a:t>In the current analysis, the HA clustering model performed the best.  This model maximized the R2, which was the objective of the analysis.</a:t>
            </a:r>
          </a:p>
          <a:p>
            <a:r>
              <a:rPr lang="en-US" dirty="0"/>
              <a:t>Limiting </a:t>
            </a:r>
            <a:r>
              <a:rPr lang="en-US" dirty="0" err="1"/>
              <a:t>Kmeans</a:t>
            </a:r>
            <a:r>
              <a:rPr lang="en-US" dirty="0"/>
              <a:t> and HA to 2 clusters may have not been the best choice for regression performance.  See future directions.</a:t>
            </a:r>
          </a:p>
        </p:txBody>
      </p:sp>
    </p:spTree>
    <p:extLst>
      <p:ext uri="{BB962C8B-B14F-4D97-AF65-F5344CB8AC3E}">
        <p14:creationId xmlns:p14="http://schemas.microsoft.com/office/powerpoint/2010/main" val="40784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ADA4-4891-E184-0DFC-9A249933EA4C}"/>
              </a:ext>
            </a:extLst>
          </p:cNvPr>
          <p:cNvSpPr>
            <a:spLocks noGrp="1"/>
          </p:cNvSpPr>
          <p:nvPr>
            <p:ph type="title"/>
          </p:nvPr>
        </p:nvSpPr>
        <p:spPr/>
        <p:txBody>
          <a:bodyPr/>
          <a:lstStyle/>
          <a:p>
            <a:r>
              <a:rPr lang="en-US" dirty="0"/>
              <a:t>Future Directions	</a:t>
            </a:r>
          </a:p>
        </p:txBody>
      </p:sp>
      <p:sp>
        <p:nvSpPr>
          <p:cNvPr id="3" name="Content Placeholder 2">
            <a:extLst>
              <a:ext uri="{FF2B5EF4-FFF2-40B4-BE49-F238E27FC236}">
                <a16:creationId xmlns:a16="http://schemas.microsoft.com/office/drawing/2014/main" id="{E2B46AF9-E6E8-06EA-5191-B11CF9C2911E}"/>
              </a:ext>
            </a:extLst>
          </p:cNvPr>
          <p:cNvSpPr>
            <a:spLocks noGrp="1"/>
          </p:cNvSpPr>
          <p:nvPr>
            <p:ph idx="1"/>
          </p:nvPr>
        </p:nvSpPr>
        <p:spPr/>
        <p:txBody>
          <a:bodyPr/>
          <a:lstStyle/>
          <a:p>
            <a:r>
              <a:rPr lang="en-US" dirty="0"/>
              <a:t>Feature Engineering:</a:t>
            </a:r>
          </a:p>
          <a:p>
            <a:pPr lvl="1"/>
            <a:r>
              <a:rPr lang="en-US" dirty="0"/>
              <a:t>Train the unsupervised models with BMI in place. </a:t>
            </a:r>
          </a:p>
          <a:p>
            <a:pPr lvl="1"/>
            <a:r>
              <a:rPr lang="en-US" dirty="0"/>
              <a:t>Remove variables that have low correlations with target.  They may be introducing noise</a:t>
            </a:r>
          </a:p>
          <a:p>
            <a:r>
              <a:rPr lang="en-US" dirty="0"/>
              <a:t>Regression:</a:t>
            </a:r>
          </a:p>
          <a:p>
            <a:pPr lvl="1"/>
            <a:r>
              <a:rPr lang="en-US" dirty="0"/>
              <a:t>Train the HA and </a:t>
            </a:r>
            <a:r>
              <a:rPr lang="en-US" dirty="0" err="1"/>
              <a:t>Kmeans</a:t>
            </a:r>
            <a:r>
              <a:rPr lang="en-US" dirty="0"/>
              <a:t> models without </a:t>
            </a:r>
            <a:r>
              <a:rPr lang="en-US" dirty="0" err="1"/>
              <a:t>constaining</a:t>
            </a:r>
            <a:r>
              <a:rPr lang="en-US" dirty="0"/>
              <a:t> them to two clusters.  Compare model performance (R2) of each cluster group to the base case.  </a:t>
            </a:r>
          </a:p>
          <a:p>
            <a:endParaRPr lang="en-US" dirty="0"/>
          </a:p>
        </p:txBody>
      </p:sp>
    </p:spTree>
    <p:extLst>
      <p:ext uri="{BB962C8B-B14F-4D97-AF65-F5344CB8AC3E}">
        <p14:creationId xmlns:p14="http://schemas.microsoft.com/office/powerpoint/2010/main" val="282960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D9B-A912-4F39-B256-A356FAC1FDF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9EC1C1-08DF-45F1-B7CB-CC82FD5BC2F1}"/>
              </a:ext>
            </a:extLst>
          </p:cNvPr>
          <p:cNvSpPr>
            <a:spLocks noGrp="1"/>
          </p:cNvSpPr>
          <p:nvPr>
            <p:ph idx="1"/>
          </p:nvPr>
        </p:nvSpPr>
        <p:spPr/>
        <p:txBody>
          <a:bodyPr/>
          <a:lstStyle/>
          <a:p>
            <a:r>
              <a:rPr lang="en-US" dirty="0"/>
              <a:t>Body Fat Prediction Dataset Used from Kaggle</a:t>
            </a:r>
          </a:p>
          <a:p>
            <a:r>
              <a:rPr lang="en-US" dirty="0"/>
              <a:t>Features of the data include body measurements (e.g. height, weight, abdomen circumference) of 252 adult males. </a:t>
            </a:r>
          </a:p>
          <a:p>
            <a:r>
              <a:rPr lang="en-US" dirty="0"/>
              <a:t>Body fat percentage (BFP) is the target variable of the analysis.  In this dataset, BFP is calculated from hydrodynamically measured body density by using the Siri Equation.</a:t>
            </a:r>
          </a:p>
          <a:p>
            <a:r>
              <a:rPr lang="en-US" dirty="0"/>
              <a:t>Follow this link for a comprehensive summary of the data set, its attributes, and the Siri Equation:</a:t>
            </a:r>
          </a:p>
          <a:p>
            <a:pPr lvl="1"/>
            <a:r>
              <a:rPr lang="en-US" dirty="0">
                <a:hlinkClick r:id="rId2"/>
              </a:rPr>
              <a:t>https://www.kaggle.com/datasets/fedesoriano/body-fat-prediction-dataset</a:t>
            </a:r>
            <a:endParaRPr lang="en-US" dirty="0"/>
          </a:p>
          <a:p>
            <a:pPr marL="914400" lvl="2" indent="0">
              <a:buNone/>
            </a:pPr>
            <a:endParaRPr lang="en-US" dirty="0"/>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9214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E6F9-19FE-F81E-53B7-9F2496F0B702}"/>
              </a:ext>
            </a:extLst>
          </p:cNvPr>
          <p:cNvSpPr>
            <a:spLocks noGrp="1"/>
          </p:cNvSpPr>
          <p:nvPr>
            <p:ph type="title"/>
          </p:nvPr>
        </p:nvSpPr>
        <p:spPr/>
        <p:txBody>
          <a:bodyPr/>
          <a:lstStyle/>
          <a:p>
            <a:r>
              <a:rPr lang="en-US" dirty="0"/>
              <a:t>The Data – Features </a:t>
            </a:r>
            <a:br>
              <a:rPr lang="en-US" dirty="0"/>
            </a:br>
            <a:r>
              <a:rPr lang="en-US" sz="1600" dirty="0"/>
              <a:t>copied from Kaggle for the convenience of the reader</a:t>
            </a:r>
          </a:p>
        </p:txBody>
      </p:sp>
      <p:sp>
        <p:nvSpPr>
          <p:cNvPr id="3" name="Content Placeholder 2">
            <a:extLst>
              <a:ext uri="{FF2B5EF4-FFF2-40B4-BE49-F238E27FC236}">
                <a16:creationId xmlns:a16="http://schemas.microsoft.com/office/drawing/2014/main" id="{484F324C-F729-40BD-9900-1460F9929ACA}"/>
              </a:ext>
            </a:extLst>
          </p:cNvPr>
          <p:cNvSpPr>
            <a:spLocks noGrp="1"/>
          </p:cNvSpPr>
          <p:nvPr>
            <p:ph idx="1"/>
          </p:nvPr>
        </p:nvSpPr>
        <p:spPr/>
        <p:txBody>
          <a:bodyPr>
            <a:normAutofit fontScale="55000" lnSpcReduction="20000"/>
          </a:bodyPr>
          <a:lstStyle/>
          <a:p>
            <a:pPr marL="0" indent="0" algn="l" fontAlgn="base">
              <a:buNone/>
            </a:pPr>
            <a:r>
              <a:rPr lang="en-US" b="0" i="0" dirty="0">
                <a:effectLst/>
                <a:latin typeface="inherit"/>
              </a:rPr>
              <a:t>Density determined from underwater weighing</a:t>
            </a:r>
          </a:p>
          <a:p>
            <a:pPr marL="0" indent="0" algn="l" fontAlgn="base">
              <a:buNone/>
            </a:pPr>
            <a:r>
              <a:rPr lang="en-US" b="0" i="0" dirty="0">
                <a:effectLst/>
                <a:latin typeface="inherit"/>
              </a:rPr>
              <a:t>Percent body fat from Siri's (1956) equation</a:t>
            </a:r>
          </a:p>
          <a:p>
            <a:pPr marL="0" indent="0" algn="l" fontAlgn="base">
              <a:buNone/>
            </a:pPr>
            <a:r>
              <a:rPr lang="en-US" b="0" i="0" dirty="0">
                <a:effectLst/>
                <a:latin typeface="inherit"/>
              </a:rPr>
              <a:t>Age (years)</a:t>
            </a:r>
          </a:p>
          <a:p>
            <a:pPr marL="0" indent="0" algn="l" fontAlgn="base">
              <a:buNone/>
            </a:pPr>
            <a:r>
              <a:rPr lang="en-US" b="0" i="0" dirty="0">
                <a:effectLst/>
                <a:latin typeface="inherit"/>
              </a:rPr>
              <a:t>Weight (</a:t>
            </a:r>
            <a:r>
              <a:rPr lang="en-US" b="0" i="0" dirty="0" err="1">
                <a:effectLst/>
                <a:latin typeface="inherit"/>
              </a:rPr>
              <a:t>lbs</a:t>
            </a:r>
            <a:r>
              <a:rPr lang="en-US" b="0" i="0" dirty="0">
                <a:effectLst/>
                <a:latin typeface="inherit"/>
              </a:rPr>
              <a:t>)</a:t>
            </a:r>
          </a:p>
          <a:p>
            <a:pPr marL="0" indent="0" algn="l" fontAlgn="base">
              <a:buNone/>
            </a:pPr>
            <a:r>
              <a:rPr lang="en-US" b="0" i="0" dirty="0">
                <a:effectLst/>
                <a:latin typeface="inherit"/>
              </a:rPr>
              <a:t>Height (inches)</a:t>
            </a:r>
          </a:p>
          <a:p>
            <a:pPr marL="0" indent="0" algn="l" fontAlgn="base">
              <a:buNone/>
            </a:pPr>
            <a:r>
              <a:rPr lang="en-US" b="0" i="0" dirty="0">
                <a:effectLst/>
                <a:latin typeface="inherit"/>
              </a:rPr>
              <a:t>Neck circumference (cm)</a:t>
            </a:r>
          </a:p>
          <a:p>
            <a:pPr marL="0" indent="0" algn="l" fontAlgn="base">
              <a:buNone/>
            </a:pPr>
            <a:r>
              <a:rPr lang="en-US" b="0" i="0" dirty="0">
                <a:effectLst/>
                <a:latin typeface="inherit"/>
              </a:rPr>
              <a:t>Chest circumference (cm)</a:t>
            </a:r>
          </a:p>
          <a:p>
            <a:pPr marL="0" indent="0" algn="l" fontAlgn="base">
              <a:buNone/>
            </a:pPr>
            <a:r>
              <a:rPr lang="en-US" b="0" i="0" dirty="0">
                <a:effectLst/>
                <a:latin typeface="inherit"/>
              </a:rPr>
              <a:t>Abdomen circumference (cm)</a:t>
            </a:r>
          </a:p>
          <a:p>
            <a:pPr marL="0" indent="0" algn="l" fontAlgn="base">
              <a:buNone/>
            </a:pPr>
            <a:r>
              <a:rPr lang="en-US" b="0" i="0" dirty="0">
                <a:effectLst/>
                <a:latin typeface="inherit"/>
              </a:rPr>
              <a:t>Hip circumference (cm)</a:t>
            </a:r>
          </a:p>
          <a:p>
            <a:pPr marL="0" indent="0" algn="l" fontAlgn="base">
              <a:buNone/>
            </a:pPr>
            <a:r>
              <a:rPr lang="en-US" b="0" i="0" dirty="0">
                <a:effectLst/>
                <a:latin typeface="inherit"/>
              </a:rPr>
              <a:t>Thigh circumference (cm)</a:t>
            </a:r>
          </a:p>
          <a:p>
            <a:pPr marL="0" indent="0" algn="l" fontAlgn="base">
              <a:buNone/>
            </a:pPr>
            <a:r>
              <a:rPr lang="en-US" b="0" i="0" dirty="0">
                <a:effectLst/>
                <a:latin typeface="inherit"/>
              </a:rPr>
              <a:t>Knee circumference (cm)</a:t>
            </a:r>
          </a:p>
          <a:p>
            <a:pPr marL="0" indent="0" algn="l" fontAlgn="base">
              <a:buNone/>
            </a:pPr>
            <a:r>
              <a:rPr lang="en-US" b="0" i="0" dirty="0">
                <a:effectLst/>
                <a:latin typeface="inherit"/>
              </a:rPr>
              <a:t>Ankle circumference (cm)</a:t>
            </a:r>
          </a:p>
          <a:p>
            <a:pPr marL="0" indent="0" algn="l" fontAlgn="base">
              <a:buNone/>
            </a:pPr>
            <a:r>
              <a:rPr lang="en-US" b="0" i="0" dirty="0">
                <a:effectLst/>
                <a:latin typeface="inherit"/>
              </a:rPr>
              <a:t>Biceps (extended) circumference (cm)</a:t>
            </a:r>
          </a:p>
          <a:p>
            <a:pPr marL="0" indent="0" algn="l" fontAlgn="base">
              <a:buNone/>
            </a:pPr>
            <a:r>
              <a:rPr lang="en-US" b="0" i="0" dirty="0">
                <a:effectLst/>
                <a:latin typeface="inherit"/>
              </a:rPr>
              <a:t>Forearm circumference (cm)</a:t>
            </a:r>
          </a:p>
          <a:p>
            <a:pPr marL="0" indent="0" algn="l" fontAlgn="base">
              <a:buNone/>
            </a:pPr>
            <a:r>
              <a:rPr lang="en-US" b="0" i="0" dirty="0">
                <a:effectLst/>
                <a:latin typeface="inherit"/>
              </a:rPr>
              <a:t>Wrist circumference (cm)</a:t>
            </a:r>
          </a:p>
          <a:p>
            <a:endParaRPr lang="en-US" dirty="0"/>
          </a:p>
        </p:txBody>
      </p:sp>
    </p:spTree>
    <p:extLst>
      <p:ext uri="{BB962C8B-B14F-4D97-AF65-F5344CB8AC3E}">
        <p14:creationId xmlns:p14="http://schemas.microsoft.com/office/powerpoint/2010/main" val="40958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D555-3E7E-BA43-96DE-E87A11D01018}"/>
              </a:ext>
            </a:extLst>
          </p:cNvPr>
          <p:cNvSpPr>
            <a:spLocks noGrp="1"/>
          </p:cNvSpPr>
          <p:nvPr>
            <p:ph type="title"/>
          </p:nvPr>
        </p:nvSpPr>
        <p:spPr/>
        <p:txBody>
          <a:bodyPr/>
          <a:lstStyle/>
          <a:p>
            <a:r>
              <a:rPr lang="en-US" dirty="0"/>
              <a:t>Preprocessing Efforts</a:t>
            </a:r>
          </a:p>
        </p:txBody>
      </p:sp>
      <p:sp>
        <p:nvSpPr>
          <p:cNvPr id="3" name="Content Placeholder 2">
            <a:extLst>
              <a:ext uri="{FF2B5EF4-FFF2-40B4-BE49-F238E27FC236}">
                <a16:creationId xmlns:a16="http://schemas.microsoft.com/office/drawing/2014/main" id="{7954C07C-4C8F-06AB-651B-5D8ADCFC3DAB}"/>
              </a:ext>
            </a:extLst>
          </p:cNvPr>
          <p:cNvSpPr>
            <a:spLocks noGrp="1"/>
          </p:cNvSpPr>
          <p:nvPr>
            <p:ph idx="1"/>
          </p:nvPr>
        </p:nvSpPr>
        <p:spPr/>
        <p:txBody>
          <a:bodyPr/>
          <a:lstStyle/>
          <a:p>
            <a:r>
              <a:rPr lang="en-US" dirty="0"/>
              <a:t>5 BFP data points were not in agreement with the Siri Equation.  All 5 observations were removed.</a:t>
            </a:r>
          </a:p>
          <a:p>
            <a:r>
              <a:rPr lang="en-US" dirty="0"/>
              <a:t>2 observations with outlying Ankle measurements were removed.  </a:t>
            </a:r>
          </a:p>
          <a:p>
            <a:r>
              <a:rPr lang="en-US" dirty="0"/>
              <a:t>A Body Mass Index (BMI) feature was added.</a:t>
            </a:r>
          </a:p>
          <a:p>
            <a:pPr lvl="1"/>
            <a:r>
              <a:rPr lang="en-US" dirty="0"/>
              <a:t> One observation had a severely outlying BMI (BMI&gt;165!!).  This point was removed.</a:t>
            </a:r>
          </a:p>
          <a:p>
            <a:pPr lvl="2"/>
            <a:r>
              <a:rPr lang="en-US" dirty="0"/>
              <a:t>Further inspection shows a height of 2.45’.  This data is written off as a recording error.</a:t>
            </a:r>
          </a:p>
          <a:p>
            <a:pPr lvl="1"/>
            <a:r>
              <a:rPr lang="en-US" dirty="0"/>
              <a:t>To see if the unsupervised algorithms could identify this split without guidance, the BMI feature was removed before training the unsupervised models.</a:t>
            </a:r>
          </a:p>
          <a:p>
            <a:pPr lvl="2"/>
            <a:r>
              <a:rPr lang="en-US" dirty="0"/>
              <a:t>The feature was added back in at the end of the analysis for comparison purposes.</a:t>
            </a:r>
          </a:p>
        </p:txBody>
      </p:sp>
    </p:spTree>
    <p:extLst>
      <p:ext uri="{BB962C8B-B14F-4D97-AF65-F5344CB8AC3E}">
        <p14:creationId xmlns:p14="http://schemas.microsoft.com/office/powerpoint/2010/main" val="348436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047-81B8-01AE-07B6-BACC52D9F7A1}"/>
              </a:ext>
            </a:extLst>
          </p:cNvPr>
          <p:cNvSpPr>
            <a:spLocks noGrp="1"/>
          </p:cNvSpPr>
          <p:nvPr>
            <p:ph type="title"/>
          </p:nvPr>
        </p:nvSpPr>
        <p:spPr/>
        <p:txBody>
          <a:bodyPr/>
          <a:lstStyle/>
          <a:p>
            <a:r>
              <a:rPr lang="en-US" dirty="0"/>
              <a:t>Objective of this Analysis</a:t>
            </a:r>
          </a:p>
        </p:txBody>
      </p:sp>
      <p:sp>
        <p:nvSpPr>
          <p:cNvPr id="3" name="Content Placeholder 2">
            <a:extLst>
              <a:ext uri="{FF2B5EF4-FFF2-40B4-BE49-F238E27FC236}">
                <a16:creationId xmlns:a16="http://schemas.microsoft.com/office/drawing/2014/main" id="{3C789062-FC88-21A6-E38F-27140898200F}"/>
              </a:ext>
            </a:extLst>
          </p:cNvPr>
          <p:cNvSpPr>
            <a:spLocks noGrp="1"/>
          </p:cNvSpPr>
          <p:nvPr>
            <p:ph idx="1"/>
          </p:nvPr>
        </p:nvSpPr>
        <p:spPr/>
        <p:txBody>
          <a:bodyPr>
            <a:normAutofit lnSpcReduction="10000"/>
          </a:bodyPr>
          <a:lstStyle/>
          <a:p>
            <a:r>
              <a:rPr lang="en-US" dirty="0"/>
              <a:t>This dataset was used for the Supervised Learning Project. There a variety of linear regression models were trained to predict BFP from measurements taken at home.  In that activity, all data corresponding to obese individuals were removed to normalize the data.  </a:t>
            </a:r>
          </a:p>
          <a:p>
            <a:r>
              <a:rPr lang="en-US" dirty="0"/>
              <a:t>The objective of the current analysis is to use unsupervised learning to cluster data into subcategories for linear regression.  The hope is to see model performance increase after the data has been stratified by the unsupervised learning models.</a:t>
            </a:r>
          </a:p>
          <a:p>
            <a:r>
              <a:rPr lang="en-US" dirty="0"/>
              <a:t>The clustering may uncover body type similarities and patterns  unknown to me.</a:t>
            </a:r>
          </a:p>
          <a:p>
            <a:pPr lvl="1"/>
            <a:r>
              <a:rPr lang="en-US" dirty="0"/>
              <a:t>Hopefully not unknown to medical professionals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1374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43D-3290-6770-F011-B35796F7A035}"/>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30083DDC-3CBD-DB59-3B20-8012360512A9}"/>
              </a:ext>
            </a:extLst>
          </p:cNvPr>
          <p:cNvSpPr>
            <a:spLocks noGrp="1"/>
          </p:cNvSpPr>
          <p:nvPr>
            <p:ph idx="1"/>
          </p:nvPr>
        </p:nvSpPr>
        <p:spPr/>
        <p:txBody>
          <a:bodyPr>
            <a:normAutofit/>
          </a:bodyPr>
          <a:lstStyle/>
          <a:p>
            <a:r>
              <a:rPr lang="en-US" dirty="0" err="1"/>
              <a:t>Kmeans</a:t>
            </a:r>
            <a:r>
              <a:rPr lang="en-US" dirty="0"/>
              <a:t>, </a:t>
            </a:r>
            <a:r>
              <a:rPr lang="en-US" dirty="0" err="1"/>
              <a:t>AgglomerativeClustering</a:t>
            </a:r>
            <a:r>
              <a:rPr lang="en-US" dirty="0"/>
              <a:t>, and DBSCAN models will be trained for this exercise.  The majority cluster from each algorithm will be kept and used to train a linear regression with LASSO model.</a:t>
            </a:r>
          </a:p>
          <a:p>
            <a:pPr lvl="1"/>
            <a:r>
              <a:rPr lang="en-US" dirty="0"/>
              <a:t>Each model will be fine tuned for the optimal hyperparameters.  </a:t>
            </a:r>
          </a:p>
          <a:p>
            <a:pPr lvl="1"/>
            <a:r>
              <a:rPr lang="en-US" dirty="0"/>
              <a:t>Coefficients of Determination between the test data and each models predictions will be the only metric used to evaluate performance</a:t>
            </a:r>
          </a:p>
          <a:p>
            <a:pPr marL="0" indent="0">
              <a:buNone/>
            </a:pPr>
            <a:endParaRPr lang="en-US" dirty="0"/>
          </a:p>
        </p:txBody>
      </p:sp>
    </p:spTree>
    <p:extLst>
      <p:ext uri="{BB962C8B-B14F-4D97-AF65-F5344CB8AC3E}">
        <p14:creationId xmlns:p14="http://schemas.microsoft.com/office/powerpoint/2010/main" val="346305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DCC3-5652-C657-A58E-466016E64507}"/>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E5F6CFAA-DC02-9DD0-D154-93E3E669D042}"/>
              </a:ext>
            </a:extLst>
          </p:cNvPr>
          <p:cNvSpPr>
            <a:spLocks noGrp="1"/>
          </p:cNvSpPr>
          <p:nvPr>
            <p:ph idx="1"/>
          </p:nvPr>
        </p:nvSpPr>
        <p:spPr/>
        <p:txBody>
          <a:bodyPr/>
          <a:lstStyle/>
          <a:p>
            <a:r>
              <a:rPr lang="en-US" dirty="0"/>
              <a:t>For this exercise, </a:t>
            </a:r>
            <a:r>
              <a:rPr lang="en-US" dirty="0" err="1"/>
              <a:t>Kmeans</a:t>
            </a:r>
            <a:r>
              <a:rPr lang="en-US" dirty="0"/>
              <a:t>, and </a:t>
            </a:r>
            <a:r>
              <a:rPr lang="en-US" dirty="0" err="1"/>
              <a:t>AgglomerativeClustering</a:t>
            </a:r>
            <a:r>
              <a:rPr lang="en-US" dirty="0"/>
              <a:t> (AG) will be limited to two clusters.  The intention is to see if unsupervised algorithms can recreate a healthy weight/obesity split like the one employed in the supervised learning activity.</a:t>
            </a:r>
          </a:p>
          <a:p>
            <a:pPr lvl="1"/>
            <a:r>
              <a:rPr lang="en-US" dirty="0"/>
              <a:t>It is feared that forcing </a:t>
            </a:r>
            <a:r>
              <a:rPr lang="en-US" dirty="0" err="1"/>
              <a:t>Kmeans</a:t>
            </a:r>
            <a:r>
              <a:rPr lang="en-US" dirty="0"/>
              <a:t>, and AG models to assign all data into these categories will be counter productive to the goal of regression.   </a:t>
            </a:r>
          </a:p>
          <a:p>
            <a:endParaRPr lang="en-US" dirty="0"/>
          </a:p>
        </p:txBody>
      </p:sp>
    </p:spTree>
    <p:extLst>
      <p:ext uri="{BB962C8B-B14F-4D97-AF65-F5344CB8AC3E}">
        <p14:creationId xmlns:p14="http://schemas.microsoft.com/office/powerpoint/2010/main" val="353093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1A8-AA5B-FD21-36FF-5EDA5D7A62FC}"/>
              </a:ext>
            </a:extLst>
          </p:cNvPr>
          <p:cNvSpPr>
            <a:spLocks noGrp="1"/>
          </p:cNvSpPr>
          <p:nvPr>
            <p:ph type="title"/>
          </p:nvPr>
        </p:nvSpPr>
        <p:spPr/>
        <p:txBody>
          <a:bodyPr/>
          <a:lstStyle/>
          <a:p>
            <a:r>
              <a:rPr lang="en-US" dirty="0"/>
              <a:t>The Models: Workflow </a:t>
            </a:r>
          </a:p>
        </p:txBody>
      </p:sp>
      <p:sp>
        <p:nvSpPr>
          <p:cNvPr id="3" name="Content Placeholder 2">
            <a:extLst>
              <a:ext uri="{FF2B5EF4-FFF2-40B4-BE49-F238E27FC236}">
                <a16:creationId xmlns:a16="http://schemas.microsoft.com/office/drawing/2014/main" id="{8E01A31C-582D-70D3-2A1F-F88BDEFB804D}"/>
              </a:ext>
            </a:extLst>
          </p:cNvPr>
          <p:cNvSpPr>
            <a:spLocks noGrp="1"/>
          </p:cNvSpPr>
          <p:nvPr>
            <p:ph idx="1"/>
          </p:nvPr>
        </p:nvSpPr>
        <p:spPr/>
        <p:txBody>
          <a:bodyPr/>
          <a:lstStyle/>
          <a:p>
            <a:r>
              <a:rPr lang="en-US" dirty="0"/>
              <a:t>Three unsupervised models were trained on the entire dataset. </a:t>
            </a:r>
          </a:p>
          <a:p>
            <a:r>
              <a:rPr lang="en-US" dirty="0"/>
              <a:t>The subsequent regressions were all performed on data that was standardly scaled following the train/test split.  It should be noted that the BMI feature was reintroduced for regression. </a:t>
            </a:r>
          </a:p>
        </p:txBody>
      </p:sp>
    </p:spTree>
    <p:extLst>
      <p:ext uri="{BB962C8B-B14F-4D97-AF65-F5344CB8AC3E}">
        <p14:creationId xmlns:p14="http://schemas.microsoft.com/office/powerpoint/2010/main" val="9991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D998-FB10-847B-C288-C293A15F50CE}"/>
              </a:ext>
            </a:extLst>
          </p:cNvPr>
          <p:cNvSpPr>
            <a:spLocks noGrp="1"/>
          </p:cNvSpPr>
          <p:nvPr>
            <p:ph type="title"/>
          </p:nvPr>
        </p:nvSpPr>
        <p:spPr>
          <a:xfrm>
            <a:off x="838200" y="356499"/>
            <a:ext cx="10515600" cy="1325563"/>
          </a:xfrm>
        </p:spPr>
        <p:txBody>
          <a:bodyPr/>
          <a:lstStyle/>
          <a:p>
            <a:r>
              <a:rPr lang="en-US" dirty="0"/>
              <a:t>The Models: </a:t>
            </a:r>
            <a:r>
              <a:rPr lang="en-US" dirty="0" err="1"/>
              <a:t>Kmeans</a:t>
            </a:r>
            <a:r>
              <a:rPr lang="en-US" dirty="0"/>
              <a:t> </a:t>
            </a:r>
          </a:p>
        </p:txBody>
      </p:sp>
      <p:sp>
        <p:nvSpPr>
          <p:cNvPr id="3" name="Content Placeholder 2">
            <a:extLst>
              <a:ext uri="{FF2B5EF4-FFF2-40B4-BE49-F238E27FC236}">
                <a16:creationId xmlns:a16="http://schemas.microsoft.com/office/drawing/2014/main" id="{D7BD1946-577F-E514-4D9F-C55F9EF8F51A}"/>
              </a:ext>
            </a:extLst>
          </p:cNvPr>
          <p:cNvSpPr>
            <a:spLocks noGrp="1"/>
          </p:cNvSpPr>
          <p:nvPr>
            <p:ph idx="1"/>
          </p:nvPr>
        </p:nvSpPr>
        <p:spPr/>
        <p:txBody>
          <a:bodyPr>
            <a:normAutofit/>
          </a:bodyPr>
          <a:lstStyle/>
          <a:p>
            <a:r>
              <a:rPr lang="en-US" dirty="0"/>
              <a:t>When forced to assign data into two clusters, </a:t>
            </a:r>
            <a:r>
              <a:rPr lang="en-US" dirty="0" err="1"/>
              <a:t>Kmeans</a:t>
            </a:r>
            <a:r>
              <a:rPr lang="en-US" dirty="0"/>
              <a:t> had two hard splits, with pattern in the soft splits for in between BMIs: </a:t>
            </a:r>
          </a:p>
          <a:p>
            <a:pPr lvl="1"/>
            <a:r>
              <a:rPr lang="en-US" dirty="0"/>
              <a:t>Observations above a BMI of 27.21 were placed in group one </a:t>
            </a:r>
          </a:p>
          <a:p>
            <a:pPr lvl="1"/>
            <a:r>
              <a:rPr lang="en-US" dirty="0"/>
              <a:t>Observations below a BMI 22 were placed in group zero. </a:t>
            </a:r>
          </a:p>
          <a:p>
            <a:pPr lvl="1"/>
            <a:r>
              <a:rPr lang="en-US" dirty="0"/>
              <a:t>BMIs between 22-27.2 generally were placed in group 0.</a:t>
            </a:r>
          </a:p>
          <a:p>
            <a:pPr lvl="2"/>
            <a:r>
              <a:rPr lang="en-US" dirty="0"/>
              <a:t> 98 zeros out of 140 total observations.</a:t>
            </a:r>
          </a:p>
          <a:p>
            <a:pPr lvl="1"/>
            <a:r>
              <a:rPr lang="en-US" dirty="0"/>
              <a:t>BMIs between 25-27.2 were overwhelmingly placed in group one.	</a:t>
            </a:r>
          </a:p>
          <a:p>
            <a:pPr lvl="2"/>
            <a:r>
              <a:rPr lang="en-US" dirty="0"/>
              <a:t> 31 ones out of 58 total observations.</a:t>
            </a:r>
          </a:p>
          <a:p>
            <a:pPr lvl="1"/>
            <a:r>
              <a:rPr lang="en-US" dirty="0"/>
              <a:t>BMIs between 22-25 were overwhelmingly placed in group zero.	</a:t>
            </a:r>
          </a:p>
          <a:p>
            <a:pPr lvl="2"/>
            <a:r>
              <a:rPr lang="en-US" dirty="0"/>
              <a:t> 71 zeros out of 82 total observations.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63097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TotalTime>
  <Words>1376</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inherit</vt:lpstr>
      <vt:lpstr>Roboto</vt:lpstr>
      <vt:lpstr>Office Theme</vt:lpstr>
      <vt:lpstr>Unsupervised Learning</vt:lpstr>
      <vt:lpstr>The Data</vt:lpstr>
      <vt:lpstr>The Data – Features  copied from Kaggle for the convenience of the reader</vt:lpstr>
      <vt:lpstr>Preprocessing Efforts</vt:lpstr>
      <vt:lpstr>Objective of this Analysis</vt:lpstr>
      <vt:lpstr>Objective of this Analysis (cont’d)</vt:lpstr>
      <vt:lpstr>Objective of this Analysis (cont’d)</vt:lpstr>
      <vt:lpstr>The Models: Workflow </vt:lpstr>
      <vt:lpstr>The Models: Kmeans </vt:lpstr>
      <vt:lpstr>The Models: Kmeans (cont’d)</vt:lpstr>
      <vt:lpstr>The Models: Kmeans (cont’d)</vt:lpstr>
      <vt:lpstr>The Models: DBSCAN</vt:lpstr>
      <vt:lpstr>The Models: DBSCAN (cont’d)</vt:lpstr>
      <vt:lpstr>The Models: DBSCAN (cont’d)</vt:lpstr>
      <vt:lpstr>The Models: DBSCAN (cont’d)</vt:lpstr>
      <vt:lpstr>The Models: Hierarchical Clustering</vt:lpstr>
      <vt:lpstr>Regression Results</vt:lpstr>
      <vt:lpstr>Key Findings and Insights</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Michael Matrona</dc:creator>
  <cp:lastModifiedBy>Michael Matrona</cp:lastModifiedBy>
  <cp:revision>8</cp:revision>
  <dcterms:created xsi:type="dcterms:W3CDTF">2022-07-24T11:35:18Z</dcterms:created>
  <dcterms:modified xsi:type="dcterms:W3CDTF">2022-12-28T13:06:11Z</dcterms:modified>
</cp:coreProperties>
</file>