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9CA6-BBCC-430E-9990-D0C2D4CF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27D0-52DF-483C-93A0-25A93CA6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BF0B-F0F9-4ABE-9E49-EB8226C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FDDE-7D0C-4D2A-ACBA-07A707B7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3D5B-4481-4C5C-8582-32D851B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49D1-679C-42ED-9CB2-8351EAF4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386E3-A857-4690-9230-CEAE73CF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2033-F632-4609-990A-3B4AE92B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272F-49C1-480C-BF62-92458AF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CE6E-16A6-46EC-9C54-CA0BD77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722AE-B3FD-456F-BCE6-814D93239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FA111-A5C9-4E87-9CDB-4D18F002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CDA2-CB03-4727-9DF6-36601D78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424B-97A6-469F-A678-28B752A6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F704-1954-4C48-AE54-431F387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6A54-2502-48A8-A813-41E2CC1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C4A4-603A-46F9-9D7B-596BE83D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7A2C-5BEA-448C-B3F5-E0C3D31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F20F-9A5E-404C-B276-266652D3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250D-4441-4343-8487-EA882C57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F22-3D0D-4F6E-94E0-40A4109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C0558-3432-4D4D-9D4E-05AE3482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ADAD-831E-4672-8692-A77B2F91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A738-B3B8-43C5-ACB5-03CCAED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1418-07F3-4DFC-A8E7-43AEA040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1F5-7FCB-41B9-9693-734E6F47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65A4-96BF-4BD4-8A6A-A8241161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C983-A016-471B-8F47-6A5A6D2B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5F39-6728-4FA0-90DE-38588A7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BDD7-83E4-49FD-8E92-D7781EF3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50DD-73AC-4930-B17B-72900AF3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1B3D-0727-4433-B24E-7E5A73E4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CE48F-99CE-46B9-B274-ADB4A242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D545-14A8-43A4-B945-D3B3A655C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9EC61-738C-4392-A8F7-011BE3153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7140F-F949-4B51-A807-0FAF3FF33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B352F-4725-490E-9958-0D602E9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FA8F-2BD0-45DA-81B1-CEB75FAB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50ACD-1DB9-48F1-A554-E2609EA6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0634-30F9-4448-962E-C100113A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C929F-B832-4CB5-A157-1806D6EF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E5A1D-FCDC-40EE-B6B8-19DA6DB5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79B9-6214-4BCD-A01F-818544E6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E173-7C6A-4F98-8135-8F4C68A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CF11-9F2B-4F05-ABD1-F15C5488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C8146-960A-4EBD-9FB6-AF0E502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5765-448B-4876-9ADA-A3DE6B09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0D9E-3CFE-4EEC-8E16-0914BAB3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158AF-2E46-41EE-8777-F07B6235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8311-1A5D-42E1-8101-783D9314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5E75B-9955-43DE-B1D6-495724EF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3823-2F1B-41C3-A74F-7161AC02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ED70-55C0-4335-8E03-FCADF3DC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5D55B-B786-4E03-92AB-DAB58444A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09DE5-EA0A-4CF0-896B-35E1FC9E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C2574-8D8A-43AA-B8DA-EB592737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38DB-5A50-4873-8DD6-021E5A2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7157-CE8E-482A-968D-2B422D6A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32FEE-EDFF-494D-9CE4-38ECF4EE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B18D-14C5-4311-88AB-EC52D910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1165-B36E-4E26-8143-3E5071BD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ECC9-DA60-4B3D-8B57-465E6863E5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586C-EB8B-4C31-BC93-701DCAEC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E3F1-27B8-43C2-802E-B14460940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6346-11A6-45F9-8EA1-8FC51897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body-fat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91A0-69F3-43E3-A4AD-76BB725FF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49F9D-A9A5-4702-B506-1F8EDC57E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2 Project –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81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210-0864-4E1B-983D-92EE420A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DCED-D54B-48D4-809C-FA3A0A21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Models/Algorithms!!!</a:t>
            </a:r>
          </a:p>
        </p:txBody>
      </p:sp>
    </p:spTree>
    <p:extLst>
      <p:ext uri="{BB962C8B-B14F-4D97-AF65-F5344CB8AC3E}">
        <p14:creationId xmlns:p14="http://schemas.microsoft.com/office/powerpoint/2010/main" val="33588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9D9B-A912-4F39-B256-A356FAC1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C1C1-08DF-45F1-B7CB-CC82FD5B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Fat Prediction Dataset Used from Kaggle</a:t>
            </a:r>
          </a:p>
          <a:p>
            <a:r>
              <a:rPr lang="en-US" dirty="0"/>
              <a:t>Please use the following link for a summary of the data set and its attributes:</a:t>
            </a:r>
          </a:p>
          <a:p>
            <a:pPr lvl="1"/>
            <a:r>
              <a:rPr lang="en-US" dirty="0">
                <a:hlinkClick r:id="rId2"/>
              </a:rPr>
              <a:t>https://www.kaggle.com/datasets/fedesoriano/body-fat-prediction-dataset</a:t>
            </a:r>
            <a:endParaRPr lang="en-US" dirty="0"/>
          </a:p>
          <a:p>
            <a:r>
              <a:rPr lang="en-US" dirty="0"/>
              <a:t>Data were cleaned to ensure each column was normally distributed.  </a:t>
            </a:r>
          </a:p>
          <a:p>
            <a:pPr lvl="1"/>
            <a:r>
              <a:rPr lang="en-US" dirty="0"/>
              <a:t>Measures include:</a:t>
            </a:r>
          </a:p>
          <a:p>
            <a:pPr lvl="2"/>
            <a:r>
              <a:rPr lang="en-US" dirty="0"/>
              <a:t>Outlier removals</a:t>
            </a:r>
          </a:p>
          <a:p>
            <a:pPr lvl="2"/>
            <a:r>
              <a:rPr lang="en-US" dirty="0" err="1"/>
              <a:t>Boxcox</a:t>
            </a:r>
            <a:r>
              <a:rPr lang="en-US" dirty="0"/>
              <a:t> transformations</a:t>
            </a:r>
          </a:p>
          <a:p>
            <a:r>
              <a:rPr lang="en-US" dirty="0"/>
              <a:t>Data cleaning details can be seen in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420E-3BB9-40E4-B4F4-18B51338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E2EE-0205-4120-93C0-D96212C1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train a model to predict the body fat percentage of non-obese males using measurements that can be taken from home.  </a:t>
            </a:r>
          </a:p>
          <a:p>
            <a:r>
              <a:rPr lang="en-US" dirty="0"/>
              <a:t>The model will eliminate the need for the hydrostatic weighing method of body fat percentage determination; reducing costs and eliminating the need of specialized equipment.</a:t>
            </a:r>
          </a:p>
          <a:p>
            <a:r>
              <a:rPr lang="en-US" dirty="0"/>
              <a:t>The project will favor interpretability over complexity. Fewer features implemented in the model are preferred to reduce home measurement error.</a:t>
            </a:r>
          </a:p>
          <a:p>
            <a:pPr lvl="1"/>
            <a:r>
              <a:rPr lang="en-US" dirty="0"/>
              <a:t>The absolute values of the model parameters can identify body location sensitive to body fat accumulation.</a:t>
            </a:r>
          </a:p>
        </p:txBody>
      </p:sp>
    </p:spTree>
    <p:extLst>
      <p:ext uri="{BB962C8B-B14F-4D97-AF65-F5344CB8AC3E}">
        <p14:creationId xmlns:p14="http://schemas.microsoft.com/office/powerpoint/2010/main" val="279102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63AF-E239-4D03-9CB5-CBE9D182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39D7-7CFE-4E0B-A193-A19ACE37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models were trained throughout this exercise: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Ordinary Least Squares (OLS)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Least Squares with Lasso Cost function Regularization (LASSO)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Least Squares with Ridge Cost function Regularization (RIDGE)</a:t>
            </a:r>
          </a:p>
          <a:p>
            <a:r>
              <a:rPr lang="en-US" dirty="0"/>
              <a:t>Polynomial Features (PF) were added as an exploratory measure.</a:t>
            </a:r>
          </a:p>
          <a:p>
            <a:pPr lvl="1"/>
            <a:r>
              <a:rPr lang="en-US" dirty="0"/>
              <a:t>OLS suffered from adding features</a:t>
            </a:r>
          </a:p>
          <a:p>
            <a:pPr lvl="1"/>
            <a:r>
              <a:rPr lang="en-US" dirty="0"/>
              <a:t>RIDGE and LASSO benefited marginally from the introduction of PFs</a:t>
            </a:r>
          </a:p>
          <a:p>
            <a:r>
              <a:rPr lang="en-US" dirty="0"/>
              <a:t>All models from each category were trained using the same train/test splits. New splits were only used for varying the number of PFs</a:t>
            </a:r>
          </a:p>
        </p:txBody>
      </p:sp>
    </p:spTree>
    <p:extLst>
      <p:ext uri="{BB962C8B-B14F-4D97-AF65-F5344CB8AC3E}">
        <p14:creationId xmlns:p14="http://schemas.microsoft.com/office/powerpoint/2010/main" val="35119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DA22-A37E-4242-9583-DF310F93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 – No Polynomial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25577-1D7D-4CF7-BC16-699DF2A7B614}"/>
              </a:ext>
            </a:extLst>
          </p:cNvPr>
          <p:cNvSpPr txBox="1"/>
          <p:nvPr/>
        </p:nvSpPr>
        <p:spPr>
          <a:xfrm>
            <a:off x="5098211" y="1690688"/>
            <a:ext cx="6255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frame shown here is sorted by feature importance in the Lasso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the relative rank of feature importance's were model dependent.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Wrist circumference has a higher importance than BMI in the Lasso Model, but these relative ranks are reversed in the Ridge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0-weight features in the LASSO model can be used to guide feature elimination.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38E26-EAC0-450D-A07F-F8644D09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399050"/>
            <a:ext cx="4051145" cy="49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2669-573B-48D4-B11C-9EB6CFE3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 – No Polynomial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6BC0-B6A8-4001-9FE6-3886D739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models trained on the same standardized train/test split</a:t>
            </a:r>
          </a:p>
          <a:p>
            <a:pPr lvl="1"/>
            <a:r>
              <a:rPr lang="en-US" dirty="0"/>
              <a:t>The results of cross validation not presented here; however, cross validation of the entire dataset was used to guide the hyperparameter selection in the LASSO and RIDGE models.</a:t>
            </a:r>
          </a:p>
          <a:p>
            <a:r>
              <a:rPr lang="en-US" dirty="0"/>
              <a:t>Coefficients of Variation (r2_score):</a:t>
            </a:r>
          </a:p>
          <a:p>
            <a:pPr lvl="1"/>
            <a:r>
              <a:rPr lang="en-US" dirty="0"/>
              <a:t>OLS – 0.660</a:t>
            </a:r>
          </a:p>
          <a:p>
            <a:pPr lvl="1"/>
            <a:r>
              <a:rPr lang="en-US" dirty="0"/>
              <a:t>LASSO – 0.661</a:t>
            </a:r>
          </a:p>
          <a:p>
            <a:pPr lvl="1"/>
            <a:r>
              <a:rPr lang="en-US" dirty="0"/>
              <a:t>RIDGE – 0.636</a:t>
            </a:r>
          </a:p>
          <a:p>
            <a:r>
              <a:rPr lang="en-US" dirty="0"/>
              <a:t>Alpha</a:t>
            </a:r>
          </a:p>
          <a:p>
            <a:pPr lvl="1"/>
            <a:r>
              <a:rPr lang="en-US" dirty="0"/>
              <a:t>LASSO – 0.223</a:t>
            </a:r>
          </a:p>
          <a:p>
            <a:pPr lvl="1"/>
            <a:r>
              <a:rPr lang="en-US" dirty="0"/>
              <a:t>RIDGE – 9.666</a:t>
            </a:r>
          </a:p>
          <a:p>
            <a:r>
              <a:rPr lang="en-US" dirty="0"/>
              <a:t>Sum of |Coefficients|</a:t>
            </a:r>
          </a:p>
          <a:p>
            <a:pPr lvl="1"/>
            <a:r>
              <a:rPr lang="en-US" dirty="0"/>
              <a:t>OLS – 14.80</a:t>
            </a:r>
          </a:p>
          <a:p>
            <a:pPr lvl="1"/>
            <a:r>
              <a:rPr lang="en-US" dirty="0"/>
              <a:t>LASSO – 10.09</a:t>
            </a:r>
          </a:p>
          <a:p>
            <a:pPr lvl="1"/>
            <a:r>
              <a:rPr lang="en-US" dirty="0"/>
              <a:t>RIDGE – 12.418</a:t>
            </a:r>
          </a:p>
        </p:txBody>
      </p:sp>
    </p:spTree>
    <p:extLst>
      <p:ext uri="{BB962C8B-B14F-4D97-AF65-F5344CB8AC3E}">
        <p14:creationId xmlns:p14="http://schemas.microsoft.com/office/powerpoint/2010/main" val="351377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AB10-035A-480C-9A77-DF6B81E6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 – Polynomial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D38E-9404-4964-B53C-C6AE6147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degree polynomial features were explored using </a:t>
            </a:r>
            <a:r>
              <a:rPr lang="en-US" dirty="0" err="1"/>
              <a:t>LassoCV</a:t>
            </a:r>
            <a:r>
              <a:rPr lang="en-US" dirty="0"/>
              <a:t> and </a:t>
            </a:r>
            <a:r>
              <a:rPr lang="en-US" dirty="0" err="1"/>
              <a:t>RidgeCV</a:t>
            </a:r>
            <a:r>
              <a:rPr lang="en-US" dirty="0"/>
              <a:t> functions</a:t>
            </a:r>
          </a:p>
          <a:p>
            <a:r>
              <a:rPr lang="en-US" dirty="0"/>
              <a:t>RIDGE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Degree: alpha = 56.785, R2 = .660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Degree: alpha = 744.44, R2 = .611</a:t>
            </a:r>
          </a:p>
          <a:p>
            <a:pPr lvl="1"/>
            <a:r>
              <a:rPr lang="en-US" dirty="0"/>
              <a:t>We see that by adding PFs to the model, the alpha value grows to reduce overfitting. </a:t>
            </a:r>
          </a:p>
          <a:p>
            <a:r>
              <a:rPr lang="en-US" dirty="0"/>
              <a:t>LASSO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Degree: alpha = 0.257, R2 = .660, sum of |coefficients| = 9.677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Degree: alpha = 0.285, R2 = .660, sum of |coefficients| = 9.336</a:t>
            </a:r>
          </a:p>
          <a:p>
            <a:pPr lvl="1"/>
            <a:r>
              <a:rPr lang="en-US" dirty="0"/>
              <a:t>We see that despite adding PFs, the sum of |coefficients| for the lasso model remains near its original value of 10.09 .  In fact, since the sum of |coefficients| is greater for the base LASSO model than it is for models with PFs. We can say LASSO is eliminating feature effects faster than we are adding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5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A30F-B0A8-4BDE-AF8B-D4CE1E79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F6CC-7EBE-4EC5-8AA1-DA69C117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LASSO model without added PFs had the best performance of all trained models.</a:t>
            </a:r>
          </a:p>
          <a:p>
            <a:pPr lvl="1"/>
            <a:r>
              <a:rPr lang="en-US" dirty="0"/>
              <a:t>R2 = 0.661</a:t>
            </a:r>
          </a:p>
          <a:p>
            <a:r>
              <a:rPr lang="en-US" dirty="0"/>
              <a:t>Interestingly, the OLS regression without added features had similar performance to LASSO.  However, the LASSO model is favored due to its feature elimination.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8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F56-8357-4353-92A1-C80018C1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840F-8472-49F4-AE07-F08E5C5A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insight from this activity was the feature elimination which occurred in the LASSO models.  Feature importance was also discovered.  A model which used only Abdomen, Wrist, BMI, Age, Neck, and Ankle measurements may be sufficient to predict the body fat percentage target.  </a:t>
            </a:r>
          </a:p>
          <a:p>
            <a:r>
              <a:rPr lang="en-US" dirty="0"/>
              <a:t>Linear regression is probably too simple a model for this objective.</a:t>
            </a:r>
          </a:p>
          <a:p>
            <a:r>
              <a:rPr lang="en-US" dirty="0"/>
              <a:t>These features will be used to trained other algorithms as the course progresses.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3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719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IBM Machine Learning</vt:lpstr>
      <vt:lpstr>The Data</vt:lpstr>
      <vt:lpstr>Objective of the Analysis</vt:lpstr>
      <vt:lpstr>The Models</vt:lpstr>
      <vt:lpstr>Model Details – No Polynomial Features </vt:lpstr>
      <vt:lpstr>Model Details – No Polynomial Features </vt:lpstr>
      <vt:lpstr>Model Details – Polynomial Features </vt:lpstr>
      <vt:lpstr>Model Selection </vt:lpstr>
      <vt:lpstr>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Machine Learning</dc:title>
  <dc:creator>Michael Matrona</dc:creator>
  <cp:lastModifiedBy>Michael Matrona</cp:lastModifiedBy>
  <cp:revision>8</cp:revision>
  <dcterms:created xsi:type="dcterms:W3CDTF">2022-04-24T13:42:03Z</dcterms:created>
  <dcterms:modified xsi:type="dcterms:W3CDTF">2022-12-18T15:07:41Z</dcterms:modified>
</cp:coreProperties>
</file>