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4"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5" r:id="rId18"/>
    <p:sldId id="273"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DEA213-5607-43D7-B5AD-AB1B12465B1D}">
          <p14:sldIdLst>
            <p14:sldId id="256"/>
            <p14:sldId id="258"/>
            <p14:sldId id="259"/>
            <p14:sldId id="274"/>
            <p14:sldId id="260"/>
            <p14:sldId id="261"/>
            <p14:sldId id="263"/>
            <p14:sldId id="264"/>
            <p14:sldId id="265"/>
            <p14:sldId id="266"/>
            <p14:sldId id="267"/>
            <p14:sldId id="268"/>
            <p14:sldId id="269"/>
            <p14:sldId id="270"/>
            <p14:sldId id="271"/>
            <p14:sldId id="272"/>
            <p14:sldId id="275"/>
            <p14:sldId id="273"/>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6E2E3-E1DE-4306-ECB0-B38027AF18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173E71-9B33-3118-329D-3F949FC01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6CB834-41EF-CA58-F899-4464BB6177C0}"/>
              </a:ext>
            </a:extLst>
          </p:cNvPr>
          <p:cNvSpPr>
            <a:spLocks noGrp="1"/>
          </p:cNvSpPr>
          <p:nvPr>
            <p:ph type="dt" sz="half" idx="10"/>
          </p:nvPr>
        </p:nvSpPr>
        <p:spPr/>
        <p:txBody>
          <a:bodyPr/>
          <a:lstStyle/>
          <a:p>
            <a:fld id="{1C329640-2068-4D64-AA80-DF6C9DF851B2}" type="datetimeFigureOut">
              <a:rPr lang="en-US" smtClean="0"/>
              <a:t>1/2/2023</a:t>
            </a:fld>
            <a:endParaRPr lang="en-US"/>
          </a:p>
        </p:txBody>
      </p:sp>
      <p:sp>
        <p:nvSpPr>
          <p:cNvPr id="5" name="Footer Placeholder 4">
            <a:extLst>
              <a:ext uri="{FF2B5EF4-FFF2-40B4-BE49-F238E27FC236}">
                <a16:creationId xmlns:a16="http://schemas.microsoft.com/office/drawing/2014/main" id="{E237A08F-0605-7526-7717-C3C024123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D54FE-BBF2-7FEB-92A5-42BC06CC44F8}"/>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2395234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92BA8-79A6-8BBD-2830-14AFD4F453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25F52D-B8D7-080A-D559-867615894D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C23C6-28A5-36B5-BB42-410B0FD2F116}"/>
              </a:ext>
            </a:extLst>
          </p:cNvPr>
          <p:cNvSpPr>
            <a:spLocks noGrp="1"/>
          </p:cNvSpPr>
          <p:nvPr>
            <p:ph type="dt" sz="half" idx="10"/>
          </p:nvPr>
        </p:nvSpPr>
        <p:spPr/>
        <p:txBody>
          <a:bodyPr/>
          <a:lstStyle/>
          <a:p>
            <a:fld id="{1C329640-2068-4D64-AA80-DF6C9DF851B2}" type="datetimeFigureOut">
              <a:rPr lang="en-US" smtClean="0"/>
              <a:t>1/2/2023</a:t>
            </a:fld>
            <a:endParaRPr lang="en-US"/>
          </a:p>
        </p:txBody>
      </p:sp>
      <p:sp>
        <p:nvSpPr>
          <p:cNvPr id="5" name="Footer Placeholder 4">
            <a:extLst>
              <a:ext uri="{FF2B5EF4-FFF2-40B4-BE49-F238E27FC236}">
                <a16:creationId xmlns:a16="http://schemas.microsoft.com/office/drawing/2014/main" id="{93C6B361-DE43-D93B-8A99-918EFF18B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C0FE0-F983-A266-6F11-A60B84EA8AF8}"/>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513995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FA2BAE-178E-5257-810E-C6A79DE0CF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55CC06-F98D-90EF-B0CE-7423D36E24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8A2F8-95BB-7143-36A8-8B5667D127F2}"/>
              </a:ext>
            </a:extLst>
          </p:cNvPr>
          <p:cNvSpPr>
            <a:spLocks noGrp="1"/>
          </p:cNvSpPr>
          <p:nvPr>
            <p:ph type="dt" sz="half" idx="10"/>
          </p:nvPr>
        </p:nvSpPr>
        <p:spPr/>
        <p:txBody>
          <a:bodyPr/>
          <a:lstStyle/>
          <a:p>
            <a:fld id="{1C329640-2068-4D64-AA80-DF6C9DF851B2}" type="datetimeFigureOut">
              <a:rPr lang="en-US" smtClean="0"/>
              <a:t>1/2/2023</a:t>
            </a:fld>
            <a:endParaRPr lang="en-US"/>
          </a:p>
        </p:txBody>
      </p:sp>
      <p:sp>
        <p:nvSpPr>
          <p:cNvPr id="5" name="Footer Placeholder 4">
            <a:extLst>
              <a:ext uri="{FF2B5EF4-FFF2-40B4-BE49-F238E27FC236}">
                <a16:creationId xmlns:a16="http://schemas.microsoft.com/office/drawing/2014/main" id="{7E96E490-BA8B-4A83-B8EF-7722FB1B3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04DF4-6D5E-147C-F3CA-E8903916695D}"/>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223514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11A2-6161-B55C-42C6-B0BD2E79D0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5B63BB-5347-C83C-234A-9BA432486B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C5D5D3-C88F-69B0-2142-93B8F4827394}"/>
              </a:ext>
            </a:extLst>
          </p:cNvPr>
          <p:cNvSpPr>
            <a:spLocks noGrp="1"/>
          </p:cNvSpPr>
          <p:nvPr>
            <p:ph type="dt" sz="half" idx="10"/>
          </p:nvPr>
        </p:nvSpPr>
        <p:spPr/>
        <p:txBody>
          <a:bodyPr/>
          <a:lstStyle/>
          <a:p>
            <a:fld id="{1C329640-2068-4D64-AA80-DF6C9DF851B2}" type="datetimeFigureOut">
              <a:rPr lang="en-US" smtClean="0"/>
              <a:t>1/2/2023</a:t>
            </a:fld>
            <a:endParaRPr lang="en-US"/>
          </a:p>
        </p:txBody>
      </p:sp>
      <p:sp>
        <p:nvSpPr>
          <p:cNvPr id="5" name="Footer Placeholder 4">
            <a:extLst>
              <a:ext uri="{FF2B5EF4-FFF2-40B4-BE49-F238E27FC236}">
                <a16:creationId xmlns:a16="http://schemas.microsoft.com/office/drawing/2014/main" id="{B7B90B67-3668-FFFD-39E0-9561C6712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FFBD5-B859-72AA-BF0D-A5216B683DEE}"/>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41245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2745-4FD4-A8E3-77AD-8719FE2AAC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02926D-4DD0-BD1A-A821-DC6B2A04DB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9670FB-0232-9C23-998E-61A0D0163D80}"/>
              </a:ext>
            </a:extLst>
          </p:cNvPr>
          <p:cNvSpPr>
            <a:spLocks noGrp="1"/>
          </p:cNvSpPr>
          <p:nvPr>
            <p:ph type="dt" sz="half" idx="10"/>
          </p:nvPr>
        </p:nvSpPr>
        <p:spPr/>
        <p:txBody>
          <a:bodyPr/>
          <a:lstStyle/>
          <a:p>
            <a:fld id="{1C329640-2068-4D64-AA80-DF6C9DF851B2}" type="datetimeFigureOut">
              <a:rPr lang="en-US" smtClean="0"/>
              <a:t>1/2/2023</a:t>
            </a:fld>
            <a:endParaRPr lang="en-US"/>
          </a:p>
        </p:txBody>
      </p:sp>
      <p:sp>
        <p:nvSpPr>
          <p:cNvPr id="5" name="Footer Placeholder 4">
            <a:extLst>
              <a:ext uri="{FF2B5EF4-FFF2-40B4-BE49-F238E27FC236}">
                <a16:creationId xmlns:a16="http://schemas.microsoft.com/office/drawing/2014/main" id="{5C1B89F4-5460-28F3-F3CA-B12086A40B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6FA95-E825-1904-1BC3-49C7EC6FE76D}"/>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194933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1AE0-B1A8-2F99-54E2-9616D0DD30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C6B83D-A1D3-C68C-5122-F6AF2D3EA3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848B2F-AD85-4C60-FB05-9C9D0417D5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B3EF4F-CD35-848A-8457-79F3CC0D1465}"/>
              </a:ext>
            </a:extLst>
          </p:cNvPr>
          <p:cNvSpPr>
            <a:spLocks noGrp="1"/>
          </p:cNvSpPr>
          <p:nvPr>
            <p:ph type="dt" sz="half" idx="10"/>
          </p:nvPr>
        </p:nvSpPr>
        <p:spPr/>
        <p:txBody>
          <a:bodyPr/>
          <a:lstStyle/>
          <a:p>
            <a:fld id="{1C329640-2068-4D64-AA80-DF6C9DF851B2}" type="datetimeFigureOut">
              <a:rPr lang="en-US" smtClean="0"/>
              <a:t>1/2/2023</a:t>
            </a:fld>
            <a:endParaRPr lang="en-US"/>
          </a:p>
        </p:txBody>
      </p:sp>
      <p:sp>
        <p:nvSpPr>
          <p:cNvPr id="6" name="Footer Placeholder 5">
            <a:extLst>
              <a:ext uri="{FF2B5EF4-FFF2-40B4-BE49-F238E27FC236}">
                <a16:creationId xmlns:a16="http://schemas.microsoft.com/office/drawing/2014/main" id="{E4C26282-277B-55FA-583E-23905C51C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94363-6FBD-37A6-9528-543C16D4A4B2}"/>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216324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D2D9-7912-FEE5-AECA-F1A0173D10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991123-C87C-9FC9-BE12-BEF8030C4B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102FDE-9C01-498F-C4B0-53C97AA031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B7E92B-0768-B8DB-7E17-11D4600C9B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B70F3F-4743-BA74-E2E7-AA2641B987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CCEF45-47FC-337F-EDE5-DC23ACC1ACD4}"/>
              </a:ext>
            </a:extLst>
          </p:cNvPr>
          <p:cNvSpPr>
            <a:spLocks noGrp="1"/>
          </p:cNvSpPr>
          <p:nvPr>
            <p:ph type="dt" sz="half" idx="10"/>
          </p:nvPr>
        </p:nvSpPr>
        <p:spPr/>
        <p:txBody>
          <a:bodyPr/>
          <a:lstStyle/>
          <a:p>
            <a:fld id="{1C329640-2068-4D64-AA80-DF6C9DF851B2}" type="datetimeFigureOut">
              <a:rPr lang="en-US" smtClean="0"/>
              <a:t>1/2/2023</a:t>
            </a:fld>
            <a:endParaRPr lang="en-US"/>
          </a:p>
        </p:txBody>
      </p:sp>
      <p:sp>
        <p:nvSpPr>
          <p:cNvPr id="8" name="Footer Placeholder 7">
            <a:extLst>
              <a:ext uri="{FF2B5EF4-FFF2-40B4-BE49-F238E27FC236}">
                <a16:creationId xmlns:a16="http://schemas.microsoft.com/office/drawing/2014/main" id="{1CFD65A1-DF32-F5F3-7997-CE8A616BB6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3A2128-4DAC-484C-C56F-6A4C5AEB20B0}"/>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82985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D3E2-E946-01E8-B340-07926D18E0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32C759-0D2D-F347-667C-108E68613CDB}"/>
              </a:ext>
            </a:extLst>
          </p:cNvPr>
          <p:cNvSpPr>
            <a:spLocks noGrp="1"/>
          </p:cNvSpPr>
          <p:nvPr>
            <p:ph type="dt" sz="half" idx="10"/>
          </p:nvPr>
        </p:nvSpPr>
        <p:spPr/>
        <p:txBody>
          <a:bodyPr/>
          <a:lstStyle/>
          <a:p>
            <a:fld id="{1C329640-2068-4D64-AA80-DF6C9DF851B2}" type="datetimeFigureOut">
              <a:rPr lang="en-US" smtClean="0"/>
              <a:t>1/2/2023</a:t>
            </a:fld>
            <a:endParaRPr lang="en-US"/>
          </a:p>
        </p:txBody>
      </p:sp>
      <p:sp>
        <p:nvSpPr>
          <p:cNvPr id="4" name="Footer Placeholder 3">
            <a:extLst>
              <a:ext uri="{FF2B5EF4-FFF2-40B4-BE49-F238E27FC236}">
                <a16:creationId xmlns:a16="http://schemas.microsoft.com/office/drawing/2014/main" id="{7DDFC4A7-6CB1-1E7A-B4ED-D301E9EABB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9134B8-60AE-BBE6-B2A0-E48336934E12}"/>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83520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55020-61AA-4F05-DA67-46BE5AAF9DE8}"/>
              </a:ext>
            </a:extLst>
          </p:cNvPr>
          <p:cNvSpPr>
            <a:spLocks noGrp="1"/>
          </p:cNvSpPr>
          <p:nvPr>
            <p:ph type="dt" sz="half" idx="10"/>
          </p:nvPr>
        </p:nvSpPr>
        <p:spPr/>
        <p:txBody>
          <a:bodyPr/>
          <a:lstStyle/>
          <a:p>
            <a:fld id="{1C329640-2068-4D64-AA80-DF6C9DF851B2}" type="datetimeFigureOut">
              <a:rPr lang="en-US" smtClean="0"/>
              <a:t>1/2/2023</a:t>
            </a:fld>
            <a:endParaRPr lang="en-US"/>
          </a:p>
        </p:txBody>
      </p:sp>
      <p:sp>
        <p:nvSpPr>
          <p:cNvPr id="3" name="Footer Placeholder 2">
            <a:extLst>
              <a:ext uri="{FF2B5EF4-FFF2-40B4-BE49-F238E27FC236}">
                <a16:creationId xmlns:a16="http://schemas.microsoft.com/office/drawing/2014/main" id="{2CA5D6EF-AADC-2CEB-56C8-ED26F08025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AA9AE-3679-777E-F2BB-173008009579}"/>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11115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FADF-D215-3B56-91A2-0E02471E5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31D570-79BA-E08C-736F-33F476D7A5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E1435D-9FBF-DB68-B418-98FB00A1E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4E3400-90AE-937E-F5B6-71A0CE4E248E}"/>
              </a:ext>
            </a:extLst>
          </p:cNvPr>
          <p:cNvSpPr>
            <a:spLocks noGrp="1"/>
          </p:cNvSpPr>
          <p:nvPr>
            <p:ph type="dt" sz="half" idx="10"/>
          </p:nvPr>
        </p:nvSpPr>
        <p:spPr/>
        <p:txBody>
          <a:bodyPr/>
          <a:lstStyle/>
          <a:p>
            <a:fld id="{1C329640-2068-4D64-AA80-DF6C9DF851B2}" type="datetimeFigureOut">
              <a:rPr lang="en-US" smtClean="0"/>
              <a:t>1/2/2023</a:t>
            </a:fld>
            <a:endParaRPr lang="en-US"/>
          </a:p>
        </p:txBody>
      </p:sp>
      <p:sp>
        <p:nvSpPr>
          <p:cNvPr id="6" name="Footer Placeholder 5">
            <a:extLst>
              <a:ext uri="{FF2B5EF4-FFF2-40B4-BE49-F238E27FC236}">
                <a16:creationId xmlns:a16="http://schemas.microsoft.com/office/drawing/2014/main" id="{7A8987C1-A216-37D8-24A4-6B846B59E0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84B0C4-E592-98B8-72F5-67951AA94D87}"/>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3277651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4A88-9839-9A61-93C2-30C0BB39F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316AA1-5FC3-CEF0-E81A-8BF18693DF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8CE311-C6DA-2F60-D2C1-6D191B738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D9D1A-C356-C47C-DDA8-141AA076BF7C}"/>
              </a:ext>
            </a:extLst>
          </p:cNvPr>
          <p:cNvSpPr>
            <a:spLocks noGrp="1"/>
          </p:cNvSpPr>
          <p:nvPr>
            <p:ph type="dt" sz="half" idx="10"/>
          </p:nvPr>
        </p:nvSpPr>
        <p:spPr/>
        <p:txBody>
          <a:bodyPr/>
          <a:lstStyle/>
          <a:p>
            <a:fld id="{1C329640-2068-4D64-AA80-DF6C9DF851B2}" type="datetimeFigureOut">
              <a:rPr lang="en-US" smtClean="0"/>
              <a:t>1/2/2023</a:t>
            </a:fld>
            <a:endParaRPr lang="en-US"/>
          </a:p>
        </p:txBody>
      </p:sp>
      <p:sp>
        <p:nvSpPr>
          <p:cNvPr id="6" name="Footer Placeholder 5">
            <a:extLst>
              <a:ext uri="{FF2B5EF4-FFF2-40B4-BE49-F238E27FC236}">
                <a16:creationId xmlns:a16="http://schemas.microsoft.com/office/drawing/2014/main" id="{1F1C67D2-A02F-7DD8-00F5-8D8A6EE76A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5D245-ACD5-1487-D68C-E59C80E03DFA}"/>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233475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EC8D74-C54F-22C3-0902-0C86845DA4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8F8895-BB76-BA3A-F84D-599463F989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7E575-1FDA-55E5-BD45-925ADF4A8D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29640-2068-4D64-AA80-DF6C9DF851B2}" type="datetimeFigureOut">
              <a:rPr lang="en-US" smtClean="0"/>
              <a:t>1/2/2023</a:t>
            </a:fld>
            <a:endParaRPr lang="en-US"/>
          </a:p>
        </p:txBody>
      </p:sp>
      <p:sp>
        <p:nvSpPr>
          <p:cNvPr id="5" name="Footer Placeholder 4">
            <a:extLst>
              <a:ext uri="{FF2B5EF4-FFF2-40B4-BE49-F238E27FC236}">
                <a16:creationId xmlns:a16="http://schemas.microsoft.com/office/drawing/2014/main" id="{3B9C1CF2-3549-4484-67FF-0D457281FA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677004-C5D5-87D0-D41A-E733E39EF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429FF-244B-490D-96EF-0B37F91899CA}" type="slidenum">
              <a:rPr lang="en-US" smtClean="0"/>
              <a:t>‹#›</a:t>
            </a:fld>
            <a:endParaRPr lang="en-US"/>
          </a:p>
        </p:txBody>
      </p:sp>
    </p:spTree>
    <p:extLst>
      <p:ext uri="{BB962C8B-B14F-4D97-AF65-F5344CB8AC3E}">
        <p14:creationId xmlns:p14="http://schemas.microsoft.com/office/powerpoint/2010/main" val="2598116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2751-0BDF-5F56-5CCE-BADF3754B88C}"/>
              </a:ext>
            </a:extLst>
          </p:cNvPr>
          <p:cNvSpPr>
            <a:spLocks noGrp="1"/>
          </p:cNvSpPr>
          <p:nvPr>
            <p:ph type="ctrTitle"/>
          </p:nvPr>
        </p:nvSpPr>
        <p:spPr/>
        <p:txBody>
          <a:bodyPr/>
          <a:lstStyle/>
          <a:p>
            <a:r>
              <a:rPr lang="en-US" dirty="0"/>
              <a:t>Surface Crack Classification – NEU Dataset</a:t>
            </a:r>
          </a:p>
        </p:txBody>
      </p:sp>
    </p:spTree>
    <p:extLst>
      <p:ext uri="{BB962C8B-B14F-4D97-AF65-F5344CB8AC3E}">
        <p14:creationId xmlns:p14="http://schemas.microsoft.com/office/powerpoint/2010/main" val="2507847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D48B-4FA8-4A48-A652-251998740EE5}"/>
              </a:ext>
            </a:extLst>
          </p:cNvPr>
          <p:cNvSpPr>
            <a:spLocks noGrp="1"/>
          </p:cNvSpPr>
          <p:nvPr>
            <p:ph type="title"/>
          </p:nvPr>
        </p:nvSpPr>
        <p:spPr/>
        <p:txBody>
          <a:bodyPr/>
          <a:lstStyle/>
          <a:p>
            <a:r>
              <a:rPr lang="en-US" dirty="0"/>
              <a:t>Neural Network - Experiment Design</a:t>
            </a:r>
          </a:p>
        </p:txBody>
      </p:sp>
      <p:sp>
        <p:nvSpPr>
          <p:cNvPr id="3" name="Content Placeholder 2">
            <a:extLst>
              <a:ext uri="{FF2B5EF4-FFF2-40B4-BE49-F238E27FC236}">
                <a16:creationId xmlns:a16="http://schemas.microsoft.com/office/drawing/2014/main" id="{F9E55BC3-AE55-A8E3-7645-5181BA5990B3}"/>
              </a:ext>
            </a:extLst>
          </p:cNvPr>
          <p:cNvSpPr>
            <a:spLocks noGrp="1"/>
          </p:cNvSpPr>
          <p:nvPr>
            <p:ph idx="1"/>
          </p:nvPr>
        </p:nvSpPr>
        <p:spPr/>
        <p:txBody>
          <a:bodyPr/>
          <a:lstStyle/>
          <a:p>
            <a:r>
              <a:rPr lang="en-US" dirty="0"/>
              <a:t>Convolutional Neural Networks will be constructed incrementally to familiarize myself with the impact of each layer. </a:t>
            </a:r>
          </a:p>
          <a:p>
            <a:pPr lvl="1"/>
            <a:r>
              <a:rPr lang="en-US" dirty="0"/>
              <a:t>The number of convolutions, depth of convolutional layers, and optimizer type will be compared.</a:t>
            </a:r>
          </a:p>
          <a:p>
            <a:r>
              <a:rPr lang="en-US" dirty="0"/>
              <a:t>1530 images are used for training and the remaining 230 used for testing. </a:t>
            </a:r>
          </a:p>
        </p:txBody>
      </p:sp>
    </p:spTree>
    <p:extLst>
      <p:ext uri="{BB962C8B-B14F-4D97-AF65-F5344CB8AC3E}">
        <p14:creationId xmlns:p14="http://schemas.microsoft.com/office/powerpoint/2010/main" val="390360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B882A-863D-DA94-0E01-BAE7A52317CA}"/>
              </a:ext>
            </a:extLst>
          </p:cNvPr>
          <p:cNvSpPr>
            <a:spLocks noGrp="1"/>
          </p:cNvSpPr>
          <p:nvPr>
            <p:ph type="title"/>
          </p:nvPr>
        </p:nvSpPr>
        <p:spPr/>
        <p:txBody>
          <a:bodyPr/>
          <a:lstStyle/>
          <a:p>
            <a:r>
              <a:rPr lang="en-US" dirty="0"/>
              <a:t>Neural Network 1 – Base Case</a:t>
            </a:r>
          </a:p>
        </p:txBody>
      </p:sp>
      <p:pic>
        <p:nvPicPr>
          <p:cNvPr id="5" name="Picture 4">
            <a:extLst>
              <a:ext uri="{FF2B5EF4-FFF2-40B4-BE49-F238E27FC236}">
                <a16:creationId xmlns:a16="http://schemas.microsoft.com/office/drawing/2014/main" id="{F4056A1C-0938-8EF1-5FB9-72E2762475AE}"/>
              </a:ext>
            </a:extLst>
          </p:cNvPr>
          <p:cNvPicPr>
            <a:picLocks noChangeAspect="1"/>
          </p:cNvPicPr>
          <p:nvPr/>
        </p:nvPicPr>
        <p:blipFill rotWithShape="1">
          <a:blip r:embed="rId2"/>
          <a:srcRect b="23863"/>
          <a:stretch/>
        </p:blipFill>
        <p:spPr>
          <a:xfrm>
            <a:off x="838200" y="1690688"/>
            <a:ext cx="4039164" cy="2792411"/>
          </a:xfrm>
          <a:prstGeom prst="rect">
            <a:avLst/>
          </a:prstGeom>
        </p:spPr>
      </p:pic>
      <p:sp>
        <p:nvSpPr>
          <p:cNvPr id="6" name="Content Placeholder 2">
            <a:extLst>
              <a:ext uri="{FF2B5EF4-FFF2-40B4-BE49-F238E27FC236}">
                <a16:creationId xmlns:a16="http://schemas.microsoft.com/office/drawing/2014/main" id="{0957E534-DA69-28DB-C055-443E6323B1E2}"/>
              </a:ext>
            </a:extLst>
          </p:cNvPr>
          <p:cNvSpPr txBox="1">
            <a:spLocks/>
          </p:cNvSpPr>
          <p:nvPr/>
        </p:nvSpPr>
        <p:spPr>
          <a:xfrm>
            <a:off x="1536700" y="4805363"/>
            <a:ext cx="9418966" cy="1687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model was compiled with the </a:t>
            </a:r>
            <a:r>
              <a:rPr lang="en-US" dirty="0" err="1"/>
              <a:t>rmsprop</a:t>
            </a:r>
            <a:r>
              <a:rPr lang="en-US" dirty="0"/>
              <a:t> optimizer.  It achieved a 90% validation and training accuracy after 10 epochs, and serves as the base case for the remaining neural networks.	</a:t>
            </a:r>
          </a:p>
        </p:txBody>
      </p:sp>
      <p:pic>
        <p:nvPicPr>
          <p:cNvPr id="8" name="Picture 7">
            <a:extLst>
              <a:ext uri="{FF2B5EF4-FFF2-40B4-BE49-F238E27FC236}">
                <a16:creationId xmlns:a16="http://schemas.microsoft.com/office/drawing/2014/main" id="{0BACABCF-F8B0-2D1A-B05C-39C8FCCCC7C1}"/>
              </a:ext>
            </a:extLst>
          </p:cNvPr>
          <p:cNvPicPr>
            <a:picLocks noChangeAspect="1"/>
          </p:cNvPicPr>
          <p:nvPr/>
        </p:nvPicPr>
        <p:blipFill>
          <a:blip r:embed="rId3"/>
          <a:stretch>
            <a:fillRect/>
          </a:stretch>
        </p:blipFill>
        <p:spPr>
          <a:xfrm>
            <a:off x="5325733" y="1690688"/>
            <a:ext cx="6155531" cy="2462212"/>
          </a:xfrm>
          <a:prstGeom prst="rect">
            <a:avLst/>
          </a:prstGeom>
        </p:spPr>
      </p:pic>
    </p:spTree>
    <p:extLst>
      <p:ext uri="{BB962C8B-B14F-4D97-AF65-F5344CB8AC3E}">
        <p14:creationId xmlns:p14="http://schemas.microsoft.com/office/powerpoint/2010/main" val="1751861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A303-F09E-42BC-9EC6-DF00E9D75CBD}"/>
              </a:ext>
            </a:extLst>
          </p:cNvPr>
          <p:cNvSpPr>
            <a:spLocks noGrp="1"/>
          </p:cNvSpPr>
          <p:nvPr>
            <p:ph type="title"/>
          </p:nvPr>
        </p:nvSpPr>
        <p:spPr/>
        <p:txBody>
          <a:bodyPr/>
          <a:lstStyle/>
          <a:p>
            <a:r>
              <a:rPr lang="en-US" dirty="0"/>
              <a:t>Neural Network 1 – Adam Optimizer Test</a:t>
            </a:r>
          </a:p>
        </p:txBody>
      </p:sp>
      <p:pic>
        <p:nvPicPr>
          <p:cNvPr id="7" name="Picture 6">
            <a:extLst>
              <a:ext uri="{FF2B5EF4-FFF2-40B4-BE49-F238E27FC236}">
                <a16:creationId xmlns:a16="http://schemas.microsoft.com/office/drawing/2014/main" id="{C5802984-9168-4D09-38A5-A72EA73E70B9}"/>
              </a:ext>
            </a:extLst>
          </p:cNvPr>
          <p:cNvPicPr>
            <a:picLocks noChangeAspect="1"/>
          </p:cNvPicPr>
          <p:nvPr/>
        </p:nvPicPr>
        <p:blipFill>
          <a:blip r:embed="rId2"/>
          <a:stretch>
            <a:fillRect/>
          </a:stretch>
        </p:blipFill>
        <p:spPr>
          <a:xfrm>
            <a:off x="838200" y="1792288"/>
            <a:ext cx="4432300" cy="2957512"/>
          </a:xfrm>
          <a:prstGeom prst="rect">
            <a:avLst/>
          </a:prstGeom>
        </p:spPr>
      </p:pic>
      <p:pic>
        <p:nvPicPr>
          <p:cNvPr id="1026" name="Picture 2">
            <a:extLst>
              <a:ext uri="{FF2B5EF4-FFF2-40B4-BE49-F238E27FC236}">
                <a16:creationId xmlns:a16="http://schemas.microsoft.com/office/drawing/2014/main" id="{DACD3C63-CFC3-333B-E7EA-3ED143958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66913"/>
            <a:ext cx="5400675" cy="23907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D18F3263-DB63-A3B9-F1C6-EDB1E0BD937F}"/>
              </a:ext>
            </a:extLst>
          </p:cNvPr>
          <p:cNvSpPr txBox="1">
            <a:spLocks/>
          </p:cNvSpPr>
          <p:nvPr/>
        </p:nvSpPr>
        <p:spPr>
          <a:xfrm>
            <a:off x="1536700" y="4805363"/>
            <a:ext cx="9418966" cy="168751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model was compiled with the </a:t>
            </a:r>
            <a:r>
              <a:rPr lang="en-US" dirty="0" err="1"/>
              <a:t>adam</a:t>
            </a:r>
            <a:r>
              <a:rPr lang="en-US" dirty="0"/>
              <a:t> optimizer.  It achieved a 93% validation and a 86% training accuracy after 10 epochs.  The </a:t>
            </a:r>
            <a:r>
              <a:rPr lang="en-US" dirty="0" err="1"/>
              <a:t>adam</a:t>
            </a:r>
            <a:r>
              <a:rPr lang="en-US" dirty="0"/>
              <a:t> optimizer has overfit the training set compared to the </a:t>
            </a:r>
            <a:r>
              <a:rPr lang="en-US" dirty="0" err="1"/>
              <a:t>rmsprop</a:t>
            </a:r>
            <a:r>
              <a:rPr lang="en-US" dirty="0"/>
              <a:t> network.  More on this in future directions</a:t>
            </a:r>
          </a:p>
        </p:txBody>
      </p:sp>
    </p:spTree>
    <p:extLst>
      <p:ext uri="{BB962C8B-B14F-4D97-AF65-F5344CB8AC3E}">
        <p14:creationId xmlns:p14="http://schemas.microsoft.com/office/powerpoint/2010/main" val="3918182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4C0C-D7C8-66C0-A54A-F57452F929BF}"/>
              </a:ext>
            </a:extLst>
          </p:cNvPr>
          <p:cNvSpPr>
            <a:spLocks noGrp="1"/>
          </p:cNvSpPr>
          <p:nvPr>
            <p:ph type="title"/>
          </p:nvPr>
        </p:nvSpPr>
        <p:spPr/>
        <p:txBody>
          <a:bodyPr/>
          <a:lstStyle/>
          <a:p>
            <a:r>
              <a:rPr lang="en-US" dirty="0"/>
              <a:t>Neural Network 1 – Filter Size Test</a:t>
            </a:r>
          </a:p>
        </p:txBody>
      </p:sp>
      <p:pic>
        <p:nvPicPr>
          <p:cNvPr id="7" name="Content Placeholder 6">
            <a:extLst>
              <a:ext uri="{FF2B5EF4-FFF2-40B4-BE49-F238E27FC236}">
                <a16:creationId xmlns:a16="http://schemas.microsoft.com/office/drawing/2014/main" id="{1986AAAB-443B-CE49-65AE-5798EF7B3C95}"/>
              </a:ext>
            </a:extLst>
          </p:cNvPr>
          <p:cNvPicPr>
            <a:picLocks noGrp="1" noChangeAspect="1"/>
          </p:cNvPicPr>
          <p:nvPr>
            <p:ph idx="1"/>
          </p:nvPr>
        </p:nvPicPr>
        <p:blipFill>
          <a:blip r:embed="rId2"/>
          <a:stretch>
            <a:fillRect/>
          </a:stretch>
        </p:blipFill>
        <p:spPr>
          <a:xfrm>
            <a:off x="838200" y="1690688"/>
            <a:ext cx="4163006" cy="2467319"/>
          </a:xfrm>
        </p:spPr>
      </p:pic>
      <p:sp>
        <p:nvSpPr>
          <p:cNvPr id="8" name="Content Placeholder 2">
            <a:extLst>
              <a:ext uri="{FF2B5EF4-FFF2-40B4-BE49-F238E27FC236}">
                <a16:creationId xmlns:a16="http://schemas.microsoft.com/office/drawing/2014/main" id="{BD4E75F7-C041-7432-A2BC-5AF349FC85D5}"/>
              </a:ext>
            </a:extLst>
          </p:cNvPr>
          <p:cNvSpPr txBox="1">
            <a:spLocks/>
          </p:cNvSpPr>
          <p:nvPr/>
        </p:nvSpPr>
        <p:spPr>
          <a:xfrm>
            <a:off x="1536700" y="4805363"/>
            <a:ext cx="9418966" cy="168751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model architecture was identical to the base case save for the size of the filters in the convolutional layer.  The filters here are (3,3) instead of (2,2). The training accuracy after 10 epochs was 0.933 and the validation accuracy was 0.837. The decreased performance may be resulting from pixel loss around the boundary. </a:t>
            </a:r>
          </a:p>
        </p:txBody>
      </p:sp>
      <p:pic>
        <p:nvPicPr>
          <p:cNvPr id="2050" name="Picture 2">
            <a:extLst>
              <a:ext uri="{FF2B5EF4-FFF2-40B4-BE49-F238E27FC236}">
                <a16:creationId xmlns:a16="http://schemas.microsoft.com/office/drawing/2014/main" id="{EEAF6A29-10FE-617D-5E39-EEE734DB4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6263" y="1598613"/>
            <a:ext cx="540067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480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A32F-9546-FA6B-5591-5D9BEB597FEF}"/>
              </a:ext>
            </a:extLst>
          </p:cNvPr>
          <p:cNvSpPr>
            <a:spLocks noGrp="1"/>
          </p:cNvSpPr>
          <p:nvPr>
            <p:ph type="title"/>
          </p:nvPr>
        </p:nvSpPr>
        <p:spPr/>
        <p:txBody>
          <a:bodyPr/>
          <a:lstStyle/>
          <a:p>
            <a:r>
              <a:rPr lang="en-US" dirty="0"/>
              <a:t>Neural Network 2 – Additional Convolutions</a:t>
            </a:r>
          </a:p>
        </p:txBody>
      </p:sp>
      <p:pic>
        <p:nvPicPr>
          <p:cNvPr id="5" name="Content Placeholder 4">
            <a:extLst>
              <a:ext uri="{FF2B5EF4-FFF2-40B4-BE49-F238E27FC236}">
                <a16:creationId xmlns:a16="http://schemas.microsoft.com/office/drawing/2014/main" id="{18041EF1-4B06-4C30-E8C0-55F42DDE46B4}"/>
              </a:ext>
            </a:extLst>
          </p:cNvPr>
          <p:cNvPicPr>
            <a:picLocks noGrp="1" noChangeAspect="1"/>
          </p:cNvPicPr>
          <p:nvPr>
            <p:ph idx="1"/>
          </p:nvPr>
        </p:nvPicPr>
        <p:blipFill>
          <a:blip r:embed="rId2"/>
          <a:stretch>
            <a:fillRect/>
          </a:stretch>
        </p:blipFill>
        <p:spPr>
          <a:xfrm>
            <a:off x="728365" y="1690688"/>
            <a:ext cx="4258269" cy="3458058"/>
          </a:xfrm>
        </p:spPr>
      </p:pic>
      <p:pic>
        <p:nvPicPr>
          <p:cNvPr id="3074" name="Picture 2">
            <a:extLst>
              <a:ext uri="{FF2B5EF4-FFF2-40B4-BE49-F238E27FC236}">
                <a16:creationId xmlns:a16="http://schemas.microsoft.com/office/drawing/2014/main" id="{976AFF18-F475-8DD7-E78D-AFD9063B4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4363" y="1509713"/>
            <a:ext cx="5400675" cy="239077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782DE313-0112-15BF-DFF2-E2F670538AF1}"/>
              </a:ext>
            </a:extLst>
          </p:cNvPr>
          <p:cNvSpPr txBox="1">
            <a:spLocks/>
          </p:cNvSpPr>
          <p:nvPr/>
        </p:nvSpPr>
        <p:spPr>
          <a:xfrm>
            <a:off x="5376565" y="4201320"/>
            <a:ext cx="5969032" cy="168751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model implemented 3 convolutional layers.  It achieved a validation accuracy of 0.949 and a test accuracy of 0.926.  Discussion continued on the next slide</a:t>
            </a:r>
          </a:p>
        </p:txBody>
      </p:sp>
    </p:spTree>
    <p:extLst>
      <p:ext uri="{BB962C8B-B14F-4D97-AF65-F5344CB8AC3E}">
        <p14:creationId xmlns:p14="http://schemas.microsoft.com/office/powerpoint/2010/main" val="861763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DFE7-5149-636B-D8C4-A5C4F61C60B8}"/>
              </a:ext>
            </a:extLst>
          </p:cNvPr>
          <p:cNvSpPr>
            <a:spLocks noGrp="1"/>
          </p:cNvSpPr>
          <p:nvPr>
            <p:ph type="title"/>
          </p:nvPr>
        </p:nvSpPr>
        <p:spPr/>
        <p:txBody>
          <a:bodyPr/>
          <a:lstStyle/>
          <a:p>
            <a:r>
              <a:rPr lang="en-US" dirty="0"/>
              <a:t>Neural Network 2 (cont’d)</a:t>
            </a:r>
          </a:p>
        </p:txBody>
      </p:sp>
      <p:sp>
        <p:nvSpPr>
          <p:cNvPr id="3" name="Content Placeholder 2">
            <a:extLst>
              <a:ext uri="{FF2B5EF4-FFF2-40B4-BE49-F238E27FC236}">
                <a16:creationId xmlns:a16="http://schemas.microsoft.com/office/drawing/2014/main" id="{8D077180-642F-0541-0511-8C0AB34A0513}"/>
              </a:ext>
            </a:extLst>
          </p:cNvPr>
          <p:cNvSpPr>
            <a:spLocks noGrp="1"/>
          </p:cNvSpPr>
          <p:nvPr>
            <p:ph idx="1"/>
          </p:nvPr>
        </p:nvSpPr>
        <p:spPr/>
        <p:txBody>
          <a:bodyPr/>
          <a:lstStyle/>
          <a:p>
            <a:r>
              <a:rPr lang="en-US" dirty="0"/>
              <a:t>Despite having less parameters, this model outperformed the base case neural network.  </a:t>
            </a:r>
          </a:p>
          <a:p>
            <a:r>
              <a:rPr lang="en-US" dirty="0"/>
              <a:t>The “kinks” in the validation accuracy leads to questioning of the Adam optimizers hyperparameters further studies treating the learning rate as a hyperparameter can be explored. </a:t>
            </a:r>
          </a:p>
          <a:p>
            <a:endParaRPr lang="en-US" dirty="0"/>
          </a:p>
        </p:txBody>
      </p:sp>
    </p:spTree>
    <p:extLst>
      <p:ext uri="{BB962C8B-B14F-4D97-AF65-F5344CB8AC3E}">
        <p14:creationId xmlns:p14="http://schemas.microsoft.com/office/powerpoint/2010/main" val="3364451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B121-603C-39C3-D028-D320D2D2B28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5A063422-E098-A99C-CF48-295B0C5055B3}"/>
              </a:ext>
            </a:extLst>
          </p:cNvPr>
          <p:cNvSpPr>
            <a:spLocks noGrp="1"/>
          </p:cNvSpPr>
          <p:nvPr>
            <p:ph idx="1"/>
          </p:nvPr>
        </p:nvSpPr>
        <p:spPr/>
        <p:txBody>
          <a:bodyPr/>
          <a:lstStyle/>
          <a:p>
            <a:r>
              <a:rPr lang="en-US" dirty="0"/>
              <a:t>Simple, single convolution layer CNNs were able to achieve impressive (~90%)  accuracy results on the NEU surface defects dataset.</a:t>
            </a:r>
          </a:p>
          <a:p>
            <a:r>
              <a:rPr lang="en-US" dirty="0"/>
              <a:t>The optimizer type had noticeable impact on model performance.</a:t>
            </a:r>
          </a:p>
          <a:p>
            <a:r>
              <a:rPr lang="en-US" dirty="0"/>
              <a:t>Increasing the number of convolutional layers, and the depth of these layers provided validation accuracy improvements.</a:t>
            </a:r>
          </a:p>
          <a:p>
            <a:r>
              <a:rPr lang="en-US" dirty="0"/>
              <a:t>Relation between layer types makes developing functional CNNs a delicate task.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802404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3120-7C5D-2FBF-9BA4-91114B2DA5DA}"/>
              </a:ext>
            </a:extLst>
          </p:cNvPr>
          <p:cNvSpPr>
            <a:spLocks noGrp="1"/>
          </p:cNvSpPr>
          <p:nvPr>
            <p:ph type="title"/>
          </p:nvPr>
        </p:nvSpPr>
        <p:spPr/>
        <p:txBody>
          <a:bodyPr/>
          <a:lstStyle/>
          <a:p>
            <a:r>
              <a:rPr lang="en-US" dirty="0"/>
              <a:t>Limitations of Analysis</a:t>
            </a:r>
          </a:p>
        </p:txBody>
      </p:sp>
      <p:sp>
        <p:nvSpPr>
          <p:cNvPr id="3" name="Content Placeholder 2">
            <a:extLst>
              <a:ext uri="{FF2B5EF4-FFF2-40B4-BE49-F238E27FC236}">
                <a16:creationId xmlns:a16="http://schemas.microsoft.com/office/drawing/2014/main" id="{352710F0-91BB-A46D-EDD3-DEB1D40E3916}"/>
              </a:ext>
            </a:extLst>
          </p:cNvPr>
          <p:cNvSpPr>
            <a:spLocks noGrp="1"/>
          </p:cNvSpPr>
          <p:nvPr>
            <p:ph idx="1"/>
          </p:nvPr>
        </p:nvSpPr>
        <p:spPr/>
        <p:txBody>
          <a:bodyPr/>
          <a:lstStyle/>
          <a:p>
            <a:r>
              <a:rPr lang="en-US" dirty="0"/>
              <a:t>This dataset contained no examples of undamaged steel plate. The classifier will then force any image passed to it into one of the damaged classed. </a:t>
            </a:r>
          </a:p>
          <a:p>
            <a:pPr lvl="1"/>
            <a:r>
              <a:rPr lang="en-US" dirty="0"/>
              <a:t>For increased practicality a binary classification algorithm should be trained that distinguishes between damaged/undamaged plates. Only after the plate is labelled as damaged should the results of this project be applied.</a:t>
            </a:r>
          </a:p>
          <a:p>
            <a:r>
              <a:rPr lang="en-US" dirty="0"/>
              <a:t>The damage morphologies characterized by the NEU dataset are but a small sample of what is seen in the field. </a:t>
            </a:r>
          </a:p>
        </p:txBody>
      </p:sp>
    </p:spTree>
    <p:extLst>
      <p:ext uri="{BB962C8B-B14F-4D97-AF65-F5344CB8AC3E}">
        <p14:creationId xmlns:p14="http://schemas.microsoft.com/office/powerpoint/2010/main" val="3117895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089E-AD24-63BA-1272-B02A227D2712}"/>
              </a:ext>
            </a:extLst>
          </p:cNvPr>
          <p:cNvSpPr>
            <a:spLocks noGrp="1"/>
          </p:cNvSpPr>
          <p:nvPr>
            <p:ph type="title"/>
          </p:nvPr>
        </p:nvSpPr>
        <p:spPr/>
        <p:txBody>
          <a:bodyPr/>
          <a:lstStyle/>
          <a:p>
            <a:r>
              <a:rPr lang="en-US" dirty="0"/>
              <a:t>Future Directions</a:t>
            </a:r>
            <a:endParaRPr lang="en-US" b="1" dirty="0"/>
          </a:p>
        </p:txBody>
      </p:sp>
      <p:sp>
        <p:nvSpPr>
          <p:cNvPr id="3" name="Content Placeholder 2">
            <a:extLst>
              <a:ext uri="{FF2B5EF4-FFF2-40B4-BE49-F238E27FC236}">
                <a16:creationId xmlns:a16="http://schemas.microsoft.com/office/drawing/2014/main" id="{F83DD98B-A75C-0111-463E-E7D9396570BB}"/>
              </a:ext>
            </a:extLst>
          </p:cNvPr>
          <p:cNvSpPr>
            <a:spLocks noGrp="1"/>
          </p:cNvSpPr>
          <p:nvPr>
            <p:ph idx="1"/>
          </p:nvPr>
        </p:nvSpPr>
        <p:spPr/>
        <p:txBody>
          <a:bodyPr/>
          <a:lstStyle/>
          <a:p>
            <a:r>
              <a:rPr lang="en-US" dirty="0"/>
              <a:t>Data augmentation should be implemented to get more out of the dataset.</a:t>
            </a:r>
          </a:p>
          <a:p>
            <a:pPr lvl="1"/>
            <a:r>
              <a:rPr lang="en-US" dirty="0"/>
              <a:t>This includes image processing such as magnification and rotation. Translation invariance of the images is expected.</a:t>
            </a:r>
          </a:p>
          <a:p>
            <a:r>
              <a:rPr lang="en-US" dirty="0"/>
              <a:t>Hyperparameters of the </a:t>
            </a:r>
            <a:r>
              <a:rPr lang="en-US" dirty="0" err="1"/>
              <a:t>adam</a:t>
            </a:r>
            <a:r>
              <a:rPr lang="en-US" dirty="0"/>
              <a:t> optimizer can be tuned to better fit each model.</a:t>
            </a:r>
          </a:p>
          <a:p>
            <a:r>
              <a:rPr lang="en-US" dirty="0"/>
              <a:t>The size of the pooling later can be varied as a hyperparameter.</a:t>
            </a:r>
          </a:p>
          <a:p>
            <a:r>
              <a:rPr lang="en-US" dirty="0"/>
              <a:t>Batch normalization can be implemented.  This is expected to increase the stability of the algorithm.</a:t>
            </a:r>
          </a:p>
          <a:p>
            <a:endParaRPr lang="en-US" dirty="0"/>
          </a:p>
        </p:txBody>
      </p:sp>
    </p:spTree>
    <p:extLst>
      <p:ext uri="{BB962C8B-B14F-4D97-AF65-F5344CB8AC3E}">
        <p14:creationId xmlns:p14="http://schemas.microsoft.com/office/powerpoint/2010/main" val="1751969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AE567-14EC-88BE-902C-16A6E8AB4EC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4E7B265-A8DD-8FFC-1D62-F746ABFF1392}"/>
              </a:ext>
            </a:extLst>
          </p:cNvPr>
          <p:cNvSpPr>
            <a:spLocks noGrp="1"/>
          </p:cNvSpPr>
          <p:nvPr>
            <p:ph idx="1"/>
          </p:nvPr>
        </p:nvSpPr>
        <p:spPr/>
        <p:txBody>
          <a:bodyPr/>
          <a:lstStyle/>
          <a:p>
            <a:r>
              <a:rPr lang="en-US" dirty="0"/>
              <a:t>https://www.ispatguru.com/metallurgical-processes-and-defects-in-steel-products/</a:t>
            </a:r>
          </a:p>
          <a:p>
            <a:endParaRPr lang="en-US" dirty="0"/>
          </a:p>
          <a:p>
            <a:r>
              <a:rPr lang="en-US" dirty="0"/>
              <a:t>https://www.intel.com/content/www/us/en/developer/articles/technical/use-machine-learning-to-detect-defects-on-the-steel-surface.html</a:t>
            </a:r>
          </a:p>
          <a:p>
            <a:endParaRPr lang="en-US" dirty="0"/>
          </a:p>
          <a:p>
            <a:r>
              <a:rPr lang="en-US" dirty="0"/>
              <a:t>https://www.steeljrv.com/64-pictures-of-common-defects-in-strip-steel.html#Rolled-inscale</a:t>
            </a:r>
          </a:p>
        </p:txBody>
      </p:sp>
    </p:spTree>
    <p:extLst>
      <p:ext uri="{BB962C8B-B14F-4D97-AF65-F5344CB8AC3E}">
        <p14:creationId xmlns:p14="http://schemas.microsoft.com/office/powerpoint/2010/main" val="138971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E879-F833-55D6-33AD-808ABB0C27A3}"/>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275666F3-301D-70DF-99D8-2E0E85232166}"/>
              </a:ext>
            </a:extLst>
          </p:cNvPr>
          <p:cNvSpPr>
            <a:spLocks noGrp="1"/>
          </p:cNvSpPr>
          <p:nvPr>
            <p:ph idx="1"/>
          </p:nvPr>
        </p:nvSpPr>
        <p:spPr/>
        <p:txBody>
          <a:bodyPr>
            <a:normAutofit fontScale="92500" lnSpcReduction="10000"/>
          </a:bodyPr>
          <a:lstStyle/>
          <a:p>
            <a:r>
              <a:rPr lang="en-US" dirty="0"/>
              <a:t>The NEU Metal Surface Defects Dataset from Kaggle was used.</a:t>
            </a:r>
          </a:p>
          <a:p>
            <a:pPr lvl="1"/>
            <a:r>
              <a:rPr lang="en-US" dirty="0"/>
              <a:t>https://www.kaggle.com/datasets/fantacher/neu-metal-surface-defects-data</a:t>
            </a:r>
          </a:p>
          <a:p>
            <a:r>
              <a:rPr lang="en-US" dirty="0"/>
              <a:t>This data contains 1800 grayscale images (200x200 pixels) of manufacturing defects on rolled steel plate.</a:t>
            </a:r>
          </a:p>
          <a:p>
            <a:r>
              <a:rPr lang="en-US" dirty="0"/>
              <a:t>There are 300 images of each of the six types of defects. Defect morphologies include: </a:t>
            </a:r>
          </a:p>
          <a:p>
            <a:pPr marL="914400" lvl="1" indent="-457200">
              <a:buFont typeface="+mj-lt"/>
              <a:buAutoNum type="arabicPeriod"/>
            </a:pPr>
            <a:r>
              <a:rPr lang="en-US" dirty="0"/>
              <a:t>Crazing</a:t>
            </a:r>
          </a:p>
          <a:p>
            <a:pPr marL="914400" lvl="1" indent="-457200">
              <a:buFont typeface="+mj-lt"/>
              <a:buAutoNum type="arabicPeriod"/>
            </a:pPr>
            <a:r>
              <a:rPr lang="en-US" dirty="0"/>
              <a:t>Inclusions</a:t>
            </a:r>
          </a:p>
          <a:p>
            <a:pPr marL="914400" lvl="1" indent="-457200">
              <a:buFont typeface="+mj-lt"/>
              <a:buAutoNum type="arabicPeriod"/>
            </a:pPr>
            <a:r>
              <a:rPr lang="en-US" dirty="0"/>
              <a:t>Patches</a:t>
            </a:r>
          </a:p>
          <a:p>
            <a:pPr marL="914400" lvl="1" indent="-457200">
              <a:buFont typeface="+mj-lt"/>
              <a:buAutoNum type="arabicPeriod"/>
            </a:pPr>
            <a:r>
              <a:rPr lang="en-US" dirty="0"/>
              <a:t>Rolled in Scale</a:t>
            </a:r>
          </a:p>
          <a:p>
            <a:pPr marL="914400" lvl="1" indent="-457200">
              <a:buFont typeface="+mj-lt"/>
              <a:buAutoNum type="arabicPeriod"/>
            </a:pPr>
            <a:r>
              <a:rPr lang="en-US" dirty="0"/>
              <a:t>Scratches</a:t>
            </a:r>
          </a:p>
          <a:p>
            <a:pPr marL="914400" lvl="1" indent="-457200">
              <a:buFont typeface="+mj-lt"/>
              <a:buAutoNum type="arabicPeriod"/>
            </a:pPr>
            <a:r>
              <a:rPr lang="en-US" dirty="0"/>
              <a:t>Pitting</a:t>
            </a:r>
          </a:p>
          <a:p>
            <a:pPr marL="914400" lvl="1" indent="-457200">
              <a:buFont typeface="+mj-lt"/>
              <a:buAutoNum type="arabicPeriod"/>
            </a:pPr>
            <a:endParaRPr lang="en-US" dirty="0"/>
          </a:p>
          <a:p>
            <a:endParaRPr lang="en-US" dirty="0"/>
          </a:p>
        </p:txBody>
      </p:sp>
    </p:spTree>
    <p:extLst>
      <p:ext uri="{BB962C8B-B14F-4D97-AF65-F5344CB8AC3E}">
        <p14:creationId xmlns:p14="http://schemas.microsoft.com/office/powerpoint/2010/main" val="17524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F429-9336-84AC-FB26-A5C71C1EDDEB}"/>
              </a:ext>
            </a:extLst>
          </p:cNvPr>
          <p:cNvSpPr>
            <a:spLocks noGrp="1"/>
          </p:cNvSpPr>
          <p:nvPr>
            <p:ph type="title"/>
          </p:nvPr>
        </p:nvSpPr>
        <p:spPr/>
        <p:txBody>
          <a:bodyPr/>
          <a:lstStyle/>
          <a:p>
            <a:r>
              <a:rPr lang="en-US" dirty="0"/>
              <a:t>The Data – Defects Overview</a:t>
            </a:r>
          </a:p>
        </p:txBody>
      </p:sp>
      <p:sp>
        <p:nvSpPr>
          <p:cNvPr id="3" name="Content Placeholder 2">
            <a:extLst>
              <a:ext uri="{FF2B5EF4-FFF2-40B4-BE49-F238E27FC236}">
                <a16:creationId xmlns:a16="http://schemas.microsoft.com/office/drawing/2014/main" id="{817C4858-D08F-F246-23DD-BA5A0E0B98C9}"/>
              </a:ext>
            </a:extLst>
          </p:cNvPr>
          <p:cNvSpPr>
            <a:spLocks noGrp="1"/>
          </p:cNvSpPr>
          <p:nvPr>
            <p:ph idx="1"/>
          </p:nvPr>
        </p:nvSpPr>
        <p:spPr/>
        <p:txBody>
          <a:bodyPr/>
          <a:lstStyle/>
          <a:p>
            <a:pPr marL="457200" indent="-457200">
              <a:buFont typeface="+mj-lt"/>
              <a:buAutoNum type="arabicPeriod"/>
            </a:pPr>
            <a:r>
              <a:rPr lang="en-US" dirty="0"/>
              <a:t>Crazing – Network of fine cracks resulting from a weakened grain boundary.</a:t>
            </a:r>
          </a:p>
          <a:p>
            <a:pPr marL="457200" indent="-457200">
              <a:buFont typeface="+mj-lt"/>
              <a:buAutoNum type="arabicPeriod"/>
            </a:pPr>
            <a:r>
              <a:rPr lang="en-US" dirty="0"/>
              <a:t>Inclusions – Foreign material (oxides or sulfides) that formed in the molten slag. </a:t>
            </a:r>
          </a:p>
          <a:p>
            <a:pPr marL="457200" indent="-457200">
              <a:buFont typeface="+mj-lt"/>
              <a:buAutoNum type="arabicPeriod"/>
            </a:pPr>
            <a:r>
              <a:rPr lang="en-US" dirty="0"/>
              <a:t>Patches – When “patches” of loose metal are rolled into the strip.</a:t>
            </a:r>
          </a:p>
          <a:p>
            <a:pPr marL="457200" indent="-457200">
              <a:buFont typeface="+mj-lt"/>
              <a:buAutoNum type="arabicPeriod"/>
            </a:pPr>
            <a:r>
              <a:rPr lang="en-US" dirty="0"/>
              <a:t>Rolled in Scale – Mill scale rolled into the slab.</a:t>
            </a:r>
          </a:p>
          <a:p>
            <a:pPr marL="457200" indent="-457200">
              <a:buFont typeface="+mj-lt"/>
              <a:buAutoNum type="arabicPeriod"/>
            </a:pPr>
            <a:r>
              <a:rPr lang="en-US" dirty="0"/>
              <a:t>Scratches – Resulting from build up on mechanical parts (rollers).</a:t>
            </a:r>
          </a:p>
          <a:p>
            <a:pPr marL="457200" indent="-457200">
              <a:buFont typeface="+mj-lt"/>
              <a:buAutoNum type="arabicPeriod"/>
            </a:pPr>
            <a:r>
              <a:rPr lang="en-US" dirty="0"/>
              <a:t>Pitting – Caused by worn mills or high milling temperature.</a:t>
            </a:r>
          </a:p>
          <a:p>
            <a:endParaRPr lang="en-US" dirty="0"/>
          </a:p>
        </p:txBody>
      </p:sp>
    </p:spTree>
    <p:extLst>
      <p:ext uri="{BB962C8B-B14F-4D97-AF65-F5344CB8AC3E}">
        <p14:creationId xmlns:p14="http://schemas.microsoft.com/office/powerpoint/2010/main" val="154540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8876-05C7-7D84-9285-76265458B9BF}"/>
              </a:ext>
            </a:extLst>
          </p:cNvPr>
          <p:cNvSpPr>
            <a:spLocks noGrp="1"/>
          </p:cNvSpPr>
          <p:nvPr>
            <p:ph type="title"/>
          </p:nvPr>
        </p:nvSpPr>
        <p:spPr/>
        <p:txBody>
          <a:bodyPr/>
          <a:lstStyle/>
          <a:p>
            <a:r>
              <a:rPr lang="en-US" dirty="0"/>
              <a:t>Application of Classifier</a:t>
            </a:r>
          </a:p>
        </p:txBody>
      </p:sp>
      <p:sp>
        <p:nvSpPr>
          <p:cNvPr id="3" name="Content Placeholder 2">
            <a:extLst>
              <a:ext uri="{FF2B5EF4-FFF2-40B4-BE49-F238E27FC236}">
                <a16:creationId xmlns:a16="http://schemas.microsoft.com/office/drawing/2014/main" id="{6FC5D55B-BC09-1E88-4D2B-EBB8DBEA15C3}"/>
              </a:ext>
            </a:extLst>
          </p:cNvPr>
          <p:cNvSpPr>
            <a:spLocks noGrp="1"/>
          </p:cNvSpPr>
          <p:nvPr>
            <p:ph idx="1"/>
          </p:nvPr>
        </p:nvSpPr>
        <p:spPr/>
        <p:txBody>
          <a:bodyPr/>
          <a:lstStyle/>
          <a:p>
            <a:r>
              <a:rPr lang="en-US" dirty="0"/>
              <a:t>A high accuracy classification algorithm implemented in real time serves two purposes: </a:t>
            </a:r>
          </a:p>
          <a:p>
            <a:pPr marL="914400" lvl="1" indent="-457200">
              <a:buFont typeface="+mj-lt"/>
              <a:buAutoNum type="arabicPeriod"/>
            </a:pPr>
            <a:r>
              <a:rPr lang="en-US" dirty="0"/>
              <a:t>The state of the rolled steel plate will indicate if it is viable for the market.</a:t>
            </a:r>
          </a:p>
          <a:p>
            <a:pPr marL="914400" lvl="1" indent="-457200">
              <a:buFont typeface="+mj-lt"/>
              <a:buAutoNum type="arabicPeriod"/>
            </a:pPr>
            <a:r>
              <a:rPr lang="en-US" dirty="0"/>
              <a:t>Many of the damage morphologies provide insight into the state of the rollers and the overall manufacturing process.  Knowledge of which particular damage is </a:t>
            </a:r>
            <a:r>
              <a:rPr lang="en-US" dirty="0" err="1"/>
              <a:t>occuring</a:t>
            </a:r>
            <a:r>
              <a:rPr lang="en-US" dirty="0"/>
              <a:t> will be a starting point of what process remediations are required.   </a:t>
            </a:r>
          </a:p>
        </p:txBody>
      </p:sp>
    </p:spTree>
    <p:extLst>
      <p:ext uri="{BB962C8B-B14F-4D97-AF65-F5344CB8AC3E}">
        <p14:creationId xmlns:p14="http://schemas.microsoft.com/office/powerpoint/2010/main" val="199179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7C6C5-39D8-98C7-1AA2-0ECBC5A56DB3}"/>
              </a:ext>
            </a:extLst>
          </p:cNvPr>
          <p:cNvSpPr>
            <a:spLocks noGrp="1"/>
          </p:cNvSpPr>
          <p:nvPr>
            <p:ph type="title"/>
          </p:nvPr>
        </p:nvSpPr>
        <p:spPr/>
        <p:txBody>
          <a:bodyPr/>
          <a:lstStyle/>
          <a:p>
            <a:r>
              <a:rPr lang="en-US" dirty="0"/>
              <a:t>A Very Baseline Classifier</a:t>
            </a:r>
          </a:p>
        </p:txBody>
      </p:sp>
      <p:sp>
        <p:nvSpPr>
          <p:cNvPr id="3" name="Content Placeholder 2">
            <a:extLst>
              <a:ext uri="{FF2B5EF4-FFF2-40B4-BE49-F238E27FC236}">
                <a16:creationId xmlns:a16="http://schemas.microsoft.com/office/drawing/2014/main" id="{0E3A6075-04FA-6652-0794-A658DF3C6CB8}"/>
              </a:ext>
            </a:extLst>
          </p:cNvPr>
          <p:cNvSpPr>
            <a:spLocks noGrp="1"/>
          </p:cNvSpPr>
          <p:nvPr>
            <p:ph idx="1"/>
          </p:nvPr>
        </p:nvSpPr>
        <p:spPr/>
        <p:txBody>
          <a:bodyPr>
            <a:normAutofit/>
          </a:bodyPr>
          <a:lstStyle/>
          <a:p>
            <a:r>
              <a:rPr lang="en-US" dirty="0"/>
              <a:t>Pixel intensities (PI) of each image of each class in the training set were wrangled. PIs were summed over the entire training set.  The discrete result was a normalized and treated as a distribution of grayscale intensities for each class. </a:t>
            </a:r>
          </a:p>
          <a:p>
            <a:r>
              <a:rPr lang="en-US" dirty="0"/>
              <a:t>Classification was based on the mean squared error (MSE) between the normalized pixel intensity distribution of each image in the testing set and each of the class distributions.</a:t>
            </a:r>
          </a:p>
          <a:p>
            <a:r>
              <a:rPr lang="en-US" dirty="0"/>
              <a:t>The class which resulted in the lowest MSE with the image was set as the result of the classifier. </a:t>
            </a:r>
          </a:p>
          <a:p>
            <a:pPr marL="0" indent="0">
              <a:buNone/>
            </a:pPr>
            <a:endParaRPr lang="en-US" dirty="0"/>
          </a:p>
          <a:p>
            <a:endParaRPr lang="en-US" dirty="0"/>
          </a:p>
        </p:txBody>
      </p:sp>
    </p:spTree>
    <p:extLst>
      <p:ext uri="{BB962C8B-B14F-4D97-AF65-F5344CB8AC3E}">
        <p14:creationId xmlns:p14="http://schemas.microsoft.com/office/powerpoint/2010/main" val="287555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FF52-DC99-89D8-1455-8AF338DB99DB}"/>
              </a:ext>
            </a:extLst>
          </p:cNvPr>
          <p:cNvSpPr>
            <a:spLocks noGrp="1"/>
          </p:cNvSpPr>
          <p:nvPr>
            <p:ph type="title"/>
          </p:nvPr>
        </p:nvSpPr>
        <p:spPr/>
        <p:txBody>
          <a:bodyPr/>
          <a:lstStyle/>
          <a:p>
            <a:r>
              <a:rPr lang="en-US" dirty="0"/>
              <a:t>A Very Baseline Classifier: Class Distributions</a:t>
            </a:r>
            <a:endParaRPr lang="en-US" b="1" dirty="0"/>
          </a:p>
        </p:txBody>
      </p:sp>
      <p:pic>
        <p:nvPicPr>
          <p:cNvPr id="5" name="Content Placeholder 4">
            <a:extLst>
              <a:ext uri="{FF2B5EF4-FFF2-40B4-BE49-F238E27FC236}">
                <a16:creationId xmlns:a16="http://schemas.microsoft.com/office/drawing/2014/main" id="{A08E9FEC-EBFA-714D-47DC-64CF0E7A3CE3}"/>
              </a:ext>
            </a:extLst>
          </p:cNvPr>
          <p:cNvPicPr>
            <a:picLocks noGrp="1" noChangeAspect="1"/>
          </p:cNvPicPr>
          <p:nvPr>
            <p:ph idx="1"/>
          </p:nvPr>
        </p:nvPicPr>
        <p:blipFill>
          <a:blip r:embed="rId2"/>
          <a:stretch>
            <a:fillRect/>
          </a:stretch>
        </p:blipFill>
        <p:spPr>
          <a:xfrm>
            <a:off x="838200" y="1690688"/>
            <a:ext cx="5947686" cy="4351338"/>
          </a:xfrm>
        </p:spPr>
      </p:pic>
      <p:sp>
        <p:nvSpPr>
          <p:cNvPr id="6" name="Content Placeholder 2">
            <a:extLst>
              <a:ext uri="{FF2B5EF4-FFF2-40B4-BE49-F238E27FC236}">
                <a16:creationId xmlns:a16="http://schemas.microsoft.com/office/drawing/2014/main" id="{665811DF-FAE4-8B38-FA6C-956B1C798970}"/>
              </a:ext>
            </a:extLst>
          </p:cNvPr>
          <p:cNvSpPr txBox="1">
            <a:spLocks/>
          </p:cNvSpPr>
          <p:nvPr/>
        </p:nvSpPr>
        <p:spPr>
          <a:xfrm>
            <a:off x="7073900" y="1855789"/>
            <a:ext cx="4800600" cy="4186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Note the X-axis is the grayscale intensity value, and the y-axis is the frequency of occurrence over the entire data set. </a:t>
            </a:r>
          </a:p>
          <a:p>
            <a:pPr lvl="1"/>
            <a:r>
              <a:rPr lang="en-US" dirty="0"/>
              <a:t> For illustrative purposes only. The classifier was made using the test/train split of 33%	</a:t>
            </a:r>
          </a:p>
        </p:txBody>
      </p:sp>
    </p:spTree>
    <p:extLst>
      <p:ext uri="{BB962C8B-B14F-4D97-AF65-F5344CB8AC3E}">
        <p14:creationId xmlns:p14="http://schemas.microsoft.com/office/powerpoint/2010/main" val="211931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5D29-69A1-5F30-8B9B-EB61C65349A5}"/>
              </a:ext>
            </a:extLst>
          </p:cNvPr>
          <p:cNvSpPr>
            <a:spLocks noGrp="1"/>
          </p:cNvSpPr>
          <p:nvPr>
            <p:ph type="title"/>
          </p:nvPr>
        </p:nvSpPr>
        <p:spPr/>
        <p:txBody>
          <a:bodyPr/>
          <a:lstStyle/>
          <a:p>
            <a:r>
              <a:rPr lang="en-US" dirty="0"/>
              <a:t>A Very Baseline Classifier</a:t>
            </a:r>
            <a:r>
              <a:rPr lang="en-US" b="1" dirty="0"/>
              <a:t> (cont’d)</a:t>
            </a:r>
            <a:endParaRPr lang="en-US" dirty="0"/>
          </a:p>
        </p:txBody>
      </p:sp>
      <p:sp>
        <p:nvSpPr>
          <p:cNvPr id="3" name="Content Placeholder 2">
            <a:extLst>
              <a:ext uri="{FF2B5EF4-FFF2-40B4-BE49-F238E27FC236}">
                <a16:creationId xmlns:a16="http://schemas.microsoft.com/office/drawing/2014/main" id="{3AE022CC-7CD6-DBAC-0A65-99341882E632}"/>
              </a:ext>
            </a:extLst>
          </p:cNvPr>
          <p:cNvSpPr>
            <a:spLocks noGrp="1"/>
          </p:cNvSpPr>
          <p:nvPr>
            <p:ph idx="1"/>
          </p:nvPr>
        </p:nvSpPr>
        <p:spPr/>
        <p:txBody>
          <a:bodyPr/>
          <a:lstStyle/>
          <a:p>
            <a:r>
              <a:rPr lang="en-US" dirty="0"/>
              <a:t>When the entire dataset was used for both testing and training the results were as follows:</a:t>
            </a:r>
          </a:p>
          <a:p>
            <a:endParaRPr lang="en-US" dirty="0"/>
          </a:p>
        </p:txBody>
      </p:sp>
      <p:pic>
        <p:nvPicPr>
          <p:cNvPr id="5" name="Picture 4">
            <a:extLst>
              <a:ext uri="{FF2B5EF4-FFF2-40B4-BE49-F238E27FC236}">
                <a16:creationId xmlns:a16="http://schemas.microsoft.com/office/drawing/2014/main" id="{BBDB0B74-4D5B-0B40-C8B8-E9BCE0A04A9D}"/>
              </a:ext>
            </a:extLst>
          </p:cNvPr>
          <p:cNvPicPr>
            <a:picLocks noChangeAspect="1"/>
          </p:cNvPicPr>
          <p:nvPr/>
        </p:nvPicPr>
        <p:blipFill>
          <a:blip r:embed="rId2"/>
          <a:stretch>
            <a:fillRect/>
          </a:stretch>
        </p:blipFill>
        <p:spPr>
          <a:xfrm>
            <a:off x="431800" y="2573414"/>
            <a:ext cx="5239040" cy="4157586"/>
          </a:xfrm>
          <a:prstGeom prst="rect">
            <a:avLst/>
          </a:prstGeom>
        </p:spPr>
      </p:pic>
      <p:pic>
        <p:nvPicPr>
          <p:cNvPr id="7" name="Picture 6">
            <a:extLst>
              <a:ext uri="{FF2B5EF4-FFF2-40B4-BE49-F238E27FC236}">
                <a16:creationId xmlns:a16="http://schemas.microsoft.com/office/drawing/2014/main" id="{10B82839-FDFC-13A3-7C2B-A7B1C2C79D2A}"/>
              </a:ext>
            </a:extLst>
          </p:cNvPr>
          <p:cNvPicPr>
            <a:picLocks noChangeAspect="1"/>
          </p:cNvPicPr>
          <p:nvPr/>
        </p:nvPicPr>
        <p:blipFill>
          <a:blip r:embed="rId3"/>
          <a:stretch>
            <a:fillRect/>
          </a:stretch>
        </p:blipFill>
        <p:spPr>
          <a:xfrm>
            <a:off x="6035991" y="3135273"/>
            <a:ext cx="6156009" cy="1325563"/>
          </a:xfrm>
          <a:prstGeom prst="rect">
            <a:avLst/>
          </a:prstGeom>
        </p:spPr>
      </p:pic>
    </p:spTree>
    <p:extLst>
      <p:ext uri="{BB962C8B-B14F-4D97-AF65-F5344CB8AC3E}">
        <p14:creationId xmlns:p14="http://schemas.microsoft.com/office/powerpoint/2010/main" val="69979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A661-F353-D82A-7183-C8B20D0C33CB}"/>
              </a:ext>
            </a:extLst>
          </p:cNvPr>
          <p:cNvSpPr>
            <a:spLocks noGrp="1"/>
          </p:cNvSpPr>
          <p:nvPr>
            <p:ph type="title"/>
          </p:nvPr>
        </p:nvSpPr>
        <p:spPr/>
        <p:txBody>
          <a:bodyPr/>
          <a:lstStyle/>
          <a:p>
            <a:r>
              <a:rPr lang="en-US" dirty="0"/>
              <a:t>A Very Baseline Classifier</a:t>
            </a:r>
            <a:r>
              <a:rPr lang="en-US" b="1" dirty="0"/>
              <a:t> (cont’d)</a:t>
            </a:r>
            <a:endParaRPr lang="en-US" dirty="0"/>
          </a:p>
        </p:txBody>
      </p:sp>
      <p:sp>
        <p:nvSpPr>
          <p:cNvPr id="3" name="Content Placeholder 2">
            <a:extLst>
              <a:ext uri="{FF2B5EF4-FFF2-40B4-BE49-F238E27FC236}">
                <a16:creationId xmlns:a16="http://schemas.microsoft.com/office/drawing/2014/main" id="{95F1BC3B-F9B7-1365-5D8E-E98060CD18D6}"/>
              </a:ext>
            </a:extLst>
          </p:cNvPr>
          <p:cNvSpPr>
            <a:spLocks noGrp="1"/>
          </p:cNvSpPr>
          <p:nvPr>
            <p:ph idx="1"/>
          </p:nvPr>
        </p:nvSpPr>
        <p:spPr/>
        <p:txBody>
          <a:bodyPr/>
          <a:lstStyle/>
          <a:p>
            <a:r>
              <a:rPr lang="en-US" dirty="0"/>
              <a:t>This experiment was conducted 1000 times using a 33% train/test split and the accuracy results plotted as a histogram.  </a:t>
            </a:r>
          </a:p>
        </p:txBody>
      </p:sp>
      <p:pic>
        <p:nvPicPr>
          <p:cNvPr id="5" name="Picture 4">
            <a:extLst>
              <a:ext uri="{FF2B5EF4-FFF2-40B4-BE49-F238E27FC236}">
                <a16:creationId xmlns:a16="http://schemas.microsoft.com/office/drawing/2014/main" id="{433C9502-8B0A-63D2-49C5-4813448FAF01}"/>
              </a:ext>
            </a:extLst>
          </p:cNvPr>
          <p:cNvPicPr>
            <a:picLocks noChangeAspect="1"/>
          </p:cNvPicPr>
          <p:nvPr/>
        </p:nvPicPr>
        <p:blipFill>
          <a:blip r:embed="rId2"/>
          <a:stretch>
            <a:fillRect/>
          </a:stretch>
        </p:blipFill>
        <p:spPr>
          <a:xfrm>
            <a:off x="3403265" y="2853842"/>
            <a:ext cx="4801270" cy="3458058"/>
          </a:xfrm>
          <a:prstGeom prst="rect">
            <a:avLst/>
          </a:prstGeom>
        </p:spPr>
      </p:pic>
    </p:spTree>
    <p:extLst>
      <p:ext uri="{BB962C8B-B14F-4D97-AF65-F5344CB8AC3E}">
        <p14:creationId xmlns:p14="http://schemas.microsoft.com/office/powerpoint/2010/main" val="1924428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FD33-89E3-9FAB-E828-458148B48CAD}"/>
              </a:ext>
            </a:extLst>
          </p:cNvPr>
          <p:cNvSpPr>
            <a:spLocks noGrp="1"/>
          </p:cNvSpPr>
          <p:nvPr>
            <p:ph type="title"/>
          </p:nvPr>
        </p:nvSpPr>
        <p:spPr/>
        <p:txBody>
          <a:bodyPr/>
          <a:lstStyle/>
          <a:p>
            <a:r>
              <a:rPr lang="en-US" dirty="0"/>
              <a:t>A Very Baseline Classifier</a:t>
            </a:r>
            <a:r>
              <a:rPr lang="en-US" b="1" dirty="0"/>
              <a:t> (cont’d)</a:t>
            </a:r>
            <a:endParaRPr lang="en-US" dirty="0"/>
          </a:p>
        </p:txBody>
      </p:sp>
      <p:sp>
        <p:nvSpPr>
          <p:cNvPr id="3" name="Content Placeholder 2">
            <a:extLst>
              <a:ext uri="{FF2B5EF4-FFF2-40B4-BE49-F238E27FC236}">
                <a16:creationId xmlns:a16="http://schemas.microsoft.com/office/drawing/2014/main" id="{DD135CD2-613D-6BE8-6738-78F829C4953E}"/>
              </a:ext>
            </a:extLst>
          </p:cNvPr>
          <p:cNvSpPr>
            <a:spLocks noGrp="1"/>
          </p:cNvSpPr>
          <p:nvPr>
            <p:ph idx="1"/>
          </p:nvPr>
        </p:nvSpPr>
        <p:spPr/>
        <p:txBody>
          <a:bodyPr/>
          <a:lstStyle/>
          <a:p>
            <a:r>
              <a:rPr lang="en-US" dirty="0"/>
              <a:t>The distribution of accuracy in the experiment is centered at the result from running the algorithm over the entire dataset. </a:t>
            </a:r>
          </a:p>
          <a:p>
            <a:r>
              <a:rPr lang="en-US" dirty="0"/>
              <a:t>This detour for the course project was driven by pure curiosity.  The algorithm was both slow and too inaccurate to be used in a practical setting.</a:t>
            </a:r>
          </a:p>
          <a:p>
            <a:r>
              <a:rPr lang="en-US" dirty="0"/>
              <a:t>However, it is interesting to see that a 46% classification accuracy could be achieved based on contrast alone. </a:t>
            </a:r>
          </a:p>
        </p:txBody>
      </p:sp>
    </p:spTree>
    <p:extLst>
      <p:ext uri="{BB962C8B-B14F-4D97-AF65-F5344CB8AC3E}">
        <p14:creationId xmlns:p14="http://schemas.microsoft.com/office/powerpoint/2010/main" val="2198866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10400</TotalTime>
  <Words>1082</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Surface Crack Classification – NEU Dataset</vt:lpstr>
      <vt:lpstr>The Data</vt:lpstr>
      <vt:lpstr>The Data – Defects Overview</vt:lpstr>
      <vt:lpstr>Application of Classifier</vt:lpstr>
      <vt:lpstr>A Very Baseline Classifier</vt:lpstr>
      <vt:lpstr>A Very Baseline Classifier: Class Distributions</vt:lpstr>
      <vt:lpstr>A Very Baseline Classifier (cont’d)</vt:lpstr>
      <vt:lpstr>A Very Baseline Classifier (cont’d)</vt:lpstr>
      <vt:lpstr>A Very Baseline Classifier (cont’d)</vt:lpstr>
      <vt:lpstr>Neural Network - Experiment Design</vt:lpstr>
      <vt:lpstr>Neural Network 1 – Base Case</vt:lpstr>
      <vt:lpstr>Neural Network 1 – Adam Optimizer Test</vt:lpstr>
      <vt:lpstr>Neural Network 1 – Filter Size Test</vt:lpstr>
      <vt:lpstr>Neural Network 2 – Additional Convolutions</vt:lpstr>
      <vt:lpstr>Neural Network 2 (cont’d)</vt:lpstr>
      <vt:lpstr>Conclusions</vt:lpstr>
      <vt:lpstr>Limitations of Analysis</vt:lpstr>
      <vt:lpstr>Future Directions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Surface Crack Classification – NEU Dataset</dc:title>
  <dc:creator>Michael Matrona</dc:creator>
  <cp:lastModifiedBy>Michael Matrona</cp:lastModifiedBy>
  <cp:revision>9</cp:revision>
  <dcterms:created xsi:type="dcterms:W3CDTF">2022-09-18T11:53:34Z</dcterms:created>
  <dcterms:modified xsi:type="dcterms:W3CDTF">2023-01-07T14:40:59Z</dcterms:modified>
</cp:coreProperties>
</file>