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7"/>
  </p:notesMasterIdLst>
  <p:handoutMasterIdLst>
    <p:handoutMasterId r:id="rId28"/>
  </p:handoutMasterIdLst>
  <p:sldIdLst>
    <p:sldId id="355" r:id="rId5"/>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6" r:id="rId23"/>
    <p:sldId id="352" r:id="rId24"/>
    <p:sldId id="353" r:id="rId25"/>
    <p:sldId id="274"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77845" autoAdjust="0"/>
  </p:normalViewPr>
  <p:slideViewPr>
    <p:cSldViewPr snapToGrid="0" snapToObjects="1">
      <p:cViewPr>
        <p:scale>
          <a:sx n="100" d="100"/>
          <a:sy n="100" d="100"/>
        </p:scale>
        <p:origin x="1602" y="7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12/10/2022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User-Item-Rating Matrix</a:t>
            </a:r>
          </a:p>
          <a:p>
            <a:endParaRPr lang="en-US" dirty="0"/>
          </a:p>
          <a:p>
            <a:r>
              <a:rPr lang="en-US" dirty="0"/>
              <a:t>Specify Hyperparameters</a:t>
            </a:r>
          </a:p>
          <a:p>
            <a:endParaRPr lang="en-US" dirty="0"/>
          </a:p>
          <a:p>
            <a:r>
              <a:rPr lang="en-US" dirty="0"/>
              <a:t>User based or Item based.</a:t>
            </a:r>
          </a:p>
          <a:p>
            <a:r>
              <a:rPr lang="en-US" dirty="0"/>
              <a:t>Similarity metric.</a:t>
            </a:r>
          </a:p>
          <a:p>
            <a:r>
              <a:rPr lang="en-US" dirty="0"/>
              <a:t>k/</a:t>
            </a:r>
            <a:r>
              <a:rPr lang="en-US" dirty="0" err="1"/>
              <a:t>min_k</a:t>
            </a:r>
            <a:endParaRPr lang="en-US" dirty="0"/>
          </a:p>
          <a:p>
            <a:endParaRPr lang="en-US" dirty="0"/>
          </a:p>
          <a:p>
            <a:r>
              <a:rPr lang="en-US" dirty="0"/>
              <a:t>Generate similarity matrix. Similarity is among courses in the item based system.</a:t>
            </a:r>
          </a:p>
          <a:p>
            <a:endParaRPr lang="en-US" dirty="0"/>
          </a:p>
          <a:p>
            <a:r>
              <a:rPr lang="en-US" dirty="0"/>
              <a:t>Fit KNN model.</a:t>
            </a:r>
          </a:p>
          <a:p>
            <a:endParaRPr lang="en-US" dirty="0"/>
          </a:p>
          <a:p>
            <a:r>
              <a:rPr lang="en-US" dirty="0"/>
              <a:t>Predict rating for all courses unknown to the user.</a:t>
            </a:r>
          </a:p>
          <a:p>
            <a:endParaRPr lang="en-US" dirty="0"/>
          </a:p>
          <a:p>
            <a:r>
              <a:rPr lang="en-US" dirty="0"/>
              <a:t>Recommend courses with a predicted rating above a certain threshold.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170174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User-Item-Rating Matrix</a:t>
            </a:r>
          </a:p>
          <a:p>
            <a:endParaRPr lang="en-US" dirty="0"/>
          </a:p>
          <a:p>
            <a:r>
              <a:rPr lang="en-US" dirty="0"/>
              <a:t>Specify Hyperparameters</a:t>
            </a:r>
          </a:p>
          <a:p>
            <a:r>
              <a:rPr lang="en-US" dirty="0" err="1"/>
              <a:t>n_clust</a:t>
            </a:r>
            <a:r>
              <a:rPr lang="en-US" dirty="0"/>
              <a:t> </a:t>
            </a:r>
          </a:p>
          <a:p>
            <a:r>
              <a:rPr lang="en-US" dirty="0" err="1"/>
              <a:t>n_epoch</a:t>
            </a:r>
            <a:endParaRPr lang="en-US" dirty="0"/>
          </a:p>
          <a:p>
            <a:endParaRPr lang="en-US" dirty="0"/>
          </a:p>
          <a:p>
            <a:r>
              <a:rPr lang="en-US" dirty="0"/>
              <a:t>Fit NMF model.</a:t>
            </a:r>
          </a:p>
          <a:p>
            <a:endParaRPr lang="en-US" dirty="0"/>
          </a:p>
          <a:p>
            <a:r>
              <a:rPr lang="en-US" dirty="0"/>
              <a:t>Predict rating for all unknown courses for each user.</a:t>
            </a:r>
          </a:p>
          <a:p>
            <a:endParaRPr lang="en-US" dirty="0"/>
          </a:p>
          <a:p>
            <a:r>
              <a:rPr lang="en-US" dirty="0"/>
              <a:t>Recommend courses with a predicted rating above a certain threshold.</a:t>
            </a:r>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4043118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ANN relied on embedding both the user data and the item data into lower dimensional spaces.  The idea here is the ANN will do the feature engineering for us through the optimization process.  A trained ANN will be able to predict ratings of a user and selected items by passing OHE vectors into a predict method.</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72392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 Maximum of 6 neighbors, </a:t>
            </a:r>
            <a:r>
              <a:rPr lang="en-US" dirty="0" err="1"/>
              <a:t>msd</a:t>
            </a:r>
            <a:r>
              <a:rPr lang="en-US" dirty="0"/>
              <a:t> similarity metric</a:t>
            </a:r>
          </a:p>
          <a:p>
            <a:endParaRPr lang="en-US" dirty="0"/>
          </a:p>
          <a:p>
            <a:r>
              <a:rPr lang="en-US" dirty="0"/>
              <a:t>NMF – 15 factors, 75 epochs</a:t>
            </a:r>
          </a:p>
          <a:p>
            <a:endParaRPr lang="en-US" dirty="0"/>
          </a:p>
          <a:p>
            <a:r>
              <a:rPr lang="en-US" dirty="0"/>
              <a:t>ANN – Embedding size 16, Adam Optimizer</a:t>
            </a:r>
          </a:p>
          <a:p>
            <a:endParaRPr lang="en-US" dirty="0"/>
          </a:p>
          <a:p>
            <a:r>
              <a:rPr lang="en-US" dirty="0"/>
              <a:t>The ANN performed substantially better.  Deep learning is incredible.</a:t>
            </a:r>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12074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consists of data science and software development courses. The above bar chart show the distribution of genres in the course data set.  Note that courses may be tagged with more than one genre.</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96183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stratifies user data based on the number of courses enrolled in.  The majority of users have only enrolled in a single course. A few dedicated users have enrolled in ~40 courses. </a:t>
            </a:r>
          </a:p>
          <a:p>
            <a:endParaRPr lang="en-US" dirty="0"/>
          </a:p>
          <a:p>
            <a:r>
              <a:rPr lang="en-US" dirty="0"/>
              <a:t>This may suggest that users sign up for the website with one particular course in mind.  Customer retention may hinge on providing quality recommendations while users are still enrolled in course one.</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1742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 most popular courses in the dataset are shown above. </a:t>
            </a:r>
          </a:p>
          <a:p>
            <a:endParaRPr lang="en-US" dirty="0"/>
          </a:p>
          <a:p>
            <a:r>
              <a:rPr lang="en-US" dirty="0"/>
              <a:t>Note the introductory courses are the most popular.  Why does interest in the advanced courses tail off?  </a:t>
            </a:r>
          </a:p>
          <a:p>
            <a:endParaRPr lang="en-US" dirty="0"/>
          </a:p>
          <a:p>
            <a:r>
              <a:rPr lang="en-US" dirty="0"/>
              <a:t>This question could lead to a metric to evaluate the recommender system once it is deployed.  </a:t>
            </a:r>
          </a:p>
          <a:p>
            <a:endParaRPr lang="en-US" dirty="0"/>
          </a:p>
          <a:p>
            <a:r>
              <a:rPr lang="en-US" dirty="0"/>
              <a:t>Profile data that contains the order each user took their courses could be used to train a system to recommend courses in a logical order.</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87732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word cloud shows which words appear most frequently in the course titles and descriptions.  The larger the text, the more frequent the word appears in the dataset.</a:t>
            </a:r>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365877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data sets used for this analysis: User profile data and course genre data.</a:t>
            </a:r>
          </a:p>
          <a:p>
            <a:endParaRPr lang="en-US" dirty="0"/>
          </a:p>
          <a:p>
            <a:r>
              <a:rPr lang="en-US" dirty="0"/>
              <a:t>User profile vectors contain the genres of interest to the users.  The higher the score, the more courses the user has taken in that genre.</a:t>
            </a:r>
          </a:p>
          <a:p>
            <a:endParaRPr lang="en-US" dirty="0"/>
          </a:p>
          <a:p>
            <a:r>
              <a:rPr lang="en-US" dirty="0"/>
              <a:t>Each course has been tagged with its genres.</a:t>
            </a:r>
          </a:p>
          <a:p>
            <a:endParaRPr lang="en-US" dirty="0"/>
          </a:p>
          <a:p>
            <a:r>
              <a:rPr lang="en-US" dirty="0"/>
              <a:t>Dotting the user profile vector with the course genre vector yields a similarity score.</a:t>
            </a:r>
          </a:p>
          <a:p>
            <a:endParaRPr lang="en-US" dirty="0"/>
          </a:p>
          <a:p>
            <a:r>
              <a:rPr lang="en-US" dirty="0"/>
              <a:t>Recommendations are based on a score threshold hyperparameter.</a:t>
            </a:r>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400927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looks at the courses a user is enrolled in and recommends courses that have similar scores from a bag of words (BOW) analysis.</a:t>
            </a:r>
          </a:p>
          <a:p>
            <a:endParaRPr lang="en-US" dirty="0"/>
          </a:p>
          <a:p>
            <a:r>
              <a:rPr lang="en-US" dirty="0"/>
              <a:t>The similarity scores were provided by IBM.  Assume that BOW scores include course title and course description.</a:t>
            </a:r>
          </a:p>
          <a:p>
            <a:endParaRPr lang="en-US" dirty="0"/>
          </a:p>
          <a:p>
            <a:r>
              <a:rPr lang="en-US" dirty="0"/>
              <a:t>Partition data into enrolled courses and unseen courses for each user.</a:t>
            </a:r>
          </a:p>
          <a:p>
            <a:endParaRPr lang="en-US" dirty="0"/>
          </a:p>
          <a:p>
            <a:r>
              <a:rPr lang="en-US" dirty="0"/>
              <a:t>Loop through the unseen courses for each user and compare each course to all enrolled courses for the user.  Save the highest similarity score for each unseen course.</a:t>
            </a:r>
          </a:p>
          <a:p>
            <a:endParaRPr lang="en-US" dirty="0"/>
          </a:p>
          <a:p>
            <a:r>
              <a:rPr lang="en-US" dirty="0"/>
              <a:t>Recommend all unseen courses above a threshold.  </a:t>
            </a:r>
          </a:p>
          <a:p>
            <a:endParaRPr lang="en-US" dirty="0"/>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11653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kmeans</a:t>
            </a:r>
            <a:r>
              <a:rPr lang="en-US" dirty="0"/>
              <a:t> to cluster scaled profile data.</a:t>
            </a:r>
          </a:p>
          <a:p>
            <a:endParaRPr lang="en-US" dirty="0"/>
          </a:p>
          <a:p>
            <a:r>
              <a:rPr lang="en-US" dirty="0"/>
              <a:t>Select a number of clusters then fit a </a:t>
            </a:r>
            <a:r>
              <a:rPr lang="en-US" dirty="0" err="1"/>
              <a:t>kmeans</a:t>
            </a:r>
            <a:r>
              <a:rPr lang="en-US" dirty="0"/>
              <a:t> model on profile data.</a:t>
            </a:r>
          </a:p>
          <a:p>
            <a:endParaRPr lang="en-US" dirty="0"/>
          </a:p>
          <a:p>
            <a:r>
              <a:rPr lang="en-US" dirty="0"/>
              <a:t>Label each user in the user-item-rating matrix with the predicted cluster number.</a:t>
            </a:r>
          </a:p>
          <a:p>
            <a:endParaRPr lang="en-US" dirty="0"/>
          </a:p>
          <a:p>
            <a:r>
              <a:rPr lang="en-US" dirty="0"/>
              <a:t>To recommend to a user, filter data to specific cluster number.  </a:t>
            </a:r>
          </a:p>
          <a:p>
            <a:endParaRPr lang="en-US" dirty="0"/>
          </a:p>
          <a:p>
            <a:r>
              <a:rPr lang="en-US" dirty="0"/>
              <a:t>Wrangle the courses enrolled by all users in that cluster.</a:t>
            </a:r>
          </a:p>
          <a:p>
            <a:endParaRPr lang="en-US" dirty="0"/>
          </a:p>
          <a:p>
            <a:r>
              <a:rPr lang="en-US" dirty="0"/>
              <a:t>Filter out the courses the user is enrolled in.</a:t>
            </a:r>
          </a:p>
          <a:p>
            <a:endParaRPr lang="en-US" dirty="0"/>
          </a:p>
          <a:p>
            <a:r>
              <a:rPr lang="en-US" dirty="0"/>
              <a:t>Recommend the remaining courses. Priority can be given based on the number of times the course was enrolled in in that cluster.</a:t>
            </a:r>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225595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884-9B69-48EE-882B-48C548295C2C}"/>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61D6A51-44A7-4605-AF6B-056D59B05AA4}"/>
              </a:ext>
            </a:extLst>
          </p:cNvPr>
          <p:cNvSpPr>
            <a:spLocks noGrp="1"/>
          </p:cNvSpPr>
          <p:nvPr>
            <p:ph idx="1"/>
          </p:nvPr>
        </p:nvSpPr>
        <p:spPr/>
        <p:txBody>
          <a:bodyPr/>
          <a:lstStyle/>
          <a:p>
            <a:r>
              <a:rPr lang="en-US" dirty="0"/>
              <a:t>Follow the learner instructions in the grey text boxes for each slide. </a:t>
            </a:r>
          </a:p>
          <a:p>
            <a:r>
              <a:rPr lang="en-US" dirty="0"/>
              <a:t>Delete the text box and instructions when complete.</a:t>
            </a:r>
          </a:p>
        </p:txBody>
      </p:sp>
      <p:sp>
        <p:nvSpPr>
          <p:cNvPr id="4" name="TextBox 3">
            <a:extLst>
              <a:ext uri="{FF2B5EF4-FFF2-40B4-BE49-F238E27FC236}">
                <a16:creationId xmlns:a16="http://schemas.microsoft.com/office/drawing/2014/main" id="{5300FE6C-AAF6-461D-81E8-874139C9F6C6}"/>
              </a:ext>
            </a:extLst>
          </p:cNvPr>
          <p:cNvSpPr txBox="1"/>
          <p:nvPr/>
        </p:nvSpPr>
        <p:spPr>
          <a:xfrm>
            <a:off x="1060706" y="3429000"/>
            <a:ext cx="4889369" cy="1908215"/>
          </a:xfrm>
          <a:prstGeom prst="rect">
            <a:avLst/>
          </a:prstGeom>
          <a:solidFill>
            <a:schemeClr val="bg1">
              <a:lumMod val="85000"/>
            </a:schemeClr>
          </a:solidFill>
        </p:spPr>
        <p:txBody>
          <a:bodyPr wrap="square" rtlCol="0">
            <a:spAutoFit/>
          </a:bodyPr>
          <a:lstStyle/>
          <a:p>
            <a:r>
              <a:rPr lang="en-US" sz="2000" dirty="0"/>
              <a:t>Instructions for learner: </a:t>
            </a:r>
          </a:p>
          <a:p>
            <a:endParaRPr lang="en-US" sz="2000" dirty="0"/>
          </a:p>
          <a:p>
            <a:pPr marL="285750" indent="-285750">
              <a:buFontTx/>
              <a:buChar char="-"/>
            </a:pPr>
            <a:r>
              <a:rPr lang="en-US" sz="2000" dirty="0"/>
              <a:t>Action 1</a:t>
            </a:r>
          </a:p>
          <a:p>
            <a:pPr marL="285750" indent="-285750">
              <a:buFontTx/>
              <a:buChar char="-"/>
            </a:pPr>
            <a:r>
              <a:rPr lang="en-US" sz="2000" dirty="0"/>
              <a:t>Action 2</a:t>
            </a:r>
          </a:p>
          <a:p>
            <a:pPr marL="285750" indent="-285750">
              <a:buFontTx/>
              <a:buChar char="-"/>
            </a:pPr>
            <a:r>
              <a:rPr lang="en-US" sz="2000" dirty="0"/>
              <a:t>Action 3</a:t>
            </a:r>
          </a:p>
          <a:p>
            <a:endParaRPr lang="en-US" dirty="0"/>
          </a:p>
        </p:txBody>
      </p:sp>
    </p:spTree>
    <p:extLst>
      <p:ext uri="{BB962C8B-B14F-4D97-AF65-F5344CB8AC3E}">
        <p14:creationId xmlns:p14="http://schemas.microsoft.com/office/powerpoint/2010/main" val="74537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cxnSp>
        <p:nvCxnSpPr>
          <p:cNvPr id="5" name="Straight Arrow Connector 4">
            <a:extLst>
              <a:ext uri="{FF2B5EF4-FFF2-40B4-BE49-F238E27FC236}">
                <a16:creationId xmlns:a16="http://schemas.microsoft.com/office/drawing/2014/main" id="{3BD5024D-F637-E049-86BB-470819C786C7}"/>
              </a:ext>
            </a:extLst>
          </p:cNvPr>
          <p:cNvCxnSpPr>
            <a:cxnSpLocks/>
            <a:stCxn id="9" idx="3"/>
            <a:endCxn id="10" idx="1"/>
          </p:cNvCxnSpPr>
          <p:nvPr/>
        </p:nvCxnSpPr>
        <p:spPr>
          <a:xfrm>
            <a:off x="2593892" y="3091309"/>
            <a:ext cx="419191" cy="3384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315548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281698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Profile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309292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Dot Product</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3429806"/>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309130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Threshold</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34281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315548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34281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8">
            <a:extLst>
              <a:ext uri="{FF2B5EF4-FFF2-40B4-BE49-F238E27FC236}">
                <a16:creationId xmlns:a16="http://schemas.microsoft.com/office/drawing/2014/main" id="{565635E1-9D17-F267-E51B-709AA34FB94B}"/>
              </a:ext>
            </a:extLst>
          </p:cNvPr>
          <p:cNvSpPr/>
          <p:nvPr/>
        </p:nvSpPr>
        <p:spPr>
          <a:xfrm>
            <a:off x="947972" y="349728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Course Genre Data</a:t>
            </a:r>
          </a:p>
        </p:txBody>
      </p:sp>
      <p:cxnSp>
        <p:nvCxnSpPr>
          <p:cNvPr id="11" name="Straight Arrow Connector 10">
            <a:extLst>
              <a:ext uri="{FF2B5EF4-FFF2-40B4-BE49-F238E27FC236}">
                <a16:creationId xmlns:a16="http://schemas.microsoft.com/office/drawing/2014/main" id="{44DF7EFD-0E5B-5FD5-A199-591D736A8150}"/>
              </a:ext>
            </a:extLst>
          </p:cNvPr>
          <p:cNvCxnSpPr>
            <a:cxnSpLocks/>
            <a:stCxn id="7" idx="3"/>
            <a:endCxn id="10" idx="1"/>
          </p:cNvCxnSpPr>
          <p:nvPr/>
        </p:nvCxnSpPr>
        <p:spPr>
          <a:xfrm flipV="1">
            <a:off x="2593892" y="3429807"/>
            <a:ext cx="419191" cy="3417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07012" y="1690688"/>
            <a:ext cx="4122887" cy="39766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cs typeface="Calibri"/>
              </a:rPr>
              <a:t>Top 10 most recommended courses:</a:t>
            </a:r>
          </a:p>
          <a:p>
            <a:pPr marL="0" indent="0">
              <a:buNone/>
            </a:pPr>
            <a:endParaRPr lang="en-US" sz="2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838200" y="1673225"/>
            <a:ext cx="4457700" cy="3994150"/>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Score Threshold = 10</a:t>
            </a:r>
          </a:p>
          <a:p>
            <a:r>
              <a:rPr lang="en-US" sz="2000" dirty="0">
                <a:cs typeface="Calibri"/>
              </a:rPr>
              <a:t>On average, 62 courses are recommended to each user.</a:t>
            </a:r>
          </a:p>
          <a:p>
            <a:r>
              <a:rPr lang="en-US" sz="2000" dirty="0">
                <a:cs typeface="Calibri"/>
              </a:rPr>
              <a:t>This may indicate that the score threshold is too low.</a:t>
            </a:r>
          </a:p>
        </p:txBody>
      </p:sp>
      <p:pic>
        <p:nvPicPr>
          <p:cNvPr id="3" name="Picture 2">
            <a:extLst>
              <a:ext uri="{FF2B5EF4-FFF2-40B4-BE49-F238E27FC236}">
                <a16:creationId xmlns:a16="http://schemas.microsoft.com/office/drawing/2014/main" id="{692E81A1-5204-CF98-C20D-2E4E9B1FC066}"/>
              </a:ext>
            </a:extLst>
          </p:cNvPr>
          <p:cNvPicPr>
            <a:picLocks noChangeAspect="1"/>
          </p:cNvPicPr>
          <p:nvPr/>
        </p:nvPicPr>
        <p:blipFill>
          <a:blip r:embed="rId2"/>
          <a:stretch>
            <a:fillRect/>
          </a:stretch>
        </p:blipFill>
        <p:spPr>
          <a:xfrm>
            <a:off x="6770565" y="2154044"/>
            <a:ext cx="3595779" cy="3223802"/>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grpSp>
        <p:nvGrpSpPr>
          <p:cNvPr id="26" name="Group 25">
            <a:extLst>
              <a:ext uri="{FF2B5EF4-FFF2-40B4-BE49-F238E27FC236}">
                <a16:creationId xmlns:a16="http://schemas.microsoft.com/office/drawing/2014/main" id="{0E72233D-016F-E55E-F095-52FBF75925E2}"/>
              </a:ext>
            </a:extLst>
          </p:cNvPr>
          <p:cNvGrpSpPr/>
          <p:nvPr/>
        </p:nvGrpSpPr>
        <p:grpSpPr>
          <a:xfrm>
            <a:off x="932904" y="2534953"/>
            <a:ext cx="10326191" cy="1608284"/>
            <a:chOff x="917837" y="3339095"/>
            <a:chExt cx="10326191" cy="1608284"/>
          </a:xfrm>
        </p:grpSpPr>
        <p:cxnSp>
          <p:nvCxnSpPr>
            <p:cNvPr id="5" name="Straight Arrow Connector 4">
              <a:extLst>
                <a:ext uri="{FF2B5EF4-FFF2-40B4-BE49-F238E27FC236}">
                  <a16:creationId xmlns:a16="http://schemas.microsoft.com/office/drawing/2014/main" id="{3BD5024D-F637-E049-86BB-470819C786C7}"/>
                </a:ext>
              </a:extLst>
            </p:cNvPr>
            <p:cNvCxnSpPr>
              <a:cxnSpLocks/>
              <a:stCxn id="9" idx="3"/>
              <a:endCxn id="10" idx="1"/>
            </p:cNvCxnSpPr>
            <p:nvPr/>
          </p:nvCxnSpPr>
          <p:spPr>
            <a:xfrm>
              <a:off x="2563757" y="4608882"/>
              <a:ext cx="47383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Compare Enrolled/Unseen Courses</a:t>
              </a:r>
              <a:endParaRPr lang="en-US" sz="2000" dirty="0">
                <a:solidFill>
                  <a:schemeClr val="tx1"/>
                </a:solidFill>
              </a:endParaRPr>
            </a:p>
          </p:txBody>
        </p:sp>
        <p:sp>
          <p:nvSpPr>
            <p:cNvPr id="9" name="Rounded Rectangle 8">
              <a:extLst>
                <a:ext uri="{FF2B5EF4-FFF2-40B4-BE49-F238E27FC236}">
                  <a16:creationId xmlns:a16="http://schemas.microsoft.com/office/drawing/2014/main" id="{B10ED2F6-D532-7142-97BA-904FB755E4F3}"/>
                </a:ext>
              </a:extLst>
            </p:cNvPr>
            <p:cNvSpPr/>
            <p:nvPr/>
          </p:nvSpPr>
          <p:spPr>
            <a:xfrm>
              <a:off x="917837" y="433456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37592" y="427199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Enrolled and Unseen Courses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 Threshold</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8">
              <a:extLst>
                <a:ext uri="{FF2B5EF4-FFF2-40B4-BE49-F238E27FC236}">
                  <a16:creationId xmlns:a16="http://schemas.microsoft.com/office/drawing/2014/main" id="{07075CF5-ADFF-575A-A3E2-07863862FEF9}"/>
                </a:ext>
              </a:extLst>
            </p:cNvPr>
            <p:cNvSpPr/>
            <p:nvPr/>
          </p:nvSpPr>
          <p:spPr>
            <a:xfrm>
              <a:off x="5273040" y="333909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Course Similarity Score (BOW)</a:t>
              </a:r>
            </a:p>
          </p:txBody>
        </p:sp>
        <p:cxnSp>
          <p:nvCxnSpPr>
            <p:cNvPr id="8" name="Straight Arrow Connector 7">
              <a:extLst>
                <a:ext uri="{FF2B5EF4-FFF2-40B4-BE49-F238E27FC236}">
                  <a16:creationId xmlns:a16="http://schemas.microsoft.com/office/drawing/2014/main" id="{02362828-B578-F64D-9C52-842163BAD1E3}"/>
                </a:ext>
              </a:extLst>
            </p:cNvPr>
            <p:cNvCxnSpPr>
              <a:cxnSpLocks/>
              <a:stCxn id="7" idx="2"/>
              <a:endCxn id="3" idx="0"/>
            </p:cNvCxnSpPr>
            <p:nvPr/>
          </p:nvCxnSpPr>
          <p:spPr>
            <a:xfrm>
              <a:off x="6096000" y="3887735"/>
              <a:ext cx="0" cy="4484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1690688"/>
            <a:ext cx="4720206"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1690688"/>
            <a:ext cx="4720206"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Similarity Threshold = 0.6</a:t>
            </a:r>
          </a:p>
          <a:p>
            <a:r>
              <a:rPr lang="en-US" sz="2000" dirty="0">
                <a:cs typeface="Calibri"/>
              </a:rPr>
              <a:t>On average, 12 courses are recommended to each user.</a:t>
            </a:r>
          </a:p>
          <a:p>
            <a:r>
              <a:rPr lang="en-US" sz="2000" dirty="0">
                <a:cs typeface="Calibri"/>
              </a:rPr>
              <a:t>12 is a manageable number of recommendations from a user perspective.</a:t>
            </a:r>
          </a:p>
          <a:p>
            <a:pPr marL="0" indent="0">
              <a:buNone/>
            </a:pPr>
            <a:endParaRPr lang="en-US" sz="2000" dirty="0">
              <a:solidFill>
                <a:srgbClr val="1C7DDB"/>
              </a:solidFill>
              <a:latin typeface="Abadi"/>
            </a:endParaRPr>
          </a:p>
        </p:txBody>
      </p:sp>
      <p:pic>
        <p:nvPicPr>
          <p:cNvPr id="3" name="Picture 2">
            <a:extLst>
              <a:ext uri="{FF2B5EF4-FFF2-40B4-BE49-F238E27FC236}">
                <a16:creationId xmlns:a16="http://schemas.microsoft.com/office/drawing/2014/main" id="{C168C4D4-BA20-B96C-D057-CA71A95C1BEE}"/>
              </a:ext>
            </a:extLst>
          </p:cNvPr>
          <p:cNvPicPr>
            <a:picLocks noChangeAspect="1"/>
          </p:cNvPicPr>
          <p:nvPr/>
        </p:nvPicPr>
        <p:blipFill>
          <a:blip r:embed="rId2"/>
          <a:stretch>
            <a:fillRect/>
          </a:stretch>
        </p:blipFill>
        <p:spPr>
          <a:xfrm>
            <a:off x="6772508" y="2044093"/>
            <a:ext cx="4486901" cy="2676899"/>
          </a:xfrm>
          <a:prstGeom prst="rect">
            <a:avLst/>
          </a:prstGeom>
        </p:spPr>
      </p:pic>
      <p:sp>
        <p:nvSpPr>
          <p:cNvPr id="8" name="TextBox 7">
            <a:extLst>
              <a:ext uri="{FF2B5EF4-FFF2-40B4-BE49-F238E27FC236}">
                <a16:creationId xmlns:a16="http://schemas.microsoft.com/office/drawing/2014/main" id="{9373DB62-10DA-8081-750E-03E5BD7BC246}"/>
              </a:ext>
            </a:extLst>
          </p:cNvPr>
          <p:cNvSpPr txBox="1"/>
          <p:nvPr/>
        </p:nvSpPr>
        <p:spPr>
          <a:xfrm>
            <a:off x="6772508" y="1767677"/>
            <a:ext cx="6094140" cy="369332"/>
          </a:xfrm>
          <a:prstGeom prst="rect">
            <a:avLst/>
          </a:prstGeom>
          <a:noFill/>
        </p:spPr>
        <p:txBody>
          <a:bodyPr wrap="square">
            <a:spAutoFit/>
          </a:bodyPr>
          <a:lstStyle/>
          <a:p>
            <a:r>
              <a:rPr lang="en-US" sz="1800" dirty="0">
                <a:cs typeface="Calibri"/>
              </a:rPr>
              <a:t>Top 10 most recommended courses:</a:t>
            </a:r>
            <a:endParaRPr lang="en-US" dirty="0"/>
          </a:p>
        </p:txBody>
      </p:sp>
    </p:spTree>
    <p:extLst>
      <p:ext uri="{BB962C8B-B14F-4D97-AF65-F5344CB8AC3E}">
        <p14:creationId xmlns:p14="http://schemas.microsoft.com/office/powerpoint/2010/main" val="3676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46771" y="1792289"/>
            <a:ext cx="10724492"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a:stCxn id="2" idx="3"/>
          </p:cNvCxnSpPr>
          <p:nvPr/>
        </p:nvCxnSpPr>
        <p:spPr>
          <a:xfrm flipV="1">
            <a:off x="2466657" y="2769313"/>
            <a:ext cx="419191" cy="3853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164626" y="245203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Label User data with clusters.</a:t>
            </a:r>
          </a:p>
        </p:txBody>
      </p:sp>
      <p:sp>
        <p:nvSpPr>
          <p:cNvPr id="10" name="Rectangle 9">
            <a:extLst>
              <a:ext uri="{FF2B5EF4-FFF2-40B4-BE49-F238E27FC236}">
                <a16:creationId xmlns:a16="http://schemas.microsoft.com/office/drawing/2014/main" id="{BC66C45B-081E-7045-A932-30AF89330AF5}"/>
              </a:ext>
            </a:extLst>
          </p:cNvPr>
          <p:cNvSpPr/>
          <p:nvPr/>
        </p:nvSpPr>
        <p:spPr>
          <a:xfrm>
            <a:off x="2885847" y="2346507"/>
            <a:ext cx="1960361" cy="7596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Tune Hyperparameters</a:t>
            </a:r>
            <a:r>
              <a:rPr lang="en-US" sz="1100" dirty="0">
                <a:solidFill>
                  <a:schemeClr val="tx1"/>
                </a:solidFill>
              </a:rPr>
              <a:t>: </a:t>
            </a:r>
            <a:r>
              <a:rPr lang="en-US" sz="1400" dirty="0" err="1">
                <a:solidFill>
                  <a:schemeClr val="tx1"/>
                </a:solidFill>
              </a:rPr>
              <a:t>n_clust</a:t>
            </a:r>
            <a:r>
              <a:rPr lang="en-US" sz="1400" dirty="0">
                <a:solidFill>
                  <a:schemeClr val="tx1"/>
                </a:solidFill>
              </a:rPr>
              <a:t> &amp; fit </a:t>
            </a:r>
            <a:r>
              <a:rPr lang="en-US" sz="1400" dirty="0" err="1">
                <a:solidFill>
                  <a:schemeClr val="tx1"/>
                </a:solidFill>
              </a:rPr>
              <a:t>kmeans</a:t>
            </a:r>
            <a:r>
              <a:rPr lang="en-US" sz="1400" dirty="0">
                <a:solidFill>
                  <a:schemeClr val="tx1"/>
                </a:solidFill>
              </a:rPr>
              <a:t> to profile data.</a:t>
            </a:r>
          </a:p>
        </p:txBody>
      </p:sp>
      <p:cxnSp>
        <p:nvCxnSpPr>
          <p:cNvPr id="12" name="Straight Arrow Connector 11">
            <a:extLst>
              <a:ext uri="{FF2B5EF4-FFF2-40B4-BE49-F238E27FC236}">
                <a16:creationId xmlns:a16="http://schemas.microsoft.com/office/drawing/2014/main" id="{C1A4056F-CC3B-0F4C-9145-808F40D57DA0}"/>
              </a:ext>
            </a:extLst>
          </p:cNvPr>
          <p:cNvCxnSpPr>
            <a:cxnSpLocks/>
            <a:stCxn id="10" idx="3"/>
            <a:endCxn id="3" idx="1"/>
          </p:cNvCxnSpPr>
          <p:nvPr/>
        </p:nvCxnSpPr>
        <p:spPr>
          <a:xfrm>
            <a:off x="4846208" y="2726353"/>
            <a:ext cx="31841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087344" y="2399270"/>
            <a:ext cx="1945516" cy="654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Determine set of courses for each cluster.</a:t>
            </a:r>
          </a:p>
        </p:txBody>
      </p:sp>
      <p:cxnSp>
        <p:nvCxnSpPr>
          <p:cNvPr id="14" name="Straight Arrow Connector 13">
            <a:extLst>
              <a:ext uri="{FF2B5EF4-FFF2-40B4-BE49-F238E27FC236}">
                <a16:creationId xmlns:a16="http://schemas.microsoft.com/office/drawing/2014/main" id="{B7065D5E-FB7B-B946-BDC3-DFBD3A4E0C15}"/>
              </a:ext>
            </a:extLst>
          </p:cNvPr>
          <p:cNvCxnSpPr>
            <a:cxnSpLocks/>
            <a:stCxn id="3" idx="3"/>
            <a:endCxn id="13" idx="1"/>
          </p:cNvCxnSpPr>
          <p:nvPr/>
        </p:nvCxnSpPr>
        <p:spPr>
          <a:xfrm>
            <a:off x="6810546" y="2726353"/>
            <a:ext cx="27679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470873" y="244915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Sort users by clusters.</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3" idx="3"/>
          </p:cNvCxnSpPr>
          <p:nvPr/>
        </p:nvCxnSpPr>
        <p:spPr>
          <a:xfrm>
            <a:off x="9032860" y="2726353"/>
            <a:ext cx="43801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8">
            <a:extLst>
              <a:ext uri="{FF2B5EF4-FFF2-40B4-BE49-F238E27FC236}">
                <a16:creationId xmlns:a16="http://schemas.microsoft.com/office/drawing/2014/main" id="{85E652EC-EFFE-22D9-F75E-2A791ED8B51B}"/>
              </a:ext>
            </a:extLst>
          </p:cNvPr>
          <p:cNvSpPr/>
          <p:nvPr/>
        </p:nvSpPr>
        <p:spPr>
          <a:xfrm>
            <a:off x="820737" y="288036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1" name="Rounded Rectangle 8">
            <a:extLst>
              <a:ext uri="{FF2B5EF4-FFF2-40B4-BE49-F238E27FC236}">
                <a16:creationId xmlns:a16="http://schemas.microsoft.com/office/drawing/2014/main" id="{83DBC208-9667-606A-60B0-29C7B8E46996}"/>
              </a:ext>
            </a:extLst>
          </p:cNvPr>
          <p:cNvSpPr/>
          <p:nvPr/>
        </p:nvSpPr>
        <p:spPr>
          <a:xfrm>
            <a:off x="820737" y="207218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Profile Data</a:t>
            </a:r>
          </a:p>
        </p:txBody>
      </p:sp>
      <p:cxnSp>
        <p:nvCxnSpPr>
          <p:cNvPr id="17" name="Straight Arrow Connector 16">
            <a:extLst>
              <a:ext uri="{FF2B5EF4-FFF2-40B4-BE49-F238E27FC236}">
                <a16:creationId xmlns:a16="http://schemas.microsoft.com/office/drawing/2014/main" id="{0766D4D8-1EDC-51FD-AAD2-3597BBB99887}"/>
              </a:ext>
            </a:extLst>
          </p:cNvPr>
          <p:cNvCxnSpPr>
            <a:cxnSpLocks/>
            <a:stCxn id="11" idx="3"/>
            <a:endCxn id="10" idx="1"/>
          </p:cNvCxnSpPr>
          <p:nvPr/>
        </p:nvCxnSpPr>
        <p:spPr>
          <a:xfrm>
            <a:off x="2466657" y="2346506"/>
            <a:ext cx="419190" cy="3798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BD035-97B7-7E05-7E8E-F24503266990}"/>
              </a:ext>
            </a:extLst>
          </p:cNvPr>
          <p:cNvCxnSpPr>
            <a:cxnSpLocks/>
            <a:stCxn id="15" idx="2"/>
            <a:endCxn id="27" idx="0"/>
          </p:cNvCxnSpPr>
          <p:nvPr/>
        </p:nvCxnSpPr>
        <p:spPr>
          <a:xfrm>
            <a:off x="10293833" y="2997793"/>
            <a:ext cx="0" cy="4312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14">
            <a:extLst>
              <a:ext uri="{FF2B5EF4-FFF2-40B4-BE49-F238E27FC236}">
                <a16:creationId xmlns:a16="http://schemas.microsoft.com/office/drawing/2014/main" id="{CAFB8F5A-4F6A-BC3C-E09B-F3A7D9D06D6E}"/>
              </a:ext>
            </a:extLst>
          </p:cNvPr>
          <p:cNvSpPr/>
          <p:nvPr/>
        </p:nvSpPr>
        <p:spPr>
          <a:xfrm>
            <a:off x="9470873" y="342900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Generate course list for each cluster.</a:t>
            </a:r>
          </a:p>
        </p:txBody>
      </p:sp>
      <p:cxnSp>
        <p:nvCxnSpPr>
          <p:cNvPr id="28" name="Straight Arrow Connector 27">
            <a:extLst>
              <a:ext uri="{FF2B5EF4-FFF2-40B4-BE49-F238E27FC236}">
                <a16:creationId xmlns:a16="http://schemas.microsoft.com/office/drawing/2014/main" id="{22E370EB-5889-17E7-F2FD-E57162DAE2C1}"/>
              </a:ext>
            </a:extLst>
          </p:cNvPr>
          <p:cNvCxnSpPr>
            <a:cxnSpLocks/>
            <a:stCxn id="27" idx="2"/>
          </p:cNvCxnSpPr>
          <p:nvPr/>
        </p:nvCxnSpPr>
        <p:spPr>
          <a:xfrm>
            <a:off x="10293833" y="3977640"/>
            <a:ext cx="0" cy="43824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3CC57BB-C8A7-13F6-769C-F32A5BD1263F}"/>
              </a:ext>
            </a:extLst>
          </p:cNvPr>
          <p:cNvSpPr/>
          <p:nvPr/>
        </p:nvSpPr>
        <p:spPr>
          <a:xfrm>
            <a:off x="9321074" y="4415883"/>
            <a:ext cx="1945517" cy="722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Recommend unseen courses in each cluster for each user.</a:t>
            </a:r>
          </a:p>
        </p:txBody>
      </p:sp>
    </p:spTree>
    <p:extLst>
      <p:ext uri="{BB962C8B-B14F-4D97-AF65-F5344CB8AC3E}">
        <p14:creationId xmlns:p14="http://schemas.microsoft.com/office/powerpoint/2010/main" val="3552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37962" y="1690688"/>
            <a:ext cx="4815838"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1690688"/>
            <a:ext cx="4720206"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18 clusters – determined from elbow graph.</a:t>
            </a:r>
          </a:p>
          <a:p>
            <a:r>
              <a:rPr lang="en-US" sz="2000" dirty="0">
                <a:cs typeface="Calibri"/>
              </a:rPr>
              <a:t>On average, 13 courses are recommended to each user.</a:t>
            </a:r>
          </a:p>
          <a:p>
            <a:pPr marL="0" indent="0">
              <a:buNone/>
            </a:pPr>
            <a:endParaRPr lang="en-US" sz="2200" dirty="0">
              <a:solidFill>
                <a:srgbClr val="1C7DDB"/>
              </a:solidFill>
              <a:latin typeface="Abadi"/>
            </a:endParaRPr>
          </a:p>
        </p:txBody>
      </p:sp>
      <p:pic>
        <p:nvPicPr>
          <p:cNvPr id="3" name="Picture 2">
            <a:extLst>
              <a:ext uri="{FF2B5EF4-FFF2-40B4-BE49-F238E27FC236}">
                <a16:creationId xmlns:a16="http://schemas.microsoft.com/office/drawing/2014/main" id="{BD924BB7-8844-B80D-C63E-8C3DCEA1BA52}"/>
              </a:ext>
            </a:extLst>
          </p:cNvPr>
          <p:cNvPicPr>
            <a:picLocks noChangeAspect="1"/>
          </p:cNvPicPr>
          <p:nvPr/>
        </p:nvPicPr>
        <p:blipFill>
          <a:blip r:embed="rId2"/>
          <a:stretch>
            <a:fillRect/>
          </a:stretch>
        </p:blipFill>
        <p:spPr>
          <a:xfrm>
            <a:off x="7664589" y="2171571"/>
            <a:ext cx="2562583" cy="2638793"/>
          </a:xfrm>
          <a:prstGeom prst="rect">
            <a:avLst/>
          </a:prstGeom>
        </p:spPr>
      </p:pic>
      <p:sp>
        <p:nvSpPr>
          <p:cNvPr id="5" name="TextBox 4">
            <a:extLst>
              <a:ext uri="{FF2B5EF4-FFF2-40B4-BE49-F238E27FC236}">
                <a16:creationId xmlns:a16="http://schemas.microsoft.com/office/drawing/2014/main" id="{21698EAF-E122-3F8C-D4AC-767733F09C24}"/>
              </a:ext>
            </a:extLst>
          </p:cNvPr>
          <p:cNvSpPr txBox="1"/>
          <p:nvPr/>
        </p:nvSpPr>
        <p:spPr>
          <a:xfrm>
            <a:off x="6537962" y="1784613"/>
            <a:ext cx="6094140" cy="369332"/>
          </a:xfrm>
          <a:prstGeom prst="rect">
            <a:avLst/>
          </a:prstGeom>
          <a:noFill/>
        </p:spPr>
        <p:txBody>
          <a:bodyPr wrap="square">
            <a:spAutoFit/>
          </a:bodyPr>
          <a:lstStyle/>
          <a:p>
            <a:r>
              <a:rPr lang="en-US" sz="1800" dirty="0">
                <a:cs typeface="Calibri"/>
              </a:rPr>
              <a:t>Top 10 most recommended courses:</a:t>
            </a:r>
            <a:endParaRPr lang="en-US" dirty="0"/>
          </a:p>
        </p:txBody>
      </p:sp>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0" y="1170878"/>
            <a:ext cx="10515599" cy="488963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cs typeface="Calibri"/>
            </a:endParaRPr>
          </a:p>
        </p:txBody>
      </p:sp>
      <p:grpSp>
        <p:nvGrpSpPr>
          <p:cNvPr id="18" name="Group 17">
            <a:extLst>
              <a:ext uri="{FF2B5EF4-FFF2-40B4-BE49-F238E27FC236}">
                <a16:creationId xmlns:a16="http://schemas.microsoft.com/office/drawing/2014/main" id="{92DE8A5C-1D2E-814C-23AD-908F90722D9E}"/>
              </a:ext>
            </a:extLst>
          </p:cNvPr>
          <p:cNvGrpSpPr/>
          <p:nvPr/>
        </p:nvGrpSpPr>
        <p:grpSpPr>
          <a:xfrm>
            <a:off x="947971" y="2955872"/>
            <a:ext cx="10296056" cy="1639598"/>
            <a:chOff x="947972" y="4136277"/>
            <a:chExt cx="10296056" cy="1639598"/>
          </a:xfrm>
        </p:grpSpPr>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Generate Similarity Matrix</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0" name="Rectangle 9">
              <a:extLst>
                <a:ext uri="{FF2B5EF4-FFF2-40B4-BE49-F238E27FC236}">
                  <a16:creationId xmlns:a16="http://schemas.microsoft.com/office/drawing/2014/main" id="{BC66C45B-081E-7045-A932-30AF89330AF5}"/>
                </a:ext>
              </a:extLst>
            </p:cNvPr>
            <p:cNvSpPr/>
            <p:nvPr/>
          </p:nvSpPr>
          <p:spPr>
            <a:xfrm>
              <a:off x="2888166" y="4136277"/>
              <a:ext cx="1965683" cy="948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Tune</a:t>
              </a:r>
              <a:r>
                <a:rPr lang="en-US" sz="1600" dirty="0">
                  <a:solidFill>
                    <a:schemeClr val="tx1"/>
                  </a:solidFill>
                </a:rPr>
                <a:t> </a:t>
              </a:r>
              <a:r>
                <a:rPr lang="en-US" sz="1400" dirty="0">
                  <a:solidFill>
                    <a:schemeClr val="tx1"/>
                  </a:solidFill>
                </a:rPr>
                <a:t>Hyperparameters</a:t>
              </a:r>
              <a:r>
                <a:rPr lang="en-US" sz="1600" dirty="0">
                  <a:solidFill>
                    <a:schemeClr val="tx1"/>
                  </a:solidFill>
                </a:rPr>
                <a:t>:</a:t>
              </a:r>
              <a:endParaRPr lang="en-US" dirty="0">
                <a:solidFill>
                  <a:schemeClr val="tx1"/>
                </a:solidFill>
              </a:endParaRPr>
            </a:p>
            <a:p>
              <a:pPr algn="ctr"/>
              <a:r>
                <a:rPr lang="en-US" sz="1100" dirty="0">
                  <a:solidFill>
                    <a:schemeClr val="tx1"/>
                  </a:solidFill>
                </a:rPr>
                <a:t>User Based/Item Based</a:t>
              </a:r>
            </a:p>
            <a:p>
              <a:pPr algn="ctr"/>
              <a:r>
                <a:rPr lang="en-US" sz="1100" dirty="0">
                  <a:solidFill>
                    <a:schemeClr val="tx1"/>
                  </a:solidFill>
                </a:rPr>
                <a:t>Similarity Metric</a:t>
              </a:r>
            </a:p>
            <a:p>
              <a:pPr algn="ctr"/>
              <a:r>
                <a:rPr lang="en-US" sz="1100" dirty="0">
                  <a:solidFill>
                    <a:schemeClr val="tx1"/>
                  </a:solidFill>
                </a:rPr>
                <a:t>k/</a:t>
              </a:r>
              <a:r>
                <a:rPr lang="en-US" sz="1100" dirty="0" err="1">
                  <a:solidFill>
                    <a:schemeClr val="tx1"/>
                  </a:solidFill>
                </a:rPr>
                <a:t>min_k</a:t>
              </a:r>
              <a:endParaRPr lang="en-US" sz="1100" dirty="0">
                <a:solidFill>
                  <a:schemeClr val="tx1"/>
                </a:solidFill>
              </a:endParaRP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Fit KNN on Sparse User-Item-Rating Data</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ratings for users.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37A05225-7492-6CAF-D74D-375951ECE742}"/>
                </a:ext>
              </a:extLst>
            </p:cNvPr>
            <p:cNvCxnSpPr>
              <a:cxnSpLocks/>
              <a:stCxn id="15" idx="2"/>
            </p:cNvCxnSpPr>
            <p:nvPr/>
          </p:nvCxnSpPr>
          <p:spPr>
            <a:xfrm>
              <a:off x="10421068" y="4884814"/>
              <a:ext cx="0" cy="3451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4">
              <a:extLst>
                <a:ext uri="{FF2B5EF4-FFF2-40B4-BE49-F238E27FC236}">
                  <a16:creationId xmlns:a16="http://schemas.microsoft.com/office/drawing/2014/main" id="{E88C3821-022F-0057-CA33-6085B24147E8}"/>
                </a:ext>
              </a:extLst>
            </p:cNvPr>
            <p:cNvSpPr/>
            <p:nvPr/>
          </p:nvSpPr>
          <p:spPr>
            <a:xfrm>
              <a:off x="9598108" y="522723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Recommend Courses Above a Rating Threshold</a:t>
              </a:r>
            </a:p>
          </p:txBody>
        </p:sp>
      </p:grpSp>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0" y="1136931"/>
            <a:ext cx="10229849" cy="458413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cs typeface="Calibri"/>
            </a:endParaRPr>
          </a:p>
        </p:txBody>
      </p:sp>
      <p:grpSp>
        <p:nvGrpSpPr>
          <p:cNvPr id="18" name="Group 17">
            <a:extLst>
              <a:ext uri="{FF2B5EF4-FFF2-40B4-BE49-F238E27FC236}">
                <a16:creationId xmlns:a16="http://schemas.microsoft.com/office/drawing/2014/main" id="{92DE8A5C-1D2E-814C-23AD-908F90722D9E}"/>
              </a:ext>
            </a:extLst>
          </p:cNvPr>
          <p:cNvGrpSpPr/>
          <p:nvPr/>
        </p:nvGrpSpPr>
        <p:grpSpPr>
          <a:xfrm>
            <a:off x="1768016" y="2730343"/>
            <a:ext cx="8370215" cy="1642962"/>
            <a:chOff x="947972" y="4134665"/>
            <a:chExt cx="8370215" cy="1642962"/>
          </a:xfrm>
        </p:grpSpPr>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0" name="Rectangle 9">
              <a:extLst>
                <a:ext uri="{FF2B5EF4-FFF2-40B4-BE49-F238E27FC236}">
                  <a16:creationId xmlns:a16="http://schemas.microsoft.com/office/drawing/2014/main" id="{BC66C45B-081E-7045-A932-30AF89330AF5}"/>
                </a:ext>
              </a:extLst>
            </p:cNvPr>
            <p:cNvSpPr/>
            <p:nvPr/>
          </p:nvSpPr>
          <p:spPr>
            <a:xfrm>
              <a:off x="2888166" y="4134665"/>
              <a:ext cx="1965683" cy="948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Tune</a:t>
              </a:r>
              <a:r>
                <a:rPr lang="en-US" sz="1600" dirty="0">
                  <a:solidFill>
                    <a:schemeClr val="tx1"/>
                  </a:solidFill>
                </a:rPr>
                <a:t> </a:t>
              </a:r>
              <a:r>
                <a:rPr lang="en-US" sz="1400" dirty="0">
                  <a:solidFill>
                    <a:schemeClr val="tx1"/>
                  </a:solidFill>
                </a:rPr>
                <a:t>Hyperparameters</a:t>
              </a:r>
              <a:r>
                <a:rPr lang="en-US" sz="1600" dirty="0">
                  <a:solidFill>
                    <a:schemeClr val="tx1"/>
                  </a:solidFill>
                </a:rPr>
                <a:t>:</a:t>
              </a:r>
              <a:endParaRPr lang="en-US" dirty="0">
                <a:solidFill>
                  <a:schemeClr val="tx1"/>
                </a:solidFill>
              </a:endParaRPr>
            </a:p>
            <a:p>
              <a:pPr algn="ctr"/>
              <a:r>
                <a:rPr lang="en-US" sz="1100" dirty="0" err="1">
                  <a:solidFill>
                    <a:schemeClr val="tx1"/>
                  </a:solidFill>
                </a:rPr>
                <a:t>n_factors</a:t>
              </a:r>
              <a:r>
                <a:rPr lang="en-US" sz="1100" dirty="0">
                  <a:solidFill>
                    <a:schemeClr val="tx1"/>
                  </a:solidFill>
                </a:rPr>
                <a:t>, </a:t>
              </a:r>
              <a:r>
                <a:rPr lang="en-US" sz="1100" dirty="0" err="1">
                  <a:solidFill>
                    <a:schemeClr val="tx1"/>
                  </a:solidFill>
                </a:rPr>
                <a:t>n_epochs</a:t>
              </a:r>
              <a:endParaRPr lang="en-US" sz="1100" dirty="0">
                <a:solidFill>
                  <a:schemeClr val="tx1"/>
                </a:solidFill>
              </a:endParaRPr>
            </a:p>
          </p:txBody>
        </p:sp>
        <p:sp>
          <p:nvSpPr>
            <p:cNvPr id="13" name="Rectangle 12">
              <a:extLst>
                <a:ext uri="{FF2B5EF4-FFF2-40B4-BE49-F238E27FC236}">
                  <a16:creationId xmlns:a16="http://schemas.microsoft.com/office/drawing/2014/main" id="{80C5FB1C-FC31-DE41-BE2C-756D9E1C96BD}"/>
                </a:ext>
              </a:extLst>
            </p:cNvPr>
            <p:cNvSpPr/>
            <p:nvPr/>
          </p:nvSpPr>
          <p:spPr>
            <a:xfrm>
              <a:off x="5342675"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Fit NMF on Sparse User-Item-Rating Data</a:t>
              </a:r>
            </a:p>
          </p:txBody>
        </p:sp>
        <p:cxnSp>
          <p:nvCxnSpPr>
            <p:cNvPr id="14" name="Straight Arrow Connector 13">
              <a:extLst>
                <a:ext uri="{FF2B5EF4-FFF2-40B4-BE49-F238E27FC236}">
                  <a16:creationId xmlns:a16="http://schemas.microsoft.com/office/drawing/2014/main" id="{B7065D5E-FB7B-B946-BDC3-DFBD3A4E0C15}"/>
                </a:ext>
              </a:extLst>
            </p:cNvPr>
            <p:cNvCxnSpPr>
              <a:cxnSpLocks/>
              <a:stCxn id="10" idx="3"/>
              <a:endCxn id="13" idx="1"/>
            </p:cNvCxnSpPr>
            <p:nvPr/>
          </p:nvCxnSpPr>
          <p:spPr>
            <a:xfrm>
              <a:off x="4853849" y="4608882"/>
              <a:ext cx="488826" cy="161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7672267" y="433024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ratings for users.</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3" idx="3"/>
            </p:cNvCxnSpPr>
            <p:nvPr/>
          </p:nvCxnSpPr>
          <p:spPr>
            <a:xfrm>
              <a:off x="7183441" y="4610495"/>
              <a:ext cx="48882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37A05225-7492-6CAF-D74D-375951ECE742}"/>
                </a:ext>
              </a:extLst>
            </p:cNvPr>
            <p:cNvCxnSpPr>
              <a:cxnSpLocks/>
              <a:stCxn id="15" idx="2"/>
            </p:cNvCxnSpPr>
            <p:nvPr/>
          </p:nvCxnSpPr>
          <p:spPr>
            <a:xfrm>
              <a:off x="8495227" y="4878887"/>
              <a:ext cx="0" cy="3451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4">
              <a:extLst>
                <a:ext uri="{FF2B5EF4-FFF2-40B4-BE49-F238E27FC236}">
                  <a16:creationId xmlns:a16="http://schemas.microsoft.com/office/drawing/2014/main" id="{E88C3821-022F-0057-CA33-6085B24147E8}"/>
                </a:ext>
              </a:extLst>
            </p:cNvPr>
            <p:cNvSpPr/>
            <p:nvPr/>
          </p:nvSpPr>
          <p:spPr>
            <a:xfrm>
              <a:off x="7672267" y="522898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Recommend Courses Above a Rating Threshold</a:t>
              </a:r>
            </a:p>
          </p:txBody>
        </p:sp>
      </p:grpSp>
    </p:spTree>
    <p:extLst>
      <p:ext uri="{BB962C8B-B14F-4D97-AF65-F5344CB8AC3E}">
        <p14:creationId xmlns:p14="http://schemas.microsoft.com/office/powerpoint/2010/main" val="257404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767280"/>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Michael M</a:t>
            </a:r>
          </a:p>
          <a:p>
            <a:r>
              <a:rPr lang="en-US" sz="2400" dirty="0">
                <a:latin typeface="Abadi" panose="020B0604020104020204" pitchFamily="34" charset="0"/>
                <a:ea typeface="SF Pro" pitchFamily="2" charset="0"/>
                <a:cs typeface="SF Pro" pitchFamily="2" charset="0"/>
              </a:rPr>
              <a:t>12/12/2022</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2527" y="1792289"/>
            <a:ext cx="1066873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3357747" y="240255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6036895" y="212823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Dot Embedded Vectors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711827" y="212823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OHE User and Item Vectors</a:t>
            </a:r>
          </a:p>
        </p:txBody>
      </p:sp>
      <p:sp>
        <p:nvSpPr>
          <p:cNvPr id="10" name="Rectangle 9">
            <a:extLst>
              <a:ext uri="{FF2B5EF4-FFF2-40B4-BE49-F238E27FC236}">
                <a16:creationId xmlns:a16="http://schemas.microsoft.com/office/drawing/2014/main" id="{BC66C45B-081E-7045-A932-30AF89330AF5}"/>
              </a:ext>
            </a:extLst>
          </p:cNvPr>
          <p:cNvSpPr/>
          <p:nvPr/>
        </p:nvSpPr>
        <p:spPr>
          <a:xfrm>
            <a:off x="3776938" y="206566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embedding size and embed each vector</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5617704" y="240255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8102006" y="206566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Activation Function</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7682815" y="240094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8199429" y="3997415"/>
            <a:ext cx="1645920" cy="7864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Tune Hyperparameters:</a:t>
            </a:r>
          </a:p>
          <a:p>
            <a:pPr algn="ctr"/>
            <a:r>
              <a:rPr lang="en-US" sz="1100" dirty="0">
                <a:solidFill>
                  <a:schemeClr val="tx1"/>
                </a:solidFill>
              </a:rPr>
              <a:t>Optimizer Type, Loss,</a:t>
            </a:r>
          </a:p>
          <a:p>
            <a:pPr algn="ctr"/>
            <a:r>
              <a:rPr lang="en-US" sz="1100" dirty="0">
                <a:solidFill>
                  <a:schemeClr val="tx1"/>
                </a:solidFill>
              </a:rPr>
              <a:t>Epochs, embedding size.</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9" idx="2"/>
            <a:endCxn id="15" idx="0"/>
          </p:cNvCxnSpPr>
          <p:nvPr/>
        </p:nvCxnSpPr>
        <p:spPr>
          <a:xfrm>
            <a:off x="9022389" y="3580167"/>
            <a:ext cx="0" cy="4172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2507144-75F2-623B-50F4-7D3452C619CF}"/>
              </a:ext>
            </a:extLst>
          </p:cNvPr>
          <p:cNvCxnSpPr>
            <a:cxnSpLocks/>
            <a:stCxn id="13" idx="2"/>
          </p:cNvCxnSpPr>
          <p:nvPr/>
        </p:nvCxnSpPr>
        <p:spPr>
          <a:xfrm>
            <a:off x="9022389" y="2739438"/>
            <a:ext cx="0" cy="28254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4">
            <a:extLst>
              <a:ext uri="{FF2B5EF4-FFF2-40B4-BE49-F238E27FC236}">
                <a16:creationId xmlns:a16="http://schemas.microsoft.com/office/drawing/2014/main" id="{A6C34ECB-FEFB-B03F-46AF-D8C686807457}"/>
              </a:ext>
            </a:extLst>
          </p:cNvPr>
          <p:cNvSpPr/>
          <p:nvPr/>
        </p:nvSpPr>
        <p:spPr>
          <a:xfrm>
            <a:off x="8199429" y="303152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Fit ANN. </a:t>
            </a:r>
          </a:p>
          <a:p>
            <a:pPr algn="ctr"/>
            <a:r>
              <a:rPr lang="en-US" sz="1200" dirty="0">
                <a:solidFill>
                  <a:schemeClr val="tx1"/>
                </a:solidFill>
              </a:rPr>
              <a:t>Back Propagation. RMSE Optimization</a:t>
            </a:r>
          </a:p>
        </p:txBody>
      </p:sp>
      <p:sp>
        <p:nvSpPr>
          <p:cNvPr id="23" name="Rounded Rectangle 14">
            <a:extLst>
              <a:ext uri="{FF2B5EF4-FFF2-40B4-BE49-F238E27FC236}">
                <a16:creationId xmlns:a16="http://schemas.microsoft.com/office/drawing/2014/main" id="{CB19D31A-3200-6821-93C3-21E96E2AECD0}"/>
              </a:ext>
            </a:extLst>
          </p:cNvPr>
          <p:cNvSpPr/>
          <p:nvPr/>
        </p:nvSpPr>
        <p:spPr>
          <a:xfrm>
            <a:off x="8199429" y="496788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Recommend based on rating threshold</a:t>
            </a:r>
          </a:p>
        </p:txBody>
      </p:sp>
      <p:cxnSp>
        <p:nvCxnSpPr>
          <p:cNvPr id="25" name="Straight Arrow Connector 24">
            <a:extLst>
              <a:ext uri="{FF2B5EF4-FFF2-40B4-BE49-F238E27FC236}">
                <a16:creationId xmlns:a16="http://schemas.microsoft.com/office/drawing/2014/main" id="{BE307670-9AD5-57F4-D86C-91D547AFEDF6}"/>
              </a:ext>
            </a:extLst>
          </p:cNvPr>
          <p:cNvCxnSpPr>
            <a:cxnSpLocks/>
            <a:endCxn id="23" idx="0"/>
          </p:cNvCxnSpPr>
          <p:nvPr/>
        </p:nvCxnSpPr>
        <p:spPr>
          <a:xfrm>
            <a:off x="9022389" y="4783872"/>
            <a:ext cx="0" cy="18401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pic>
        <p:nvPicPr>
          <p:cNvPr id="3074" name="Picture 2">
            <a:extLst>
              <a:ext uri="{FF2B5EF4-FFF2-40B4-BE49-F238E27FC236}">
                <a16:creationId xmlns:a16="http://schemas.microsoft.com/office/drawing/2014/main" id="{368D59E9-56AB-1559-06C4-177E3D702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288" y="2423668"/>
            <a:ext cx="5222349" cy="343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34028" y="1455954"/>
            <a:ext cx="11002889"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 variety of techniques can be used to train recommender systems. Each technique offers its own ratio of performance and interpretability.</a:t>
            </a:r>
          </a:p>
          <a:p>
            <a:pPr lvl="1">
              <a:lnSpc>
                <a:spcPct val="100000"/>
              </a:lnSpc>
              <a:spcBef>
                <a:spcPts val="1400"/>
              </a:spcBef>
            </a:pPr>
            <a:r>
              <a:rPr lang="en-US" sz="1600" dirty="0">
                <a:solidFill>
                  <a:schemeClr val="accent3">
                    <a:lumMod val="25000"/>
                  </a:schemeClr>
                </a:solidFill>
                <a:latin typeface="Abadi" panose="020B0604020104020204" pitchFamily="34" charset="0"/>
              </a:rPr>
              <a:t>Familiarity with the techniques allows the analyst to pick which model for which context.</a:t>
            </a:r>
          </a:p>
          <a:p>
            <a:pPr>
              <a:lnSpc>
                <a:spcPct val="100000"/>
              </a:lnSpc>
              <a:spcBef>
                <a:spcPts val="1400"/>
              </a:spcBef>
            </a:pPr>
            <a:r>
              <a:rPr lang="en-US" sz="2000" dirty="0">
                <a:solidFill>
                  <a:schemeClr val="accent3">
                    <a:lumMod val="25000"/>
                  </a:schemeClr>
                </a:solidFill>
                <a:latin typeface="Abadi" panose="020B0604020104020204" pitchFamily="34" charset="0"/>
              </a:rPr>
              <a:t>For example, a course similarity based system may be adequate for a new user with only one enrollment. While collaborative filtering methods may offer veteran accounts novel courses; keeping them interested in their membership.</a:t>
            </a:r>
          </a:p>
          <a:p>
            <a:pPr>
              <a:lnSpc>
                <a:spcPct val="100000"/>
              </a:lnSpc>
              <a:spcBef>
                <a:spcPts val="1400"/>
              </a:spcBef>
            </a:pPr>
            <a:r>
              <a:rPr lang="en-US" sz="2000" dirty="0">
                <a:solidFill>
                  <a:schemeClr val="accent3">
                    <a:lumMod val="25000"/>
                  </a:schemeClr>
                </a:solidFill>
                <a:latin typeface="Abadi" panose="020B0604020104020204" pitchFamily="34" charset="0"/>
              </a:rPr>
              <a:t>Future direction for this </a:t>
            </a:r>
            <a:r>
              <a:rPr lang="en-US" sz="2000">
                <a:solidFill>
                  <a:schemeClr val="accent3">
                    <a:lumMod val="25000"/>
                  </a:schemeClr>
                </a:solidFill>
                <a:latin typeface="Abadi" panose="020B0604020104020204" pitchFamily="34" charset="0"/>
              </a:rPr>
              <a:t>work include deploying </a:t>
            </a:r>
            <a:r>
              <a:rPr lang="en-US" sz="2000" dirty="0">
                <a:solidFill>
                  <a:schemeClr val="accent3">
                    <a:lumMod val="25000"/>
                  </a:schemeClr>
                </a:solidFill>
                <a:latin typeface="Abadi" panose="020B0604020104020204" pitchFamily="34" charset="0"/>
              </a:rPr>
              <a:t>these models and collecting data on retention </a:t>
            </a:r>
            <a:r>
              <a:rPr lang="en-US" sz="2000">
                <a:solidFill>
                  <a:schemeClr val="accent3">
                    <a:lumMod val="25000"/>
                  </a:schemeClr>
                </a:solidFill>
                <a:latin typeface="Abadi" panose="020B0604020104020204" pitchFamily="34" charset="0"/>
              </a:rPr>
              <a:t>over time.</a:t>
            </a: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800205"/>
            <a:ext cx="10399485" cy="4225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Massive Open Online Courses (MOOC) allow learners to affordably study nearly any subject on their own schedule from the comfort of their home.</a:t>
            </a:r>
          </a:p>
          <a:p>
            <a:pPr>
              <a:spcBef>
                <a:spcPts val="1400"/>
              </a:spcBef>
            </a:pPr>
            <a:r>
              <a:rPr lang="en-US" sz="2000" dirty="0">
                <a:solidFill>
                  <a:schemeClr val="accent3">
                    <a:lumMod val="25000"/>
                  </a:schemeClr>
                </a:solidFill>
                <a:latin typeface="Abadi" panose="020B0604020104020204" pitchFamily="34" charset="0"/>
              </a:rPr>
              <a:t>The convenience of these courses, and the rising cost of academic institutions have prompted huge demand for MOOCs across all domains.</a:t>
            </a:r>
          </a:p>
          <a:p>
            <a:pPr>
              <a:spcBef>
                <a:spcPts val="1400"/>
              </a:spcBef>
            </a:pPr>
            <a:r>
              <a:rPr lang="en-US" sz="2000" dirty="0">
                <a:solidFill>
                  <a:schemeClr val="accent3">
                    <a:lumMod val="25000"/>
                  </a:schemeClr>
                </a:solidFill>
                <a:latin typeface="Abadi" panose="020B0604020104020204" pitchFamily="34" charset="0"/>
              </a:rPr>
              <a:t>MOOC platforms have responded to the demand by offering myriad courses in their catalogs.</a:t>
            </a:r>
          </a:p>
          <a:p>
            <a:pPr>
              <a:spcBef>
                <a:spcPts val="1400"/>
              </a:spcBef>
            </a:pPr>
            <a:r>
              <a:rPr lang="en-US" sz="2000" dirty="0">
                <a:solidFill>
                  <a:schemeClr val="accent3">
                    <a:lumMod val="25000"/>
                  </a:schemeClr>
                </a:solidFill>
                <a:latin typeface="Abadi" panose="020B0604020104020204" pitchFamily="34" charset="0"/>
              </a:rPr>
              <a:t>Vast course catalogs mean users are unable to efficiently browse through the offerings; potentially missing courses they would be interested in taking.  </a:t>
            </a:r>
          </a:p>
          <a:p>
            <a:pPr>
              <a:spcBef>
                <a:spcPts val="1400"/>
              </a:spcBef>
            </a:pPr>
            <a:r>
              <a:rPr lang="en-US" sz="2000" dirty="0">
                <a:solidFill>
                  <a:schemeClr val="accent3">
                    <a:lumMod val="25000"/>
                  </a:schemeClr>
                </a:solidFill>
                <a:latin typeface="Abadi" panose="020B0604020104020204" pitchFamily="34" charset="0"/>
              </a:rPr>
              <a:t>Recommender systems can be trained on user profile and course genre data to provide users with recommendations tailored to their interests. </a:t>
            </a:r>
          </a:p>
          <a:p>
            <a:pPr>
              <a:spcBef>
                <a:spcPts val="1400"/>
              </a:spcBef>
            </a:pPr>
            <a:r>
              <a:rPr lang="en-US" sz="2000" dirty="0">
                <a:solidFill>
                  <a:schemeClr val="accent3">
                    <a:lumMod val="25000"/>
                  </a:schemeClr>
                </a:solidFill>
                <a:latin typeface="Abadi" panose="020B0604020104020204" pitchFamily="34" charset="0"/>
              </a:rPr>
              <a:t>These systems can be engineered to promote content that is likely to be missed by traditional catalog browsing.</a:t>
            </a:r>
          </a:p>
          <a:p>
            <a:pPr marL="0" indent="0">
              <a:spcBef>
                <a:spcPts val="1400"/>
              </a:spcBef>
              <a:buNone/>
            </a:pP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2" name="Picture 1">
            <a:extLst>
              <a:ext uri="{FF2B5EF4-FFF2-40B4-BE49-F238E27FC236}">
                <a16:creationId xmlns:a16="http://schemas.microsoft.com/office/drawing/2014/main" id="{E8BDA203-0AB2-D01D-ED2E-83CFA0D71FDF}"/>
              </a:ext>
            </a:extLst>
          </p:cNvPr>
          <p:cNvPicPr>
            <a:picLocks noChangeAspect="1"/>
          </p:cNvPicPr>
          <p:nvPr/>
        </p:nvPicPr>
        <p:blipFill>
          <a:blip r:embed="rId3"/>
          <a:stretch>
            <a:fillRect/>
          </a:stretch>
        </p:blipFill>
        <p:spPr>
          <a:xfrm>
            <a:off x="3088640" y="1616318"/>
            <a:ext cx="5070475" cy="4300612"/>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1026" name="Picture 2">
            <a:extLst>
              <a:ext uri="{FF2B5EF4-FFF2-40B4-BE49-F238E27FC236}">
                <a16:creationId xmlns:a16="http://schemas.microsoft.com/office/drawing/2014/main" id="{B30FCFA4-A17C-3BAE-87FC-868A31F1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733" y="1725931"/>
            <a:ext cx="6330184" cy="419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5" name="Picture 4">
            <a:extLst>
              <a:ext uri="{FF2B5EF4-FFF2-40B4-BE49-F238E27FC236}">
                <a16:creationId xmlns:a16="http://schemas.microsoft.com/office/drawing/2014/main" id="{747C77A1-3C93-CAE1-AB88-17CFB9B9F0E0}"/>
              </a:ext>
            </a:extLst>
          </p:cNvPr>
          <p:cNvPicPr>
            <a:picLocks noChangeAspect="1"/>
          </p:cNvPicPr>
          <p:nvPr/>
        </p:nvPicPr>
        <p:blipFill>
          <a:blip r:embed="rId3"/>
          <a:stretch>
            <a:fillRect/>
          </a:stretch>
        </p:blipFill>
        <p:spPr>
          <a:xfrm>
            <a:off x="4619419" y="1133154"/>
            <a:ext cx="2953162" cy="4591691"/>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2041843" y="2224968"/>
            <a:ext cx="7185660" cy="255662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cs typeface="Calibri"/>
            </a:endParaRPr>
          </a:p>
        </p:txBody>
      </p:sp>
      <p:pic>
        <p:nvPicPr>
          <p:cNvPr id="2050" name="Picture 2">
            <a:extLst>
              <a:ext uri="{FF2B5EF4-FFF2-40B4-BE49-F238E27FC236}">
                <a16:creationId xmlns:a16="http://schemas.microsoft.com/office/drawing/2014/main" id="{98F29DB0-5F84-4A26-D9A0-07470D903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393903"/>
            <a:ext cx="8331200" cy="421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6247</TotalTime>
  <Words>1374</Words>
  <Application>Microsoft Office PowerPoint</Application>
  <PresentationFormat>Widescreen</PresentationFormat>
  <Paragraphs>201</Paragraphs>
  <Slides>22</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vt:lpstr>
      <vt:lpstr>Arial</vt:lpstr>
      <vt:lpstr>Calibri</vt:lpstr>
      <vt:lpstr>Calibri Light</vt:lpstr>
      <vt:lpstr>IBM Plex Mono SemiBold</vt:lpstr>
      <vt:lpstr>Custom Design</vt:lpstr>
      <vt:lpstr>Instructions</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Michael Matrona</cp:lastModifiedBy>
  <cp:revision>479</cp:revision>
  <dcterms:created xsi:type="dcterms:W3CDTF">2021-04-29T18:58:34Z</dcterms:created>
  <dcterms:modified xsi:type="dcterms:W3CDTF">2022-12-13T02:05:12Z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