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0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9E2A-5AD1-60B2-FE0D-5E211881F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6004B-FD9E-4A5E-EFD8-F6A5C5B15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4D9F-BEEE-4121-C91B-F5BDA9A2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51A9-D3F6-84AB-CD60-E750E7F3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AD7E-84B3-1A68-F6E5-0578A78F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FD31-AEF0-95B8-CF6B-9549009B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E7AA7-7A4B-50E2-A4F0-69B3AEED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D8A3-C914-0C71-2AA8-9C00541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8548-F2B1-43D1-C41C-2E374938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F6FD-B1B7-3EEC-B725-C83DB620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D432E-2E8E-E21F-A439-E356BE9F8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EF67E-61F2-C0CA-1DA4-B9A451F79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822C-D13C-5E85-24FE-EA27175E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D6D60-76E7-FE07-F42F-C448AF36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D791-9DAD-DC80-5C44-D9FAA3C2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97BD-0F20-9A45-B0DB-BADD644A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04ED-2670-E47E-3686-2A9AA9A4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DF57-EA37-4A56-D0E6-FE72FC7C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97C8-9988-F808-1408-F334F147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332B-6156-EFA1-C2FC-C6D40901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5DA3-47C0-18CC-FF00-5A7A265E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78548-C3CF-7FC4-21D4-055FF0B1F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152C-0231-3665-9F3F-6E970646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9BFB-765A-E98E-E663-9546B7F6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A9E1-3703-97DB-BC1F-445833F0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E02D-116D-3BDD-7CD3-0AFA05AC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995A-BE60-D6DC-EC7B-3B9AC2B7B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259D9-F52B-8931-50DC-051DD2F5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0EDF2-B594-59CA-269C-8A673248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A3071-3C3E-3FEF-630A-6442CAA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3975B-34EB-8DF5-39FB-F1984177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53F4-DB36-66D7-A823-B39C65EE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91138-3822-EE34-10D9-E81F6A73C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3E9E3-41F5-6EA3-8B62-E65A7D020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EE380-D72C-66CB-EA45-714B34434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0BA60-8590-BEB4-D3A7-CB7F15FA3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EACE6-B8F3-09CD-EC30-A1E5AAF0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A4C90-1F58-0995-AC1C-D51F35B2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B0DD0-72BF-CF08-768F-8F9FAE17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61DA-0482-2159-C210-EFF74156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C2768-35B1-4212-ED57-CB9C4638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0C1EA-D377-928C-93DA-79867CB7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A8EBB-1CEC-A59B-05F7-1CB2BD63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C47CC-5E15-ACE3-541A-0BAA0115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469C8-DE4D-E8AF-74A1-2A331975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C5B7-4C39-DA6F-E5D8-F975A946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92E5-67F1-229B-BB7D-5110889E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D321-2866-8F37-D745-2DD72C39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230D8-D71A-A97A-CB7B-3589B1EC3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E4357-03CF-EDA3-54E1-22D94F99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8131D-E604-02CB-40D7-739FA44C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BA486-8A9A-384D-6821-A30B8764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BC8E-360D-7F00-F286-5CDEEC4D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D51CA-FC92-793E-E421-3506CE1FC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F8F90-F78F-7793-9507-2082B460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7F21-59B0-B7C5-ADD1-939E3C00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642C-25E7-F4F7-41DD-AD1500A2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116B5-4E20-E3DE-094D-1AF8C14B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1EBA1-739E-9F61-BEEF-83240051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9F17E-C106-DBF9-0A97-F420A736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AED4-BB87-AFEB-FD4A-A083CDAF9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1F4-030E-4B9F-8297-51FB666C261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225D-7A0E-47F9-81A1-880C5CAD0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49A3-C68F-C4C9-9967-C9323C69E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1B42-5361-6D94-DE44-F2EF0728E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BA9B-98EF-5548-D9F8-1A7406D57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D647-5632-10E8-F498-8ABF02BE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7D2B-F189-4478-661B-D0B019F5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logistic regression was used as a model for comparison.  </a:t>
            </a:r>
          </a:p>
          <a:p>
            <a:r>
              <a:rPr lang="en-US" dirty="0"/>
              <a:t>The “C” hyperparameter was optimized by Grid Searching. </a:t>
            </a:r>
          </a:p>
          <a:p>
            <a:pPr lvl="1"/>
            <a:r>
              <a:rPr lang="en-US" dirty="0"/>
              <a:t>C = 5, scoring method = Recall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36D7C-B8D6-4493-0731-7EC8CC57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636" y="4380587"/>
            <a:ext cx="3134162" cy="149563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0CF261D-6381-3B75-4D7E-64C9371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02" y="3681413"/>
            <a:ext cx="3448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2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AC7E-220B-7137-72DA-81780352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: Support Vector Machine -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EBD8-AB8F-EA63-0F9B-914CDC58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Radial Basis function used</a:t>
            </a:r>
          </a:p>
          <a:p>
            <a:r>
              <a:rPr lang="en-US" dirty="0"/>
              <a:t>Looped through the “C” and “gamma” hyperparameters to find the best fit.</a:t>
            </a:r>
          </a:p>
          <a:p>
            <a:r>
              <a:rPr lang="en-US" dirty="0"/>
              <a:t>Manually selected the scoring metric to get a feel for how each metric influenced the model results.	</a:t>
            </a:r>
          </a:p>
          <a:p>
            <a:pPr lvl="1"/>
            <a:r>
              <a:rPr lang="en-US" dirty="0"/>
              <a:t>The metrics used were Recall, Accuracy, and F1  </a:t>
            </a:r>
          </a:p>
        </p:txBody>
      </p:sp>
    </p:spTree>
    <p:extLst>
      <p:ext uri="{BB962C8B-B14F-4D97-AF65-F5344CB8AC3E}">
        <p14:creationId xmlns:p14="http://schemas.microsoft.com/office/powerpoint/2010/main" val="153446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EA04-7DCD-BE45-3BFC-B53AED2E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947B-96D2-9622-AEE7-A17D128E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confusion matrix for the best performing model is given here.  Recall was the scoring method that was best able to minimize false negatives.</a:t>
            </a:r>
          </a:p>
          <a:p>
            <a:r>
              <a:rPr lang="en-US" dirty="0"/>
              <a:t>The optimized hyperparameters are: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F86D4-A792-7E31-3B1A-8A64985A9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10" y="3816350"/>
            <a:ext cx="3448050" cy="24955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E9DF24A-8EFC-EFCA-EF05-4488E543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143" y="3275112"/>
            <a:ext cx="3850257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{'C': 8, 'gamma': 0.001, 'kernel':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rbf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C1983-B678-44CB-D183-3FB71A08B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40" y="4050401"/>
            <a:ext cx="342947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0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4079BB-4AE2-00D6-AFA0-45CCD058B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</p:spTree>
    <p:extLst>
      <p:ext uri="{BB962C8B-B14F-4D97-AF65-F5344CB8AC3E}">
        <p14:creationId xmlns:p14="http://schemas.microsoft.com/office/powerpoint/2010/main" val="89100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9911-DBB9-5A2F-E2C4-DE162ED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Descriptions – As Published on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7CAE-77F4-3C53-4B08-FE0045A0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Age: age of the patient [years]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Sex: sex of the patient [M: Male, F: Female]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ChestPainType</a:t>
            </a:r>
            <a:r>
              <a:rPr lang="en-US" b="0" i="0" dirty="0">
                <a:effectLst/>
                <a:latin typeface="Inter"/>
              </a:rPr>
              <a:t>: chest pain type [TA: Typical Angina, ATA: Atypical Angina, NAP: Non-Anginal Pain, ASY: Asymptomatic]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RestingBP</a:t>
            </a:r>
            <a:r>
              <a:rPr lang="en-US" b="0" i="0" dirty="0">
                <a:effectLst/>
                <a:latin typeface="Inter"/>
              </a:rPr>
              <a:t>: resting blood pressure [mm Hg]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Cholesterol: serum cholesterol [mm/dl]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FastingBS</a:t>
            </a:r>
            <a:r>
              <a:rPr lang="en-US" b="0" i="0" dirty="0">
                <a:effectLst/>
                <a:latin typeface="Inter"/>
              </a:rPr>
              <a:t>: fasting blood sugar [1: if </a:t>
            </a:r>
            <a:r>
              <a:rPr lang="en-US" b="0" i="0" dirty="0" err="1">
                <a:effectLst/>
                <a:latin typeface="Inter"/>
              </a:rPr>
              <a:t>FastingBS</a:t>
            </a:r>
            <a:r>
              <a:rPr lang="en-US" b="0" i="0" dirty="0">
                <a:effectLst/>
                <a:latin typeface="Inter"/>
              </a:rPr>
              <a:t> &gt; 120 mg/dl, 0: otherwise]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RestingECG</a:t>
            </a:r>
            <a:r>
              <a:rPr lang="en-US" b="0" i="0" dirty="0">
                <a:effectLst/>
                <a:latin typeface="Inter"/>
              </a:rPr>
              <a:t>: resting electrocardiogram results [Normal: Normal, ST: having ST-T wave abnormality (T wave inversions and/or ST elevation or depression of &gt; 0.05 mV), LVH: showing probable or definite left ventricular hypertrophy by Estes' criteria]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MaxHR</a:t>
            </a:r>
            <a:r>
              <a:rPr lang="en-US" b="0" i="0" dirty="0">
                <a:effectLst/>
                <a:latin typeface="Inter"/>
              </a:rPr>
              <a:t>: maximum heart rate achieved [Numeric value between 60 and 202]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ExerciseAngina</a:t>
            </a:r>
            <a:r>
              <a:rPr lang="en-US" b="0" i="0" dirty="0">
                <a:effectLst/>
                <a:latin typeface="Inter"/>
              </a:rPr>
              <a:t>: exercise-induced angina [Y: Yes, N: No]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Oldpeak</a:t>
            </a:r>
            <a:r>
              <a:rPr lang="en-US" b="0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oldpeak</a:t>
            </a:r>
            <a:r>
              <a:rPr lang="en-US" b="0" i="0" dirty="0">
                <a:effectLst/>
                <a:latin typeface="Inter"/>
              </a:rPr>
              <a:t> = ST [Numeric value measured in depression]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ST_Slope</a:t>
            </a:r>
            <a:r>
              <a:rPr lang="en-US" b="0" i="0" dirty="0">
                <a:effectLst/>
                <a:latin typeface="Inter"/>
              </a:rPr>
              <a:t>: the slope of the peak exercise ST segment [Up: upsloping, Flat: flat, Down: </a:t>
            </a:r>
            <a:r>
              <a:rPr lang="en-US" b="0" i="0" dirty="0" err="1">
                <a:effectLst/>
                <a:latin typeface="Inter"/>
              </a:rPr>
              <a:t>downsloping</a:t>
            </a:r>
            <a:r>
              <a:rPr lang="en-US" b="0" i="0" dirty="0">
                <a:effectLst/>
                <a:latin typeface="Inter"/>
              </a:rPr>
              <a:t>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HeartDisease</a:t>
            </a:r>
            <a:r>
              <a:rPr lang="en-US" b="0" i="0" dirty="0">
                <a:effectLst/>
                <a:latin typeface="Inter"/>
              </a:rPr>
              <a:t>: output class [1: heart disease, 0: Normal]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4EED-676F-A01D-3F43-F8E05060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Descriptions -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31D2-2E54-B384-7E8D-E36218FA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Chest Pain Type</a:t>
            </a:r>
          </a:p>
          <a:p>
            <a:pPr lvl="1"/>
            <a:r>
              <a:rPr lang="en-US" dirty="0"/>
              <a:t>Typical Angina [TA]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Substernal pain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brought on by exertion or emotional stress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Relieved by stopping activity or administering </a:t>
            </a:r>
            <a:r>
              <a:rPr lang="en-US" dirty="0" err="1"/>
              <a:t>nitroglycerides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Atypical Angina [ATA] </a:t>
            </a:r>
          </a:p>
          <a:p>
            <a:pPr lvl="2"/>
            <a:r>
              <a:rPr lang="en-US" dirty="0"/>
              <a:t>When 2 of the 3 typical angina symptoms are present</a:t>
            </a:r>
          </a:p>
          <a:p>
            <a:pPr lvl="1"/>
            <a:r>
              <a:rPr lang="en-US" dirty="0"/>
              <a:t>Non-Anginal Pain</a:t>
            </a:r>
          </a:p>
          <a:p>
            <a:pPr lvl="2"/>
            <a:r>
              <a:rPr lang="en-US" dirty="0"/>
              <a:t>Pain that occurs near the heart without being related to heart disease.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0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996C-0901-9D45-85F4-CF695762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Descriptions -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3491-8250-1273-BF06-1DD1DF5C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Resting Electrocardiogram [</a:t>
            </a:r>
            <a:r>
              <a:rPr lang="en-US" b="0" i="0" dirty="0" err="1">
                <a:effectLst/>
                <a:latin typeface="Inter"/>
              </a:rPr>
              <a:t>RestingECG</a:t>
            </a:r>
            <a:r>
              <a:rPr lang="en-US" b="0" i="0" dirty="0">
                <a:effectLst/>
                <a:latin typeface="Inter"/>
              </a:rPr>
              <a:t>]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The </a:t>
            </a:r>
            <a:r>
              <a:rPr lang="en-US" b="0" i="0" dirty="0" err="1">
                <a:effectLst/>
                <a:latin typeface="Inter"/>
              </a:rPr>
              <a:t>nonnomal</a:t>
            </a:r>
            <a:r>
              <a:rPr lang="en-US" b="0" i="0" dirty="0">
                <a:effectLst/>
                <a:latin typeface="Inter"/>
              </a:rPr>
              <a:t> ca</a:t>
            </a:r>
            <a:r>
              <a:rPr lang="en-US" dirty="0">
                <a:latin typeface="Inter"/>
              </a:rPr>
              <a:t>tegories are results of an ECG.  Each is indicative of a different damage state of the heart.  i.e. Left </a:t>
            </a:r>
            <a:r>
              <a:rPr lang="en-US" dirty="0" err="1">
                <a:latin typeface="Inter"/>
              </a:rPr>
              <a:t>ventrical</a:t>
            </a:r>
            <a:r>
              <a:rPr lang="en-US" dirty="0">
                <a:latin typeface="Inter"/>
              </a:rPr>
              <a:t> hardening, myocardial </a:t>
            </a:r>
            <a:r>
              <a:rPr lang="en-US" dirty="0" err="1">
                <a:latin typeface="Inter"/>
              </a:rPr>
              <a:t>eschemia</a:t>
            </a:r>
            <a:r>
              <a:rPr lang="en-US" dirty="0">
                <a:latin typeface="Inter"/>
              </a:rPr>
              <a:t>, coronary artery occlusion.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The ST keyword has di</a:t>
            </a:r>
            <a:r>
              <a:rPr lang="en-US" dirty="0">
                <a:latin typeface="Inter"/>
              </a:rPr>
              <a:t>fferent abnormalities lumped into this feature.  This will not be an issue for modelling since the models need not be fully interpretable for this academic exercise.</a:t>
            </a:r>
          </a:p>
          <a:p>
            <a:r>
              <a:rPr lang="en-US" dirty="0"/>
              <a:t>Exercise-Induced Angina [</a:t>
            </a:r>
            <a:r>
              <a:rPr lang="en-US" dirty="0" err="1"/>
              <a:t>ExerciseAngina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Oldpeak</a:t>
            </a:r>
            <a:r>
              <a:rPr lang="en-US" dirty="0"/>
              <a:t> and </a:t>
            </a:r>
            <a:r>
              <a:rPr lang="en-US" dirty="0" err="1"/>
              <a:t>ST_Slope</a:t>
            </a:r>
            <a:r>
              <a:rPr lang="en-US" dirty="0"/>
              <a:t> features describe the ECG taken during exercise.  </a:t>
            </a:r>
          </a:p>
          <a:p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7011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6544-7808-7B0B-9303-84D9C733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 –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141E46-F60C-E74B-0516-72B35A95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24" y="1496013"/>
            <a:ext cx="5273076" cy="525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424A04-8F66-FEE3-1828-F49CF44C0EEC}"/>
              </a:ext>
            </a:extLst>
          </p:cNvPr>
          <p:cNvSpPr txBox="1"/>
          <p:nvPr/>
        </p:nvSpPr>
        <p:spPr>
          <a:xfrm>
            <a:off x="838200" y="1690688"/>
            <a:ext cx="4423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all nominal and ordinal data aside from the target variable have been removed from the pair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from these plots that many observations do not have a cholesterol measurement.</a:t>
            </a:r>
          </a:p>
        </p:txBody>
      </p:sp>
    </p:spTree>
    <p:extLst>
      <p:ext uri="{BB962C8B-B14F-4D97-AF65-F5344CB8AC3E}">
        <p14:creationId xmlns:p14="http://schemas.microsoft.com/office/powerpoint/2010/main" val="236079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0C6D-86B2-6630-C719-BEC9B54D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Cholesterol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6FA3-6920-4EB9-9036-8A3F684D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exploration of the cholesterol feature shows that 172 observations have a 0 cholesterol measurement.</a:t>
            </a:r>
          </a:p>
          <a:p>
            <a:r>
              <a:rPr lang="en-US" dirty="0"/>
              <a:t>Of these 172 observations, 152 of them are for diseased </a:t>
            </a:r>
            <a:r>
              <a:rPr lang="en-US" dirty="0" err="1"/>
              <a:t>paitents</a:t>
            </a:r>
            <a:r>
              <a:rPr lang="en-US" dirty="0"/>
              <a:t>.</a:t>
            </a:r>
          </a:p>
          <a:p>
            <a:r>
              <a:rPr lang="en-US" dirty="0"/>
              <a:t>The doctor was likely able to make a diagnosis without ordering a cholesterol test.  </a:t>
            </a:r>
          </a:p>
          <a:p>
            <a:r>
              <a:rPr lang="en-US" dirty="0"/>
              <a:t>Going forward, this feature will remain as is.  The user of the models should be aware that a missing cholesterol measurement may be biased towards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161655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AF82-8EFE-C395-629C-39C789DA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FAA4-99A2-9810-5F01-EC6F653A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these models are to assist Doctors in diagnosing heart disease based on the features present.  </a:t>
            </a:r>
          </a:p>
          <a:p>
            <a:r>
              <a:rPr lang="en-US" dirty="0"/>
              <a:t>The dataset contains 918 observations.  Of these observations, 508 have been previously diagnosed with heart disease [</a:t>
            </a:r>
            <a:r>
              <a:rPr lang="en-US" dirty="0" err="1"/>
              <a:t>HeartDisease</a:t>
            </a:r>
            <a:r>
              <a:rPr lang="en-US" dirty="0"/>
              <a:t> = 1].</a:t>
            </a:r>
          </a:p>
          <a:p>
            <a:r>
              <a:rPr lang="en-US" dirty="0"/>
              <a:t>This dataset is balanced.  </a:t>
            </a:r>
          </a:p>
        </p:txBody>
      </p:sp>
    </p:spTree>
    <p:extLst>
      <p:ext uri="{BB962C8B-B14F-4D97-AF65-F5344CB8AC3E}">
        <p14:creationId xmlns:p14="http://schemas.microsoft.com/office/powerpoint/2010/main" val="14588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5CE2-94B4-5C73-241C-110298E67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4E77C-BF71-6421-7EE3-37DDED004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7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7226</TotalTime>
  <Words>681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Inter</vt:lpstr>
      <vt:lpstr>Office Theme</vt:lpstr>
      <vt:lpstr>PowerPoint Presentation</vt:lpstr>
      <vt:lpstr>Data Summary</vt:lpstr>
      <vt:lpstr>Feature Descriptions – As Published on Kaggle</vt:lpstr>
      <vt:lpstr>Feature Descriptions - Clarifications</vt:lpstr>
      <vt:lpstr>Feature Descriptions - Clarifications</vt:lpstr>
      <vt:lpstr>Feature Description – Correlations</vt:lpstr>
      <vt:lpstr>Feature Engineering – Cholesterol Data</vt:lpstr>
      <vt:lpstr>Target Variable</vt:lpstr>
      <vt:lpstr>The Classifiers</vt:lpstr>
      <vt:lpstr>Logistic Regression</vt:lpstr>
      <vt:lpstr>SVM : Support Vector Machine - Details</vt:lpstr>
      <vt:lpstr>SVM – Best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Matrona</dc:creator>
  <cp:lastModifiedBy>Michael Matrona</cp:lastModifiedBy>
  <cp:revision>4</cp:revision>
  <dcterms:created xsi:type="dcterms:W3CDTF">2022-05-29T13:37:23Z</dcterms:created>
  <dcterms:modified xsi:type="dcterms:W3CDTF">2022-06-05T11:58:55Z</dcterms:modified>
</cp:coreProperties>
</file>