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67921" autoAdjust="0"/>
  </p:normalViewPr>
  <p:slideViewPr>
    <p:cSldViewPr>
      <p:cViewPr varScale="1">
        <p:scale>
          <a:sx n="65" d="100"/>
          <a:sy n="65" d="100"/>
        </p:scale>
        <p:origin x="-1536"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5B775B-C968-4095-A3BA-0C9EF1CFAD61}" type="datetimeFigureOut">
              <a:rPr lang="it-IT" smtClean="0"/>
              <a:pPr/>
              <a:t>14/07/2020</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7F7B2-DDDC-4AE1-A25B-1085E7BD740E}"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normAutofit/>
          </a:bodyPr>
          <a:lstStyle/>
          <a:p>
            <a:r>
              <a:rPr lang="it-IT" sz="1200" kern="1200" dirty="0" smtClean="0">
                <a:solidFill>
                  <a:schemeClr val="tx1"/>
                </a:solidFill>
                <a:latin typeface="+mn-lt"/>
                <a:ea typeface="+mn-ea"/>
                <a:cs typeface="+mn-cs"/>
              </a:rPr>
              <a:t>Il sottotitolo “dal filo al nodo d’</a:t>
            </a:r>
            <a:r>
              <a:rPr lang="it-IT" sz="1200" kern="1200" dirty="0" err="1" smtClean="0">
                <a:solidFill>
                  <a:schemeClr val="tx1"/>
                </a:solidFill>
                <a:latin typeface="+mn-lt"/>
                <a:ea typeface="+mn-ea"/>
                <a:cs typeface="+mn-cs"/>
              </a:rPr>
              <a:t>arianna</a:t>
            </a:r>
            <a:r>
              <a:rPr lang="it-IT" sz="1200" kern="1200" dirty="0" smtClean="0">
                <a:solidFill>
                  <a:schemeClr val="tx1"/>
                </a:solidFill>
                <a:latin typeface="+mn-lt"/>
                <a:ea typeface="+mn-ea"/>
                <a:cs typeface="+mn-cs"/>
              </a:rPr>
              <a:t>” fa riferimento al mito greco in cui Arianna grazie ad un filo fece uscire Teseo dal labirinto dove era rinchiuso il </a:t>
            </a:r>
            <a:r>
              <a:rPr lang="it-IT" sz="1200" kern="1200" dirty="0" err="1" smtClean="0">
                <a:solidFill>
                  <a:schemeClr val="tx1"/>
                </a:solidFill>
                <a:latin typeface="+mn-lt"/>
                <a:ea typeface="+mn-ea"/>
                <a:cs typeface="+mn-cs"/>
              </a:rPr>
              <a:t>minotauro</a:t>
            </a:r>
            <a:r>
              <a:rPr lang="it-IT" sz="1200" kern="1200" dirty="0" smtClean="0">
                <a:solidFill>
                  <a:schemeClr val="tx1"/>
                </a:solidFill>
                <a:latin typeface="+mn-lt"/>
                <a:ea typeface="+mn-ea"/>
                <a:cs typeface="+mn-cs"/>
              </a:rPr>
              <a:t>.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Allo stesso modo, il mio sistema si propone come un filo virtuale per aiutare gli utenti a non perdersi negli edifici labirintici</a:t>
            </a:r>
            <a:endParaRPr lang="it-IT" sz="120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B827F7B2-DDDC-4AE1-A25B-1085E7BD740E}" type="slidenum">
              <a:rPr lang="it-IT" smtClean="0"/>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normAutofit/>
          </a:bodyPr>
          <a:lstStyle/>
          <a:p>
            <a:r>
              <a:rPr lang="it-IT" sz="1200" kern="1200" dirty="0" smtClean="0">
                <a:solidFill>
                  <a:schemeClr val="tx1"/>
                </a:solidFill>
                <a:latin typeface="+mn-lt"/>
                <a:ea typeface="+mn-ea"/>
                <a:cs typeface="+mn-cs"/>
              </a:rPr>
              <a:t>Nella città di Bologna molti palazzi nobiliari sono stati riadattati per essere utilizzati come uffici o musei.</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Ciò rende spesso molto difficoltoso orientarsi al loro interno a causa della loro labirintica  complessità.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Un sistema come quello proposto aiuta a risolvere questo problema ed infonde nell’utente una maggiore fiducia nelle capacità organizzative dell’ente a cui si rivolge</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Concludo dicendo che il sistema opportunamente modificato, troverebbe un’utile applicazione anche  all’interno di un grosso centro commerciale per aiutare i clienti a trovare autonomamente, non una stanza tra i corridoi, ma un prodotto tra gli scaffali.</a:t>
            </a:r>
            <a:endParaRPr lang="it-IT" sz="120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B827F7B2-DDDC-4AE1-A25B-1085E7BD740E}" type="slidenum">
              <a:rPr lang="it-IT" smtClean="0"/>
              <a:pPr/>
              <a:t>10</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normAutofit/>
          </a:bodyPr>
          <a:lstStyle/>
          <a:p>
            <a:r>
              <a:rPr lang="it-IT" sz="1200" kern="1200" dirty="0" smtClean="0">
                <a:solidFill>
                  <a:schemeClr val="tx1"/>
                </a:solidFill>
                <a:latin typeface="+mn-lt"/>
                <a:ea typeface="+mn-ea"/>
                <a:cs typeface="+mn-cs"/>
              </a:rPr>
              <a:t>Se ci troviamo in una città o in un quartiere a noi sconosciuto, il nostro primo pensiero ormai è diventato quello di rivolgerci ad applicazioni come google </a:t>
            </a:r>
            <a:r>
              <a:rPr lang="it-IT" sz="1200" kern="1200" dirty="0" err="1" smtClean="0">
                <a:solidFill>
                  <a:schemeClr val="tx1"/>
                </a:solidFill>
                <a:latin typeface="+mn-lt"/>
                <a:ea typeface="+mn-ea"/>
                <a:cs typeface="+mn-cs"/>
              </a:rPr>
              <a:t>maps</a:t>
            </a:r>
            <a:r>
              <a:rPr lang="it-IT" sz="1200" kern="1200" dirty="0" smtClean="0">
                <a:solidFill>
                  <a:schemeClr val="tx1"/>
                </a:solidFill>
                <a:latin typeface="+mn-lt"/>
                <a:ea typeface="+mn-ea"/>
                <a:cs typeface="+mn-cs"/>
              </a:rPr>
              <a:t>. Questa, però, ci accompagna solo fino alla porta d’ingresso dell’edificio che ci interessa.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L’immagine che vediamo è ciò che google </a:t>
            </a:r>
            <a:r>
              <a:rPr lang="it-IT" sz="1200" kern="1200" dirty="0" err="1" smtClean="0">
                <a:solidFill>
                  <a:schemeClr val="tx1"/>
                </a:solidFill>
                <a:latin typeface="+mn-lt"/>
                <a:ea typeface="+mn-ea"/>
                <a:cs typeface="+mn-cs"/>
              </a:rPr>
              <a:t>maps</a:t>
            </a:r>
            <a:r>
              <a:rPr lang="it-IT" sz="1200" kern="1200" dirty="0" smtClean="0">
                <a:solidFill>
                  <a:schemeClr val="tx1"/>
                </a:solidFill>
                <a:latin typeface="+mn-lt"/>
                <a:ea typeface="+mn-ea"/>
                <a:cs typeface="+mn-cs"/>
              </a:rPr>
              <a:t> propone se si cerca “dipartimento di matematica”. Come possiamo vedere, siamo stati guidati solo fino all’ingresso</a:t>
            </a:r>
          </a:p>
          <a:p>
            <a:r>
              <a:rPr lang="it-IT" sz="1200" kern="1200" dirty="0" smtClean="0">
                <a:solidFill>
                  <a:schemeClr val="tx1"/>
                </a:solidFill>
                <a:latin typeface="+mn-lt"/>
                <a:ea typeface="+mn-ea"/>
                <a:cs typeface="+mn-cs"/>
              </a:rPr>
              <a:t>Come orientarsi, quindi, all’interno di un edificio?</a:t>
            </a:r>
            <a:endParaRPr lang="it-IT" sz="120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B827F7B2-DDDC-4AE1-A25B-1085E7BD740E}" type="slidenum">
              <a:rPr lang="it-IT" smtClean="0"/>
              <a:pPr/>
              <a:t>2</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normAutofit/>
          </a:bodyPr>
          <a:lstStyle/>
          <a:p>
            <a:r>
              <a:rPr lang="it-IT" sz="1200" kern="1200" dirty="0" smtClean="0">
                <a:solidFill>
                  <a:schemeClr val="tx1"/>
                </a:solidFill>
                <a:latin typeface="+mn-lt"/>
                <a:ea typeface="+mn-ea"/>
                <a:cs typeface="+mn-cs"/>
              </a:rPr>
              <a:t>Tradizionalmente si usa una mappa cartacea. Ma, tanto più complesso è l’edificio, tanto più è difficile la lettura della mappa;</a:t>
            </a:r>
          </a:p>
          <a:p>
            <a:r>
              <a:rPr lang="it-IT" sz="1200" kern="1200" dirty="0" smtClean="0">
                <a:solidFill>
                  <a:schemeClr val="tx1"/>
                </a:solidFill>
                <a:latin typeface="+mn-lt"/>
                <a:ea typeface="+mn-ea"/>
                <a:cs typeface="+mn-cs"/>
              </a:rPr>
              <a:t>ciò ci obbliga a delle continue soste per fare il punto della situazione e, nonostante ciò, potremmo comunque commettere errori e perderci.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Nell’immagine vediamo uno dei terminal dell’aeroporto di Francoforte, il più grande d’Europa. Come possiamo vedere, la mappa è molto complessa.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Personalmente mi sono trovato in grave difficoltà quando due anni fa dovevo prendere una coincidenza che mi costringeva ad attraversare parte di questo aeroporto e non potevo permettermi di sbagliare strada o avrei perso l’aereo </a:t>
            </a:r>
          </a:p>
          <a:p>
            <a:endParaRPr lang="it-IT" dirty="0"/>
          </a:p>
        </p:txBody>
      </p:sp>
      <p:sp>
        <p:nvSpPr>
          <p:cNvPr id="4" name="Segnaposto numero diapositiva 3"/>
          <p:cNvSpPr>
            <a:spLocks noGrp="1"/>
          </p:cNvSpPr>
          <p:nvPr>
            <p:ph type="sldNum" sz="quarter" idx="10"/>
          </p:nvPr>
        </p:nvSpPr>
        <p:spPr/>
        <p:txBody>
          <a:bodyPr/>
          <a:lstStyle/>
          <a:p>
            <a:fld id="{B827F7B2-DDDC-4AE1-A25B-1085E7BD740E}" type="slidenum">
              <a:rPr lang="it-IT" smtClean="0"/>
              <a:pPr/>
              <a:t>3</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200" kern="1200" dirty="0" smtClean="0">
                <a:solidFill>
                  <a:schemeClr val="tx1"/>
                </a:solidFill>
                <a:latin typeface="+mn-lt"/>
                <a:ea typeface="+mn-ea"/>
                <a:cs typeface="+mn-cs"/>
              </a:rPr>
              <a:t>Una soluzione è usare un’app per smartphone che ci guidi passo-passo con semplici istruzioni, come ad esempio “vai a destra dopo la stanza x”, fino a raggiungere la meta.</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Il sistema che ho sviluppato utilizza i punti di riferimento per permettere all’utente di orientarsi in autonomia.</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Il software è in grado di calcolare il percorso più breve e più agevole per muoversi dal punto di partenza al punto di arrivo</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Nell’immagine vediamo la schermata principale vista da smartphone </a:t>
            </a:r>
          </a:p>
        </p:txBody>
      </p:sp>
      <p:sp>
        <p:nvSpPr>
          <p:cNvPr id="4" name="Segnaposto numero diapositiva 3"/>
          <p:cNvSpPr>
            <a:spLocks noGrp="1"/>
          </p:cNvSpPr>
          <p:nvPr>
            <p:ph type="sldNum" sz="quarter" idx="10"/>
          </p:nvPr>
        </p:nvSpPr>
        <p:spPr/>
        <p:txBody>
          <a:bodyPr/>
          <a:lstStyle/>
          <a:p>
            <a:fld id="{B827F7B2-DDDC-4AE1-A25B-1085E7BD740E}" type="slidenum">
              <a:rPr lang="it-IT" smtClean="0"/>
              <a:pPr/>
              <a:t>4</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200" kern="1200" dirty="0" smtClean="0">
                <a:solidFill>
                  <a:schemeClr val="tx1"/>
                </a:solidFill>
                <a:latin typeface="+mn-lt"/>
                <a:ea typeface="+mn-ea"/>
                <a:cs typeface="+mn-cs"/>
              </a:rPr>
              <a:t>Come viene realizzato tutto ciò?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Il sistema converte un edificio in grafo. Ogni punto di riferimento, come ad esempio una porta, viene convertito in nodo ed ogni percorso che collega direttamente due punti di riferimento è un arco.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Gli archi sono programmati per essere monodirezionali così che ad ognuno sia associato un punto cardinale (nord, est, sud, ovest) in modo che il sistema possa calcolare automaticamente se si deve proseguire dritto, svoltare a destra o a sinistra </a:t>
            </a:r>
          </a:p>
        </p:txBody>
      </p:sp>
      <p:sp>
        <p:nvSpPr>
          <p:cNvPr id="4" name="Segnaposto numero diapositiva 3"/>
          <p:cNvSpPr>
            <a:spLocks noGrp="1"/>
          </p:cNvSpPr>
          <p:nvPr>
            <p:ph type="sldNum" sz="quarter" idx="10"/>
          </p:nvPr>
        </p:nvSpPr>
        <p:spPr/>
        <p:txBody>
          <a:bodyPr/>
          <a:lstStyle/>
          <a:p>
            <a:fld id="{B827F7B2-DDDC-4AE1-A25B-1085E7BD740E}" type="slidenum">
              <a:rPr lang="it-IT" smtClean="0"/>
              <a:pPr/>
              <a:t>5</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normAutofit/>
          </a:bodyPr>
          <a:lstStyle/>
          <a:p>
            <a:r>
              <a:rPr lang="it-IT" sz="1200" kern="1200" dirty="0" smtClean="0">
                <a:solidFill>
                  <a:schemeClr val="tx1"/>
                </a:solidFill>
                <a:latin typeface="+mn-lt"/>
                <a:ea typeface="+mn-ea"/>
                <a:cs typeface="+mn-cs"/>
              </a:rPr>
              <a:t>In questa slide vediamo 3 </a:t>
            </a:r>
            <a:r>
              <a:rPr lang="it-IT" sz="1200" kern="1200" dirty="0" err="1" smtClean="0">
                <a:solidFill>
                  <a:schemeClr val="tx1"/>
                </a:solidFill>
                <a:latin typeface="+mn-lt"/>
                <a:ea typeface="+mn-ea"/>
                <a:cs typeface="+mn-cs"/>
              </a:rPr>
              <a:t>screenshot</a:t>
            </a:r>
            <a:r>
              <a:rPr lang="it-IT" sz="1200" kern="1200" dirty="0" smtClean="0">
                <a:solidFill>
                  <a:schemeClr val="tx1"/>
                </a:solidFill>
                <a:latin typeface="+mn-lt"/>
                <a:ea typeface="+mn-ea"/>
                <a:cs typeface="+mn-cs"/>
              </a:rPr>
              <a:t> del sistema.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Nella prima immagine vediamo la homepage: questa pagina ha 4 elementi fondamentali: la scelta della lingua nella quale vogliamo visualizzare la pagina, il punto in cui ci troviamo, il punto che vogliamo raggiungere e infine possiamo indicare se siamo portatori di handicap motori o visivi.</a:t>
            </a:r>
          </a:p>
          <a:p>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Nella seconda immagine vediamo la pagina del risultato. Qui vengono mostrati i passi da seguire per arrivare a destinazione. Se abbiamo indicato che siamo portatori di handicap, la pagina si adatterà ai nostri bisogni</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Infine vediamo una schermata del pannello di controllo. A questa pagina può accedere solo un amministratore dotato di password. Da qui è possibile aggiungere, rinominare, eliminare o modificare i nodi del grafo</a:t>
            </a:r>
            <a:endParaRPr lang="it-IT" dirty="0"/>
          </a:p>
        </p:txBody>
      </p:sp>
      <p:sp>
        <p:nvSpPr>
          <p:cNvPr id="4" name="Segnaposto numero diapositiva 3"/>
          <p:cNvSpPr>
            <a:spLocks noGrp="1"/>
          </p:cNvSpPr>
          <p:nvPr>
            <p:ph type="sldNum" sz="quarter" idx="10"/>
          </p:nvPr>
        </p:nvSpPr>
        <p:spPr/>
        <p:txBody>
          <a:bodyPr/>
          <a:lstStyle/>
          <a:p>
            <a:fld id="{B827F7B2-DDDC-4AE1-A25B-1085E7BD740E}" type="slidenum">
              <a:rPr lang="it-IT" smtClean="0"/>
              <a:pPr/>
              <a:t>6</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normAutofit/>
          </a:bodyPr>
          <a:lstStyle/>
          <a:p>
            <a:r>
              <a:rPr lang="it-IT" sz="1200" kern="1200" dirty="0" smtClean="0">
                <a:solidFill>
                  <a:schemeClr val="tx1"/>
                </a:solidFill>
                <a:latin typeface="+mn-lt"/>
                <a:ea typeface="+mn-ea"/>
                <a:cs typeface="+mn-cs"/>
              </a:rPr>
              <a:t>La pagina principale,</a:t>
            </a:r>
            <a:r>
              <a:rPr lang="it-IT" sz="1200" kern="1200" baseline="0" dirty="0" smtClean="0">
                <a:solidFill>
                  <a:schemeClr val="tx1"/>
                </a:solidFill>
                <a:latin typeface="+mn-lt"/>
                <a:ea typeface="+mn-ea"/>
                <a:cs typeface="+mn-cs"/>
              </a:rPr>
              <a:t> leggendo dei file di testo dal server, è in grado di popolare i menu a tendina con i nomi dei nodi presenti nel grafo</a:t>
            </a:r>
            <a:br>
              <a:rPr lang="it-IT" sz="1200" kern="1200" baseline="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Una volta inseriti tutti i dati nella pagina principale, alla pressione del tasto cerca verrà chiamato il codice </a:t>
            </a:r>
            <a:r>
              <a:rPr lang="it-IT" sz="1200" kern="1200" dirty="0" err="1" smtClean="0">
                <a:solidFill>
                  <a:schemeClr val="tx1"/>
                </a:solidFill>
                <a:latin typeface="+mn-lt"/>
                <a:ea typeface="+mn-ea"/>
                <a:cs typeface="+mn-cs"/>
              </a:rPr>
              <a:t>main.python</a:t>
            </a:r>
            <a:r>
              <a:rPr lang="it-IT" sz="1200" kern="1200" dirty="0" smtClean="0">
                <a:solidFill>
                  <a:schemeClr val="tx1"/>
                </a:solidFill>
                <a:latin typeface="+mn-lt"/>
                <a:ea typeface="+mn-ea"/>
                <a:cs typeface="+mn-cs"/>
              </a:rPr>
              <a:t> che, prendendo in input i 4 parametri: punto di partenza, di arrivo, difficoltà visive e difficoltà motorie, utilizzerà il grafo, letto da file, per calcolare i passi da compiere.</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Infine si verrà reindirizzati alla pagina </a:t>
            </a:r>
            <a:r>
              <a:rPr lang="it-IT" sz="1200" kern="1200" dirty="0" err="1" smtClean="0">
                <a:solidFill>
                  <a:schemeClr val="tx1"/>
                </a:solidFill>
                <a:latin typeface="+mn-lt"/>
                <a:ea typeface="+mn-ea"/>
                <a:cs typeface="+mn-cs"/>
              </a:rPr>
              <a:t>risultato.html</a:t>
            </a:r>
            <a:r>
              <a:rPr lang="it-IT" sz="1200" kern="1200" dirty="0" smtClean="0">
                <a:solidFill>
                  <a:schemeClr val="tx1"/>
                </a:solidFill>
                <a:latin typeface="+mn-lt"/>
                <a:ea typeface="+mn-ea"/>
                <a:cs typeface="+mn-cs"/>
              </a:rPr>
              <a:t> che formatterà tutti i passi da compiere in modo che siano leggibili sia da smartphone che da </a:t>
            </a:r>
            <a:r>
              <a:rPr lang="it-IT" sz="1200" kern="1200" dirty="0" err="1" smtClean="0">
                <a:solidFill>
                  <a:schemeClr val="tx1"/>
                </a:solidFill>
                <a:latin typeface="+mn-lt"/>
                <a:ea typeface="+mn-ea"/>
                <a:cs typeface="+mn-cs"/>
              </a:rPr>
              <a:t>pc</a:t>
            </a:r>
            <a:r>
              <a:rPr lang="it-IT" sz="1200" kern="1200" dirty="0" smtClean="0">
                <a:solidFill>
                  <a:schemeClr val="tx1"/>
                </a:solidFill>
                <a:latin typeface="+mn-lt"/>
                <a:ea typeface="+mn-ea"/>
                <a:cs typeface="+mn-cs"/>
              </a:rPr>
              <a:t> e aggiungendo le immagini e i</a:t>
            </a:r>
            <a:r>
              <a:rPr lang="it-IT" sz="1200" kern="1200" baseline="0" dirty="0" smtClean="0">
                <a:solidFill>
                  <a:schemeClr val="tx1"/>
                </a:solidFill>
                <a:latin typeface="+mn-lt"/>
                <a:ea typeface="+mn-ea"/>
                <a:cs typeface="+mn-cs"/>
              </a:rPr>
              <a:t> </a:t>
            </a:r>
            <a:r>
              <a:rPr lang="it-IT" sz="1200" kern="1200" dirty="0" smtClean="0">
                <a:solidFill>
                  <a:schemeClr val="tx1"/>
                </a:solidFill>
                <a:latin typeface="+mn-lt"/>
                <a:ea typeface="+mn-ea"/>
                <a:cs typeface="+mn-cs"/>
              </a:rPr>
              <a:t>metri da percorrere. </a:t>
            </a:r>
            <a:endParaRPr lang="it-IT" dirty="0"/>
          </a:p>
        </p:txBody>
      </p:sp>
      <p:sp>
        <p:nvSpPr>
          <p:cNvPr id="4" name="Segnaposto numero diapositiva 3"/>
          <p:cNvSpPr>
            <a:spLocks noGrp="1"/>
          </p:cNvSpPr>
          <p:nvPr>
            <p:ph type="sldNum" sz="quarter" idx="10"/>
          </p:nvPr>
        </p:nvSpPr>
        <p:spPr/>
        <p:txBody>
          <a:bodyPr/>
          <a:lstStyle/>
          <a:p>
            <a:fld id="{B827F7B2-DDDC-4AE1-A25B-1085E7BD740E}" type="slidenum">
              <a:rPr lang="it-IT" smtClean="0"/>
              <a:pPr/>
              <a:t>7</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normAutofit/>
          </a:bodyPr>
          <a:lstStyle/>
          <a:p>
            <a:r>
              <a:rPr lang="it-IT" sz="1200" kern="1200" dirty="0" smtClean="0">
                <a:solidFill>
                  <a:schemeClr val="tx1"/>
                </a:solidFill>
                <a:latin typeface="+mn-lt"/>
                <a:ea typeface="+mn-ea"/>
                <a:cs typeface="+mn-cs"/>
              </a:rPr>
              <a:t>In questa slide vediamo 3 casi particolari: Nella prima immagine c’è uno </a:t>
            </a:r>
            <a:r>
              <a:rPr lang="it-IT" sz="1200" kern="1200" dirty="0" err="1" smtClean="0">
                <a:solidFill>
                  <a:schemeClr val="tx1"/>
                </a:solidFill>
                <a:latin typeface="+mn-lt"/>
                <a:ea typeface="+mn-ea"/>
                <a:cs typeface="+mn-cs"/>
              </a:rPr>
              <a:t>screenshot</a:t>
            </a:r>
            <a:r>
              <a:rPr lang="it-IT" sz="1200" kern="1200" dirty="0" smtClean="0">
                <a:solidFill>
                  <a:schemeClr val="tx1"/>
                </a:solidFill>
                <a:latin typeface="+mn-lt"/>
                <a:ea typeface="+mn-ea"/>
                <a:cs typeface="+mn-cs"/>
              </a:rPr>
              <a:t> della pagina del risultato in caso si selezioni “disabilità visiva”</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Come possiamo vedere, al posto dell’immagine troviamo una sua descrizione a parole. Questo è stato fatto per rendere possibile ai sistemi </a:t>
            </a:r>
            <a:r>
              <a:rPr lang="it-IT" sz="1200" kern="1200" dirty="0" err="1" smtClean="0">
                <a:solidFill>
                  <a:schemeClr val="tx1"/>
                </a:solidFill>
                <a:latin typeface="+mn-lt"/>
                <a:ea typeface="+mn-ea"/>
                <a:cs typeface="+mn-cs"/>
              </a:rPr>
              <a:t>text-to-speech</a:t>
            </a:r>
            <a:r>
              <a:rPr lang="it-IT" sz="1200" kern="1200" dirty="0" smtClean="0">
                <a:solidFill>
                  <a:schemeClr val="tx1"/>
                </a:solidFill>
                <a:latin typeface="+mn-lt"/>
                <a:ea typeface="+mn-ea"/>
                <a:cs typeface="+mn-cs"/>
              </a:rPr>
              <a:t> presenti su tutti gli smartphone degli utenti non vedenti, di descrivere a voce il punto di riferimento,</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nell’esempio la foto della porta è stata sostituita con la frase “porta scorrevole a vetri”, così che possa essere individuata al tatto</a:t>
            </a:r>
          </a:p>
          <a:p>
            <a:r>
              <a:rPr lang="it-IT" sz="1200" kern="1200" dirty="0" smtClean="0">
                <a:solidFill>
                  <a:schemeClr val="tx1"/>
                </a:solidFill>
                <a:latin typeface="+mn-lt"/>
                <a:ea typeface="+mn-ea"/>
                <a:cs typeface="+mn-cs"/>
              </a:rPr>
              <a:t>Nella seconda immagine invece vediamo il comportamento del sistema in caso di disabilità motoria.</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Per andare dal punto A al punto C, il percorso più veloce prevede di passare per una rampa di scale, ma ciò è impossibile per un utente ad esempio in sedia a rotelle, perciò il sistema calcolerà un altro percorso, che seppur più lungo, eviterà le barriere architettoniche. Nell’esempio vediamo che facendo il percorso A – B – C, si percorrono più metri ma si eviterà la scala utilizzando l’ascensore</a:t>
            </a:r>
            <a:br>
              <a:rPr lang="it-IT" sz="1200" kern="1200" dirty="0" smtClean="0">
                <a:solidFill>
                  <a:schemeClr val="tx1"/>
                </a:solidFill>
                <a:latin typeface="+mn-lt"/>
                <a:ea typeface="+mn-ea"/>
                <a:cs typeface="+mn-cs"/>
              </a:rPr>
            </a:br>
            <a:endParaRPr lang="it-IT" sz="1200" kern="1200" dirty="0" smtClean="0">
              <a:solidFill>
                <a:schemeClr val="tx1"/>
              </a:solidFill>
              <a:latin typeface="+mn-lt"/>
              <a:ea typeface="+mn-ea"/>
              <a:cs typeface="+mn-cs"/>
            </a:endParaRPr>
          </a:p>
          <a:p>
            <a:r>
              <a:rPr lang="it-IT" sz="1200" kern="1200" dirty="0" smtClean="0">
                <a:solidFill>
                  <a:schemeClr val="tx1"/>
                </a:solidFill>
                <a:latin typeface="+mn-lt"/>
                <a:ea typeface="+mn-ea"/>
                <a:cs typeface="+mn-cs"/>
              </a:rPr>
              <a:t>Nella terza immagine vediamo invece come grazie ad un componente fornito da google, è possibile tradurre le schermate in varie lingue.</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Io ho aggiunto francese, inglese, spagnolo e tedesco, ma è possibile estendere la selezione a molte più lingue.</a:t>
            </a:r>
          </a:p>
          <a:p>
            <a:endParaRPr lang="it-IT" dirty="0"/>
          </a:p>
        </p:txBody>
      </p:sp>
      <p:sp>
        <p:nvSpPr>
          <p:cNvPr id="4" name="Segnaposto numero diapositiva 3"/>
          <p:cNvSpPr>
            <a:spLocks noGrp="1"/>
          </p:cNvSpPr>
          <p:nvPr>
            <p:ph type="sldNum" sz="quarter" idx="10"/>
          </p:nvPr>
        </p:nvSpPr>
        <p:spPr/>
        <p:txBody>
          <a:bodyPr/>
          <a:lstStyle/>
          <a:p>
            <a:fld id="{B827F7B2-DDDC-4AE1-A25B-1085E7BD740E}" type="slidenum">
              <a:rPr lang="it-IT" smtClean="0"/>
              <a:pPr/>
              <a:t>8</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normAutofit/>
          </a:bodyPr>
          <a:lstStyle/>
          <a:p>
            <a:r>
              <a:rPr lang="it-IT" sz="1200" kern="1200" dirty="0" smtClean="0">
                <a:solidFill>
                  <a:schemeClr val="tx1"/>
                </a:solidFill>
                <a:latin typeface="+mn-lt"/>
                <a:ea typeface="+mn-ea"/>
                <a:cs typeface="+mn-cs"/>
              </a:rPr>
              <a:t>Vediamo ora i punti di forza e di debolezza del sistema.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un punto di forza è che il sistema scarica in un unico momento tutti i passi da seguire per arrivare a destinazione, questo è utile nel caso in cui mancasse la linea durante la navigazione</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inoltre</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L’applicazione android è composta da una </a:t>
            </a:r>
            <a:r>
              <a:rPr lang="it-IT" sz="1200" kern="1200" dirty="0" err="1" smtClean="0">
                <a:solidFill>
                  <a:schemeClr val="tx1"/>
                </a:solidFill>
                <a:latin typeface="+mn-lt"/>
                <a:ea typeface="+mn-ea"/>
                <a:cs typeface="+mn-cs"/>
              </a:rPr>
              <a:t>webview</a:t>
            </a:r>
            <a:r>
              <a:rPr lang="it-IT" sz="1200" kern="1200" dirty="0" smtClean="0">
                <a:solidFill>
                  <a:schemeClr val="tx1"/>
                </a:solidFill>
                <a:latin typeface="+mn-lt"/>
                <a:ea typeface="+mn-ea"/>
                <a:cs typeface="+mn-cs"/>
              </a:rPr>
              <a:t>, cioè si comporta come un browser dedicato. In caso di aggiornamenti grafici, non è quindi necessario aggiornare l’app perché sia l’impaginazione che i dati vengono scaricati ogni volta; questo però comporta anche un maggiore utilizzo di dati, ma penso che in un’epoca, come quella attuale, di abbonamenti da 50 e 100 Gb, non sia un problema.</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In più</a:t>
            </a:r>
          </a:p>
          <a:p>
            <a:r>
              <a:rPr lang="it-IT" sz="1200" kern="1200" dirty="0" smtClean="0">
                <a:solidFill>
                  <a:schemeClr val="tx1"/>
                </a:solidFill>
                <a:latin typeface="+mn-lt"/>
                <a:ea typeface="+mn-ea"/>
                <a:cs typeface="+mn-cs"/>
              </a:rPr>
              <a:t>Nell’ottica della prevenzione da un virus, come quello stiamo affrontando attualmente, il sistema può rivelarsi utile nel gestire ordinatamente le masse di pedoni.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Ad esempio rendendo alcuni tratti a senso unico così da evitare che le persone, andando in direzioni opposte, si avvicinino oltre le distanze di sicurezza.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Infine il sistema se utilizzato da remoto, può essere adoperato come strumento per la visita virtuale di un edifico</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Questo però pone un problema di sicurezza, non informatica ma delle persone: rendere pubbliche le planimetrie e le foto dell’interno di edifici pubblici quali aeroporti e tribunali, potrebbe consentire a malintenzionati di pianificare degli atti criminali. </a:t>
            </a:r>
          </a:p>
          <a:p>
            <a:r>
              <a:rPr lang="it-IT" sz="1200" kern="1200" dirty="0" smtClean="0">
                <a:solidFill>
                  <a:schemeClr val="tx1"/>
                </a:solidFill>
                <a:latin typeface="+mn-lt"/>
                <a:ea typeface="+mn-ea"/>
                <a:cs typeface="+mn-cs"/>
              </a:rPr>
              <a:t>Un altro punto di debolezza è il fatto che per creare un arco bidirezionale, come detto in precedenza, è necessario creare due archi monodirezionali in direzioni opposte.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Questo è dato dal fatto che ad ogni coppia di nodi è associato un punto cardinale che servirà per calcolare la direzione in termini di svolta a destra / sinistra</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
            </a:r>
            <a:br>
              <a:rPr lang="it-IT" sz="1200" kern="1200" dirty="0" smtClean="0">
                <a:solidFill>
                  <a:schemeClr val="tx1"/>
                </a:solidFill>
                <a:latin typeface="+mn-lt"/>
                <a:ea typeface="+mn-ea"/>
                <a:cs typeface="+mn-cs"/>
              </a:rPr>
            </a:br>
            <a:r>
              <a:rPr lang="it-IT" sz="1200" kern="1200" dirty="0" smtClean="0">
                <a:solidFill>
                  <a:schemeClr val="tx1"/>
                </a:solidFill>
                <a:latin typeface="+mn-lt"/>
                <a:ea typeface="+mn-ea"/>
                <a:cs typeface="+mn-cs"/>
              </a:rPr>
              <a:t>infine è bene sottolineare che per funzionare correttamente è fondamentale una perfetta conversione dell’edificio in grafo. Un grafo errato genererebbe ovviamente indicazioni errate</a:t>
            </a:r>
            <a:endParaRPr lang="it-IT" dirty="0"/>
          </a:p>
        </p:txBody>
      </p:sp>
      <p:sp>
        <p:nvSpPr>
          <p:cNvPr id="4" name="Segnaposto numero diapositiva 3"/>
          <p:cNvSpPr>
            <a:spLocks noGrp="1"/>
          </p:cNvSpPr>
          <p:nvPr>
            <p:ph type="sldNum" sz="quarter" idx="10"/>
          </p:nvPr>
        </p:nvSpPr>
        <p:spPr/>
        <p:txBody>
          <a:bodyPr/>
          <a:lstStyle/>
          <a:p>
            <a:fld id="{B827F7B2-DDDC-4AE1-A25B-1085E7BD740E}" type="slidenum">
              <a:rPr lang="it-IT" smtClean="0"/>
              <a:pPr/>
              <a:t>9</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1"/>
      </p:bgRef>
    </p:bg>
    <p:spTree>
      <p:nvGrpSpPr>
        <p:cNvPr id="1" name=""/>
        <p:cNvGrpSpPr/>
        <p:nvPr/>
      </p:nvGrpSpPr>
      <p:grpSpPr>
        <a:xfrm>
          <a:off x="0" y="0"/>
          <a:ext cx="0" cy="0"/>
          <a:chOff x="0" y="0"/>
          <a:chExt cx="0" cy="0"/>
        </a:xfrm>
      </p:grpSpPr>
      <p:sp>
        <p:nvSpPr>
          <p:cNvPr id="8" name="Titolo 7"/>
          <p:cNvSpPr>
            <a:spLocks noGrp="1"/>
          </p:cNvSpPr>
          <p:nvPr>
            <p:ph type="ctrTitle"/>
          </p:nvPr>
        </p:nvSpPr>
        <p:spPr>
          <a:xfrm>
            <a:off x="2286000" y="2343150"/>
            <a:ext cx="6172200" cy="1420772"/>
          </a:xfrm>
        </p:spPr>
        <p:txBody>
          <a:bodyPr/>
          <a:lstStyle>
            <a:lvl1pPr>
              <a:defRPr b="1"/>
            </a:lvl1pPr>
          </a:lstStyle>
          <a:p>
            <a:r>
              <a:rPr kumimoji="0" lang="it-IT" smtClean="0"/>
              <a:t>Fare clic per modificare lo stile del titolo</a:t>
            </a:r>
            <a:endParaRPr kumimoji="0" lang="en-US"/>
          </a:p>
        </p:txBody>
      </p:sp>
      <p:sp>
        <p:nvSpPr>
          <p:cNvPr id="9" name="Sottotitolo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bwMode="auto">
          <a:xfrm rot="5400000">
            <a:off x="8050371" y="832948"/>
            <a:ext cx="1714500" cy="381000"/>
          </a:xfrm>
        </p:spPr>
        <p:txBody>
          <a:bodyPr/>
          <a:lstStyle/>
          <a:p>
            <a:fld id="{CC544E24-4BAD-4CA4-9969-F63B85219A84}" type="datetime1">
              <a:rPr lang="it-IT" smtClean="0"/>
              <a:pPr/>
              <a:t>14/07/2020</a:t>
            </a:fld>
            <a:endParaRPr lang="it-IT"/>
          </a:p>
        </p:txBody>
      </p:sp>
      <p:sp>
        <p:nvSpPr>
          <p:cNvPr id="17" name="Segnaposto piè di pagina 16"/>
          <p:cNvSpPr>
            <a:spLocks noGrp="1"/>
          </p:cNvSpPr>
          <p:nvPr>
            <p:ph type="ftr" sz="quarter" idx="11"/>
          </p:nvPr>
        </p:nvSpPr>
        <p:spPr bwMode="auto">
          <a:xfrm rot="5400000">
            <a:off x="7534469" y="3088246"/>
            <a:ext cx="2743200" cy="384048"/>
          </a:xfrm>
        </p:spPr>
        <p:txBody>
          <a:bodyPr/>
          <a:lstStyle/>
          <a:p>
            <a:r>
              <a:rPr lang="it-IT" smtClean="0"/>
              <a:t>2222222</a:t>
            </a:r>
            <a:endParaRPr lang="it-IT"/>
          </a:p>
        </p:txBody>
      </p:sp>
      <p:sp>
        <p:nvSpPr>
          <p:cNvPr id="10" name="Rettangolo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tangolo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tangolo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ttore 1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ttore 1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ttore 1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tangolo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e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e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e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egnaposto numero diapositiva 28"/>
          <p:cNvSpPr>
            <a:spLocks noGrp="1"/>
          </p:cNvSpPr>
          <p:nvPr>
            <p:ph type="sldNum" sz="quarter" idx="12"/>
          </p:nvPr>
        </p:nvSpPr>
        <p:spPr bwMode="auto">
          <a:xfrm>
            <a:off x="1325544" y="3696527"/>
            <a:ext cx="609600" cy="388143"/>
          </a:xfrm>
        </p:spPr>
        <p:txBody>
          <a:bodyPr/>
          <a:lstStyle/>
          <a:p>
            <a:fld id="{69E18C43-085F-4859-A4C9-206B874F03A4}" type="slidenum">
              <a:rPr lang="it-IT" smtClean="0"/>
              <a:pPr/>
              <a:t>‹N›</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09BE96F-ACC5-4A7F-87AF-125269A2786C}" type="datetime1">
              <a:rPr lang="it-IT" smtClean="0"/>
              <a:pPr/>
              <a:t>14/07/2020</a:t>
            </a:fld>
            <a:endParaRPr lang="it-IT"/>
          </a:p>
        </p:txBody>
      </p:sp>
      <p:sp>
        <p:nvSpPr>
          <p:cNvPr id="5" name="Segnaposto piè di pagina 4"/>
          <p:cNvSpPr>
            <a:spLocks noGrp="1"/>
          </p:cNvSpPr>
          <p:nvPr>
            <p:ph type="ftr" sz="quarter" idx="11"/>
          </p:nvPr>
        </p:nvSpPr>
        <p:spPr/>
        <p:txBody>
          <a:bodyPr/>
          <a:lstStyle/>
          <a:p>
            <a:r>
              <a:rPr lang="it-IT" smtClean="0"/>
              <a:t>2222222</a:t>
            </a:r>
            <a:endParaRPr lang="it-IT"/>
          </a:p>
        </p:txBody>
      </p:sp>
      <p:sp>
        <p:nvSpPr>
          <p:cNvPr id="6" name="Segnaposto numero diapositiva 5"/>
          <p:cNvSpPr>
            <a:spLocks noGrp="1"/>
          </p:cNvSpPr>
          <p:nvPr>
            <p:ph type="sldNum" sz="quarter" idx="12"/>
          </p:nvPr>
        </p:nvSpPr>
        <p:spPr/>
        <p:txBody>
          <a:bodyPr/>
          <a:lstStyle/>
          <a:p>
            <a:fld id="{69E18C43-085F-4859-A4C9-206B874F03A4}"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05980"/>
            <a:ext cx="1676400" cy="4388644"/>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05979"/>
            <a:ext cx="6019800" cy="4388644"/>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39BB1FFF-A169-4AE2-8A53-CDBB6DE02375}" type="datetime1">
              <a:rPr lang="it-IT" smtClean="0"/>
              <a:pPr/>
              <a:t>14/07/2020</a:t>
            </a:fld>
            <a:endParaRPr lang="it-IT"/>
          </a:p>
        </p:txBody>
      </p:sp>
      <p:sp>
        <p:nvSpPr>
          <p:cNvPr id="5" name="Segnaposto piè di pagina 4"/>
          <p:cNvSpPr>
            <a:spLocks noGrp="1"/>
          </p:cNvSpPr>
          <p:nvPr>
            <p:ph type="ftr" sz="quarter" idx="11"/>
          </p:nvPr>
        </p:nvSpPr>
        <p:spPr/>
        <p:txBody>
          <a:bodyPr/>
          <a:lstStyle/>
          <a:p>
            <a:r>
              <a:rPr lang="it-IT" smtClean="0"/>
              <a:t>2222222</a:t>
            </a:r>
            <a:endParaRPr lang="it-IT"/>
          </a:p>
        </p:txBody>
      </p:sp>
      <p:sp>
        <p:nvSpPr>
          <p:cNvPr id="6" name="Segnaposto numero diapositiva 5"/>
          <p:cNvSpPr>
            <a:spLocks noGrp="1"/>
          </p:cNvSpPr>
          <p:nvPr>
            <p:ph type="sldNum" sz="quarter" idx="12"/>
          </p:nvPr>
        </p:nvSpPr>
        <p:spPr/>
        <p:txBody>
          <a:bodyPr/>
          <a:lstStyle/>
          <a:p>
            <a:fld id="{69E18C43-085F-4859-A4C9-206B874F03A4}"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8" name="Segnaposto contenuto 7"/>
          <p:cNvSpPr>
            <a:spLocks noGrp="1"/>
          </p:cNvSpPr>
          <p:nvPr>
            <p:ph sz="quarter" idx="1"/>
          </p:nvPr>
        </p:nvSpPr>
        <p:spPr>
          <a:xfrm>
            <a:off x="457200" y="1200150"/>
            <a:ext cx="7467600" cy="3655314"/>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4"/>
          </p:nvPr>
        </p:nvSpPr>
        <p:spPr/>
        <p:txBody>
          <a:bodyPr rtlCol="0"/>
          <a:lstStyle/>
          <a:p>
            <a:fld id="{14E5B259-D670-4CB1-ADD8-D2F85CE0BC3B}" type="datetime1">
              <a:rPr lang="it-IT" smtClean="0"/>
              <a:pPr/>
              <a:t>14/07/2020</a:t>
            </a:fld>
            <a:endParaRPr lang="it-IT"/>
          </a:p>
        </p:txBody>
      </p:sp>
      <p:sp>
        <p:nvSpPr>
          <p:cNvPr id="9" name="Segnaposto numero diapositiva 8"/>
          <p:cNvSpPr>
            <a:spLocks noGrp="1"/>
          </p:cNvSpPr>
          <p:nvPr>
            <p:ph type="sldNum" sz="quarter" idx="15"/>
          </p:nvPr>
        </p:nvSpPr>
        <p:spPr/>
        <p:txBody>
          <a:bodyPr rtlCol="0"/>
          <a:lstStyle/>
          <a:p>
            <a:fld id="{69E18C43-085F-4859-A4C9-206B874F03A4}" type="slidenum">
              <a:rPr lang="it-IT" smtClean="0"/>
              <a:pPr/>
              <a:t>‹N›</a:t>
            </a:fld>
            <a:endParaRPr lang="it-IT"/>
          </a:p>
        </p:txBody>
      </p:sp>
      <p:sp>
        <p:nvSpPr>
          <p:cNvPr id="10" name="Segnaposto piè di pagina 9"/>
          <p:cNvSpPr>
            <a:spLocks noGrp="1"/>
          </p:cNvSpPr>
          <p:nvPr>
            <p:ph type="ftr" sz="quarter" idx="16"/>
          </p:nvPr>
        </p:nvSpPr>
        <p:spPr/>
        <p:txBody>
          <a:bodyPr rtlCol="0"/>
          <a:lstStyle/>
          <a:p>
            <a:r>
              <a:rPr lang="it-IT" smtClean="0"/>
              <a:t>2222222</a:t>
            </a:r>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2286000" y="2171700"/>
            <a:ext cx="6172200" cy="1540193"/>
          </a:xfrm>
        </p:spPr>
        <p:txBody>
          <a:bodyPr/>
          <a:lstStyle>
            <a:lvl1pPr algn="l">
              <a:buNone/>
              <a:defRPr sz="3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bwMode="auto">
          <a:xfrm rot="5400000">
            <a:off x="8049006" y="830199"/>
            <a:ext cx="1714500" cy="381000"/>
          </a:xfrm>
        </p:spPr>
        <p:txBody>
          <a:bodyPr/>
          <a:lstStyle/>
          <a:p>
            <a:fld id="{2EC50DD5-C037-4E0B-A262-10E44D00F1C9}" type="datetime1">
              <a:rPr lang="it-IT" smtClean="0"/>
              <a:pPr/>
              <a:t>14/07/2020</a:t>
            </a:fld>
            <a:endParaRPr lang="it-IT"/>
          </a:p>
        </p:txBody>
      </p:sp>
      <p:sp>
        <p:nvSpPr>
          <p:cNvPr id="5" name="Segnaposto piè di pagina 4"/>
          <p:cNvSpPr>
            <a:spLocks noGrp="1"/>
          </p:cNvSpPr>
          <p:nvPr>
            <p:ph type="ftr" sz="quarter" idx="11"/>
          </p:nvPr>
        </p:nvSpPr>
        <p:spPr bwMode="auto">
          <a:xfrm rot="5400000">
            <a:off x="7534656" y="3086100"/>
            <a:ext cx="2743200" cy="384048"/>
          </a:xfrm>
        </p:spPr>
        <p:txBody>
          <a:bodyPr/>
          <a:lstStyle/>
          <a:p>
            <a:r>
              <a:rPr lang="it-IT" smtClean="0"/>
              <a:t>2222222</a:t>
            </a:r>
            <a:endParaRPr lang="it-IT"/>
          </a:p>
        </p:txBody>
      </p:sp>
      <p:sp>
        <p:nvSpPr>
          <p:cNvPr id="9" name="Rettangolo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ttore 1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ttore 1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tangolo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e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e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e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ttore 1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egnaposto numero diapositiva 5"/>
          <p:cNvSpPr>
            <a:spLocks noGrp="1"/>
          </p:cNvSpPr>
          <p:nvPr>
            <p:ph type="sldNum" sz="quarter" idx="12"/>
          </p:nvPr>
        </p:nvSpPr>
        <p:spPr bwMode="auto">
          <a:xfrm>
            <a:off x="1340616" y="3696527"/>
            <a:ext cx="609600" cy="388143"/>
          </a:xfrm>
        </p:spPr>
        <p:txBody>
          <a:bodyPr/>
          <a:lstStyle/>
          <a:p>
            <a:fld id="{69E18C43-085F-4859-A4C9-206B874F03A4}"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fld id="{B08E08BE-87A1-4626-BDA5-CA86F3F932F7}" type="datetime1">
              <a:rPr lang="it-IT" smtClean="0"/>
              <a:pPr/>
              <a:t>14/07/2020</a:t>
            </a:fld>
            <a:endParaRPr lang="it-IT"/>
          </a:p>
        </p:txBody>
      </p:sp>
      <p:sp>
        <p:nvSpPr>
          <p:cNvPr id="6" name="Segnaposto piè di pagina 5"/>
          <p:cNvSpPr>
            <a:spLocks noGrp="1"/>
          </p:cNvSpPr>
          <p:nvPr>
            <p:ph type="ftr" sz="quarter" idx="11"/>
          </p:nvPr>
        </p:nvSpPr>
        <p:spPr/>
        <p:txBody>
          <a:bodyPr/>
          <a:lstStyle/>
          <a:p>
            <a:r>
              <a:rPr lang="it-IT" smtClean="0"/>
              <a:t>2222222</a:t>
            </a:r>
            <a:endParaRPr lang="it-IT"/>
          </a:p>
        </p:txBody>
      </p:sp>
      <p:sp>
        <p:nvSpPr>
          <p:cNvPr id="7" name="Segnaposto numero diapositiva 6"/>
          <p:cNvSpPr>
            <a:spLocks noGrp="1"/>
          </p:cNvSpPr>
          <p:nvPr>
            <p:ph type="sldNum" sz="quarter" idx="12"/>
          </p:nvPr>
        </p:nvSpPr>
        <p:spPr/>
        <p:txBody>
          <a:bodyPr/>
          <a:lstStyle/>
          <a:p>
            <a:fld id="{69E18C43-085F-4859-A4C9-206B874F03A4}" type="slidenum">
              <a:rPr lang="it-IT" smtClean="0"/>
              <a:pPr/>
              <a:t>‹N›</a:t>
            </a:fld>
            <a:endParaRPr lang="it-IT"/>
          </a:p>
        </p:txBody>
      </p:sp>
      <p:sp>
        <p:nvSpPr>
          <p:cNvPr id="9" name="Segnaposto contenuto 8"/>
          <p:cNvSpPr>
            <a:spLocks noGrp="1"/>
          </p:cNvSpPr>
          <p:nvPr>
            <p:ph sz="quarter" idx="1"/>
          </p:nvPr>
        </p:nvSpPr>
        <p:spPr>
          <a:xfrm>
            <a:off x="457200" y="1200150"/>
            <a:ext cx="3657600" cy="3429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270248" y="1200150"/>
            <a:ext cx="3657600" cy="3429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04788"/>
            <a:ext cx="7543800" cy="857250"/>
          </a:xfrm>
        </p:spPr>
        <p:txBody>
          <a:bodyPr anchor="b"/>
          <a:lstStyle>
            <a:lvl1pPr>
              <a:defRPr/>
            </a:lvl1pPr>
          </a:lstStyle>
          <a:p>
            <a:r>
              <a:rPr kumimoji="0" lang="it-IT" smtClean="0"/>
              <a:t>Fare clic per modificare lo stile del titolo</a:t>
            </a:r>
            <a:endParaRPr kumimoji="0" lang="en-US"/>
          </a:p>
        </p:txBody>
      </p:sp>
      <p:sp>
        <p:nvSpPr>
          <p:cNvPr id="7" name="Segnaposto data 6"/>
          <p:cNvSpPr>
            <a:spLocks noGrp="1"/>
          </p:cNvSpPr>
          <p:nvPr>
            <p:ph type="dt" sz="half" idx="10"/>
          </p:nvPr>
        </p:nvSpPr>
        <p:spPr/>
        <p:txBody>
          <a:bodyPr/>
          <a:lstStyle/>
          <a:p>
            <a:fld id="{0E0D96D2-1A5B-4483-A2A2-8081EF71EEFA}" type="datetime1">
              <a:rPr lang="it-IT" smtClean="0"/>
              <a:pPr/>
              <a:t>14/07/2020</a:t>
            </a:fld>
            <a:endParaRPr lang="it-IT"/>
          </a:p>
        </p:txBody>
      </p:sp>
      <p:sp>
        <p:nvSpPr>
          <p:cNvPr id="8" name="Segnaposto piè di pagina 7"/>
          <p:cNvSpPr>
            <a:spLocks noGrp="1"/>
          </p:cNvSpPr>
          <p:nvPr>
            <p:ph type="ftr" sz="quarter" idx="11"/>
          </p:nvPr>
        </p:nvSpPr>
        <p:spPr/>
        <p:txBody>
          <a:bodyPr/>
          <a:lstStyle/>
          <a:p>
            <a:r>
              <a:rPr lang="it-IT" smtClean="0"/>
              <a:t>2222222</a:t>
            </a:r>
            <a:endParaRPr lang="it-IT"/>
          </a:p>
        </p:txBody>
      </p:sp>
      <p:sp>
        <p:nvSpPr>
          <p:cNvPr id="9" name="Segnaposto numero diapositiva 8"/>
          <p:cNvSpPr>
            <a:spLocks noGrp="1"/>
          </p:cNvSpPr>
          <p:nvPr>
            <p:ph type="sldNum" sz="quarter" idx="12"/>
          </p:nvPr>
        </p:nvSpPr>
        <p:spPr/>
        <p:txBody>
          <a:bodyPr/>
          <a:lstStyle/>
          <a:p>
            <a:fld id="{69E18C43-085F-4859-A4C9-206B874F03A4}" type="slidenum">
              <a:rPr lang="it-IT" smtClean="0"/>
              <a:pPr/>
              <a:t>‹N›</a:t>
            </a:fld>
            <a:endParaRPr lang="it-IT"/>
          </a:p>
        </p:txBody>
      </p:sp>
      <p:sp>
        <p:nvSpPr>
          <p:cNvPr id="11" name="Segnaposto contenuto 10"/>
          <p:cNvSpPr>
            <a:spLocks noGrp="1"/>
          </p:cNvSpPr>
          <p:nvPr>
            <p:ph sz="quarter" idx="2"/>
          </p:nvPr>
        </p:nvSpPr>
        <p:spPr>
          <a:xfrm>
            <a:off x="457200" y="1771650"/>
            <a:ext cx="3657600" cy="291465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quarter" idx="4"/>
          </p:nvPr>
        </p:nvSpPr>
        <p:spPr>
          <a:xfrm>
            <a:off x="4371975" y="1771650"/>
            <a:ext cx="3657600" cy="291465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2" name="Segnaposto testo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
        <p:nvSpPr>
          <p:cNvPr id="14" name="Segnaposto testo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6" name="Segnaposto data 5"/>
          <p:cNvSpPr>
            <a:spLocks noGrp="1"/>
          </p:cNvSpPr>
          <p:nvPr>
            <p:ph type="dt" sz="half" idx="10"/>
          </p:nvPr>
        </p:nvSpPr>
        <p:spPr/>
        <p:txBody>
          <a:bodyPr rtlCol="0"/>
          <a:lstStyle/>
          <a:p>
            <a:fld id="{1D2C95DA-F012-4CC1-949A-D99B067F49F3}" type="datetime1">
              <a:rPr lang="it-IT" smtClean="0"/>
              <a:pPr/>
              <a:t>14/07/2020</a:t>
            </a:fld>
            <a:endParaRPr lang="it-IT"/>
          </a:p>
        </p:txBody>
      </p:sp>
      <p:sp>
        <p:nvSpPr>
          <p:cNvPr id="7" name="Segnaposto numero diapositiva 6"/>
          <p:cNvSpPr>
            <a:spLocks noGrp="1"/>
          </p:cNvSpPr>
          <p:nvPr>
            <p:ph type="sldNum" sz="quarter" idx="11"/>
          </p:nvPr>
        </p:nvSpPr>
        <p:spPr/>
        <p:txBody>
          <a:bodyPr rtlCol="0"/>
          <a:lstStyle/>
          <a:p>
            <a:fld id="{69E18C43-085F-4859-A4C9-206B874F03A4}" type="slidenum">
              <a:rPr lang="it-IT" smtClean="0"/>
              <a:pPr/>
              <a:t>‹N›</a:t>
            </a:fld>
            <a:endParaRPr lang="it-IT"/>
          </a:p>
        </p:txBody>
      </p:sp>
      <p:sp>
        <p:nvSpPr>
          <p:cNvPr id="8" name="Segnaposto piè di pagina 7"/>
          <p:cNvSpPr>
            <a:spLocks noGrp="1"/>
          </p:cNvSpPr>
          <p:nvPr>
            <p:ph type="ftr" sz="quarter" idx="12"/>
          </p:nvPr>
        </p:nvSpPr>
        <p:spPr/>
        <p:txBody>
          <a:bodyPr rtlCol="0"/>
          <a:lstStyle/>
          <a:p>
            <a:r>
              <a:rPr lang="it-IT" smtClean="0"/>
              <a:t>2222222</a:t>
            </a:r>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00FEE625-1E70-40B6-B836-F682BBF27083}" type="datetime1">
              <a:rPr lang="it-IT" smtClean="0"/>
              <a:pPr/>
              <a:t>14/07/2020</a:t>
            </a:fld>
            <a:endParaRPr lang="it-IT"/>
          </a:p>
        </p:txBody>
      </p:sp>
      <p:sp>
        <p:nvSpPr>
          <p:cNvPr id="3" name="Segnaposto piè di pagina 2"/>
          <p:cNvSpPr>
            <a:spLocks noGrp="1"/>
          </p:cNvSpPr>
          <p:nvPr>
            <p:ph type="ftr" sz="quarter" idx="11"/>
          </p:nvPr>
        </p:nvSpPr>
        <p:spPr/>
        <p:txBody>
          <a:bodyPr/>
          <a:lstStyle/>
          <a:p>
            <a:r>
              <a:rPr lang="it-IT" smtClean="0"/>
              <a:t>2222222</a:t>
            </a:r>
            <a:endParaRPr lang="it-IT"/>
          </a:p>
        </p:txBody>
      </p:sp>
      <p:sp>
        <p:nvSpPr>
          <p:cNvPr id="4" name="Segnaposto numero diapositiva 3"/>
          <p:cNvSpPr>
            <a:spLocks noGrp="1"/>
          </p:cNvSpPr>
          <p:nvPr>
            <p:ph type="sldNum" sz="quarter" idx="12"/>
          </p:nvPr>
        </p:nvSpPr>
        <p:spPr/>
        <p:txBody>
          <a:bodyPr/>
          <a:lstStyle/>
          <a:p>
            <a:fld id="{69E18C43-085F-4859-A4C9-206B874F03A4}"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1">
        <a:schemeClr val="bg1"/>
      </p:bgRef>
    </p:bg>
    <p:spTree>
      <p:nvGrpSpPr>
        <p:cNvPr id="1" name=""/>
        <p:cNvGrpSpPr/>
        <p:nvPr/>
      </p:nvGrpSpPr>
      <p:grpSpPr>
        <a:xfrm>
          <a:off x="0" y="0"/>
          <a:ext cx="0" cy="0"/>
          <a:chOff x="0" y="0"/>
          <a:chExt cx="0" cy="0"/>
        </a:xfrm>
      </p:grpSpPr>
      <p:sp>
        <p:nvSpPr>
          <p:cNvPr id="10" name="Connettore 1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olo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8" name="Connettore 1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ttore 1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ttore 1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tangolo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e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Segnaposto contenuto 17"/>
          <p:cNvSpPr>
            <a:spLocks noGrp="1"/>
          </p:cNvSpPr>
          <p:nvPr>
            <p:ph sz="quarter" idx="1"/>
          </p:nvPr>
        </p:nvSpPr>
        <p:spPr>
          <a:xfrm>
            <a:off x="304800" y="205740"/>
            <a:ext cx="5638800" cy="4745736"/>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1" name="Segnaposto data 20"/>
          <p:cNvSpPr>
            <a:spLocks noGrp="1"/>
          </p:cNvSpPr>
          <p:nvPr>
            <p:ph type="dt" sz="half" idx="14"/>
          </p:nvPr>
        </p:nvSpPr>
        <p:spPr/>
        <p:txBody>
          <a:bodyPr rtlCol="0"/>
          <a:lstStyle/>
          <a:p>
            <a:fld id="{1D36CFDA-082B-4478-86FF-8BB1FE2523C2}" type="datetime1">
              <a:rPr lang="it-IT" smtClean="0"/>
              <a:pPr/>
              <a:t>14/07/2020</a:t>
            </a:fld>
            <a:endParaRPr lang="it-IT"/>
          </a:p>
        </p:txBody>
      </p:sp>
      <p:sp>
        <p:nvSpPr>
          <p:cNvPr id="22" name="Segnaposto numero diapositiva 21"/>
          <p:cNvSpPr>
            <a:spLocks noGrp="1"/>
          </p:cNvSpPr>
          <p:nvPr>
            <p:ph type="sldNum" sz="quarter" idx="15"/>
          </p:nvPr>
        </p:nvSpPr>
        <p:spPr/>
        <p:txBody>
          <a:bodyPr rtlCol="0"/>
          <a:lstStyle/>
          <a:p>
            <a:fld id="{69E18C43-085F-4859-A4C9-206B874F03A4}" type="slidenum">
              <a:rPr lang="it-IT" smtClean="0"/>
              <a:pPr/>
              <a:t>‹N›</a:t>
            </a:fld>
            <a:endParaRPr lang="it-IT"/>
          </a:p>
        </p:txBody>
      </p:sp>
      <p:sp>
        <p:nvSpPr>
          <p:cNvPr id="23" name="Segnaposto piè di pagina 22"/>
          <p:cNvSpPr>
            <a:spLocks noGrp="1"/>
          </p:cNvSpPr>
          <p:nvPr>
            <p:ph type="ftr" sz="quarter" idx="16"/>
          </p:nvPr>
        </p:nvSpPr>
        <p:spPr/>
        <p:txBody>
          <a:bodyPr rtlCol="0"/>
          <a:lstStyle/>
          <a:p>
            <a:r>
              <a:rPr lang="it-IT" smtClean="0"/>
              <a:t>2222222</a:t>
            </a:r>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Connettore 1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e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rot="5400000">
            <a:off x="4138803" y="2343150"/>
            <a:ext cx="4732020" cy="457200"/>
          </a:xfrm>
        </p:spPr>
        <p:txBody>
          <a:bodyPr anchor="b"/>
          <a:lstStyle>
            <a:lvl1pPr algn="l">
              <a:buNone/>
              <a:defRPr sz="2000" b="1"/>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it-IT" smtClean="0"/>
              <a:t>Fare clic sull'icona per inserire un'immagine</a:t>
            </a:r>
            <a:endParaRPr kumimoji="0" lang="en-US" dirty="0"/>
          </a:p>
        </p:txBody>
      </p:sp>
      <p:sp>
        <p:nvSpPr>
          <p:cNvPr id="4" name="Segnaposto testo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10" name="Connettore 1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tangolo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ttore 1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ttore 1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ttore 1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egnaposto data 16"/>
          <p:cNvSpPr>
            <a:spLocks noGrp="1"/>
          </p:cNvSpPr>
          <p:nvPr>
            <p:ph type="dt" sz="half" idx="10"/>
          </p:nvPr>
        </p:nvSpPr>
        <p:spPr/>
        <p:txBody>
          <a:bodyPr rtlCol="0"/>
          <a:lstStyle/>
          <a:p>
            <a:fld id="{ADC35A0F-F0E7-41BF-9D2F-7297BC3F4308}" type="datetime1">
              <a:rPr lang="it-IT" smtClean="0"/>
              <a:pPr/>
              <a:t>14/07/2020</a:t>
            </a:fld>
            <a:endParaRPr lang="it-IT"/>
          </a:p>
        </p:txBody>
      </p:sp>
      <p:sp>
        <p:nvSpPr>
          <p:cNvPr id="18" name="Segnaposto numero diapositiva 17"/>
          <p:cNvSpPr>
            <a:spLocks noGrp="1"/>
          </p:cNvSpPr>
          <p:nvPr>
            <p:ph type="sldNum" sz="quarter" idx="11"/>
          </p:nvPr>
        </p:nvSpPr>
        <p:spPr/>
        <p:txBody>
          <a:bodyPr rtlCol="0"/>
          <a:lstStyle/>
          <a:p>
            <a:fld id="{69E18C43-085F-4859-A4C9-206B874F03A4}" type="slidenum">
              <a:rPr lang="it-IT" smtClean="0"/>
              <a:pPr/>
              <a:t>‹N›</a:t>
            </a:fld>
            <a:endParaRPr lang="it-IT"/>
          </a:p>
        </p:txBody>
      </p:sp>
      <p:sp>
        <p:nvSpPr>
          <p:cNvPr id="21" name="Segnaposto piè di pagina 20"/>
          <p:cNvSpPr>
            <a:spLocks noGrp="1"/>
          </p:cNvSpPr>
          <p:nvPr>
            <p:ph type="ftr" sz="quarter" idx="12"/>
          </p:nvPr>
        </p:nvSpPr>
        <p:spPr/>
        <p:txBody>
          <a:bodyPr rtlCol="0"/>
          <a:lstStyle/>
          <a:p>
            <a:r>
              <a:rPr lang="it-IT" smtClean="0"/>
              <a:t>2222222</a:t>
            </a:r>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ttore 1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egnaposto titolo 21"/>
          <p:cNvSpPr>
            <a:spLocks noGrp="1"/>
          </p:cNvSpPr>
          <p:nvPr>
            <p:ph type="title"/>
          </p:nvPr>
        </p:nvSpPr>
        <p:spPr>
          <a:xfrm>
            <a:off x="457200" y="205979"/>
            <a:ext cx="7467600" cy="857250"/>
          </a:xfrm>
          <a:prstGeom prst="rect">
            <a:avLst/>
          </a:prstGeom>
        </p:spPr>
        <p:txBody>
          <a:bodyPr vert="horz" anchor="b">
            <a:normAutofit/>
          </a:body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4" name="Segnaposto data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fld id="{6FA0D26A-3BED-462D-A879-0C7F63BD768C}" type="datetime1">
              <a:rPr lang="it-IT" smtClean="0"/>
              <a:pPr/>
              <a:t>14/07/2020</a:t>
            </a:fld>
            <a:endParaRPr lang="it-IT"/>
          </a:p>
        </p:txBody>
      </p:sp>
      <p:sp>
        <p:nvSpPr>
          <p:cNvPr id="3" name="Segnaposto piè di pagina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r>
              <a:rPr lang="it-IT" smtClean="0"/>
              <a:t>2222222</a:t>
            </a:r>
            <a:endParaRPr lang="it-IT"/>
          </a:p>
        </p:txBody>
      </p:sp>
      <p:sp>
        <p:nvSpPr>
          <p:cNvPr id="7" name="Connettore 1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ttore 1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tangolo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e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egnaposto numero diapositiva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fld id="{69E18C43-085F-4859-A4C9-206B874F03A4}"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1520" y="1437625"/>
            <a:ext cx="8458200" cy="916781"/>
          </a:xfrm>
        </p:spPr>
        <p:txBody>
          <a:bodyPr>
            <a:noAutofit/>
          </a:bodyPr>
          <a:lstStyle/>
          <a:p>
            <a:pPr algn="ctr"/>
            <a:r>
              <a:rPr lang="it-IT" sz="3800" b="1" dirty="0" smtClean="0">
                <a:solidFill>
                  <a:srgbClr val="002060"/>
                </a:solidFill>
                <a:effectLst>
                  <a:outerShdw blurRad="38100" dist="38100" dir="2700000" algn="tl">
                    <a:srgbClr val="000000">
                      <a:alpha val="43137"/>
                    </a:srgbClr>
                  </a:outerShdw>
                </a:effectLst>
              </a:rPr>
              <a:t>Sistema di navigazione indoor per edifici pubblici basato su punti di riferimento </a:t>
            </a:r>
            <a:endParaRPr lang="it-IT" sz="3800" dirty="0">
              <a:solidFill>
                <a:srgbClr val="002060"/>
              </a:solidFill>
              <a:effectLst>
                <a:outerShdw blurRad="38100" dist="38100" dir="2700000" algn="tl">
                  <a:srgbClr val="000000">
                    <a:alpha val="43137"/>
                  </a:srgbClr>
                </a:outerShdw>
              </a:effectLst>
            </a:endParaRPr>
          </a:p>
        </p:txBody>
      </p:sp>
      <p:sp>
        <p:nvSpPr>
          <p:cNvPr id="3" name="Sottotitolo 2"/>
          <p:cNvSpPr>
            <a:spLocks noGrp="1"/>
          </p:cNvSpPr>
          <p:nvPr>
            <p:ph type="subTitle" idx="1"/>
          </p:nvPr>
        </p:nvSpPr>
        <p:spPr>
          <a:xfrm>
            <a:off x="1331640" y="2787774"/>
            <a:ext cx="6400800" cy="1314450"/>
          </a:xfrm>
        </p:spPr>
        <p:txBody>
          <a:bodyPr>
            <a:normAutofit/>
          </a:bodyPr>
          <a:lstStyle/>
          <a:p>
            <a:pPr algn="ctr"/>
            <a:r>
              <a:rPr lang="it-IT" sz="3200" dirty="0" smtClean="0"/>
              <a:t> Dal filo al nodo d’Arianna </a:t>
            </a:r>
            <a:endParaRPr lang="it-IT" sz="3200" dirty="0"/>
          </a:p>
        </p:txBody>
      </p:sp>
      <p:sp>
        <p:nvSpPr>
          <p:cNvPr id="6" name="Segnaposto numero diapositiva 5"/>
          <p:cNvSpPr>
            <a:spLocks noGrp="1"/>
          </p:cNvSpPr>
          <p:nvPr>
            <p:ph type="sldNum" sz="quarter" idx="12"/>
          </p:nvPr>
        </p:nvSpPr>
        <p:spPr/>
        <p:txBody>
          <a:bodyPr/>
          <a:lstStyle/>
          <a:p>
            <a:fld id="{69E18C43-085F-4859-A4C9-206B874F03A4}" type="slidenum">
              <a:rPr lang="it-IT" smtClean="0"/>
              <a:pPr/>
              <a:t>1</a:t>
            </a:fld>
            <a:endParaRPr lang="it-IT"/>
          </a:p>
        </p:txBody>
      </p:sp>
      <p:sp>
        <p:nvSpPr>
          <p:cNvPr id="5" name="CasellaDiTesto 4"/>
          <p:cNvSpPr txBox="1"/>
          <p:nvPr/>
        </p:nvSpPr>
        <p:spPr>
          <a:xfrm>
            <a:off x="4932040" y="4515966"/>
            <a:ext cx="4032448" cy="369332"/>
          </a:xfrm>
          <a:prstGeom prst="rect">
            <a:avLst/>
          </a:prstGeom>
          <a:noFill/>
        </p:spPr>
        <p:txBody>
          <a:bodyPr wrap="square" rtlCol="0">
            <a:spAutoFit/>
          </a:bodyPr>
          <a:lstStyle/>
          <a:p>
            <a:r>
              <a:rPr lang="it-IT" dirty="0" smtClean="0"/>
              <a:t>Tesi di laurea di Marcello </a:t>
            </a:r>
            <a:r>
              <a:rPr lang="it-IT" dirty="0" err="1" smtClean="0"/>
              <a:t>Mazzoleni</a:t>
            </a:r>
            <a:endParaRPr lang="it-IT" dirty="0"/>
          </a:p>
        </p:txBody>
      </p:sp>
      <p:sp>
        <p:nvSpPr>
          <p:cNvPr id="7" name="CasellaDiTesto 6"/>
          <p:cNvSpPr txBox="1"/>
          <p:nvPr/>
        </p:nvSpPr>
        <p:spPr>
          <a:xfrm>
            <a:off x="251520" y="4515966"/>
            <a:ext cx="3672408" cy="369332"/>
          </a:xfrm>
          <a:prstGeom prst="rect">
            <a:avLst/>
          </a:prstGeom>
          <a:noFill/>
        </p:spPr>
        <p:txBody>
          <a:bodyPr wrap="square" rtlCol="0">
            <a:spAutoFit/>
          </a:bodyPr>
          <a:lstStyle/>
          <a:p>
            <a:r>
              <a:rPr lang="it-IT" dirty="0" smtClean="0"/>
              <a:t>Relatore: Prof. Luciano </a:t>
            </a:r>
            <a:r>
              <a:rPr lang="it-IT" dirty="0" err="1" smtClean="0"/>
              <a:t>Bononi</a:t>
            </a:r>
            <a:endParaRPr lang="it-I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7467600" cy="565571"/>
          </a:xfrm>
        </p:spPr>
        <p:txBody>
          <a:bodyPr vert="horz" anchor="b">
            <a:normAutofit/>
          </a:bodyPr>
          <a:lstStyle/>
          <a:p>
            <a:pPr algn="ctr"/>
            <a:r>
              <a:rPr lang="it-IT" b="1" dirty="0" smtClean="0">
                <a:solidFill>
                  <a:schemeClr val="tx1"/>
                </a:solidFill>
              </a:rPr>
              <a:t>Conclusioni</a:t>
            </a:r>
            <a:endParaRPr lang="it-IT" b="1" dirty="0">
              <a:solidFill>
                <a:schemeClr val="tx1"/>
              </a:solidFill>
            </a:endParaRPr>
          </a:p>
        </p:txBody>
      </p:sp>
      <p:sp>
        <p:nvSpPr>
          <p:cNvPr id="6" name="Segnaposto numero diapositiva 5"/>
          <p:cNvSpPr>
            <a:spLocks noGrp="1"/>
          </p:cNvSpPr>
          <p:nvPr>
            <p:ph type="sldNum" sz="quarter" idx="15"/>
          </p:nvPr>
        </p:nvSpPr>
        <p:spPr/>
        <p:txBody>
          <a:bodyPr/>
          <a:lstStyle/>
          <a:p>
            <a:fld id="{69E18C43-085F-4859-A4C9-206B874F03A4}" type="slidenum">
              <a:rPr lang="it-IT" smtClean="0"/>
              <a:pPr/>
              <a:t>10</a:t>
            </a:fld>
            <a:endParaRPr lang="it-IT"/>
          </a:p>
        </p:txBody>
      </p:sp>
      <p:sp>
        <p:nvSpPr>
          <p:cNvPr id="5" name="Rettangolo 4"/>
          <p:cNvSpPr/>
          <p:nvPr/>
        </p:nvSpPr>
        <p:spPr>
          <a:xfrm>
            <a:off x="467544" y="987574"/>
            <a:ext cx="7992888" cy="954107"/>
          </a:xfrm>
          <a:prstGeom prst="rect">
            <a:avLst/>
          </a:prstGeom>
        </p:spPr>
        <p:txBody>
          <a:bodyPr wrap="square">
            <a:spAutoFit/>
          </a:bodyPr>
          <a:lstStyle/>
          <a:p>
            <a:pPr>
              <a:buFont typeface="Wingdings" pitchFamily="2" charset="2"/>
              <a:buChar char="q"/>
            </a:pPr>
            <a:r>
              <a:rPr lang="it-IT" sz="1400" dirty="0" smtClean="0"/>
              <a:t> In una città come Bologna, dalla geografia medievale, con palazzi storici adibiti ad uffici amministrativi e musei, è necessario spesso adattare le strutture preesistenti ad usi moderni. </a:t>
            </a:r>
          </a:p>
          <a:p>
            <a:r>
              <a:rPr lang="it-IT" sz="1400" dirty="0" smtClean="0"/>
              <a:t>Questo può portare a difficoltà di orientamento da parte di un utente occasionale creando un danno d’immagine </a:t>
            </a:r>
          </a:p>
        </p:txBody>
      </p:sp>
      <p:pic>
        <p:nvPicPr>
          <p:cNvPr id="2050" name="Picture 2" descr="Università di Bologna - Wikipedia"/>
          <p:cNvPicPr>
            <a:picLocks noChangeAspect="1" noChangeArrowheads="1"/>
          </p:cNvPicPr>
          <p:nvPr/>
        </p:nvPicPr>
        <p:blipFill>
          <a:blip r:embed="rId3" cstate="print"/>
          <a:srcRect/>
          <a:stretch>
            <a:fillRect/>
          </a:stretch>
        </p:blipFill>
        <p:spPr bwMode="auto">
          <a:xfrm>
            <a:off x="611559" y="2013688"/>
            <a:ext cx="3956855" cy="2967641"/>
          </a:xfrm>
          <a:prstGeom prst="rect">
            <a:avLst/>
          </a:prstGeom>
          <a:noFill/>
        </p:spPr>
      </p:pic>
      <p:sp>
        <p:nvSpPr>
          <p:cNvPr id="7" name="Rettangolo 6"/>
          <p:cNvSpPr/>
          <p:nvPr/>
        </p:nvSpPr>
        <p:spPr>
          <a:xfrm>
            <a:off x="4788024" y="2067694"/>
            <a:ext cx="3635896" cy="1600438"/>
          </a:xfrm>
          <a:prstGeom prst="rect">
            <a:avLst/>
          </a:prstGeom>
        </p:spPr>
        <p:txBody>
          <a:bodyPr wrap="square">
            <a:spAutoFit/>
          </a:bodyPr>
          <a:lstStyle/>
          <a:p>
            <a:pPr>
              <a:buFont typeface="Wingdings" pitchFamily="2" charset="2"/>
              <a:buChar char="q"/>
            </a:pPr>
            <a:r>
              <a:rPr lang="it-IT" sz="1400" dirty="0" smtClean="0"/>
              <a:t> Un sistema come quello proposto infonde nell’utente una maggiore fiducia nelle capacità organizzative dell’ente a cui si rivolge, sia esso preposto alla cultura come nel caso dell’università; alla giustizia come nel caso dei tribunali; alle amministrazioni come nel caso di uffici. </a:t>
            </a:r>
            <a:endParaRPr lang="it-IT"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7467600" cy="565571"/>
          </a:xfrm>
        </p:spPr>
        <p:txBody>
          <a:bodyPr vert="horz" anchor="b">
            <a:normAutofit/>
          </a:bodyPr>
          <a:lstStyle/>
          <a:p>
            <a:pPr algn="ctr"/>
            <a:r>
              <a:rPr lang="it-IT" b="1" dirty="0" smtClean="0">
                <a:solidFill>
                  <a:schemeClr val="tx1"/>
                </a:solidFill>
              </a:rPr>
              <a:t>Il problema</a:t>
            </a:r>
            <a:endParaRPr lang="it-IT" b="1" dirty="0">
              <a:solidFill>
                <a:schemeClr val="tx1"/>
              </a:solidFill>
            </a:endParaRPr>
          </a:p>
        </p:txBody>
      </p:sp>
      <p:sp>
        <p:nvSpPr>
          <p:cNvPr id="7" name="Segnaposto numero diapositiva 6"/>
          <p:cNvSpPr>
            <a:spLocks noGrp="1"/>
          </p:cNvSpPr>
          <p:nvPr>
            <p:ph type="sldNum" sz="quarter" idx="15"/>
          </p:nvPr>
        </p:nvSpPr>
        <p:spPr/>
        <p:txBody>
          <a:bodyPr/>
          <a:lstStyle/>
          <a:p>
            <a:fld id="{69E18C43-085F-4859-A4C9-206B874F03A4}" type="slidenum">
              <a:rPr lang="it-IT" smtClean="0"/>
              <a:pPr/>
              <a:t>2</a:t>
            </a:fld>
            <a:endParaRPr lang="it-IT"/>
          </a:p>
        </p:txBody>
      </p:sp>
      <p:pic>
        <p:nvPicPr>
          <p:cNvPr id="1026" name="Picture 2"/>
          <p:cNvPicPr>
            <a:picLocks noChangeAspect="1" noChangeArrowheads="1"/>
          </p:cNvPicPr>
          <p:nvPr/>
        </p:nvPicPr>
        <p:blipFill>
          <a:blip r:embed="rId3" cstate="print"/>
          <a:srcRect/>
          <a:stretch>
            <a:fillRect/>
          </a:stretch>
        </p:blipFill>
        <p:spPr bwMode="auto">
          <a:xfrm>
            <a:off x="5076056" y="915566"/>
            <a:ext cx="3533750" cy="3308297"/>
          </a:xfrm>
          <a:prstGeom prst="rect">
            <a:avLst/>
          </a:prstGeom>
          <a:noFill/>
          <a:ln w="9525">
            <a:noFill/>
            <a:miter lim="800000"/>
            <a:headEnd/>
            <a:tailEnd/>
          </a:ln>
          <a:effectLst/>
        </p:spPr>
      </p:pic>
      <p:sp>
        <p:nvSpPr>
          <p:cNvPr id="8" name="CasellaDiTesto 7"/>
          <p:cNvSpPr txBox="1"/>
          <p:nvPr/>
        </p:nvSpPr>
        <p:spPr>
          <a:xfrm>
            <a:off x="395536" y="987574"/>
            <a:ext cx="4680520" cy="3816429"/>
          </a:xfrm>
          <a:prstGeom prst="rect">
            <a:avLst/>
          </a:prstGeom>
          <a:noFill/>
        </p:spPr>
        <p:txBody>
          <a:bodyPr wrap="square" rtlCol="0">
            <a:spAutoFit/>
          </a:bodyPr>
          <a:lstStyle/>
          <a:p>
            <a:pPr>
              <a:buNone/>
            </a:pPr>
            <a:r>
              <a:rPr lang="it-IT" sz="2800" dirty="0" smtClean="0"/>
              <a:t>I sistemi di navigazione stradale accompagnano l’utente solo fino all’ingresso dell’edifico di destinazione, ma non all’interno di esso</a:t>
            </a:r>
          </a:p>
          <a:p>
            <a:pPr>
              <a:buNone/>
            </a:pPr>
            <a:r>
              <a:rPr lang="it-IT" sz="2800" dirty="0" smtClean="0"/>
              <a:t/>
            </a:r>
            <a:br>
              <a:rPr lang="it-IT" sz="2800" dirty="0" smtClean="0"/>
            </a:br>
            <a:r>
              <a:rPr lang="it-IT" sz="2800" dirty="0" smtClean="0"/>
              <a:t>Come orientarsi tra i corridoi?</a:t>
            </a:r>
          </a:p>
          <a:p>
            <a:endParaRPr lang="it-I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7467600" cy="565571"/>
          </a:xfrm>
        </p:spPr>
        <p:txBody>
          <a:bodyPr vert="horz" anchor="b">
            <a:normAutofit/>
          </a:bodyPr>
          <a:lstStyle/>
          <a:p>
            <a:pPr algn="ctr"/>
            <a:r>
              <a:rPr lang="it-IT" b="1" dirty="0" smtClean="0">
                <a:solidFill>
                  <a:schemeClr val="tx1"/>
                </a:solidFill>
              </a:rPr>
              <a:t>La mappa</a:t>
            </a:r>
          </a:p>
        </p:txBody>
      </p:sp>
      <p:sp>
        <p:nvSpPr>
          <p:cNvPr id="6" name="Segnaposto numero diapositiva 5"/>
          <p:cNvSpPr>
            <a:spLocks noGrp="1"/>
          </p:cNvSpPr>
          <p:nvPr>
            <p:ph type="sldNum" sz="quarter" idx="15"/>
          </p:nvPr>
        </p:nvSpPr>
        <p:spPr/>
        <p:txBody>
          <a:bodyPr/>
          <a:lstStyle/>
          <a:p>
            <a:fld id="{69E18C43-085F-4859-A4C9-206B874F03A4}" type="slidenum">
              <a:rPr lang="it-IT" smtClean="0"/>
              <a:pPr/>
              <a:t>3</a:t>
            </a:fld>
            <a:endParaRPr lang="it-IT"/>
          </a:p>
        </p:txBody>
      </p:sp>
      <p:pic>
        <p:nvPicPr>
          <p:cNvPr id="2050" name="Picture 2"/>
          <p:cNvPicPr>
            <a:picLocks noChangeAspect="1" noChangeArrowheads="1"/>
          </p:cNvPicPr>
          <p:nvPr/>
        </p:nvPicPr>
        <p:blipFill>
          <a:blip r:embed="rId3" cstate="print"/>
          <a:srcRect/>
          <a:stretch>
            <a:fillRect/>
          </a:stretch>
        </p:blipFill>
        <p:spPr bwMode="auto">
          <a:xfrm>
            <a:off x="2051720" y="915566"/>
            <a:ext cx="4968552" cy="2499877"/>
          </a:xfrm>
          <a:prstGeom prst="rect">
            <a:avLst/>
          </a:prstGeom>
          <a:noFill/>
          <a:ln w="9525">
            <a:noFill/>
            <a:miter lim="800000"/>
            <a:headEnd/>
            <a:tailEnd/>
          </a:ln>
        </p:spPr>
      </p:pic>
      <p:sp>
        <p:nvSpPr>
          <p:cNvPr id="8" name="CasellaDiTesto 7"/>
          <p:cNvSpPr txBox="1"/>
          <p:nvPr/>
        </p:nvSpPr>
        <p:spPr>
          <a:xfrm>
            <a:off x="323528" y="3723878"/>
            <a:ext cx="8100392" cy="1200329"/>
          </a:xfrm>
          <a:prstGeom prst="rect">
            <a:avLst/>
          </a:prstGeom>
          <a:noFill/>
        </p:spPr>
        <p:txBody>
          <a:bodyPr wrap="square" rtlCol="0">
            <a:spAutoFit/>
          </a:bodyPr>
          <a:lstStyle/>
          <a:p>
            <a:r>
              <a:rPr lang="it-IT" sz="2400" dirty="0" smtClean="0"/>
              <a:t>La mappa cartacea obbliga l’utente a fermarsi, fare il punto e non sempre dà informazioni esaustive.</a:t>
            </a:r>
          </a:p>
          <a:p>
            <a:r>
              <a:rPr lang="it-IT" sz="2400" dirty="0" smtClean="0"/>
              <a:t>Spesso si è obbligati a chiedere informazioni</a:t>
            </a:r>
            <a:endParaRPr lang="it-IT"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7467600" cy="565571"/>
          </a:xfrm>
        </p:spPr>
        <p:txBody>
          <a:bodyPr/>
          <a:lstStyle/>
          <a:p>
            <a:pPr algn="ctr"/>
            <a:r>
              <a:rPr lang="it-IT" b="1" dirty="0" smtClean="0">
                <a:solidFill>
                  <a:schemeClr val="tx1"/>
                </a:solidFill>
              </a:rPr>
              <a:t>Una soluzione: usare un’app</a:t>
            </a:r>
            <a:endParaRPr lang="it-IT" b="1" dirty="0">
              <a:solidFill>
                <a:schemeClr val="tx1"/>
              </a:solidFill>
            </a:endParaRPr>
          </a:p>
        </p:txBody>
      </p:sp>
      <p:sp>
        <p:nvSpPr>
          <p:cNvPr id="7" name="CasellaDiTesto 6"/>
          <p:cNvSpPr txBox="1"/>
          <p:nvPr/>
        </p:nvSpPr>
        <p:spPr>
          <a:xfrm>
            <a:off x="3347864" y="1203598"/>
            <a:ext cx="5040560" cy="3046988"/>
          </a:xfrm>
          <a:prstGeom prst="rect">
            <a:avLst/>
          </a:prstGeom>
          <a:noFill/>
        </p:spPr>
        <p:txBody>
          <a:bodyPr wrap="square" rtlCol="0">
            <a:spAutoFit/>
          </a:bodyPr>
          <a:lstStyle/>
          <a:p>
            <a:r>
              <a:rPr lang="it-IT" sz="2400" dirty="0" smtClean="0"/>
              <a:t>Ho programmato un </a:t>
            </a:r>
            <a:r>
              <a:rPr lang="it-IT" sz="2400" dirty="0"/>
              <a:t>sistema che, sfruttando i </a:t>
            </a:r>
            <a:r>
              <a:rPr lang="it-IT" sz="2400" i="1" dirty="0"/>
              <a:t>grafi</a:t>
            </a:r>
            <a:r>
              <a:rPr lang="it-IT" sz="2400" dirty="0"/>
              <a:t> e la ricerca del percorso più breve tra due </a:t>
            </a:r>
            <a:r>
              <a:rPr lang="it-IT" sz="2400" i="1" dirty="0"/>
              <a:t>nodi</a:t>
            </a:r>
            <a:r>
              <a:rPr lang="it-IT" sz="2400" dirty="0"/>
              <a:t>, </a:t>
            </a:r>
            <a:r>
              <a:rPr lang="it-IT" sz="2400" dirty="0" smtClean="0"/>
              <a:t>permette all’utente di </a:t>
            </a:r>
            <a:r>
              <a:rPr lang="it-IT" sz="2400" dirty="0"/>
              <a:t>trovare </a:t>
            </a:r>
            <a:r>
              <a:rPr lang="it-IT" sz="2400" dirty="0" smtClean="0"/>
              <a:t>il percorso </a:t>
            </a:r>
            <a:r>
              <a:rPr lang="it-IT" sz="2400" dirty="0"/>
              <a:t>ottimale tra due punti di un edificio senza perdere tempo e senza dover chiedere informazioni a </a:t>
            </a:r>
            <a:r>
              <a:rPr lang="it-IT" sz="2400" dirty="0" smtClean="0"/>
              <a:t>nessuno</a:t>
            </a:r>
            <a:endParaRPr lang="it-IT" sz="2400" dirty="0"/>
          </a:p>
        </p:txBody>
      </p:sp>
      <p:sp>
        <p:nvSpPr>
          <p:cNvPr id="6" name="Segnaposto numero diapositiva 5"/>
          <p:cNvSpPr>
            <a:spLocks noGrp="1"/>
          </p:cNvSpPr>
          <p:nvPr>
            <p:ph type="sldNum" sz="quarter" idx="15"/>
          </p:nvPr>
        </p:nvSpPr>
        <p:spPr/>
        <p:txBody>
          <a:bodyPr/>
          <a:lstStyle/>
          <a:p>
            <a:fld id="{69E18C43-085F-4859-A4C9-206B874F03A4}" type="slidenum">
              <a:rPr lang="it-IT" smtClean="0"/>
              <a:pPr/>
              <a:t>4</a:t>
            </a:fld>
            <a:endParaRPr lang="it-IT" dirty="0"/>
          </a:p>
        </p:txBody>
      </p:sp>
      <p:pic>
        <p:nvPicPr>
          <p:cNvPr id="14337" name="Picture 1"/>
          <p:cNvPicPr>
            <a:picLocks noChangeAspect="1" noChangeArrowheads="1"/>
          </p:cNvPicPr>
          <p:nvPr/>
        </p:nvPicPr>
        <p:blipFill>
          <a:blip r:embed="rId3" cstate="print"/>
          <a:srcRect/>
          <a:stretch>
            <a:fillRect/>
          </a:stretch>
        </p:blipFill>
        <p:spPr bwMode="auto">
          <a:xfrm>
            <a:off x="323528" y="843558"/>
            <a:ext cx="2664296" cy="40578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 name="Gruppo 203"/>
          <p:cNvGrpSpPr/>
          <p:nvPr/>
        </p:nvGrpSpPr>
        <p:grpSpPr>
          <a:xfrm>
            <a:off x="395536" y="1995686"/>
            <a:ext cx="4752528" cy="2592290"/>
            <a:chOff x="2055912" y="2182565"/>
            <a:chExt cx="4800600" cy="2700338"/>
          </a:xfrm>
        </p:grpSpPr>
        <p:pic>
          <p:nvPicPr>
            <p:cNvPr id="12291" name="Picture 3"/>
            <p:cNvPicPr>
              <a:picLocks noChangeAspect="1" noChangeArrowheads="1"/>
            </p:cNvPicPr>
            <p:nvPr/>
          </p:nvPicPr>
          <p:blipFill>
            <a:blip r:embed="rId3" cstate="print"/>
            <a:srcRect/>
            <a:stretch>
              <a:fillRect/>
            </a:stretch>
          </p:blipFill>
          <p:spPr bwMode="auto">
            <a:xfrm>
              <a:off x="2055912" y="2182565"/>
              <a:ext cx="4800600" cy="2700338"/>
            </a:xfrm>
            <a:prstGeom prst="rect">
              <a:avLst/>
            </a:prstGeom>
            <a:noFill/>
            <a:ln w="9525">
              <a:noFill/>
              <a:miter lim="800000"/>
              <a:headEnd/>
              <a:tailEnd/>
            </a:ln>
          </p:spPr>
        </p:pic>
        <p:sp>
          <p:nvSpPr>
            <p:cNvPr id="11" name="Ovale 10"/>
            <p:cNvSpPr/>
            <p:nvPr/>
          </p:nvSpPr>
          <p:spPr>
            <a:xfrm>
              <a:off x="3491880" y="3507854"/>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p:cNvSpPr/>
            <p:nvPr/>
          </p:nvSpPr>
          <p:spPr>
            <a:xfrm>
              <a:off x="3851920" y="3507854"/>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p:cNvSpPr/>
            <p:nvPr/>
          </p:nvSpPr>
          <p:spPr>
            <a:xfrm>
              <a:off x="2915816" y="357986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Ovale 21"/>
            <p:cNvSpPr/>
            <p:nvPr/>
          </p:nvSpPr>
          <p:spPr>
            <a:xfrm>
              <a:off x="3563888" y="408391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vale 22"/>
            <p:cNvSpPr/>
            <p:nvPr/>
          </p:nvSpPr>
          <p:spPr>
            <a:xfrm>
              <a:off x="4499992" y="408391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p:cNvSpPr/>
            <p:nvPr/>
          </p:nvSpPr>
          <p:spPr>
            <a:xfrm>
              <a:off x="4499992" y="3507854"/>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p:cNvSpPr/>
            <p:nvPr/>
          </p:nvSpPr>
          <p:spPr>
            <a:xfrm>
              <a:off x="3851920" y="300379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Ovale 25"/>
            <p:cNvSpPr/>
            <p:nvPr/>
          </p:nvSpPr>
          <p:spPr>
            <a:xfrm>
              <a:off x="4499992" y="2931790"/>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p:cNvSpPr/>
            <p:nvPr/>
          </p:nvSpPr>
          <p:spPr>
            <a:xfrm>
              <a:off x="4860032" y="408391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p:cNvSpPr/>
            <p:nvPr/>
          </p:nvSpPr>
          <p:spPr>
            <a:xfrm>
              <a:off x="4860032" y="3507854"/>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p:cNvSpPr/>
            <p:nvPr/>
          </p:nvSpPr>
          <p:spPr>
            <a:xfrm>
              <a:off x="5220072" y="2931790"/>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e 29"/>
            <p:cNvSpPr/>
            <p:nvPr/>
          </p:nvSpPr>
          <p:spPr>
            <a:xfrm>
              <a:off x="5148064" y="408391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Ovale 30"/>
            <p:cNvSpPr/>
            <p:nvPr/>
          </p:nvSpPr>
          <p:spPr>
            <a:xfrm>
              <a:off x="5220072" y="3507854"/>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9" name="Connettore 2 108"/>
            <p:cNvCxnSpPr>
              <a:stCxn id="11" idx="2"/>
              <a:endCxn id="21" idx="6"/>
            </p:cNvCxnSpPr>
            <p:nvPr/>
          </p:nvCxnSpPr>
          <p:spPr>
            <a:xfrm flipH="1">
              <a:off x="3059832" y="3579862"/>
              <a:ext cx="432048" cy="7200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15" name="Connettore 2 114"/>
            <p:cNvCxnSpPr>
              <a:stCxn id="22" idx="0"/>
              <a:endCxn id="11" idx="4"/>
            </p:cNvCxnSpPr>
            <p:nvPr/>
          </p:nvCxnSpPr>
          <p:spPr>
            <a:xfrm flipH="1" flipV="1">
              <a:off x="3563888" y="3651870"/>
              <a:ext cx="72008" cy="43204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17" name="Connettore 2 116"/>
            <p:cNvCxnSpPr>
              <a:stCxn id="11" idx="6"/>
              <a:endCxn id="20" idx="2"/>
            </p:cNvCxnSpPr>
            <p:nvPr/>
          </p:nvCxnSpPr>
          <p:spPr>
            <a:xfrm>
              <a:off x="3635896" y="3579862"/>
              <a:ext cx="216024"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38" name="Connettore 2 137"/>
            <p:cNvCxnSpPr>
              <a:stCxn id="20" idx="6"/>
              <a:endCxn id="24" idx="2"/>
            </p:cNvCxnSpPr>
            <p:nvPr/>
          </p:nvCxnSpPr>
          <p:spPr>
            <a:xfrm>
              <a:off x="3995936" y="3579862"/>
              <a:ext cx="504056"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40" name="Connettore 2 139"/>
            <p:cNvCxnSpPr>
              <a:stCxn id="24" idx="6"/>
              <a:endCxn id="28" idx="2"/>
            </p:cNvCxnSpPr>
            <p:nvPr/>
          </p:nvCxnSpPr>
          <p:spPr>
            <a:xfrm>
              <a:off x="4644008" y="3579862"/>
              <a:ext cx="216024"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42" name="Connettore 2 141"/>
            <p:cNvCxnSpPr>
              <a:stCxn id="26" idx="4"/>
              <a:endCxn id="24" idx="0"/>
            </p:cNvCxnSpPr>
            <p:nvPr/>
          </p:nvCxnSpPr>
          <p:spPr>
            <a:xfrm>
              <a:off x="4572000" y="3075806"/>
              <a:ext cx="0" cy="43204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44" name="Connettore 2 143"/>
            <p:cNvCxnSpPr>
              <a:stCxn id="28" idx="6"/>
              <a:endCxn id="31" idx="2"/>
            </p:cNvCxnSpPr>
            <p:nvPr/>
          </p:nvCxnSpPr>
          <p:spPr>
            <a:xfrm>
              <a:off x="5004048" y="3579862"/>
              <a:ext cx="216024"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46" name="Connettore 2 145"/>
            <p:cNvCxnSpPr>
              <a:stCxn id="29" idx="4"/>
              <a:endCxn id="31" idx="0"/>
            </p:cNvCxnSpPr>
            <p:nvPr/>
          </p:nvCxnSpPr>
          <p:spPr>
            <a:xfrm>
              <a:off x="5292080" y="3075806"/>
              <a:ext cx="0" cy="43204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48" name="Connettore 2 147"/>
            <p:cNvCxnSpPr>
              <a:stCxn id="24" idx="4"/>
              <a:endCxn id="23" idx="0"/>
            </p:cNvCxnSpPr>
            <p:nvPr/>
          </p:nvCxnSpPr>
          <p:spPr>
            <a:xfrm>
              <a:off x="4572000" y="3651870"/>
              <a:ext cx="0" cy="43204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50" name="Connettore 2 149"/>
            <p:cNvCxnSpPr>
              <a:stCxn id="28" idx="4"/>
              <a:endCxn id="27" idx="0"/>
            </p:cNvCxnSpPr>
            <p:nvPr/>
          </p:nvCxnSpPr>
          <p:spPr>
            <a:xfrm>
              <a:off x="4932040" y="3651870"/>
              <a:ext cx="0" cy="43204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52" name="Connettore 2 151"/>
            <p:cNvCxnSpPr>
              <a:stCxn id="31" idx="4"/>
              <a:endCxn id="30" idx="0"/>
            </p:cNvCxnSpPr>
            <p:nvPr/>
          </p:nvCxnSpPr>
          <p:spPr>
            <a:xfrm flipH="1">
              <a:off x="5220072" y="3651870"/>
              <a:ext cx="72008" cy="43204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00" name="Connettore 2 199"/>
            <p:cNvCxnSpPr>
              <a:stCxn id="25" idx="4"/>
              <a:endCxn id="20" idx="0"/>
            </p:cNvCxnSpPr>
            <p:nvPr/>
          </p:nvCxnSpPr>
          <p:spPr>
            <a:xfrm>
              <a:off x="3923928" y="3147814"/>
              <a:ext cx="0" cy="36004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grpSp>
      <p:sp>
        <p:nvSpPr>
          <p:cNvPr id="2" name="Titolo 1"/>
          <p:cNvSpPr>
            <a:spLocks noGrp="1"/>
          </p:cNvSpPr>
          <p:nvPr>
            <p:ph type="title"/>
          </p:nvPr>
        </p:nvSpPr>
        <p:spPr>
          <a:xfrm>
            <a:off x="457200" y="205979"/>
            <a:ext cx="7467600" cy="565571"/>
          </a:xfrm>
        </p:spPr>
        <p:txBody>
          <a:bodyPr vert="horz" anchor="b">
            <a:normAutofit/>
          </a:bodyPr>
          <a:lstStyle/>
          <a:p>
            <a:pPr algn="ctr"/>
            <a:r>
              <a:rPr lang="it-IT" b="1" dirty="0" smtClean="0">
                <a:solidFill>
                  <a:schemeClr val="tx1"/>
                </a:solidFill>
              </a:rPr>
              <a:t>Come?</a:t>
            </a:r>
            <a:endParaRPr lang="it-IT" b="1" dirty="0">
              <a:solidFill>
                <a:schemeClr val="tx1"/>
              </a:solidFill>
            </a:endParaRPr>
          </a:p>
        </p:txBody>
      </p:sp>
      <p:sp>
        <p:nvSpPr>
          <p:cNvPr id="6" name="Segnaposto numero diapositiva 5"/>
          <p:cNvSpPr>
            <a:spLocks noGrp="1"/>
          </p:cNvSpPr>
          <p:nvPr>
            <p:ph type="sldNum" sz="quarter" idx="15"/>
          </p:nvPr>
        </p:nvSpPr>
        <p:spPr/>
        <p:txBody>
          <a:bodyPr/>
          <a:lstStyle/>
          <a:p>
            <a:fld id="{69E18C43-085F-4859-A4C9-206B874F03A4}" type="slidenum">
              <a:rPr lang="it-IT" smtClean="0"/>
              <a:pPr/>
              <a:t>5</a:t>
            </a:fld>
            <a:endParaRPr lang="it-IT"/>
          </a:p>
        </p:txBody>
      </p:sp>
      <p:sp>
        <p:nvSpPr>
          <p:cNvPr id="5" name="CasellaDiTesto 4"/>
          <p:cNvSpPr txBox="1"/>
          <p:nvPr/>
        </p:nvSpPr>
        <p:spPr>
          <a:xfrm>
            <a:off x="755576" y="1275606"/>
            <a:ext cx="7344816" cy="646331"/>
          </a:xfrm>
          <a:prstGeom prst="rect">
            <a:avLst/>
          </a:prstGeom>
          <a:noFill/>
        </p:spPr>
        <p:txBody>
          <a:bodyPr wrap="square" rtlCol="0">
            <a:spAutoFit/>
          </a:bodyPr>
          <a:lstStyle/>
          <a:p>
            <a:r>
              <a:rPr lang="it-IT" dirty="0" smtClean="0"/>
              <a:t>Un edificio viene trasformato in un grafo dove ogni stanza è un nodo ed ogni percorso da una stanza all’altra è un arco</a:t>
            </a:r>
            <a:endParaRPr lang="it-IT" dirty="0"/>
          </a:p>
        </p:txBody>
      </p:sp>
      <p:cxnSp>
        <p:nvCxnSpPr>
          <p:cNvPr id="214" name="Connettore 2 213"/>
          <p:cNvCxnSpPr/>
          <p:nvPr/>
        </p:nvCxnSpPr>
        <p:spPr>
          <a:xfrm>
            <a:off x="5148064" y="2283718"/>
            <a:ext cx="43204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6" name="CasellaDiTesto 215"/>
          <p:cNvSpPr txBox="1"/>
          <p:nvPr/>
        </p:nvSpPr>
        <p:spPr>
          <a:xfrm>
            <a:off x="5724128" y="2139702"/>
            <a:ext cx="2376264" cy="307777"/>
          </a:xfrm>
          <a:prstGeom prst="rect">
            <a:avLst/>
          </a:prstGeom>
          <a:noFill/>
        </p:spPr>
        <p:txBody>
          <a:bodyPr wrap="square" rtlCol="0">
            <a:spAutoFit/>
          </a:bodyPr>
          <a:lstStyle/>
          <a:p>
            <a:r>
              <a:rPr lang="it-IT" sz="1400" dirty="0" smtClean="0"/>
              <a:t>Arco</a:t>
            </a:r>
            <a:endParaRPr lang="it-IT" sz="1400" dirty="0"/>
          </a:p>
        </p:txBody>
      </p:sp>
      <p:sp>
        <p:nvSpPr>
          <p:cNvPr id="217" name="Ovale 216"/>
          <p:cNvSpPr/>
          <p:nvPr/>
        </p:nvSpPr>
        <p:spPr>
          <a:xfrm>
            <a:off x="5292080" y="2571750"/>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8" name="CasellaDiTesto 217"/>
          <p:cNvSpPr txBox="1"/>
          <p:nvPr/>
        </p:nvSpPr>
        <p:spPr>
          <a:xfrm>
            <a:off x="5724128" y="2571750"/>
            <a:ext cx="1656184" cy="307777"/>
          </a:xfrm>
          <a:prstGeom prst="rect">
            <a:avLst/>
          </a:prstGeom>
          <a:noFill/>
        </p:spPr>
        <p:txBody>
          <a:bodyPr wrap="square" rtlCol="0">
            <a:spAutoFit/>
          </a:bodyPr>
          <a:lstStyle/>
          <a:p>
            <a:r>
              <a:rPr lang="it-IT" sz="1400" dirty="0" smtClean="0"/>
              <a:t>Nodo</a:t>
            </a:r>
            <a:endParaRPr lang="it-IT" dirty="0"/>
          </a:p>
        </p:txBody>
      </p:sp>
      <p:sp>
        <p:nvSpPr>
          <p:cNvPr id="219" name="CasellaDiTesto 218"/>
          <p:cNvSpPr txBox="1"/>
          <p:nvPr/>
        </p:nvSpPr>
        <p:spPr>
          <a:xfrm>
            <a:off x="4788024" y="3363838"/>
            <a:ext cx="3600400" cy="954107"/>
          </a:xfrm>
          <a:prstGeom prst="rect">
            <a:avLst/>
          </a:prstGeom>
          <a:noFill/>
        </p:spPr>
        <p:txBody>
          <a:bodyPr wrap="square" rtlCol="0">
            <a:spAutoFit/>
          </a:bodyPr>
          <a:lstStyle/>
          <a:p>
            <a:r>
              <a:rPr lang="it-IT" sz="1400" dirty="0" smtClean="0"/>
              <a:t>Ogni arco è monodirezionale.</a:t>
            </a:r>
            <a:br>
              <a:rPr lang="it-IT" sz="1400" dirty="0" smtClean="0"/>
            </a:br>
            <a:r>
              <a:rPr lang="it-IT" sz="1400" dirty="0" smtClean="0"/>
              <a:t>Questo permette al sistema di indicare all’utente la svolta da prendere esprimendosi in termini “destra – sinistra”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7467600" cy="565571"/>
          </a:xfrm>
        </p:spPr>
        <p:txBody>
          <a:bodyPr vert="horz" anchor="b">
            <a:normAutofit/>
          </a:bodyPr>
          <a:lstStyle/>
          <a:p>
            <a:pPr algn="ctr"/>
            <a:r>
              <a:rPr lang="it-IT" b="1" dirty="0" smtClean="0">
                <a:solidFill>
                  <a:schemeClr val="tx1"/>
                </a:solidFill>
              </a:rPr>
              <a:t>Come funziona il sistema - lato utente</a:t>
            </a:r>
            <a:endParaRPr lang="it-IT" b="1" dirty="0">
              <a:solidFill>
                <a:schemeClr val="tx1"/>
              </a:solidFill>
            </a:endParaRPr>
          </a:p>
        </p:txBody>
      </p:sp>
      <p:sp>
        <p:nvSpPr>
          <p:cNvPr id="6" name="Segnaposto numero diapositiva 5"/>
          <p:cNvSpPr>
            <a:spLocks noGrp="1"/>
          </p:cNvSpPr>
          <p:nvPr>
            <p:ph type="sldNum" sz="quarter" idx="15"/>
          </p:nvPr>
        </p:nvSpPr>
        <p:spPr/>
        <p:txBody>
          <a:bodyPr/>
          <a:lstStyle/>
          <a:p>
            <a:fld id="{69E18C43-085F-4859-A4C9-206B874F03A4}" type="slidenum">
              <a:rPr lang="it-IT" smtClean="0"/>
              <a:pPr/>
              <a:t>6</a:t>
            </a:fld>
            <a:endParaRPr lang="it-IT" dirty="0"/>
          </a:p>
        </p:txBody>
      </p:sp>
      <p:pic>
        <p:nvPicPr>
          <p:cNvPr id="10241" name="Picture 1"/>
          <p:cNvPicPr>
            <a:picLocks noChangeAspect="1" noChangeArrowheads="1"/>
          </p:cNvPicPr>
          <p:nvPr/>
        </p:nvPicPr>
        <p:blipFill>
          <a:blip r:embed="rId3" cstate="print"/>
          <a:srcRect/>
          <a:stretch>
            <a:fillRect/>
          </a:stretch>
        </p:blipFill>
        <p:spPr bwMode="auto">
          <a:xfrm>
            <a:off x="3203848" y="915566"/>
            <a:ext cx="2566115" cy="26642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42" name="Picture 2"/>
          <p:cNvPicPr>
            <a:picLocks noChangeAspect="1" noChangeArrowheads="1"/>
          </p:cNvPicPr>
          <p:nvPr/>
        </p:nvPicPr>
        <p:blipFill>
          <a:blip r:embed="rId4" cstate="print"/>
          <a:srcRect/>
          <a:stretch>
            <a:fillRect/>
          </a:stretch>
        </p:blipFill>
        <p:spPr bwMode="auto">
          <a:xfrm>
            <a:off x="6012160" y="915566"/>
            <a:ext cx="2526521" cy="2736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asellaDiTesto 8"/>
          <p:cNvSpPr txBox="1"/>
          <p:nvPr/>
        </p:nvSpPr>
        <p:spPr>
          <a:xfrm>
            <a:off x="251520" y="3795886"/>
            <a:ext cx="2736304" cy="1169551"/>
          </a:xfrm>
          <a:prstGeom prst="rect">
            <a:avLst/>
          </a:prstGeom>
          <a:noFill/>
        </p:spPr>
        <p:txBody>
          <a:bodyPr wrap="square" rtlCol="0">
            <a:spAutoFit/>
          </a:bodyPr>
          <a:lstStyle/>
          <a:p>
            <a:r>
              <a:rPr lang="it-IT" sz="1400" dirty="0" smtClean="0"/>
              <a:t>All’utente vengono richiesti:</a:t>
            </a:r>
          </a:p>
          <a:p>
            <a:r>
              <a:rPr lang="it-IT" sz="1400" dirty="0" smtClean="0"/>
              <a:t>1) La lingua</a:t>
            </a:r>
          </a:p>
          <a:p>
            <a:r>
              <a:rPr lang="it-IT" sz="1400" dirty="0" smtClean="0"/>
              <a:t>2) Il punto in cui si trova </a:t>
            </a:r>
          </a:p>
          <a:p>
            <a:r>
              <a:rPr lang="it-IT" sz="1400" dirty="0" smtClean="0"/>
              <a:t>3) Dove vuole arrivare </a:t>
            </a:r>
          </a:p>
          <a:p>
            <a:r>
              <a:rPr lang="it-IT" sz="1400" dirty="0" smtClean="0"/>
              <a:t>4) Se necessita di agevolazioni</a:t>
            </a:r>
          </a:p>
        </p:txBody>
      </p:sp>
      <p:pic>
        <p:nvPicPr>
          <p:cNvPr id="10243" name="Picture 3"/>
          <p:cNvPicPr>
            <a:picLocks noChangeAspect="1" noChangeArrowheads="1"/>
          </p:cNvPicPr>
          <p:nvPr/>
        </p:nvPicPr>
        <p:blipFill>
          <a:blip r:embed="rId5" cstate="print"/>
          <a:srcRect/>
          <a:stretch>
            <a:fillRect/>
          </a:stretch>
        </p:blipFill>
        <p:spPr bwMode="auto">
          <a:xfrm>
            <a:off x="323528" y="987574"/>
            <a:ext cx="2592288" cy="26020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CasellaDiTesto 10"/>
          <p:cNvSpPr txBox="1"/>
          <p:nvPr/>
        </p:nvSpPr>
        <p:spPr>
          <a:xfrm>
            <a:off x="3203848" y="3795886"/>
            <a:ext cx="2592288" cy="1169551"/>
          </a:xfrm>
          <a:prstGeom prst="rect">
            <a:avLst/>
          </a:prstGeom>
          <a:noFill/>
        </p:spPr>
        <p:txBody>
          <a:bodyPr wrap="square" rtlCol="0">
            <a:spAutoFit/>
          </a:bodyPr>
          <a:lstStyle/>
          <a:p>
            <a:r>
              <a:rPr lang="it-IT" sz="1400" dirty="0" smtClean="0"/>
              <a:t>All’utente viene mostrato passo per passo come raggiungere la destinazione richiesta attraverso indicazioni testuali e immagini</a:t>
            </a:r>
            <a:endParaRPr lang="it-IT" sz="1400" dirty="0"/>
          </a:p>
        </p:txBody>
      </p:sp>
      <p:sp>
        <p:nvSpPr>
          <p:cNvPr id="12" name="CasellaDiTesto 11"/>
          <p:cNvSpPr txBox="1"/>
          <p:nvPr/>
        </p:nvSpPr>
        <p:spPr>
          <a:xfrm>
            <a:off x="5940152" y="3795886"/>
            <a:ext cx="2592288" cy="1169551"/>
          </a:xfrm>
          <a:prstGeom prst="rect">
            <a:avLst/>
          </a:prstGeom>
          <a:noFill/>
        </p:spPr>
        <p:txBody>
          <a:bodyPr wrap="square" rtlCol="0">
            <a:spAutoFit/>
          </a:bodyPr>
          <a:lstStyle/>
          <a:p>
            <a:r>
              <a:rPr lang="it-IT" sz="1400" dirty="0" smtClean="0"/>
              <a:t>L’amministratore, tramite questa pagina può aggiungere, rinominare, eliminare e modificare </a:t>
            </a:r>
            <a:br>
              <a:rPr lang="it-IT" sz="1400" dirty="0" smtClean="0"/>
            </a:br>
            <a:r>
              <a:rPr lang="it-IT" sz="1400" dirty="0" smtClean="0"/>
              <a:t>i nodi del grafo</a:t>
            </a:r>
            <a:endParaRPr lang="it-IT"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5"/>
          </p:nvPr>
        </p:nvSpPr>
        <p:spPr/>
        <p:txBody>
          <a:bodyPr/>
          <a:lstStyle/>
          <a:p>
            <a:fld id="{69E18C43-085F-4859-A4C9-206B874F03A4}" type="slidenum">
              <a:rPr lang="it-IT" smtClean="0"/>
              <a:pPr/>
              <a:t>7</a:t>
            </a:fld>
            <a:endParaRPr lang="it-IT"/>
          </a:p>
        </p:txBody>
      </p:sp>
      <p:sp>
        <p:nvSpPr>
          <p:cNvPr id="5" name="Titolo 1"/>
          <p:cNvSpPr>
            <a:spLocks noGrp="1"/>
          </p:cNvSpPr>
          <p:nvPr>
            <p:ph type="title"/>
          </p:nvPr>
        </p:nvSpPr>
        <p:spPr>
          <a:xfrm>
            <a:off x="457200" y="205979"/>
            <a:ext cx="7467600" cy="565571"/>
          </a:xfrm>
        </p:spPr>
        <p:txBody>
          <a:bodyPr vert="horz" anchor="b">
            <a:normAutofit/>
          </a:bodyPr>
          <a:lstStyle/>
          <a:p>
            <a:pPr algn="ctr"/>
            <a:r>
              <a:rPr lang="it-IT" b="1" dirty="0" smtClean="0">
                <a:solidFill>
                  <a:schemeClr val="tx1"/>
                </a:solidFill>
              </a:rPr>
              <a:t>Come funziona il sistema - lato server</a:t>
            </a:r>
            <a:endParaRPr lang="it-IT" b="1" dirty="0">
              <a:solidFill>
                <a:schemeClr val="tx1"/>
              </a:solidFill>
            </a:endParaRPr>
          </a:p>
        </p:txBody>
      </p:sp>
      <p:sp>
        <p:nvSpPr>
          <p:cNvPr id="7" name="Rettangolo 6"/>
          <p:cNvSpPr/>
          <p:nvPr/>
        </p:nvSpPr>
        <p:spPr>
          <a:xfrm>
            <a:off x="179512" y="3507854"/>
            <a:ext cx="2520280" cy="1384995"/>
          </a:xfrm>
          <a:prstGeom prst="rect">
            <a:avLst/>
          </a:prstGeom>
        </p:spPr>
        <p:txBody>
          <a:bodyPr wrap="square">
            <a:spAutoFit/>
          </a:bodyPr>
          <a:lstStyle/>
          <a:p>
            <a:r>
              <a:rPr lang="it-IT" sz="1400" dirty="0" smtClean="0"/>
              <a:t>I menù vengono popolati automaticamente con i nomi di tutti i landmark presenti nel sistema grazie ad un codice PHP che legge il file </a:t>
            </a:r>
            <a:r>
              <a:rPr lang="it-IT" sz="1400" i="1" dirty="0" err="1" smtClean="0"/>
              <a:t>nodi.txt</a:t>
            </a:r>
            <a:r>
              <a:rPr lang="it-IT" sz="1400" i="1" dirty="0" smtClean="0"/>
              <a:t> </a:t>
            </a:r>
            <a:r>
              <a:rPr lang="it-IT" sz="1400" dirty="0" smtClean="0"/>
              <a:t>contenente i nomi</a:t>
            </a:r>
            <a:endParaRPr lang="it-IT" sz="1400" dirty="0"/>
          </a:p>
        </p:txBody>
      </p:sp>
      <p:sp>
        <p:nvSpPr>
          <p:cNvPr id="8" name="Rettangolo 7"/>
          <p:cNvSpPr/>
          <p:nvPr/>
        </p:nvSpPr>
        <p:spPr>
          <a:xfrm>
            <a:off x="2771800" y="3543062"/>
            <a:ext cx="3528392" cy="1384995"/>
          </a:xfrm>
          <a:prstGeom prst="rect">
            <a:avLst/>
          </a:prstGeom>
        </p:spPr>
        <p:txBody>
          <a:bodyPr wrap="square">
            <a:spAutoFit/>
          </a:bodyPr>
          <a:lstStyle/>
          <a:p>
            <a:r>
              <a:rPr lang="it-IT" sz="1400" dirty="0" smtClean="0"/>
              <a:t>Con il tasto “cerca” viene lanciato il</a:t>
            </a:r>
            <a:br>
              <a:rPr lang="it-IT" sz="1400" dirty="0" smtClean="0"/>
            </a:br>
            <a:r>
              <a:rPr lang="it-IT" sz="1400" dirty="0" smtClean="0"/>
              <a:t>codice </a:t>
            </a:r>
            <a:r>
              <a:rPr lang="it-IT" sz="1400" i="1" dirty="0" err="1" smtClean="0"/>
              <a:t>main.py</a:t>
            </a:r>
            <a:r>
              <a:rPr lang="it-IT" sz="1400" dirty="0" smtClean="0"/>
              <a:t>, con i parametri: </a:t>
            </a:r>
          </a:p>
          <a:p>
            <a:pPr algn="just">
              <a:buFont typeface="Wingdings" pitchFamily="2" charset="2"/>
              <a:buChar char="Ø"/>
            </a:pPr>
            <a:r>
              <a:rPr lang="it-IT" sz="1400" dirty="0" smtClean="0"/>
              <a:t> </a:t>
            </a:r>
            <a:r>
              <a:rPr lang="it-IT" sz="1400" i="1" dirty="0" smtClean="0"/>
              <a:t>start </a:t>
            </a:r>
            <a:r>
              <a:rPr lang="it-IT" sz="1400" dirty="0" smtClean="0"/>
              <a:t>(luogo dove l’utente si trova) </a:t>
            </a:r>
          </a:p>
          <a:p>
            <a:pPr algn="just">
              <a:buFont typeface="Wingdings" pitchFamily="2" charset="2"/>
              <a:buChar char="Ø"/>
            </a:pPr>
            <a:r>
              <a:rPr lang="it-IT" sz="1400" dirty="0" smtClean="0"/>
              <a:t> </a:t>
            </a:r>
            <a:r>
              <a:rPr lang="it-IT" sz="1400" i="1" dirty="0" err="1" smtClean="0"/>
              <a:t>finish</a:t>
            </a:r>
            <a:r>
              <a:rPr lang="it-IT" sz="1400" dirty="0" smtClean="0"/>
              <a:t> (luogo dove l’utente vuole andare) </a:t>
            </a:r>
          </a:p>
          <a:p>
            <a:pPr>
              <a:buFont typeface="Wingdings" pitchFamily="2" charset="2"/>
              <a:buChar char="Ø"/>
            </a:pPr>
            <a:r>
              <a:rPr lang="it-IT" sz="1400" i="1" dirty="0" smtClean="0"/>
              <a:t> vista</a:t>
            </a:r>
            <a:r>
              <a:rPr lang="it-IT" sz="1400" dirty="0" smtClean="0"/>
              <a:t> (indica se l’utente è non vedente) </a:t>
            </a:r>
          </a:p>
          <a:p>
            <a:pPr>
              <a:buFont typeface="Wingdings" pitchFamily="2" charset="2"/>
              <a:buChar char="Ø"/>
            </a:pPr>
            <a:r>
              <a:rPr lang="it-IT" sz="1400" i="1" dirty="0" smtClean="0"/>
              <a:t> moto</a:t>
            </a:r>
            <a:r>
              <a:rPr lang="it-IT" sz="1400" dirty="0" smtClean="0"/>
              <a:t> (se l’utente ha problemi motori) </a:t>
            </a:r>
          </a:p>
        </p:txBody>
      </p:sp>
      <p:sp>
        <p:nvSpPr>
          <p:cNvPr id="9" name="CasellaDiTesto 8"/>
          <p:cNvSpPr txBox="1"/>
          <p:nvPr/>
        </p:nvSpPr>
        <p:spPr>
          <a:xfrm>
            <a:off x="6516216" y="3507854"/>
            <a:ext cx="1584176" cy="1169551"/>
          </a:xfrm>
          <a:prstGeom prst="rect">
            <a:avLst/>
          </a:prstGeom>
          <a:noFill/>
        </p:spPr>
        <p:txBody>
          <a:bodyPr wrap="square" rtlCol="0">
            <a:spAutoFit/>
          </a:bodyPr>
          <a:lstStyle/>
          <a:p>
            <a:r>
              <a:rPr lang="it-IT" sz="1400" dirty="0" smtClean="0"/>
              <a:t>Viene presentata una lista di azioni da compiere per raggiungere il luogo desiderato</a:t>
            </a:r>
            <a:endParaRPr lang="it-IT" sz="1400" dirty="0"/>
          </a:p>
        </p:txBody>
      </p:sp>
      <p:pic>
        <p:nvPicPr>
          <p:cNvPr id="8193" name="Picture 1"/>
          <p:cNvPicPr>
            <a:picLocks noChangeAspect="1" noChangeArrowheads="1"/>
          </p:cNvPicPr>
          <p:nvPr/>
        </p:nvPicPr>
        <p:blipFill>
          <a:blip r:embed="rId3" cstate="print"/>
          <a:srcRect/>
          <a:stretch>
            <a:fillRect/>
          </a:stretch>
        </p:blipFill>
        <p:spPr bwMode="auto">
          <a:xfrm>
            <a:off x="467544" y="843558"/>
            <a:ext cx="7765418" cy="25684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7467600" cy="637579"/>
          </a:xfrm>
        </p:spPr>
        <p:txBody>
          <a:bodyPr vert="horz" anchor="b">
            <a:normAutofit/>
          </a:bodyPr>
          <a:lstStyle/>
          <a:p>
            <a:pPr algn="ctr"/>
            <a:r>
              <a:rPr lang="it-IT" b="1" dirty="0" smtClean="0">
                <a:solidFill>
                  <a:schemeClr val="tx1"/>
                </a:solidFill>
              </a:rPr>
              <a:t>Casi particolari</a:t>
            </a:r>
            <a:endParaRPr lang="it-IT" b="1" dirty="0">
              <a:solidFill>
                <a:schemeClr val="tx1"/>
              </a:solidFill>
            </a:endParaRPr>
          </a:p>
        </p:txBody>
      </p:sp>
      <p:sp>
        <p:nvSpPr>
          <p:cNvPr id="6" name="Segnaposto numero diapositiva 5"/>
          <p:cNvSpPr>
            <a:spLocks noGrp="1"/>
          </p:cNvSpPr>
          <p:nvPr>
            <p:ph type="sldNum" sz="quarter" idx="15"/>
          </p:nvPr>
        </p:nvSpPr>
        <p:spPr/>
        <p:txBody>
          <a:bodyPr/>
          <a:lstStyle/>
          <a:p>
            <a:fld id="{69E18C43-085F-4859-A4C9-206B874F03A4}" type="slidenum">
              <a:rPr lang="it-IT" smtClean="0"/>
              <a:pPr/>
              <a:t>8</a:t>
            </a:fld>
            <a:endParaRPr lang="it-IT"/>
          </a:p>
        </p:txBody>
      </p:sp>
      <p:pic>
        <p:nvPicPr>
          <p:cNvPr id="6147" name="Picture 3"/>
          <p:cNvPicPr>
            <a:picLocks noChangeAspect="1" noChangeArrowheads="1"/>
          </p:cNvPicPr>
          <p:nvPr/>
        </p:nvPicPr>
        <p:blipFill>
          <a:blip r:embed="rId3" cstate="print"/>
          <a:srcRect/>
          <a:stretch>
            <a:fillRect/>
          </a:stretch>
        </p:blipFill>
        <p:spPr bwMode="auto">
          <a:xfrm>
            <a:off x="3203848" y="1059582"/>
            <a:ext cx="2952328" cy="25961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48" name="Picture 4"/>
          <p:cNvPicPr>
            <a:picLocks noChangeAspect="1" noChangeArrowheads="1"/>
          </p:cNvPicPr>
          <p:nvPr/>
        </p:nvPicPr>
        <p:blipFill>
          <a:blip r:embed="rId4" cstate="print"/>
          <a:srcRect/>
          <a:stretch>
            <a:fillRect/>
          </a:stretch>
        </p:blipFill>
        <p:spPr bwMode="auto">
          <a:xfrm>
            <a:off x="6516216" y="1059582"/>
            <a:ext cx="2019573" cy="20676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asellaDiTesto 9"/>
          <p:cNvSpPr txBox="1"/>
          <p:nvPr/>
        </p:nvSpPr>
        <p:spPr>
          <a:xfrm>
            <a:off x="251520" y="3867894"/>
            <a:ext cx="2520280" cy="1169551"/>
          </a:xfrm>
          <a:prstGeom prst="rect">
            <a:avLst/>
          </a:prstGeom>
          <a:noFill/>
        </p:spPr>
        <p:txBody>
          <a:bodyPr wrap="square" rtlCol="0">
            <a:spAutoFit/>
          </a:bodyPr>
          <a:lstStyle/>
          <a:p>
            <a:r>
              <a:rPr lang="it-IT" sz="1400" dirty="0" smtClean="0"/>
              <a:t>In caso di disabilità visiva, la pagina del risultato appare senza immagini ed al loro posto vengono visualizzate le relative descrizioni</a:t>
            </a:r>
            <a:endParaRPr lang="it-IT" sz="1400" dirty="0"/>
          </a:p>
        </p:txBody>
      </p:sp>
      <p:sp>
        <p:nvSpPr>
          <p:cNvPr id="11" name="CasellaDiTesto 10"/>
          <p:cNvSpPr txBox="1"/>
          <p:nvPr/>
        </p:nvSpPr>
        <p:spPr>
          <a:xfrm>
            <a:off x="3203848" y="3939902"/>
            <a:ext cx="2952328" cy="954107"/>
          </a:xfrm>
          <a:prstGeom prst="rect">
            <a:avLst/>
          </a:prstGeom>
          <a:noFill/>
        </p:spPr>
        <p:txBody>
          <a:bodyPr wrap="square" rtlCol="0">
            <a:spAutoFit/>
          </a:bodyPr>
          <a:lstStyle/>
          <a:p>
            <a:r>
              <a:rPr lang="it-IT" sz="1400" dirty="0" smtClean="0"/>
              <a:t>In caso di disabilità motoria, il sistema cerca un percorso alternativo senza barriere architettoniche</a:t>
            </a:r>
            <a:endParaRPr lang="it-IT" sz="1400" dirty="0"/>
          </a:p>
        </p:txBody>
      </p:sp>
      <p:sp>
        <p:nvSpPr>
          <p:cNvPr id="12" name="CasellaDiTesto 11"/>
          <p:cNvSpPr txBox="1"/>
          <p:nvPr/>
        </p:nvSpPr>
        <p:spPr>
          <a:xfrm>
            <a:off x="6516216" y="3507854"/>
            <a:ext cx="2232248" cy="1077218"/>
          </a:xfrm>
          <a:prstGeom prst="rect">
            <a:avLst/>
          </a:prstGeom>
          <a:noFill/>
        </p:spPr>
        <p:txBody>
          <a:bodyPr wrap="square" rtlCol="0">
            <a:spAutoFit/>
          </a:bodyPr>
          <a:lstStyle/>
          <a:p>
            <a:r>
              <a:rPr lang="it-IT" sz="1600" dirty="0" smtClean="0"/>
              <a:t>Per utenti stranieri, è possibile visualizzare il sistema in varie lingue</a:t>
            </a:r>
            <a:endParaRPr lang="it-IT" sz="1600" dirty="0"/>
          </a:p>
        </p:txBody>
      </p:sp>
      <p:pic>
        <p:nvPicPr>
          <p:cNvPr id="6149" name="Picture 5"/>
          <p:cNvPicPr>
            <a:picLocks noChangeAspect="1" noChangeArrowheads="1"/>
          </p:cNvPicPr>
          <p:nvPr/>
        </p:nvPicPr>
        <p:blipFill>
          <a:blip r:embed="rId5" cstate="print"/>
          <a:srcRect/>
          <a:stretch>
            <a:fillRect/>
          </a:stretch>
        </p:blipFill>
        <p:spPr bwMode="auto">
          <a:xfrm>
            <a:off x="323528" y="987574"/>
            <a:ext cx="2496506" cy="26642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3568" y="195486"/>
            <a:ext cx="7467600" cy="565571"/>
          </a:xfrm>
        </p:spPr>
        <p:txBody>
          <a:bodyPr vert="horz" anchor="b">
            <a:normAutofit/>
          </a:bodyPr>
          <a:lstStyle/>
          <a:p>
            <a:pPr algn="ctr"/>
            <a:r>
              <a:rPr lang="it-IT" b="1" dirty="0" smtClean="0">
                <a:solidFill>
                  <a:schemeClr val="tx1"/>
                </a:solidFill>
              </a:rPr>
              <a:t>Punti di forza e punti di debolezza</a:t>
            </a:r>
            <a:endParaRPr lang="it-IT" b="1" dirty="0">
              <a:solidFill>
                <a:schemeClr val="tx1"/>
              </a:solidFill>
            </a:endParaRPr>
          </a:p>
        </p:txBody>
      </p:sp>
      <p:sp>
        <p:nvSpPr>
          <p:cNvPr id="6" name="Segnaposto numero diapositiva 5"/>
          <p:cNvSpPr>
            <a:spLocks noGrp="1"/>
          </p:cNvSpPr>
          <p:nvPr>
            <p:ph type="sldNum" sz="quarter" idx="15"/>
          </p:nvPr>
        </p:nvSpPr>
        <p:spPr/>
        <p:txBody>
          <a:bodyPr/>
          <a:lstStyle/>
          <a:p>
            <a:fld id="{69E18C43-085F-4859-A4C9-206B874F03A4}" type="slidenum">
              <a:rPr lang="it-IT" smtClean="0"/>
              <a:pPr/>
              <a:t>9</a:t>
            </a:fld>
            <a:endParaRPr lang="it-IT"/>
          </a:p>
        </p:txBody>
      </p:sp>
      <p:pic>
        <p:nvPicPr>
          <p:cNvPr id="4097" name="Picture 1"/>
          <p:cNvPicPr>
            <a:picLocks noChangeAspect="1" noChangeArrowheads="1"/>
          </p:cNvPicPr>
          <p:nvPr/>
        </p:nvPicPr>
        <p:blipFill>
          <a:blip r:embed="rId3" cstate="print"/>
          <a:srcRect/>
          <a:stretch>
            <a:fillRect/>
          </a:stretch>
        </p:blipFill>
        <p:spPr bwMode="auto">
          <a:xfrm>
            <a:off x="323528" y="123478"/>
            <a:ext cx="781932" cy="792088"/>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7740352" y="123478"/>
            <a:ext cx="807320" cy="802243"/>
          </a:xfrm>
          <a:prstGeom prst="rect">
            <a:avLst/>
          </a:prstGeom>
          <a:noFill/>
          <a:ln w="9525">
            <a:noFill/>
            <a:miter lim="800000"/>
            <a:headEnd/>
            <a:tailEnd/>
          </a:ln>
        </p:spPr>
      </p:pic>
      <p:sp>
        <p:nvSpPr>
          <p:cNvPr id="7" name="Rettangolo 6"/>
          <p:cNvSpPr/>
          <p:nvPr/>
        </p:nvSpPr>
        <p:spPr>
          <a:xfrm>
            <a:off x="179512" y="1059582"/>
            <a:ext cx="4248472" cy="3539430"/>
          </a:xfrm>
          <a:prstGeom prst="rect">
            <a:avLst/>
          </a:prstGeom>
        </p:spPr>
        <p:txBody>
          <a:bodyPr wrap="square">
            <a:spAutoFit/>
          </a:bodyPr>
          <a:lstStyle/>
          <a:p>
            <a:endParaRPr lang="it-IT" sz="1400" dirty="0" smtClean="0"/>
          </a:p>
          <a:p>
            <a:r>
              <a:rPr lang="it-IT" sz="1400" dirty="0" smtClean="0"/>
              <a:t>1) L’utente richiede il download del risultato in un unico momento. È molto utile nel caso manchi la copertura di rete</a:t>
            </a:r>
            <a:br>
              <a:rPr lang="it-IT" sz="1400" dirty="0" smtClean="0"/>
            </a:br>
            <a:endParaRPr lang="it-IT" sz="1400" dirty="0" smtClean="0"/>
          </a:p>
          <a:p>
            <a:r>
              <a:rPr lang="it-IT" sz="1400" dirty="0" smtClean="0"/>
              <a:t>2) L’app android non ha bisogno di essere modificata neanche in caso di grossi aggiornamenti grafici del sistema. </a:t>
            </a:r>
            <a:br>
              <a:rPr lang="it-IT" sz="1400" dirty="0" smtClean="0"/>
            </a:br>
            <a:endParaRPr lang="it-IT" sz="1400" dirty="0" smtClean="0"/>
          </a:p>
          <a:p>
            <a:r>
              <a:rPr lang="it-IT" sz="1400" dirty="0" smtClean="0"/>
              <a:t>3) Il sistema può rivelarsi utile nel gestire ordinatamente le masse di pedoni: si possono rendere alcuni tratti a senso unico per permettere di mantenere il “distanziamento sociale”</a:t>
            </a:r>
            <a:br>
              <a:rPr lang="it-IT" sz="1400" dirty="0" smtClean="0"/>
            </a:br>
            <a:endParaRPr lang="it-IT" sz="1400" dirty="0" smtClean="0"/>
          </a:p>
          <a:p>
            <a:r>
              <a:rPr lang="it-IT" sz="1400" dirty="0" smtClean="0"/>
              <a:t>4) Il sistema risulta adatto anche come strumento per la visita virtuale di un edificio</a:t>
            </a:r>
          </a:p>
        </p:txBody>
      </p:sp>
      <p:sp>
        <p:nvSpPr>
          <p:cNvPr id="8" name="Rettangolo 7"/>
          <p:cNvSpPr/>
          <p:nvPr/>
        </p:nvSpPr>
        <p:spPr>
          <a:xfrm>
            <a:off x="4427984" y="1419622"/>
            <a:ext cx="4248472" cy="2462213"/>
          </a:xfrm>
          <a:prstGeom prst="rect">
            <a:avLst/>
          </a:prstGeom>
        </p:spPr>
        <p:txBody>
          <a:bodyPr wrap="square">
            <a:spAutoFit/>
          </a:bodyPr>
          <a:lstStyle/>
          <a:p>
            <a:r>
              <a:rPr lang="it-IT" sz="1400" dirty="0" smtClean="0"/>
              <a:t>1) Ogni arco è stato programmato per risultare monodirezionale. Questa scelta è stata obbligata per consentire al sistema di indicare all’utente la svolta esprimendosi in termini “destra – sinistra”</a:t>
            </a:r>
            <a:br>
              <a:rPr lang="it-IT" sz="1400" dirty="0" smtClean="0"/>
            </a:br>
            <a:endParaRPr lang="it-IT" sz="1400" dirty="0" smtClean="0"/>
          </a:p>
          <a:p>
            <a:r>
              <a:rPr lang="it-IT" sz="1400" dirty="0" smtClean="0"/>
              <a:t>2) Per funzionare correttamente è fondamentale una perfetta conversione dell’edificio in grafo.</a:t>
            </a:r>
            <a:br>
              <a:rPr lang="it-IT" sz="1400" dirty="0" smtClean="0"/>
            </a:br>
            <a:endParaRPr lang="it-IT" sz="1400" dirty="0" smtClean="0"/>
          </a:p>
          <a:p>
            <a:r>
              <a:rPr lang="it-IT" sz="1400" dirty="0" smtClean="0"/>
              <a:t>3) Rendere pubbliche le planimetrie e le foto dell’interno di edifici pubblici potrebbe consentire a malintenzionati di pianificare degli atti criminali.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oggia">
  <a:themeElements>
    <a:clrScheme name="Loggi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Loggi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oggi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3780</TotalTime>
  <Words>768</Words>
  <Application>Microsoft Office PowerPoint</Application>
  <PresentationFormat>Presentazione su schermo (16:9)</PresentationFormat>
  <Paragraphs>87</Paragraphs>
  <Slides>10</Slides>
  <Notes>10</Notes>
  <HiddenSlides>0</HiddenSlides>
  <MMClips>0</MMClips>
  <ScaleCrop>false</ScaleCrop>
  <HeadingPairs>
    <vt:vector size="4" baseType="variant">
      <vt:variant>
        <vt:lpstr>Tema</vt:lpstr>
      </vt:variant>
      <vt:variant>
        <vt:i4>1</vt:i4>
      </vt:variant>
      <vt:variant>
        <vt:lpstr>Titoli diapositive</vt:lpstr>
      </vt:variant>
      <vt:variant>
        <vt:i4>10</vt:i4>
      </vt:variant>
    </vt:vector>
  </HeadingPairs>
  <TitlesOfParts>
    <vt:vector size="11" baseType="lpstr">
      <vt:lpstr>Loggia</vt:lpstr>
      <vt:lpstr>Sistema di navigazione indoor per edifici pubblici basato su punti di riferimento </vt:lpstr>
      <vt:lpstr>Il problema</vt:lpstr>
      <vt:lpstr>La mappa</vt:lpstr>
      <vt:lpstr>Una soluzione: usare un’app</vt:lpstr>
      <vt:lpstr>Come?</vt:lpstr>
      <vt:lpstr>Come funziona il sistema - lato utente</vt:lpstr>
      <vt:lpstr>Come funziona il sistema - lato server</vt:lpstr>
      <vt:lpstr>Casi particolari</vt:lpstr>
      <vt:lpstr>Punti di forza e punti di debolezza</vt:lpstr>
      <vt:lpstr>Conclusioni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Marcello</dc:creator>
  <cp:lastModifiedBy>Marcello</cp:lastModifiedBy>
  <cp:revision>223</cp:revision>
  <dcterms:created xsi:type="dcterms:W3CDTF">2020-07-05T15:11:21Z</dcterms:created>
  <dcterms:modified xsi:type="dcterms:W3CDTF">2020-07-14T23:44:43Z</dcterms:modified>
</cp:coreProperties>
</file>