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ivhg2WvhksKGk4cH/VDGWS2lUb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DEE9FC-53A9-4591-920F-92CB760B411D}">
  <a:tblStyle styleId="{6CDEE9FC-53A9-4591-920F-92CB760B41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customschemas.google.com/relationships/presentationmetadata" Target="metadata"/><Relationship Id="rId8" Type="http://schemas.openxmlformats.org/officeDocument/2006/relationships/slide" Target="slides/slide3.xml"/><Relationship Id="rId3" Type="http://schemas.openxmlformats.org/officeDocument/2006/relationships/tableStyles" Target="tableStyles.xml"/><Relationship Id="rId21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7" Type="http://schemas.openxmlformats.org/officeDocument/2006/relationships/slide" Target="slides/slide2.xml"/><Relationship Id="rId2" Type="http://schemas.openxmlformats.org/officeDocument/2006/relationships/presProps" Target="presProps.xml"/><Relationship Id="rId16" Type="http://schemas.openxmlformats.org/officeDocument/2006/relationships/slide" Target="slides/slide11.xml"/><Relationship Id="rId20" Type="http://schemas.openxmlformats.org/officeDocument/2006/relationships/customXml" Target="../customXml/item2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customXml" Target="../customXml/item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91cbd71ab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3091cbd71ab_0_8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91cbd71ab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3091cbd71ab_0_9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91cbd71ab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3091cbd71ab_0_1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61e73f615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3061e73f615_0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61e73f615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3061e73f615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91cbd71a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3091cbd71ab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91cbd71ab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3091cbd71ab_0_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91cbd71ab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3091cbd71ab_0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91cbd71ab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3091cbd71ab_0_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91cbd71ab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3091cbd71ab_0_6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2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5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5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28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drf-yasg.readthedocs.io/en/stable/readme.html#usag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899160" y="2853055"/>
            <a:ext cx="7606030" cy="11912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Calibri"/>
              <a:buNone/>
            </a:pPr>
            <a:r>
              <a:rPr b="1" i="1" lang="pt-BR" sz="4400" u="sng">
                <a:solidFill>
                  <a:srgbClr val="FFC000"/>
                </a:solidFill>
              </a:rPr>
              <a:t>Django 02</a:t>
            </a:r>
            <a:endParaRPr b="1" i="1" sz="4400" u="sng">
              <a:solidFill>
                <a:srgbClr val="FFC000"/>
              </a:solidFill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259758" y="1401579"/>
            <a:ext cx="6858000" cy="1108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Profº Bruno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733910" y="4493062"/>
            <a:ext cx="54748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91cbd71ab_0_84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‘</a:t>
            </a:r>
            <a:endParaRPr/>
          </a:p>
        </p:txBody>
      </p:sp>
      <p:sp>
        <p:nvSpPr>
          <p:cNvPr id="180" name="Google Shape;180;g3091cbd71ab_0_84"/>
          <p:cNvSpPr txBox="1"/>
          <p:nvPr/>
        </p:nvSpPr>
        <p:spPr>
          <a:xfrm>
            <a:off x="796637" y="476765"/>
            <a:ext cx="608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</a:t>
            </a:r>
            <a:endParaRPr b="0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3091cbd71ab_0_84"/>
          <p:cNvSpPr txBox="1"/>
          <p:nvPr/>
        </p:nvSpPr>
        <p:spPr>
          <a:xfrm>
            <a:off x="796637" y="1163780"/>
            <a:ext cx="6089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3091cbd71ab_0_84"/>
          <p:cNvSpPr txBox="1"/>
          <p:nvPr/>
        </p:nvSpPr>
        <p:spPr>
          <a:xfrm>
            <a:off x="796925" y="1268730"/>
            <a:ext cx="7899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200">
                <a:solidFill>
                  <a:schemeClr val="lt1"/>
                </a:solidFill>
              </a:rPr>
              <a:t>Sistema de Gerenciamento de Produtos</a:t>
            </a:r>
            <a:endParaRPr b="1" sz="3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lt1"/>
                </a:solidFill>
              </a:rPr>
              <a:t>Objetivo</a:t>
            </a:r>
            <a:endParaRPr b="1"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>
                <a:solidFill>
                  <a:schemeClr val="lt1"/>
                </a:solidFill>
              </a:rPr>
              <a:t>Criar uma API para gerenciar um catálogo de produtos com a seguinte estrutura:</a:t>
            </a:r>
            <a:endParaRPr sz="2600">
              <a:solidFill>
                <a:schemeClr val="lt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pt-BR" sz="2600">
                <a:solidFill>
                  <a:schemeClr val="lt1"/>
                </a:solidFill>
              </a:rPr>
              <a:t>O usuário pode listar, adicionar, atualizar e deletar produtos.</a:t>
            </a:r>
            <a:endParaRPr sz="2600">
              <a:solidFill>
                <a:schemeClr val="lt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pt-BR" sz="2600">
                <a:solidFill>
                  <a:schemeClr val="lt1"/>
                </a:solidFill>
              </a:rPr>
              <a:t>A listagem de produtos deve suportar </a:t>
            </a:r>
            <a:r>
              <a:rPr b="1" lang="pt-BR" sz="2600">
                <a:solidFill>
                  <a:schemeClr val="lt1"/>
                </a:solidFill>
              </a:rPr>
              <a:t>paginação</a:t>
            </a:r>
            <a:r>
              <a:rPr lang="pt-BR" sz="2600">
                <a:solidFill>
                  <a:schemeClr val="lt1"/>
                </a:solidFill>
              </a:rPr>
              <a:t> e </a:t>
            </a:r>
            <a:r>
              <a:rPr b="1" lang="pt-BR" sz="2600">
                <a:solidFill>
                  <a:schemeClr val="lt1"/>
                </a:solidFill>
              </a:rPr>
              <a:t>filtragem</a:t>
            </a:r>
            <a:r>
              <a:rPr lang="pt-BR" sz="2600">
                <a:solidFill>
                  <a:schemeClr val="lt1"/>
                </a:solidFill>
              </a:rPr>
              <a:t> por nome e categoria.</a:t>
            </a:r>
            <a:endParaRPr sz="2600">
              <a:solidFill>
                <a:schemeClr val="lt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pt-BR" sz="2600">
                <a:solidFill>
                  <a:schemeClr val="lt1"/>
                </a:solidFill>
              </a:rPr>
              <a:t>Utilizar a documentação automática com </a:t>
            </a:r>
            <a:r>
              <a:rPr b="1" lang="pt-BR" sz="2600">
                <a:solidFill>
                  <a:schemeClr val="lt1"/>
                </a:solidFill>
              </a:rPr>
              <a:t>Swagger</a:t>
            </a:r>
            <a:r>
              <a:rPr lang="pt-BR" sz="2600">
                <a:solidFill>
                  <a:schemeClr val="lt1"/>
                </a:solidFill>
              </a:rPr>
              <a:t>.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183" name="Google Shape;183;g3091cbd71ab_0_84"/>
          <p:cNvSpPr txBox="1"/>
          <p:nvPr/>
        </p:nvSpPr>
        <p:spPr>
          <a:xfrm>
            <a:off x="167005" y="1091565"/>
            <a:ext cx="3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91cbd71ab_0_95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‘</a:t>
            </a:r>
            <a:endParaRPr/>
          </a:p>
        </p:txBody>
      </p:sp>
      <p:sp>
        <p:nvSpPr>
          <p:cNvPr id="189" name="Google Shape;189;g3091cbd71ab_0_95"/>
          <p:cNvSpPr txBox="1"/>
          <p:nvPr/>
        </p:nvSpPr>
        <p:spPr>
          <a:xfrm>
            <a:off x="796637" y="476765"/>
            <a:ext cx="608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</a:t>
            </a:r>
            <a:endParaRPr b="0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3091cbd71ab_0_95"/>
          <p:cNvSpPr txBox="1"/>
          <p:nvPr/>
        </p:nvSpPr>
        <p:spPr>
          <a:xfrm>
            <a:off x="796637" y="1163780"/>
            <a:ext cx="6089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3091cbd71ab_0_95"/>
          <p:cNvSpPr txBox="1"/>
          <p:nvPr/>
        </p:nvSpPr>
        <p:spPr>
          <a:xfrm>
            <a:off x="796925" y="1268730"/>
            <a:ext cx="7899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lt1"/>
                </a:solidFill>
              </a:rPr>
              <a:t>Crie um modelo Produto com os seguintes campos: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pt-BR" sz="2500">
                <a:solidFill>
                  <a:schemeClr val="lt1"/>
                </a:solidFill>
              </a:rPr>
              <a:t>id: Integer (gerado automaticamente pelo Django)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pt-BR" sz="2500">
                <a:solidFill>
                  <a:schemeClr val="lt1"/>
                </a:solidFill>
              </a:rPr>
              <a:t>nome: CharField (máximo de 100 caracteres)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pt-BR" sz="2500">
                <a:solidFill>
                  <a:schemeClr val="lt1"/>
                </a:solidFill>
              </a:rPr>
              <a:t>categoria: CharField (máximo de 50 caracteres)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pt-BR" sz="2500">
                <a:solidFill>
                  <a:schemeClr val="lt1"/>
                </a:solidFill>
              </a:rPr>
              <a:t>preco: DecimalField (máximo 8 dígitos, 2 casas decimais)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pt-BR" sz="2500">
                <a:solidFill>
                  <a:schemeClr val="lt1"/>
                </a:solidFill>
              </a:rPr>
              <a:t>quantidade_em_estoque: IntegerField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pt-BR" sz="2500">
                <a:solidFill>
                  <a:schemeClr val="lt1"/>
                </a:solidFill>
              </a:rPr>
              <a:t>data_criacao: DateTimeField (gerado automaticamente ao criar o produto)</a:t>
            </a:r>
            <a:endParaRPr b="1" sz="4600">
              <a:solidFill>
                <a:schemeClr val="lt1"/>
              </a:solidFill>
            </a:endParaRPr>
          </a:p>
        </p:txBody>
      </p:sp>
      <p:sp>
        <p:nvSpPr>
          <p:cNvPr id="192" name="Google Shape;192;g3091cbd71ab_0_95"/>
          <p:cNvSpPr txBox="1"/>
          <p:nvPr/>
        </p:nvSpPr>
        <p:spPr>
          <a:xfrm>
            <a:off x="167005" y="1091565"/>
            <a:ext cx="3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91cbd71ab_0_116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‘</a:t>
            </a:r>
            <a:endParaRPr/>
          </a:p>
        </p:txBody>
      </p:sp>
      <p:sp>
        <p:nvSpPr>
          <p:cNvPr id="198" name="Google Shape;198;g3091cbd71ab_0_116"/>
          <p:cNvSpPr txBox="1"/>
          <p:nvPr/>
        </p:nvSpPr>
        <p:spPr>
          <a:xfrm>
            <a:off x="796637" y="476765"/>
            <a:ext cx="608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</a:t>
            </a:r>
            <a:endParaRPr b="0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3091cbd71ab_0_116"/>
          <p:cNvSpPr txBox="1"/>
          <p:nvPr/>
        </p:nvSpPr>
        <p:spPr>
          <a:xfrm>
            <a:off x="796637" y="1163780"/>
            <a:ext cx="6089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3091cbd71ab_0_116"/>
          <p:cNvSpPr txBox="1"/>
          <p:nvPr/>
        </p:nvSpPr>
        <p:spPr>
          <a:xfrm>
            <a:off x="796925" y="1268730"/>
            <a:ext cx="7899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500">
                <a:solidFill>
                  <a:schemeClr val="lt1"/>
                </a:solidFill>
              </a:rPr>
              <a:t>ENDPOINTS: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201" name="Google Shape;201;g3091cbd71ab_0_116"/>
          <p:cNvSpPr txBox="1"/>
          <p:nvPr/>
        </p:nvSpPr>
        <p:spPr>
          <a:xfrm>
            <a:off x="167005" y="1091565"/>
            <a:ext cx="3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2" name="Google Shape;202;g3091cbd71ab_0_116"/>
          <p:cNvGraphicFramePr/>
          <p:nvPr/>
        </p:nvGraphicFramePr>
        <p:xfrm>
          <a:off x="629850" y="170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{6CDEE9FC-53A9-4591-920F-92CB760B411D}</a:tableStyleId>
              </a:tblPr>
              <a:tblGrid>
                <a:gridCol w="2688800"/>
                <a:gridCol w="2688800"/>
                <a:gridCol w="2688800"/>
              </a:tblGrid>
              <a:tr h="50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</a:rPr>
                        <a:t>Método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</a:rPr>
                        <a:t>URL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</a:rPr>
                        <a:t>Ação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6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</a:rPr>
                        <a:t>GET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</a:rPr>
                        <a:t>/api/produtos/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</a:rPr>
                        <a:t>Listar produtos (com paginação e filtragem)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</a:rPr>
                        <a:t>POST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</a:rPr>
                        <a:t>/api/produtos/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</a:rPr>
                        <a:t>Criar um novo produto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6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</a:rPr>
                        <a:t>GET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</a:rPr>
                        <a:t>/api/produtos/{id}/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</a:rPr>
                        <a:t>Detalhar um produto específico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6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</a:rPr>
                        <a:t>PUT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</a:rPr>
                        <a:t>/api/produtos/{id}/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</a:rPr>
                        <a:t>Atualizar um produto específico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6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</a:rPr>
                        <a:t>DELETE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</a:rPr>
                        <a:t>/api/produtos/{id}/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</a:rPr>
                        <a:t>Deletar um produto específico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‘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796637" y="476765"/>
            <a:ext cx="6089071" cy="692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Tópicos da aula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796637" y="1163780"/>
            <a:ext cx="6089071" cy="471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67005" y="1091565"/>
            <a:ext cx="30988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796925" y="1268730"/>
            <a:ext cx="7899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pip install a partir de um arquivo txt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Swagger (YASG)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Pagination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Filtros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61e73f615_0_10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‘</a:t>
            </a:r>
            <a:endParaRPr/>
          </a:p>
        </p:txBody>
      </p:sp>
      <p:sp>
        <p:nvSpPr>
          <p:cNvPr id="107" name="Google Shape;107;g3061e73f615_0_10"/>
          <p:cNvSpPr txBox="1"/>
          <p:nvPr/>
        </p:nvSpPr>
        <p:spPr>
          <a:xfrm>
            <a:off x="796637" y="476765"/>
            <a:ext cx="608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pip install a partir de um arquivo txt</a:t>
            </a:r>
            <a:endParaRPr b="0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3061e73f615_0_10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9" name="Google Shape;109;g3061e73f615_0_10"/>
          <p:cNvSpPr txBox="1"/>
          <p:nvPr/>
        </p:nvSpPr>
        <p:spPr>
          <a:xfrm>
            <a:off x="796637" y="1163780"/>
            <a:ext cx="6089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3061e73f615_0_10"/>
          <p:cNvSpPr txBox="1"/>
          <p:nvPr/>
        </p:nvSpPr>
        <p:spPr>
          <a:xfrm>
            <a:off x="796925" y="1268730"/>
            <a:ext cx="7899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instalar bibliotecar a partir de um documento txt que possivelmente foi criado com o comando ‘pip freeze &gt; requirements.txt’</a:t>
            </a:r>
            <a:br>
              <a:rPr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o </a:t>
            </a:r>
            <a:r>
              <a:rPr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commando</a:t>
            </a:r>
            <a:r>
              <a:rPr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pip install -r requirements.txt’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3061e73f615_0_10"/>
          <p:cNvSpPr txBox="1"/>
          <p:nvPr/>
        </p:nvSpPr>
        <p:spPr>
          <a:xfrm>
            <a:off x="167005" y="1091565"/>
            <a:ext cx="3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61e73f615_0_22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‘</a:t>
            </a:r>
            <a:endParaRPr/>
          </a:p>
        </p:txBody>
      </p:sp>
      <p:sp>
        <p:nvSpPr>
          <p:cNvPr id="117" name="Google Shape;117;g3061e73f615_0_22"/>
          <p:cNvSpPr txBox="1"/>
          <p:nvPr/>
        </p:nvSpPr>
        <p:spPr>
          <a:xfrm>
            <a:off x="796637" y="476765"/>
            <a:ext cx="608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Swagger(YASG)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3061e73f615_0_22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19" name="Google Shape;119;g3061e73f615_0_22"/>
          <p:cNvSpPr txBox="1"/>
          <p:nvPr/>
        </p:nvSpPr>
        <p:spPr>
          <a:xfrm>
            <a:off x="796637" y="1163780"/>
            <a:ext cx="6089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3061e73f615_0_22"/>
          <p:cNvSpPr txBox="1"/>
          <p:nvPr/>
        </p:nvSpPr>
        <p:spPr>
          <a:xfrm>
            <a:off x="796925" y="1268730"/>
            <a:ext cx="7899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a documentação a seu favor: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3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https://drf-yasg.readthedocs.io/en/stable/readme.html#usage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‘pip install drf-yasg setuptools’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escreva ‘drf_yasg’ no INSTALLED_APPS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Adicione o codigo que esta na documentação dentro do urls.py. Na parte ‘QUICKSTART in urls.py’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com python manage.py runserver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Acesse a url localhost:8000/swagger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3061e73f615_0_22"/>
          <p:cNvSpPr txBox="1"/>
          <p:nvPr/>
        </p:nvSpPr>
        <p:spPr>
          <a:xfrm>
            <a:off x="167005" y="1091565"/>
            <a:ext cx="3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91cbd71ab_0_1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‘</a:t>
            </a:r>
            <a:endParaRPr/>
          </a:p>
        </p:txBody>
      </p:sp>
      <p:sp>
        <p:nvSpPr>
          <p:cNvPr id="127" name="Google Shape;127;g3091cbd71ab_0_1"/>
          <p:cNvSpPr txBox="1"/>
          <p:nvPr/>
        </p:nvSpPr>
        <p:spPr>
          <a:xfrm>
            <a:off x="796637" y="476765"/>
            <a:ext cx="608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Swagger(YASG) - Bearer Token</a:t>
            </a:r>
            <a:endParaRPr b="0" i="0" sz="3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3091cbd71ab_0_1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29" name="Google Shape;129;g3091cbd71ab_0_1"/>
          <p:cNvSpPr txBox="1"/>
          <p:nvPr/>
        </p:nvSpPr>
        <p:spPr>
          <a:xfrm>
            <a:off x="796637" y="1163780"/>
            <a:ext cx="6089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3091cbd71ab_0_1"/>
          <p:cNvSpPr txBox="1"/>
          <p:nvPr/>
        </p:nvSpPr>
        <p:spPr>
          <a:xfrm>
            <a:off x="796925" y="1268730"/>
            <a:ext cx="7899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Vamos ja modificar a segurança do swagger para podermos futuramente usar o Bearer Token no Swagger, coloque o codigo abaixo no arquivo settings.py: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SWAGGER_SETTINGS = {</a:t>
            </a:r>
            <a:br>
              <a:rPr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'SECURITY_DEFINITIONS': {</a:t>
            </a:r>
            <a:br>
              <a:rPr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'Bearer': {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'type': 'apiKey',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'name': 'Authorization',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'in': 'header'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},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'SECURITY_REQUIREMENTS': [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'Bearer': []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],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'USE_SESSION_AUTH': False,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3091cbd71ab_0_1"/>
          <p:cNvSpPr txBox="1"/>
          <p:nvPr/>
        </p:nvSpPr>
        <p:spPr>
          <a:xfrm>
            <a:off x="167005" y="1091565"/>
            <a:ext cx="3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91cbd71ab_0_20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‘</a:t>
            </a:r>
            <a:endParaRPr/>
          </a:p>
        </p:txBody>
      </p:sp>
      <p:sp>
        <p:nvSpPr>
          <p:cNvPr id="137" name="Google Shape;137;g3091cbd71ab_0_20"/>
          <p:cNvSpPr txBox="1"/>
          <p:nvPr/>
        </p:nvSpPr>
        <p:spPr>
          <a:xfrm>
            <a:off x="796637" y="476765"/>
            <a:ext cx="608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Swagger(YASG) - View Anotations</a:t>
            </a:r>
            <a:endParaRPr b="0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3091cbd71ab_0_20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39" name="Google Shape;139;g3091cbd71ab_0_20"/>
          <p:cNvSpPr txBox="1"/>
          <p:nvPr/>
        </p:nvSpPr>
        <p:spPr>
          <a:xfrm>
            <a:off x="796637" y="1163780"/>
            <a:ext cx="6089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3091cbd71ab_0_20"/>
          <p:cNvSpPr txBox="1"/>
          <p:nvPr/>
        </p:nvSpPr>
        <p:spPr>
          <a:xfrm>
            <a:off x="796925" y="1268730"/>
            <a:ext cx="7899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Anotações que iremos colocar em cima de nossas views para que possamos utilizar o swagger com mais eficiencia: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3091cbd71ab_0_20"/>
          <p:cNvSpPr txBox="1"/>
          <p:nvPr/>
        </p:nvSpPr>
        <p:spPr>
          <a:xfrm>
            <a:off x="167005" y="1091565"/>
            <a:ext cx="3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g3091cbd71ab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710" y="3067937"/>
            <a:ext cx="7614575" cy="2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91cbd71ab_0_42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‘</a:t>
            </a:r>
            <a:endParaRPr/>
          </a:p>
        </p:txBody>
      </p:sp>
      <p:sp>
        <p:nvSpPr>
          <p:cNvPr id="148" name="Google Shape;148;g3091cbd71ab_0_42"/>
          <p:cNvSpPr txBox="1"/>
          <p:nvPr/>
        </p:nvSpPr>
        <p:spPr>
          <a:xfrm>
            <a:off x="796637" y="476765"/>
            <a:ext cx="608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Pagination</a:t>
            </a:r>
            <a:endParaRPr b="0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3091cbd71ab_0_42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50" name="Google Shape;150;g3091cbd71ab_0_42"/>
          <p:cNvSpPr txBox="1"/>
          <p:nvPr/>
        </p:nvSpPr>
        <p:spPr>
          <a:xfrm>
            <a:off x="796637" y="1163780"/>
            <a:ext cx="6089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3091cbd71ab_0_42"/>
          <p:cNvSpPr txBox="1"/>
          <p:nvPr/>
        </p:nvSpPr>
        <p:spPr>
          <a:xfrm>
            <a:off x="796925" y="1268730"/>
            <a:ext cx="7899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aplicar paginação utilize o modelo do codigo abaixo: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response tem os seguintes atributos:</a:t>
            </a:r>
            <a:b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count -&gt; numero total de itens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e previous -&gt; url para a pagina anterior ou proxima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 -&gt; Os objetos da pagina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3091cbd71ab_0_42"/>
          <p:cNvSpPr txBox="1"/>
          <p:nvPr/>
        </p:nvSpPr>
        <p:spPr>
          <a:xfrm>
            <a:off x="167005" y="1091565"/>
            <a:ext cx="3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g3091cbd71ab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897" y="2308523"/>
            <a:ext cx="7899325" cy="2240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91cbd71ab_0_54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‘</a:t>
            </a:r>
            <a:endParaRPr/>
          </a:p>
        </p:txBody>
      </p:sp>
      <p:sp>
        <p:nvSpPr>
          <p:cNvPr id="159" name="Google Shape;159;g3091cbd71ab_0_54"/>
          <p:cNvSpPr txBox="1"/>
          <p:nvPr/>
        </p:nvSpPr>
        <p:spPr>
          <a:xfrm>
            <a:off x="796637" y="476765"/>
            <a:ext cx="608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Filtragem</a:t>
            </a:r>
            <a:endParaRPr b="0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091cbd71ab_0_54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61" name="Google Shape;161;g3091cbd71ab_0_54"/>
          <p:cNvSpPr txBox="1"/>
          <p:nvPr/>
        </p:nvSpPr>
        <p:spPr>
          <a:xfrm>
            <a:off x="796637" y="1163780"/>
            <a:ext cx="6089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3091cbd71ab_0_54"/>
          <p:cNvSpPr txBox="1"/>
          <p:nvPr/>
        </p:nvSpPr>
        <p:spPr>
          <a:xfrm>
            <a:off x="796925" y="1268730"/>
            <a:ext cx="7899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Você usara o request.query_params.get(“nome_do_parametro”) para pegar algum parametro para filtrar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Usando isso nosso models ele tem 2 funções filter(**kwargs) e exclude(**kwargs), inclusive eles podem ser encadeados um ao outro: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filter(**kwargs).exclude(**kwargs).filter…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kwargs se encontram na documentação:</a:t>
            </a:r>
            <a:b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https://docs.djangoproject.com/en/5.1/ref/models/querysets/#id4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3091cbd71ab_0_54"/>
          <p:cNvSpPr txBox="1"/>
          <p:nvPr/>
        </p:nvSpPr>
        <p:spPr>
          <a:xfrm>
            <a:off x="167005" y="1091565"/>
            <a:ext cx="3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91cbd71ab_0_65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‘</a:t>
            </a:r>
            <a:endParaRPr/>
          </a:p>
        </p:txBody>
      </p:sp>
      <p:sp>
        <p:nvSpPr>
          <p:cNvPr id="169" name="Google Shape;169;g3091cbd71ab_0_65"/>
          <p:cNvSpPr txBox="1"/>
          <p:nvPr/>
        </p:nvSpPr>
        <p:spPr>
          <a:xfrm>
            <a:off x="796637" y="476765"/>
            <a:ext cx="608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Filtragem usando OR</a:t>
            </a:r>
            <a:endParaRPr b="0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3091cbd71ab_0_65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71" name="Google Shape;171;g3091cbd71ab_0_65"/>
          <p:cNvSpPr txBox="1"/>
          <p:nvPr/>
        </p:nvSpPr>
        <p:spPr>
          <a:xfrm>
            <a:off x="796637" y="1163780"/>
            <a:ext cx="6089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3091cbd71ab_0_65"/>
          <p:cNvSpPr txBox="1"/>
          <p:nvPr/>
        </p:nvSpPr>
        <p:spPr>
          <a:xfrm>
            <a:off x="796925" y="1268730"/>
            <a:ext cx="7899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Usaremos a classe Q do django.db.models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 com a função filter e Exclude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3091cbd71ab_0_65"/>
          <p:cNvSpPr txBox="1"/>
          <p:nvPr/>
        </p:nvSpPr>
        <p:spPr>
          <a:xfrm>
            <a:off x="167005" y="1091565"/>
            <a:ext cx="3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3091cbd71ab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846" y="1928673"/>
            <a:ext cx="7362325" cy="28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B7CFB9B50830488DD7DCD796F69D6A" ma:contentTypeVersion="4" ma:contentTypeDescription="Crie um novo documento." ma:contentTypeScope="" ma:versionID="75efe9214f45753aafd7960a740529cb">
  <xsd:schema xmlns:xsd="http://www.w3.org/2001/XMLSchema" xmlns:xs="http://www.w3.org/2001/XMLSchema" xmlns:p="http://schemas.microsoft.com/office/2006/metadata/properties" xmlns:ns2="16ff3155-fec1-485d-8738-dd5088930d2a" targetNamespace="http://schemas.microsoft.com/office/2006/metadata/properties" ma:root="true" ma:fieldsID="2427778bb41e8c2a106e17587b9831e6" ns2:_="">
    <xsd:import namespace="16ff3155-fec1-485d-8738-dd5088930d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ff3155-fec1-485d-8738-dd5088930d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643BDB-82D2-47C2-A291-F22A1CC74F30}"/>
</file>

<file path=customXml/itemProps2.xml><?xml version="1.0" encoding="utf-8"?>
<ds:datastoreItem xmlns:ds="http://schemas.openxmlformats.org/officeDocument/2006/customXml" ds:itemID="{95F65AF0-3FC2-43C6-83D1-338DF3BB9A24}"/>
</file>

<file path=customXml/itemProps3.xml><?xml version="1.0" encoding="utf-8"?>
<ds:datastoreItem xmlns:ds="http://schemas.openxmlformats.org/officeDocument/2006/customXml" ds:itemID="{5C01814A-05D7-457D-A532-858346DA2D2B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Nicolas Martins Maciel</dc:creator>
  <dcterms:created xsi:type="dcterms:W3CDTF">2023-03-21T00:39:00Z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0x01010075B7CFB9B50830488DD7DCD796F69D6A</vt:lpwstr>
  </property>
  <property fmtid="{D5CDD505-2E9C-101B-9397-08002B2CF9AE}" pid="3" name="ICV">
    <vt:lpwstr>87C75EF1B7E045EDA745651C06BEF16E_13</vt:lpwstr>
  </property>
  <property fmtid="{D5CDD505-2E9C-101B-9397-08002B2CF9AE}" pid="4" name="KSOProductBuildVer">
    <vt:lpwstr>1046-12.2.0.13201</vt:lpwstr>
  </property>
</Properties>
</file>