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Geo"/>
      <p:regular r:id="rId15"/>
      <p:italic r:id="rId16"/>
    </p:embeddedFon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eo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font" Target="fonts/Ge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5bd27a9a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5bd27a9a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5bd27a9ac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5bd27a9a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5bd27a9ac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5bd27a9ac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5bd27a9ac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5bd27a9ac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5bd27a9ac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5bd27a9ac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5bd27a9ac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5bd27a9ac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bd27a9ac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5bd27a9ac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5bd27a9a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5bd27a9a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29" name="Google Shape;29;p4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37" name="Google Shape;37;p5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45" name="Google Shape;45;p6"/>
          <p:cNvCxnSpPr/>
          <p:nvPr/>
        </p:nvCxnSpPr>
        <p:spPr>
          <a:xfrm>
            <a:off x="905743" y="3363849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482599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b="0" i="0" sz="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822959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Geo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Geo"/>
              <a:buNone/>
              <a:defRPr b="0" i="0" sz="3500" u="none" cap="none" strike="noStrik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" name="Google Shape;12;p1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eeexplore.ieee.org/stamp/stamp.jsp?tp=&amp;arnumber=125072&amp;tag=1" TargetMode="External"/><Relationship Id="rId4" Type="http://schemas.openxmlformats.org/officeDocument/2006/relationships/hyperlink" Target="https://en.wikipedia.org/wiki/Discrete_cosine_transform" TargetMode="External"/><Relationship Id="rId5" Type="http://schemas.openxmlformats.org/officeDocument/2006/relationships/hyperlink" Target="https://www.geeksforgeeks.org/process-of-jpeg-data-compression/" TargetMode="External"/><Relationship Id="rId6" Type="http://schemas.openxmlformats.org/officeDocument/2006/relationships/hyperlink" Target="https://www.geeksforgeeks.org/huffman-coding-greedy-algo-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ctrTitle"/>
          </p:nvPr>
        </p:nvSpPr>
        <p:spPr>
          <a:xfrm>
            <a:off x="683401" y="765425"/>
            <a:ext cx="7777200" cy="15249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JPEG Compression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p11"/>
          <p:cNvSpPr txBox="1"/>
          <p:nvPr>
            <p:ph idx="1" type="subTitle"/>
          </p:nvPr>
        </p:nvSpPr>
        <p:spPr>
          <a:xfrm>
            <a:off x="311700" y="2637700"/>
            <a:ext cx="8520600" cy="183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605"/>
              <a:buNone/>
            </a:pPr>
            <a:r>
              <a:rPr lang="en" sz="2540"/>
              <a:t>Mini Project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SzPts val="605"/>
              <a:buNone/>
            </a:pPr>
            <a:r>
              <a:rPr lang="en" sz="2540"/>
              <a:t>M A Rama Murthy - 21EC39016</a:t>
            </a:r>
            <a:endParaRPr sz="2540"/>
          </a:p>
          <a:p>
            <a:pPr indent="0" lvl="0" marL="0" rtl="0" algn="l">
              <a:lnSpc>
                <a:spcPct val="80000"/>
              </a:lnSpc>
              <a:spcBef>
                <a:spcPts val="900"/>
              </a:spcBef>
              <a:spcAft>
                <a:spcPts val="200"/>
              </a:spcAft>
              <a:buSzPts val="605"/>
              <a:buNone/>
            </a:pPr>
            <a:r>
              <a:rPr lang="en" sz="2540"/>
              <a:t>B H S Sagar - 21EC39038</a:t>
            </a:r>
            <a:endParaRPr sz="25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CONTENTS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Objective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Introduction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Related Work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Results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Discussions and Conclusions</a:t>
            </a:r>
            <a:endParaRPr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100"/>
              <a:t>References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OBJECTIVE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The objective of this project is to implement and analyze JPEG image compression techniques, focusing on block-based Discrete Cosine Transform (DCT) and quantization.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It aims to evaluate the impact of compression on image quality using metrics like PSNR and compression ratio. 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The project also includes visualizing compressed images and generating performance graphs for different compression parameters.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Image compression is the process of reducing the amount of data required to store or transmit an image. It comes in two main types:</a:t>
            </a:r>
            <a:endParaRPr sz="1700"/>
          </a:p>
          <a:p>
            <a:pPr indent="-330200" lvl="0" marL="457200" rtl="0" algn="l">
              <a:spcBef>
                <a:spcPts val="9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Lossless Compression: This method preserves the image quality perfectly, as the recovered image is identical to the original.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Lossy Compression: While achieving high compression, it sacrifices some image quality during recovery, making it suitable for network transmission.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700"/>
              <a:t>JPEG : Joint Photographic Experts Group</a:t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PIPELINE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24018" l="40265" r="4516" t="24307"/>
          <a:stretch/>
        </p:blipFill>
        <p:spPr>
          <a:xfrm>
            <a:off x="1986350" y="1581150"/>
            <a:ext cx="5752752" cy="2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ORIGINAL IMAGE						COMPRESSED IMAGE</a:t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b="8684" l="0" r="8684" t="0"/>
          <a:stretch/>
        </p:blipFill>
        <p:spPr>
          <a:xfrm>
            <a:off x="1166100" y="2045325"/>
            <a:ext cx="2455197" cy="23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5315" y="2045325"/>
            <a:ext cx="2587861" cy="23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RESULTS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ORIGINAL IMAGE						COMPRESSED IMAGE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00" y="2003950"/>
            <a:ext cx="2323492" cy="23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4750" y="2003950"/>
            <a:ext cx="2582242" cy="23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Discussions and Conclusion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17500" lvl="0" marL="457200" rtl="0" algn="l">
              <a:spcBef>
                <a:spcPts val="9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JPEG compression is lossy, meaning it sacrifices image content during quantization.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Image quality is reduced due to content loss, making it unsuitable for sharp edges or animated graphics.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JPEG relies on the Discrete Cosine Transform (DCT), concentrating energy in the center of the spectrum.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Chroma subsampling further decreases quality by downsampling chrominance, which is less noticeable to the human eye.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 we have successfully designed the entire JPEG Compression pipeline.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651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D7097"/>
              </a:buClr>
              <a:buSzPts val="2150"/>
              <a:buFont typeface="Proxima Nova"/>
              <a:buAutoNum type="arabicPeriod"/>
            </a:pPr>
            <a:r>
              <a:rPr lang="en" sz="2150" u="sng">
                <a:solidFill>
                  <a:srgbClr val="4D7097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IEEE Xplore Full-Text PDF:</a:t>
            </a:r>
            <a:endParaRPr sz="2150" u="sng">
              <a:solidFill>
                <a:srgbClr val="4D709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7097"/>
              </a:buClr>
              <a:buSzPts val="2150"/>
              <a:buFont typeface="Proxima Nova"/>
              <a:buAutoNum type="arabicPeriod"/>
            </a:pPr>
            <a:r>
              <a:rPr lang="en" sz="2150" u="sng">
                <a:solidFill>
                  <a:srgbClr val="4D7097"/>
                </a:solidFill>
                <a:latin typeface="Proxima Nova"/>
                <a:ea typeface="Proxima Nova"/>
                <a:cs typeface="Proxima Nova"/>
                <a:sym typeface="Proxima Nov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cosine transform - Wikipedia</a:t>
            </a:r>
            <a:endParaRPr sz="2150" u="sng">
              <a:solidFill>
                <a:srgbClr val="4D709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7097"/>
              </a:buClr>
              <a:buSzPts val="2150"/>
              <a:buFont typeface="Proxima Nova"/>
              <a:buAutoNum type="arabicPeriod"/>
            </a:pPr>
            <a:r>
              <a:rPr lang="en" sz="2150" u="sng">
                <a:solidFill>
                  <a:srgbClr val="4D7097"/>
                </a:solidFill>
                <a:latin typeface="Proxima Nova"/>
                <a:ea typeface="Proxima Nova"/>
                <a:cs typeface="Proxima Nova"/>
                <a:sym typeface="Proxima Nov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JPEG Data Compression</a:t>
            </a:r>
            <a:endParaRPr sz="2150" u="sng">
              <a:solidFill>
                <a:srgbClr val="4D709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51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D7097"/>
              </a:buClr>
              <a:buSzPts val="2150"/>
              <a:buFont typeface="Proxima Nova"/>
              <a:buAutoNum type="arabicPeriod"/>
            </a:pPr>
            <a:r>
              <a:rPr lang="en" sz="2150" u="sng">
                <a:solidFill>
                  <a:srgbClr val="4D7097"/>
                </a:solidFill>
                <a:latin typeface="Proxima Nova"/>
                <a:ea typeface="Proxima Nova"/>
                <a:cs typeface="Proxima Nova"/>
                <a:sym typeface="Proxima Nov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Huffman Coding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