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3" r:id="rId3"/>
    <p:sldId id="265" r:id="rId4"/>
    <p:sldId id="266" r:id="rId5"/>
    <p:sldId id="274" r:id="rId6"/>
    <p:sldId id="275" r:id="rId7"/>
    <p:sldId id="276" r:id="rId8"/>
    <p:sldId id="277" r:id="rId9"/>
    <p:sldId id="278" r:id="rId10"/>
    <p:sldId id="279" r:id="rId11"/>
    <p:sldId id="280" r:id="rId12"/>
    <p:sldId id="281" r:id="rId13"/>
    <p:sldId id="264" r:id="rId14"/>
    <p:sldId id="257" r:id="rId15"/>
    <p:sldId id="258" r:id="rId16"/>
    <p:sldId id="259" r:id="rId17"/>
    <p:sldId id="260" r:id="rId18"/>
    <p:sldId id="261" r:id="rId19"/>
    <p:sldId id="262" r:id="rId20"/>
    <p:sldId id="267" r:id="rId21"/>
    <p:sldId id="268" r:id="rId22"/>
    <p:sldId id="269" r:id="rId23"/>
    <p:sldId id="270" r:id="rId24"/>
    <p:sldId id="271" r:id="rId25"/>
    <p:sldId id="273"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92A"/>
    <a:srgbClr val="EAF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B5F12-B49D-4346-95C2-7D78DCBDCE6A}" type="datetimeFigureOut">
              <a:rPr lang="en-US" smtClean="0"/>
              <a:t>5/13/2018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DA7E6-EB1F-4788-87F6-9972F9E9DF70}" type="slidenum">
              <a:rPr lang="en-US" smtClean="0"/>
              <a:t>‹#›</a:t>
            </a:fld>
            <a:endParaRPr lang="en-US"/>
          </a:p>
        </p:txBody>
      </p:sp>
    </p:spTree>
    <p:extLst>
      <p:ext uri="{BB962C8B-B14F-4D97-AF65-F5344CB8AC3E}">
        <p14:creationId xmlns:p14="http://schemas.microsoft.com/office/powerpoint/2010/main" val="236215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DA7E6-EB1F-4788-87F6-9972F9E9DF70}" type="slidenum">
              <a:rPr lang="en-US" smtClean="0"/>
              <a:t>15</a:t>
            </a:fld>
            <a:endParaRPr lang="en-US"/>
          </a:p>
        </p:txBody>
      </p:sp>
    </p:spTree>
    <p:extLst>
      <p:ext uri="{BB962C8B-B14F-4D97-AF65-F5344CB8AC3E}">
        <p14:creationId xmlns:p14="http://schemas.microsoft.com/office/powerpoint/2010/main" val="187331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F71FBB-1973-47CD-AFD9-B55A1975E2D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863A4-611F-4679-BBC9-82599993CC00}" type="datetimeFigureOut">
              <a:rPr lang="en-US" smtClean="0"/>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314987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67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52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83388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037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41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46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89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172541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19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863A4-611F-4679-BBC9-82599993CC00}" type="datetimeFigureOut">
              <a:rPr lang="en-US" smtClean="0"/>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22024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863A4-611F-4679-BBC9-82599993CC00}" type="datetimeFigureOut">
              <a:rPr lang="en-US" smtClean="0"/>
              <a:t>5/13/2018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71FBB-1973-47CD-AFD9-B55A1975E2D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23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863A4-611F-4679-BBC9-82599993CC00}" type="datetimeFigureOut">
              <a:rPr lang="en-US" smtClean="0"/>
              <a:t>5/13/2018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71FBB-1973-47CD-AFD9-B55A1975E2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51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863A4-611F-4679-BBC9-82599993CC00}" type="datetimeFigureOut">
              <a:rPr lang="en-US" smtClean="0"/>
              <a:t>5/13/2018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18470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863A4-611F-4679-BBC9-82599993CC00}" type="datetimeFigureOut">
              <a:rPr lang="en-US" smtClean="0"/>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16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863A4-611F-4679-BBC9-82599993CC00}" type="datetimeFigureOut">
              <a:rPr lang="en-US" smtClean="0"/>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171778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863A4-611F-4679-BBC9-82599993CC00}" type="datetimeFigureOut">
              <a:rPr lang="en-US" smtClean="0"/>
              <a:t>5/13/2018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F71FBB-1973-47CD-AFD9-B55A1975E2D8}" type="slidenum">
              <a:rPr lang="en-US" smtClean="0"/>
              <a:t>‹#›</a:t>
            </a:fld>
            <a:endParaRPr lang="en-US"/>
          </a:p>
        </p:txBody>
      </p:sp>
    </p:spTree>
    <p:extLst>
      <p:ext uri="{BB962C8B-B14F-4D97-AF65-F5344CB8AC3E}">
        <p14:creationId xmlns:p14="http://schemas.microsoft.com/office/powerpoint/2010/main" val="3141513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721998-0DCB-4BF5-8904-11560EA24EBB}"/>
              </a:ext>
            </a:extLst>
          </p:cNvPr>
          <p:cNvSpPr txBox="1"/>
          <p:nvPr/>
        </p:nvSpPr>
        <p:spPr>
          <a:xfrm>
            <a:off x="2532299" y="2528598"/>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Social Network</a:t>
            </a:r>
          </a:p>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3769651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Users.py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2" y="2453949"/>
            <a:ext cx="9601196" cy="3788231"/>
          </a:xfrm>
        </p:spPr>
        <p:txBody>
          <a:bodyPr>
            <a:normAutofit fontScale="70000" lnSpcReduction="20000"/>
          </a:bodyPr>
          <a:lstStyle/>
          <a:p>
            <a:r>
              <a:rPr lang="en-US" sz="2000" b="1" dirty="0"/>
              <a:t>section four: Operation on a group</a:t>
            </a:r>
          </a:p>
          <a:p>
            <a:r>
              <a:rPr lang="en-US" sz="2000" dirty="0"/>
              <a:t>This section mainly is interested in relations between users, sending requests and accepting them or rejecting them</a:t>
            </a:r>
          </a:p>
          <a:p>
            <a:r>
              <a:rPr lang="en-US" sz="2000" dirty="0"/>
              <a:t>It's also possible to show all friends of a certain user with </a:t>
            </a:r>
            <a:r>
              <a:rPr lang="en-US" sz="2000" dirty="0" err="1"/>
              <a:t>show_friends</a:t>
            </a:r>
            <a:r>
              <a:rPr lang="en-US" sz="2000" dirty="0"/>
              <a:t>()</a:t>
            </a:r>
          </a:p>
          <a:p>
            <a:r>
              <a:rPr lang="en-US" sz="2000" dirty="0"/>
              <a:t>It's possible to show all friends' posts of a certain user, </a:t>
            </a:r>
            <a:r>
              <a:rPr lang="en-US" sz="2000" i="1" dirty="0"/>
              <a:t>his/her timeline</a:t>
            </a:r>
            <a:r>
              <a:rPr lang="en-US" sz="2000" dirty="0"/>
              <a:t>, with </a:t>
            </a:r>
            <a:r>
              <a:rPr lang="en-US" sz="2000" dirty="0" err="1"/>
              <a:t>show_friends_posts</a:t>
            </a:r>
            <a:r>
              <a:rPr lang="en-US" sz="2000" dirty="0"/>
              <a:t>()</a:t>
            </a:r>
          </a:p>
          <a:p>
            <a:r>
              <a:rPr lang="en-US" sz="2000" dirty="0"/>
              <a:t>It's possible to check relation between two users</a:t>
            </a:r>
          </a:p>
          <a:p>
            <a:r>
              <a:rPr lang="en-US" sz="2000" b="1" dirty="0"/>
              <a:t>section five: Extract trees and graphs</a:t>
            </a:r>
          </a:p>
          <a:p>
            <a:r>
              <a:rPr lang="en-US" sz="2000" dirty="0"/>
              <a:t>This section is interested in finding the shortest path between users and returning sub trees of graphs.</a:t>
            </a:r>
            <a:br>
              <a:rPr lang="en-US" sz="2000" dirty="0"/>
            </a:br>
            <a:r>
              <a:rPr lang="en-US" sz="2000" dirty="0"/>
              <a:t>This should interface with hashing.py in the future </a:t>
            </a:r>
            <a:r>
              <a:rPr lang="en-US" sz="2000" i="1" dirty="0">
                <a:solidFill>
                  <a:srgbClr val="83992A"/>
                </a:solidFill>
              </a:rPr>
              <a:t>To be Done</a:t>
            </a:r>
            <a:endParaRPr lang="en-US" sz="2000" dirty="0">
              <a:solidFill>
                <a:srgbClr val="83992A"/>
              </a:solidFill>
            </a:endParaRPr>
          </a:p>
          <a:p>
            <a:r>
              <a:rPr lang="en-US" sz="2000" b="1" dirty="0"/>
              <a:t>section six: Visualization</a:t>
            </a:r>
          </a:p>
          <a:p>
            <a:r>
              <a:rPr lang="en-US" sz="2000" dirty="0"/>
              <a:t>This section is </a:t>
            </a:r>
            <a:r>
              <a:rPr lang="en-US" sz="2000" dirty="0" err="1"/>
              <a:t>intersted</a:t>
            </a:r>
            <a:r>
              <a:rPr lang="en-US" sz="2000" dirty="0"/>
              <a:t> in visualizing graphs of sub-graphs</a:t>
            </a:r>
          </a:p>
          <a:p>
            <a:r>
              <a:rPr lang="en-US" sz="2000" dirty="0" err="1"/>
              <a:t>show_graph</a:t>
            </a:r>
            <a:r>
              <a:rPr lang="en-US" sz="2000" dirty="0"/>
              <a:t>(): to give a draw the whole network</a:t>
            </a:r>
          </a:p>
          <a:p>
            <a:r>
              <a:rPr lang="en-US" sz="2000" i="1" dirty="0"/>
              <a:t>Further work needed</a:t>
            </a:r>
            <a:endParaRPr lang="en-US" sz="2000" dirty="0"/>
          </a:p>
          <a:p>
            <a:r>
              <a:rPr lang="en-US" sz="2000" b="1" dirty="0"/>
              <a:t>Section Seven: Analysis on the graph </a:t>
            </a:r>
            <a:r>
              <a:rPr lang="en-US" sz="2000" i="1" dirty="0">
                <a:solidFill>
                  <a:srgbClr val="83992A"/>
                </a:solidFill>
              </a:rPr>
              <a:t>To be done later</a:t>
            </a:r>
          </a:p>
        </p:txBody>
      </p:sp>
    </p:spTree>
    <p:extLst>
      <p:ext uri="{BB962C8B-B14F-4D97-AF65-F5344CB8AC3E}">
        <p14:creationId xmlns:p14="http://schemas.microsoft.com/office/powerpoint/2010/main" val="240539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Post.py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2" y="2453949"/>
            <a:ext cx="9601196" cy="3984173"/>
          </a:xfrm>
        </p:spPr>
        <p:txBody>
          <a:bodyPr>
            <a:normAutofit fontScale="62500" lnSpcReduction="20000"/>
          </a:bodyPr>
          <a:lstStyle/>
          <a:p>
            <a:r>
              <a:rPr lang="en-US" sz="2000" b="1" dirty="0"/>
              <a:t>Each post have some attributes:</a:t>
            </a:r>
          </a:p>
          <a:p>
            <a:r>
              <a:rPr lang="en-US" sz="2000" dirty="0"/>
              <a:t>a string representing the post text</a:t>
            </a:r>
          </a:p>
          <a:p>
            <a:r>
              <a:rPr lang="en-US" sz="2000" dirty="0" err="1"/>
              <a:t>user_id</a:t>
            </a:r>
            <a:r>
              <a:rPr lang="en-US" sz="2000" dirty="0"/>
              <a:t>: </a:t>
            </a:r>
            <a:r>
              <a:rPr lang="en-US" sz="2000" dirty="0">
                <a:solidFill>
                  <a:srgbClr val="83992A"/>
                </a:solidFill>
              </a:rPr>
              <a:t>the unique ID of the user who wrote the post</a:t>
            </a:r>
          </a:p>
          <a:p>
            <a:r>
              <a:rPr lang="en-US" sz="2000" dirty="0" err="1"/>
              <a:t>post_id</a:t>
            </a:r>
            <a:r>
              <a:rPr lang="en-US" sz="2000" dirty="0"/>
              <a:t>: </a:t>
            </a:r>
            <a:r>
              <a:rPr lang="en-US" sz="2000" dirty="0">
                <a:solidFill>
                  <a:srgbClr val="83992A"/>
                </a:solidFill>
              </a:rPr>
              <a:t>a unique post ID to access it</a:t>
            </a:r>
          </a:p>
          <a:p>
            <a:r>
              <a:rPr lang="en-US" sz="2000" dirty="0"/>
              <a:t>the exact date and time when the post written</a:t>
            </a:r>
          </a:p>
          <a:p>
            <a:r>
              <a:rPr lang="en-US" sz="2000" dirty="0"/>
              <a:t>a list of comments objects</a:t>
            </a:r>
          </a:p>
          <a:p>
            <a:r>
              <a:rPr lang="en-US" sz="2000" dirty="0"/>
              <a:t>each comment have the same attributes as the post</a:t>
            </a:r>
          </a:p>
          <a:p>
            <a:r>
              <a:rPr lang="en-US" sz="2000" b="1" dirty="0"/>
              <a:t>Also contains some methods:</a:t>
            </a:r>
          </a:p>
          <a:p>
            <a:r>
              <a:rPr lang="en-US" sz="2000" dirty="0"/>
              <a:t>setters and getters for the </a:t>
            </a:r>
            <a:r>
              <a:rPr lang="en-US" sz="2000" dirty="0" err="1"/>
              <a:t>attirbutes</a:t>
            </a:r>
            <a:endParaRPr lang="en-US" sz="2000" dirty="0"/>
          </a:p>
          <a:p>
            <a:r>
              <a:rPr lang="en-US" sz="2000" dirty="0"/>
              <a:t>delete post</a:t>
            </a:r>
          </a:p>
          <a:p>
            <a:r>
              <a:rPr lang="en-US" sz="2000" dirty="0"/>
              <a:t>edit the post text</a:t>
            </a:r>
          </a:p>
          <a:p>
            <a:r>
              <a:rPr lang="en-US" sz="2000" dirty="0"/>
              <a:t>delete comment</a:t>
            </a:r>
          </a:p>
          <a:p>
            <a:r>
              <a:rPr lang="en-US" sz="2000" dirty="0"/>
              <a:t>edit comment</a:t>
            </a:r>
          </a:p>
          <a:p>
            <a:r>
              <a:rPr lang="en-US" sz="2000" dirty="0"/>
              <a:t>post view to show the post and its comment contents</a:t>
            </a:r>
          </a:p>
        </p:txBody>
      </p:sp>
    </p:spTree>
    <p:extLst>
      <p:ext uri="{BB962C8B-B14F-4D97-AF65-F5344CB8AC3E}">
        <p14:creationId xmlns:p14="http://schemas.microsoft.com/office/powerpoint/2010/main" val="314901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LoadSave.py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2" y="2453949"/>
            <a:ext cx="9601196" cy="3984173"/>
          </a:xfrm>
        </p:spPr>
        <p:txBody>
          <a:bodyPr>
            <a:normAutofit/>
          </a:bodyPr>
          <a:lstStyle/>
          <a:p>
            <a:r>
              <a:rPr lang="en-US" sz="2000" b="1" dirty="0"/>
              <a:t>The Save function</a:t>
            </a:r>
          </a:p>
          <a:p>
            <a:r>
              <a:rPr lang="en-US" sz="2000" dirty="0"/>
              <a:t>Our network system relays on a graph containing all the users of the system connected together, this function take all the users data and attributes like name, age, gender, posts, comments,.. etc. and save it in a dictionary within a json file to use it another time.</a:t>
            </a:r>
          </a:p>
          <a:p>
            <a:r>
              <a:rPr lang="en-US" sz="2000" b="1" dirty="0"/>
              <a:t>The Load function</a:t>
            </a:r>
          </a:p>
          <a:p>
            <a:r>
              <a:rPr lang="en-US" sz="2000" dirty="0"/>
              <a:t>it takes back the saved data from the json file. like all the users and their connections and data. and load it into its suitable data structure to become usable.</a:t>
            </a:r>
          </a:p>
        </p:txBody>
      </p:sp>
    </p:spTree>
    <p:extLst>
      <p:ext uri="{BB962C8B-B14F-4D97-AF65-F5344CB8AC3E}">
        <p14:creationId xmlns:p14="http://schemas.microsoft.com/office/powerpoint/2010/main" val="313630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721998-0DCB-4BF5-8904-11560EA24EBB}"/>
              </a:ext>
            </a:extLst>
          </p:cNvPr>
          <p:cNvSpPr txBox="1"/>
          <p:nvPr/>
        </p:nvSpPr>
        <p:spPr>
          <a:xfrm>
            <a:off x="2597614" y="2957803"/>
            <a:ext cx="7031578" cy="1077218"/>
          </a:xfrm>
          <a:prstGeom prst="rect">
            <a:avLst/>
          </a:prstGeom>
          <a:noFill/>
        </p:spPr>
        <p:txBody>
          <a:bodyPr wrap="square" rtlCol="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Structure for Social Network</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493357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4840-921B-4A63-B860-BF3C574C6D21}"/>
              </a:ext>
            </a:extLst>
          </p:cNvPr>
          <p:cNvSpPr>
            <a:spLocks noGrp="1"/>
          </p:cNvSpPr>
          <p:nvPr>
            <p:ph type="title"/>
          </p:nvPr>
        </p:nvSpPr>
        <p:spPr>
          <a:xfrm>
            <a:off x="663105" y="793447"/>
            <a:ext cx="9601196" cy="1303867"/>
          </a:xfrm>
        </p:spPr>
        <p:txBody>
          <a:bodyPr>
            <a:noAutofit/>
          </a:bodyPr>
          <a:lstStyle/>
          <a:p>
            <a:pPr algn="l"/>
            <a:r>
              <a:rPr lang="en-US" sz="2400" dirty="0">
                <a:solidFill>
                  <a:srgbClr val="83992A"/>
                </a:solidFill>
              </a:rPr>
              <a:t>*</a:t>
            </a:r>
            <a:r>
              <a:rPr lang="en-US" sz="2400" dirty="0"/>
              <a:t> Speed is O(1):</a:t>
            </a:r>
            <a:br>
              <a:rPr lang="en-US" sz="2400" dirty="0"/>
            </a:br>
            <a:r>
              <a:rPr lang="en-US" sz="2400" dirty="0">
                <a:solidFill>
                  <a:srgbClr val="83992A"/>
                </a:solidFill>
              </a:rPr>
              <a:t>* </a:t>
            </a:r>
            <a:r>
              <a:rPr lang="en-US" sz="2400" dirty="0"/>
              <a:t>Uses:</a:t>
            </a:r>
            <a:br>
              <a:rPr lang="en-US" sz="2400" dirty="0"/>
            </a:br>
            <a:r>
              <a:rPr lang="en-US" sz="2400" dirty="0"/>
              <a:t>- to know if user with id x connected to user with id y</a:t>
            </a:r>
            <a:br>
              <a:rPr lang="en-US" sz="2400" dirty="0"/>
            </a:br>
            <a:r>
              <a:rPr lang="en-US" sz="2400" dirty="0"/>
              <a:t>- to  know the strength or type of relation </a:t>
            </a:r>
          </a:p>
        </p:txBody>
      </p:sp>
      <p:sp>
        <p:nvSpPr>
          <p:cNvPr id="3" name="Content Placeholder 2">
            <a:extLst>
              <a:ext uri="{FF2B5EF4-FFF2-40B4-BE49-F238E27FC236}">
                <a16:creationId xmlns:a16="http://schemas.microsoft.com/office/drawing/2014/main" id="{79D5F977-4C90-4123-9B8F-6D5815E5092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332FAEC-AEFC-4E37-A79F-E49E9F149774}"/>
              </a:ext>
            </a:extLst>
          </p:cNvPr>
          <p:cNvPicPr>
            <a:picLocks noChangeAspect="1"/>
          </p:cNvPicPr>
          <p:nvPr/>
        </p:nvPicPr>
        <p:blipFill>
          <a:blip r:embed="rId2"/>
          <a:stretch>
            <a:fillRect/>
          </a:stretch>
        </p:blipFill>
        <p:spPr>
          <a:xfrm>
            <a:off x="569167" y="2379306"/>
            <a:ext cx="11047445" cy="39561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7D9B018D-22DD-406C-9FD2-C9F9260FC2DA}"/>
              </a:ext>
            </a:extLst>
          </p:cNvPr>
          <p:cNvSpPr txBox="1"/>
          <p:nvPr/>
        </p:nvSpPr>
        <p:spPr>
          <a:xfrm>
            <a:off x="6092889" y="667626"/>
            <a:ext cx="7031578" cy="1200329"/>
          </a:xfrm>
          <a:prstGeom prst="rect">
            <a:avLst/>
          </a:prstGeom>
          <a:noFill/>
        </p:spPr>
        <p:txBody>
          <a:bodyPr wrap="square" rtlCol="0">
            <a:spAutoFit/>
          </a:bodyPr>
          <a:lstStyle/>
          <a:p>
            <a:pPr algn="ctr"/>
            <a:r>
              <a:rPr lang="en-US" sz="72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Matrix</a:t>
            </a:r>
          </a:p>
        </p:txBody>
      </p:sp>
    </p:spTree>
    <p:extLst>
      <p:ext uri="{BB962C8B-B14F-4D97-AF65-F5344CB8AC3E}">
        <p14:creationId xmlns:p14="http://schemas.microsoft.com/office/powerpoint/2010/main" val="111689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910B1C-FA2C-41A1-B3FD-7A3DEA4F934E}"/>
              </a:ext>
            </a:extLst>
          </p:cNvPr>
          <p:cNvPicPr>
            <a:picLocks noGrp="1" noChangeAspect="1"/>
          </p:cNvPicPr>
          <p:nvPr>
            <p:ph idx="1"/>
          </p:nvPr>
        </p:nvPicPr>
        <p:blipFill>
          <a:blip r:embed="rId3"/>
          <a:stretch>
            <a:fillRect/>
          </a:stretch>
        </p:blipFill>
        <p:spPr>
          <a:xfrm>
            <a:off x="836579" y="2470827"/>
            <a:ext cx="10515600" cy="3706238"/>
          </a:xfrm>
          <a:prstGeom prst="rect">
            <a:avLst/>
          </a:prstGeom>
          <a:ln>
            <a:noFill/>
          </a:ln>
          <a:effectLst>
            <a:softEdge rad="112500"/>
          </a:effectLst>
        </p:spPr>
      </p:pic>
      <p:sp>
        <p:nvSpPr>
          <p:cNvPr id="5" name="TextBox 4">
            <a:extLst>
              <a:ext uri="{FF2B5EF4-FFF2-40B4-BE49-F238E27FC236}">
                <a16:creationId xmlns:a16="http://schemas.microsoft.com/office/drawing/2014/main" id="{2B7BC314-B516-4299-BA80-721D305F8233}"/>
              </a:ext>
            </a:extLst>
          </p:cNvPr>
          <p:cNvSpPr txBox="1"/>
          <p:nvPr/>
        </p:nvSpPr>
        <p:spPr>
          <a:xfrm>
            <a:off x="2189050" y="1099395"/>
            <a:ext cx="7031578" cy="1200329"/>
          </a:xfrm>
          <a:prstGeom prst="rect">
            <a:avLst/>
          </a:prstGeom>
          <a:noFill/>
        </p:spPr>
        <p:txBody>
          <a:bodyPr wrap="square" rtlCol="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Hash Tables </a:t>
            </a:r>
          </a:p>
        </p:txBody>
      </p:sp>
    </p:spTree>
    <p:extLst>
      <p:ext uri="{BB962C8B-B14F-4D97-AF65-F5344CB8AC3E}">
        <p14:creationId xmlns:p14="http://schemas.microsoft.com/office/powerpoint/2010/main" val="312911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F389B-E877-4301-A956-E5F289258538}"/>
              </a:ext>
            </a:extLst>
          </p:cNvPr>
          <p:cNvSpPr>
            <a:spLocks noGrp="1"/>
          </p:cNvSpPr>
          <p:nvPr>
            <p:ph idx="1"/>
          </p:nvPr>
        </p:nvSpPr>
        <p:spPr>
          <a:xfrm>
            <a:off x="1408922" y="2556932"/>
            <a:ext cx="9722498" cy="3545288"/>
          </a:xfrm>
        </p:spPr>
        <p:txBody>
          <a:bodyPr>
            <a:normAutofit fontScale="70000" lnSpcReduction="20000"/>
          </a:bodyPr>
          <a:lstStyle/>
          <a:p>
            <a:r>
              <a:rPr lang="en-US" dirty="0"/>
              <a:t>Uses:</a:t>
            </a:r>
          </a:p>
          <a:p>
            <a:pPr>
              <a:buFontTx/>
              <a:buChar char="-"/>
            </a:pPr>
            <a:r>
              <a:rPr lang="en-US" dirty="0"/>
              <a:t>To get a binary search tree of users that are in the range of specific age, we can use it in marketing or to classify the posts or advertising.</a:t>
            </a:r>
          </a:p>
          <a:p>
            <a:r>
              <a:rPr lang="en-US" dirty="0"/>
              <a:t>Our Classification:</a:t>
            </a:r>
          </a:p>
          <a:p>
            <a:pPr>
              <a:buFontTx/>
              <a:buChar char="-"/>
            </a:pPr>
            <a:r>
              <a:rPr lang="en-US" dirty="0"/>
              <a:t>12 keys in hash table guide you to 12 binary search trees to find a range of ages that your age is on.</a:t>
            </a:r>
          </a:p>
          <a:p>
            <a:r>
              <a:rPr lang="en-US" dirty="0"/>
              <a:t>BST:</a:t>
            </a:r>
          </a:p>
          <a:p>
            <a:pPr>
              <a:buFontTx/>
              <a:buChar char="-"/>
            </a:pPr>
            <a:r>
              <a:rPr lang="en-US" dirty="0"/>
              <a:t>Age from 0 to 9           - Age from 10 to 19          - Age from 20 to 29</a:t>
            </a:r>
          </a:p>
          <a:p>
            <a:pPr>
              <a:buFontTx/>
              <a:buChar char="-"/>
            </a:pPr>
            <a:r>
              <a:rPr lang="en-US" dirty="0"/>
              <a:t>Age from 30 to 39       - Age from 40 to 49          - Age from 50 to 59</a:t>
            </a:r>
          </a:p>
          <a:p>
            <a:pPr>
              <a:buFontTx/>
              <a:buChar char="-"/>
            </a:pPr>
            <a:r>
              <a:rPr lang="en-US" dirty="0"/>
              <a:t>Age from 60 to 69       - Age from 70 to 79          - Age from 80 to 89</a:t>
            </a:r>
          </a:p>
          <a:p>
            <a:pPr>
              <a:buFontTx/>
              <a:buChar char="-"/>
            </a:pPr>
            <a:r>
              <a:rPr lang="en-US" dirty="0"/>
              <a:t>Age from 90 to 99       - Age from 100 to 109      - Age from 110 or more</a:t>
            </a:r>
          </a:p>
          <a:p>
            <a:pPr>
              <a:buFontTx/>
              <a:buChar char="-"/>
            </a:pPr>
            <a:endParaRPr lang="en-US" dirty="0"/>
          </a:p>
          <a:p>
            <a:pPr marL="0" indent="0">
              <a:buNone/>
            </a:pPr>
            <a:endParaRPr lang="en-US" dirty="0"/>
          </a:p>
        </p:txBody>
      </p:sp>
      <p:sp>
        <p:nvSpPr>
          <p:cNvPr id="4" name="TextBox 3">
            <a:extLst>
              <a:ext uri="{FF2B5EF4-FFF2-40B4-BE49-F238E27FC236}">
                <a16:creationId xmlns:a16="http://schemas.microsoft.com/office/drawing/2014/main" id="{4339491B-7601-45EA-820C-866DCDFF9841}"/>
              </a:ext>
            </a:extLst>
          </p:cNvPr>
          <p:cNvSpPr txBox="1"/>
          <p:nvPr/>
        </p:nvSpPr>
        <p:spPr>
          <a:xfrm>
            <a:off x="2261712" y="1539549"/>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Age Hash Table</a:t>
            </a:r>
          </a:p>
        </p:txBody>
      </p:sp>
    </p:spTree>
    <p:extLst>
      <p:ext uri="{BB962C8B-B14F-4D97-AF65-F5344CB8AC3E}">
        <p14:creationId xmlns:p14="http://schemas.microsoft.com/office/powerpoint/2010/main" val="248054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F389B-E877-4301-A956-E5F289258538}"/>
              </a:ext>
            </a:extLst>
          </p:cNvPr>
          <p:cNvSpPr>
            <a:spLocks noGrp="1"/>
          </p:cNvSpPr>
          <p:nvPr>
            <p:ph idx="1"/>
          </p:nvPr>
        </p:nvSpPr>
        <p:spPr/>
        <p:txBody>
          <a:bodyPr>
            <a:normAutofit fontScale="92500" lnSpcReduction="20000"/>
          </a:bodyPr>
          <a:lstStyle/>
          <a:p>
            <a:r>
              <a:rPr lang="en-US" dirty="0"/>
              <a:t>Uses:</a:t>
            </a:r>
          </a:p>
          <a:p>
            <a:pPr>
              <a:buFontTx/>
              <a:buChar char="-"/>
            </a:pPr>
            <a:r>
              <a:rPr lang="en-US" dirty="0"/>
              <a:t>To get a binary search tree of users that have the same name or any equivalent name, by summing the ASCII code of letters and multiply it by 70 to get the key of the hash table.</a:t>
            </a:r>
          </a:p>
          <a:p>
            <a:r>
              <a:rPr lang="en-US" dirty="0"/>
              <a:t>Our Classification:</a:t>
            </a:r>
          </a:p>
          <a:p>
            <a:pPr>
              <a:buFontTx/>
              <a:buChar char="-"/>
            </a:pPr>
            <a:r>
              <a:rPr lang="en-US" dirty="0"/>
              <a:t>12 keys in hash table guide you to 12 binary search trees to find this name or equivalent names to it.</a:t>
            </a:r>
          </a:p>
          <a:p>
            <a:pPr>
              <a:buFontTx/>
              <a:buChar char="-"/>
            </a:pPr>
            <a:r>
              <a:rPr lang="en-US" dirty="0"/>
              <a:t>After summation, we take the remainder of divide your number by 12 to get index in the range of [0,12[.</a:t>
            </a:r>
          </a:p>
        </p:txBody>
      </p:sp>
      <p:sp>
        <p:nvSpPr>
          <p:cNvPr id="4" name="TextBox 3">
            <a:extLst>
              <a:ext uri="{FF2B5EF4-FFF2-40B4-BE49-F238E27FC236}">
                <a16:creationId xmlns:a16="http://schemas.microsoft.com/office/drawing/2014/main" id="{4339491B-7601-45EA-820C-866DCDFF9841}"/>
              </a:ext>
            </a:extLst>
          </p:cNvPr>
          <p:cNvSpPr txBox="1"/>
          <p:nvPr/>
        </p:nvSpPr>
        <p:spPr>
          <a:xfrm>
            <a:off x="2261712" y="1539549"/>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Name Hash Table</a:t>
            </a:r>
          </a:p>
        </p:txBody>
      </p:sp>
    </p:spTree>
    <p:extLst>
      <p:ext uri="{BB962C8B-B14F-4D97-AF65-F5344CB8AC3E}">
        <p14:creationId xmlns:p14="http://schemas.microsoft.com/office/powerpoint/2010/main" val="288703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F389B-E877-4301-A956-E5F289258538}"/>
              </a:ext>
            </a:extLst>
          </p:cNvPr>
          <p:cNvSpPr>
            <a:spLocks noGrp="1"/>
          </p:cNvSpPr>
          <p:nvPr>
            <p:ph idx="1"/>
          </p:nvPr>
        </p:nvSpPr>
        <p:spPr/>
        <p:txBody>
          <a:bodyPr>
            <a:normAutofit fontScale="92500" lnSpcReduction="20000"/>
          </a:bodyPr>
          <a:lstStyle/>
          <a:p>
            <a:r>
              <a:rPr lang="en-US" dirty="0"/>
              <a:t>Uses:</a:t>
            </a:r>
          </a:p>
          <a:p>
            <a:pPr>
              <a:buFontTx/>
              <a:buChar char="-"/>
            </a:pPr>
            <a:r>
              <a:rPr lang="en-US" dirty="0"/>
              <a:t>To get a binary search tree of users that have the same location or any equivalent location by the name of country, by summing the ASCII code of letters and multiply it by 70 to get the key of the hash table.</a:t>
            </a:r>
          </a:p>
          <a:p>
            <a:r>
              <a:rPr lang="en-US" dirty="0"/>
              <a:t>Our Classification:</a:t>
            </a:r>
          </a:p>
          <a:p>
            <a:pPr>
              <a:buFontTx/>
              <a:buChar char="-"/>
            </a:pPr>
            <a:r>
              <a:rPr lang="en-US" dirty="0"/>
              <a:t>12 keys in hash table guide you to 12 binary search trees to find this name or equivalent names to it.</a:t>
            </a:r>
          </a:p>
          <a:p>
            <a:pPr>
              <a:buFontTx/>
              <a:buChar char="-"/>
            </a:pPr>
            <a:r>
              <a:rPr lang="en-US" dirty="0"/>
              <a:t>After summation, we take the remainder of divide your number by 12 to get index in the range of [0,12[.</a:t>
            </a:r>
          </a:p>
        </p:txBody>
      </p:sp>
      <p:sp>
        <p:nvSpPr>
          <p:cNvPr id="4" name="TextBox 3">
            <a:extLst>
              <a:ext uri="{FF2B5EF4-FFF2-40B4-BE49-F238E27FC236}">
                <a16:creationId xmlns:a16="http://schemas.microsoft.com/office/drawing/2014/main" id="{4339491B-7601-45EA-820C-866DCDFF9841}"/>
              </a:ext>
            </a:extLst>
          </p:cNvPr>
          <p:cNvSpPr txBox="1"/>
          <p:nvPr/>
        </p:nvSpPr>
        <p:spPr>
          <a:xfrm>
            <a:off x="2261712" y="1530218"/>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Country Hash Table</a:t>
            </a:r>
          </a:p>
        </p:txBody>
      </p:sp>
    </p:spTree>
    <p:extLst>
      <p:ext uri="{BB962C8B-B14F-4D97-AF65-F5344CB8AC3E}">
        <p14:creationId xmlns:p14="http://schemas.microsoft.com/office/powerpoint/2010/main" val="413944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845351" cy="3571494"/>
          </a:xfrm>
        </p:spPr>
        <p:txBody>
          <a:bodyPr>
            <a:normAutofit fontScale="77500" lnSpcReduction="20000"/>
          </a:bodyPr>
          <a:lstStyle/>
          <a:p>
            <a:r>
              <a:rPr lang="en-US" dirty="0"/>
              <a:t>In general, it contains all hash tables and BST class.</a:t>
            </a:r>
          </a:p>
          <a:p>
            <a:r>
              <a:rPr lang="en-US" dirty="0"/>
              <a:t>Class </a:t>
            </a:r>
            <a:r>
              <a:rPr lang="en-US" dirty="0">
                <a:highlight>
                  <a:srgbClr val="FFFF00"/>
                </a:highlight>
              </a:rPr>
              <a:t>Node</a:t>
            </a:r>
            <a:r>
              <a:rPr lang="en-US" dirty="0"/>
              <a:t> is the BST class contains:</a:t>
            </a:r>
          </a:p>
          <a:p>
            <a:pPr marL="0" indent="0">
              <a:buNone/>
            </a:pPr>
            <a:r>
              <a:rPr lang="en-US" dirty="0">
                <a:solidFill>
                  <a:srgbClr val="83992A"/>
                </a:solidFill>
              </a:rPr>
              <a:t>*</a:t>
            </a:r>
            <a:r>
              <a:rPr lang="en-US" dirty="0"/>
              <a:t> Attributes:</a:t>
            </a:r>
          </a:p>
          <a:p>
            <a:pPr>
              <a:buFontTx/>
              <a:buChar char="-"/>
            </a:pPr>
            <a:r>
              <a:rPr lang="en-US" dirty="0"/>
              <a:t> </a:t>
            </a:r>
            <a:r>
              <a:rPr lang="en-US" dirty="0" err="1"/>
              <a:t>self.left</a:t>
            </a:r>
            <a:r>
              <a:rPr lang="en-US" dirty="0"/>
              <a:t> = </a:t>
            </a:r>
            <a:r>
              <a:rPr lang="en-US" dirty="0">
                <a:solidFill>
                  <a:srgbClr val="83992A"/>
                </a:solidFill>
              </a:rPr>
              <a:t>left node</a:t>
            </a:r>
            <a:r>
              <a:rPr lang="en-US" dirty="0">
                <a:solidFill>
                  <a:schemeClr val="tx1"/>
                </a:solidFill>
              </a:rPr>
              <a:t>,  </a:t>
            </a:r>
            <a:r>
              <a:rPr lang="en-US" dirty="0" err="1"/>
              <a:t>self.right</a:t>
            </a:r>
            <a:r>
              <a:rPr lang="en-US" dirty="0"/>
              <a:t> = </a:t>
            </a:r>
            <a:r>
              <a:rPr lang="en-US" dirty="0">
                <a:solidFill>
                  <a:srgbClr val="83992A"/>
                </a:solidFill>
              </a:rPr>
              <a:t>right node</a:t>
            </a:r>
            <a:r>
              <a:rPr lang="en-US" dirty="0">
                <a:solidFill>
                  <a:schemeClr val="tx1"/>
                </a:solidFill>
              </a:rPr>
              <a:t>,</a:t>
            </a:r>
            <a:r>
              <a:rPr lang="en-US" dirty="0">
                <a:solidFill>
                  <a:srgbClr val="83992A"/>
                </a:solidFill>
              </a:rPr>
              <a:t> </a:t>
            </a:r>
            <a:r>
              <a:rPr lang="en-US" dirty="0" err="1"/>
              <a:t>self.data</a:t>
            </a:r>
            <a:r>
              <a:rPr lang="en-US" dirty="0"/>
              <a:t> = </a:t>
            </a:r>
            <a:r>
              <a:rPr lang="en-US" dirty="0">
                <a:solidFill>
                  <a:srgbClr val="83992A"/>
                </a:solidFill>
              </a:rPr>
              <a:t>data</a:t>
            </a:r>
            <a:r>
              <a:rPr lang="en-US" dirty="0"/>
              <a:t>,  self.id = </a:t>
            </a:r>
            <a:r>
              <a:rPr lang="en-US" dirty="0">
                <a:solidFill>
                  <a:srgbClr val="83992A"/>
                </a:solidFill>
              </a:rPr>
              <a:t>user id</a:t>
            </a:r>
          </a:p>
          <a:p>
            <a:pPr marL="0" indent="0">
              <a:buNone/>
            </a:pPr>
            <a:r>
              <a:rPr lang="en-US" dirty="0">
                <a:solidFill>
                  <a:srgbClr val="83992A"/>
                </a:solidFill>
              </a:rPr>
              <a:t>* </a:t>
            </a:r>
            <a:r>
              <a:rPr lang="en-US" dirty="0">
                <a:solidFill>
                  <a:schemeClr val="tx1"/>
                </a:solidFill>
              </a:rPr>
              <a:t>Methods:</a:t>
            </a:r>
            <a:r>
              <a:rPr lang="en-US" dirty="0">
                <a:solidFill>
                  <a:srgbClr val="83992A"/>
                </a:solidFill>
              </a:rPr>
              <a:t> </a:t>
            </a:r>
          </a:p>
          <a:p>
            <a:pPr>
              <a:buFontTx/>
              <a:buChar char="-"/>
            </a:pPr>
            <a:r>
              <a:rPr lang="en-US" dirty="0"/>
              <a:t>def __</a:t>
            </a:r>
            <a:r>
              <a:rPr lang="en-US" dirty="0" err="1"/>
              <a:t>init</a:t>
            </a:r>
            <a:r>
              <a:rPr lang="en-US" dirty="0"/>
              <a:t>__(self, data , id): </a:t>
            </a:r>
            <a:r>
              <a:rPr lang="en-US" dirty="0">
                <a:solidFill>
                  <a:srgbClr val="83992A"/>
                </a:solidFill>
              </a:rPr>
              <a:t>to set the root node with the data and initial user id that’s set to -1 refers to there are no users yet</a:t>
            </a:r>
          </a:p>
          <a:p>
            <a:pPr>
              <a:buFontTx/>
              <a:buChar char="-"/>
            </a:pPr>
            <a:r>
              <a:rPr lang="en-US" dirty="0">
                <a:solidFill>
                  <a:schemeClr val="tx1"/>
                </a:solidFill>
              </a:rPr>
              <a:t>def insert(self, data , id): </a:t>
            </a:r>
            <a:r>
              <a:rPr lang="en-US" dirty="0">
                <a:solidFill>
                  <a:srgbClr val="83992A"/>
                </a:solidFill>
              </a:rPr>
              <a:t>to insert a new node or user to BST</a:t>
            </a:r>
          </a:p>
          <a:p>
            <a:pPr>
              <a:buFontTx/>
              <a:buChar char="-"/>
            </a:pPr>
            <a:r>
              <a:rPr lang="en-US" dirty="0">
                <a:solidFill>
                  <a:schemeClr val="tx1"/>
                </a:solidFill>
              </a:rPr>
              <a:t> def </a:t>
            </a:r>
            <a:r>
              <a:rPr lang="en-US" dirty="0" err="1">
                <a:solidFill>
                  <a:schemeClr val="tx1"/>
                </a:solidFill>
              </a:rPr>
              <a:t>PrintTree</a:t>
            </a:r>
            <a:r>
              <a:rPr lang="en-US" dirty="0">
                <a:solidFill>
                  <a:schemeClr val="tx1"/>
                </a:solidFill>
              </a:rPr>
              <a:t>(self): </a:t>
            </a:r>
            <a:r>
              <a:rPr lang="en-US" dirty="0">
                <a:solidFill>
                  <a:srgbClr val="83992A"/>
                </a:solidFill>
              </a:rPr>
              <a:t>print the tree from largest element to lowest one</a:t>
            </a:r>
          </a:p>
          <a:p>
            <a:pPr>
              <a:buFontTx/>
              <a:buChar char="-"/>
            </a:pPr>
            <a:r>
              <a:rPr lang="en-US" dirty="0">
                <a:solidFill>
                  <a:schemeClr val="tx1"/>
                </a:solidFill>
              </a:rPr>
              <a:t>def delete(self, key): </a:t>
            </a:r>
            <a:r>
              <a:rPr lang="en-US" dirty="0">
                <a:solidFill>
                  <a:srgbClr val="83992A"/>
                </a:solidFill>
              </a:rPr>
              <a:t>delete the user’s node with the given id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858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Made By :</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a:extLst>
              <a:ext uri="{FF2B5EF4-FFF2-40B4-BE49-F238E27FC236}">
                <a16:creationId xmlns:a16="http://schemas.microsoft.com/office/drawing/2014/main" id="{51502DCE-2347-469A-98C0-963B8AC586F2}"/>
              </a:ext>
            </a:extLst>
          </p:cNvPr>
          <p:cNvSpPr/>
          <p:nvPr/>
        </p:nvSpPr>
        <p:spPr>
          <a:xfrm>
            <a:off x="1471126" y="2828835"/>
            <a:ext cx="8652588" cy="2062103"/>
          </a:xfrm>
          <a:prstGeom prst="rect">
            <a:avLst/>
          </a:prstGeom>
        </p:spPr>
        <p:txBody>
          <a:bodyPr wrap="square">
            <a:spAutoFit/>
          </a:bodyPr>
          <a:lstStyle/>
          <a:p>
            <a:r>
              <a:rPr lang="en-US" sz="3200" dirty="0">
                <a:solidFill>
                  <a:srgbClr val="83992A"/>
                </a:solidFill>
              </a:rPr>
              <a:t>1.</a:t>
            </a:r>
            <a:r>
              <a:rPr lang="en-US" sz="3200" dirty="0"/>
              <a:t>Mohamed </a:t>
            </a:r>
            <a:r>
              <a:rPr lang="en-US" sz="3200" dirty="0" err="1"/>
              <a:t>Morsy</a:t>
            </a:r>
            <a:r>
              <a:rPr lang="en-US" sz="3200" dirty="0"/>
              <a:t>           </a:t>
            </a:r>
            <a:r>
              <a:rPr lang="en-US" sz="3200" dirty="0">
                <a:solidFill>
                  <a:srgbClr val="83992A"/>
                </a:solidFill>
              </a:rPr>
              <a:t>Sec: </a:t>
            </a:r>
            <a:r>
              <a:rPr lang="en-US" sz="3200" dirty="0"/>
              <a:t>3         </a:t>
            </a:r>
            <a:r>
              <a:rPr lang="en-US" sz="3200" dirty="0">
                <a:solidFill>
                  <a:srgbClr val="83992A"/>
                </a:solidFill>
              </a:rPr>
              <a:t>BN: </a:t>
            </a:r>
            <a:r>
              <a:rPr lang="en-US" sz="3200" dirty="0"/>
              <a:t>33880</a:t>
            </a:r>
            <a:br>
              <a:rPr lang="en-US" sz="3200" dirty="0"/>
            </a:br>
            <a:r>
              <a:rPr lang="en-US" sz="3200" dirty="0">
                <a:solidFill>
                  <a:srgbClr val="83992A"/>
                </a:solidFill>
              </a:rPr>
              <a:t>2.</a:t>
            </a:r>
            <a:r>
              <a:rPr lang="en-US" sz="3200" dirty="0"/>
              <a:t>Shimaa Hassan              </a:t>
            </a:r>
            <a:r>
              <a:rPr lang="en-US" sz="3200" dirty="0">
                <a:solidFill>
                  <a:srgbClr val="83992A"/>
                </a:solidFill>
              </a:rPr>
              <a:t>Sec: </a:t>
            </a:r>
            <a:r>
              <a:rPr lang="en-US" sz="3200" dirty="0"/>
              <a:t>2         </a:t>
            </a:r>
            <a:r>
              <a:rPr lang="en-US" sz="3200" dirty="0">
                <a:solidFill>
                  <a:srgbClr val="83992A"/>
                </a:solidFill>
              </a:rPr>
              <a:t>BN: </a:t>
            </a:r>
            <a:r>
              <a:rPr lang="en-US" sz="3200" dirty="0"/>
              <a:t>33803</a:t>
            </a:r>
            <a:br>
              <a:rPr lang="en-US" sz="3200" dirty="0"/>
            </a:br>
            <a:r>
              <a:rPr lang="en-US" sz="3200" dirty="0">
                <a:solidFill>
                  <a:srgbClr val="83992A"/>
                </a:solidFill>
              </a:rPr>
              <a:t>3.</a:t>
            </a:r>
            <a:r>
              <a:rPr lang="en-US" sz="3200" dirty="0"/>
              <a:t>Soha </a:t>
            </a:r>
            <a:r>
              <a:rPr lang="en-US" sz="3200" dirty="0" err="1"/>
              <a:t>Alaa</a:t>
            </a:r>
            <a:r>
              <a:rPr lang="en-US" sz="3200" dirty="0"/>
              <a:t>                      </a:t>
            </a:r>
            <a:r>
              <a:rPr lang="en-US" sz="3200" dirty="0">
                <a:solidFill>
                  <a:srgbClr val="83992A"/>
                </a:solidFill>
              </a:rPr>
              <a:t>Sec: </a:t>
            </a:r>
            <a:r>
              <a:rPr lang="en-US" sz="3200" dirty="0"/>
              <a:t>2         </a:t>
            </a:r>
            <a:r>
              <a:rPr lang="en-US" sz="3200" dirty="0">
                <a:solidFill>
                  <a:srgbClr val="83992A"/>
                </a:solidFill>
              </a:rPr>
              <a:t>BN: </a:t>
            </a:r>
            <a:r>
              <a:rPr lang="en-US" sz="3200" dirty="0"/>
              <a:t>33855</a:t>
            </a:r>
            <a:br>
              <a:rPr lang="en-US" sz="3200" dirty="0"/>
            </a:br>
            <a:r>
              <a:rPr lang="en-US" sz="3200" dirty="0">
                <a:solidFill>
                  <a:srgbClr val="83992A"/>
                </a:solidFill>
              </a:rPr>
              <a:t>4.</a:t>
            </a:r>
            <a:r>
              <a:rPr lang="en-US" sz="3200" dirty="0"/>
              <a:t>Maged </a:t>
            </a:r>
            <a:r>
              <a:rPr lang="en-US" sz="3200" dirty="0" err="1"/>
              <a:t>Mabrouk</a:t>
            </a:r>
            <a:r>
              <a:rPr lang="en-US" sz="3200" dirty="0"/>
              <a:t>            </a:t>
            </a:r>
            <a:r>
              <a:rPr lang="en-US" sz="3200" dirty="0">
                <a:solidFill>
                  <a:srgbClr val="83992A"/>
                </a:solidFill>
              </a:rPr>
              <a:t>Sec: </a:t>
            </a:r>
            <a:r>
              <a:rPr lang="en-US" sz="3200" dirty="0"/>
              <a:t>3         </a:t>
            </a:r>
            <a:r>
              <a:rPr lang="en-US" sz="3200" dirty="0">
                <a:solidFill>
                  <a:srgbClr val="83992A"/>
                </a:solidFill>
              </a:rPr>
              <a:t>BN: </a:t>
            </a:r>
            <a:r>
              <a:rPr lang="en-US" sz="3200" dirty="0"/>
              <a:t>33845 </a:t>
            </a:r>
            <a:endParaRPr lang="en-US" sz="3200" dirty="0">
              <a:solidFill>
                <a:srgbClr val="83992A"/>
              </a:solidFill>
            </a:endParaRPr>
          </a:p>
        </p:txBody>
      </p:sp>
    </p:spTree>
    <p:extLst>
      <p:ext uri="{BB962C8B-B14F-4D97-AF65-F5344CB8AC3E}">
        <p14:creationId xmlns:p14="http://schemas.microsoft.com/office/powerpoint/2010/main" val="298447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959500" y="2556933"/>
            <a:ext cx="10582468" cy="3312022"/>
          </a:xfrm>
        </p:spPr>
        <p:txBody>
          <a:bodyPr>
            <a:normAutofit fontScale="70000" lnSpcReduction="20000"/>
          </a:bodyPr>
          <a:lstStyle/>
          <a:p>
            <a:pPr marL="0" indent="0">
              <a:buNone/>
            </a:pPr>
            <a:r>
              <a:rPr lang="en-US" dirty="0">
                <a:solidFill>
                  <a:srgbClr val="83992A"/>
                </a:solidFill>
              </a:rPr>
              <a:t>*</a:t>
            </a:r>
            <a:r>
              <a:rPr lang="en-US" dirty="0"/>
              <a:t> Objects:</a:t>
            </a:r>
          </a:p>
          <a:p>
            <a:pPr marL="0" indent="0">
              <a:buNone/>
            </a:pPr>
            <a:r>
              <a:rPr lang="en-US" dirty="0">
                <a:solidFill>
                  <a:srgbClr val="83992A"/>
                </a:solidFill>
              </a:rPr>
              <a:t># age binary trees</a:t>
            </a:r>
          </a:p>
          <a:p>
            <a:pPr marL="0" indent="0">
              <a:buNone/>
            </a:pPr>
            <a:r>
              <a:rPr lang="en-US" dirty="0"/>
              <a:t>ageRoot9 = Node(int(9 / 2) + 1, -1), ageRoot19 = Node(int(19 / 2) + 1, -1), ageRoot29 = Node(int(29 / 2) + 1, -1)</a:t>
            </a:r>
          </a:p>
          <a:p>
            <a:pPr marL="0" indent="0">
              <a:buNone/>
            </a:pPr>
            <a:r>
              <a:rPr lang="en-US" dirty="0"/>
              <a:t>ageRoot39 = Node(int(39 / 2) + 1, -1), ageRoot49 = Node(int(49 / 2) + 1, -1), ageRoot59 = Node(int(59 / 2) + 1, -1)</a:t>
            </a:r>
          </a:p>
          <a:p>
            <a:pPr marL="0" indent="0">
              <a:buNone/>
            </a:pPr>
            <a:r>
              <a:rPr lang="en-US" dirty="0"/>
              <a:t>ageRoot69 = Node(int(69 / 2) + 1, -1), ageRoot79 = Node(int(79 / 2) + 1, -1), ageRoot89 = Node(int(89 / 2) + 1, -1)</a:t>
            </a:r>
          </a:p>
          <a:p>
            <a:pPr marL="0" indent="0">
              <a:buNone/>
            </a:pPr>
            <a:r>
              <a:rPr lang="en-US" dirty="0"/>
              <a:t>ageRoot99 = Node(int(99 / 2) + 1, -1), ageRoot109 = Node(int(109 / 2) + 1, -1), ageRoot119 = Node(int(119 / 2) + 1, -1)</a:t>
            </a:r>
          </a:p>
          <a:p>
            <a:pPr marL="0" indent="0">
              <a:buNone/>
            </a:pPr>
            <a:r>
              <a:rPr lang="en-US" dirty="0">
                <a:solidFill>
                  <a:srgbClr val="83992A"/>
                </a:solidFill>
              </a:rPr>
              <a:t># Node(int(9 / 2) + 1, -1) to set the root node to the avg. number between the range of ages and no user will be on it.</a:t>
            </a:r>
          </a:p>
          <a:p>
            <a:pPr marL="0" indent="0">
              <a:buNone/>
            </a:pPr>
            <a:endParaRPr lang="en-US" dirty="0">
              <a:solidFill>
                <a:srgbClr val="83992A"/>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30866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959500" y="2556933"/>
            <a:ext cx="10582468" cy="3312022"/>
          </a:xfrm>
        </p:spPr>
        <p:txBody>
          <a:bodyPr>
            <a:normAutofit fontScale="92500" lnSpcReduction="10000"/>
          </a:bodyPr>
          <a:lstStyle/>
          <a:p>
            <a:pPr marL="0" indent="0">
              <a:buNone/>
            </a:pPr>
            <a:r>
              <a:rPr lang="en-US" dirty="0">
                <a:solidFill>
                  <a:srgbClr val="83992A"/>
                </a:solidFill>
              </a:rPr>
              <a:t>*</a:t>
            </a:r>
            <a:r>
              <a:rPr lang="en-US" dirty="0"/>
              <a:t> Objects:</a:t>
            </a:r>
          </a:p>
          <a:p>
            <a:pPr marL="0" indent="0">
              <a:buNone/>
            </a:pPr>
            <a:r>
              <a:rPr lang="nl-NL" dirty="0">
                <a:solidFill>
                  <a:srgbClr val="83992A"/>
                </a:solidFill>
              </a:rPr>
              <a:t># name binary trees</a:t>
            </a:r>
          </a:p>
          <a:p>
            <a:pPr marL="0" indent="0">
              <a:buNone/>
            </a:pPr>
            <a:r>
              <a:rPr lang="nl-NL" dirty="0">
                <a:solidFill>
                  <a:schemeClr val="tx1"/>
                </a:solidFill>
              </a:rPr>
              <a:t>nameRoot0 = Node("l",-1), nameRoot1 = Node("m",-1), nameRoot2 = Node("n",-1)</a:t>
            </a:r>
          </a:p>
          <a:p>
            <a:pPr marL="0" indent="0">
              <a:buNone/>
            </a:pPr>
            <a:r>
              <a:rPr lang="nl-NL" dirty="0">
                <a:solidFill>
                  <a:schemeClr val="tx1"/>
                </a:solidFill>
              </a:rPr>
              <a:t>nameRoot3 = Node("o",-1), nameRoot4 = Node("p",-1), nameRoot5 = Node("q",-1)</a:t>
            </a:r>
          </a:p>
          <a:p>
            <a:pPr marL="0" indent="0">
              <a:buNone/>
            </a:pPr>
            <a:r>
              <a:rPr lang="nl-NL" dirty="0">
                <a:solidFill>
                  <a:schemeClr val="tx1"/>
                </a:solidFill>
              </a:rPr>
              <a:t>nameRoot6 = Node("r",-1), nameRoot7 = Node("s",-1), nameRoot8 = Node("t",-1)</a:t>
            </a:r>
          </a:p>
          <a:p>
            <a:pPr marL="0" indent="0">
              <a:buNone/>
            </a:pPr>
            <a:r>
              <a:rPr lang="nl-NL" dirty="0">
                <a:solidFill>
                  <a:schemeClr val="tx1"/>
                </a:solidFill>
              </a:rPr>
              <a:t>nameRoot9 = Node("u",-1), nameRoot10 = Node("v",-1), nameRoot11 = Node("w",-1)</a:t>
            </a:r>
          </a:p>
          <a:p>
            <a:pPr marL="0" indent="0">
              <a:buNone/>
            </a:pPr>
            <a:r>
              <a:rPr lang="en-US" dirty="0">
                <a:solidFill>
                  <a:srgbClr val="83992A"/>
                </a:solidFill>
              </a:rPr>
              <a:t># </a:t>
            </a:r>
            <a:r>
              <a:rPr lang="nl-NL" dirty="0">
                <a:solidFill>
                  <a:srgbClr val="83992A"/>
                </a:solidFill>
              </a:rPr>
              <a:t>Node("l",-1)</a:t>
            </a:r>
            <a:r>
              <a:rPr lang="en-US" dirty="0">
                <a:solidFill>
                  <a:srgbClr val="83992A"/>
                </a:solidFill>
              </a:rPr>
              <a:t> to set the root node to hash table index number and no user will be on it.</a:t>
            </a:r>
          </a:p>
          <a:p>
            <a:pPr marL="0" indent="0">
              <a:buNone/>
            </a:pPr>
            <a:endParaRPr lang="en-US" dirty="0">
              <a:solidFill>
                <a:srgbClr val="83992A"/>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1226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959500" y="2556933"/>
            <a:ext cx="10582468" cy="3312022"/>
          </a:xfrm>
        </p:spPr>
        <p:txBody>
          <a:bodyPr>
            <a:normAutofit fontScale="92500" lnSpcReduction="10000"/>
          </a:bodyPr>
          <a:lstStyle/>
          <a:p>
            <a:pPr marL="0" indent="0">
              <a:buNone/>
            </a:pPr>
            <a:r>
              <a:rPr lang="en-US" dirty="0">
                <a:solidFill>
                  <a:srgbClr val="83992A"/>
                </a:solidFill>
              </a:rPr>
              <a:t>*</a:t>
            </a:r>
            <a:r>
              <a:rPr lang="en-US" dirty="0"/>
              <a:t> Objects:</a:t>
            </a:r>
          </a:p>
          <a:p>
            <a:pPr marL="0" indent="0">
              <a:buNone/>
            </a:pPr>
            <a:r>
              <a:rPr lang="nl-NL" dirty="0">
                <a:solidFill>
                  <a:srgbClr val="83992A"/>
                </a:solidFill>
              </a:rPr>
              <a:t># country binary trees</a:t>
            </a:r>
          </a:p>
          <a:p>
            <a:pPr marL="0" indent="0">
              <a:buNone/>
            </a:pPr>
            <a:r>
              <a:rPr lang="nl-NL" dirty="0">
                <a:solidFill>
                  <a:schemeClr val="tx1"/>
                </a:solidFill>
              </a:rPr>
              <a:t>countryRoot0 = Node("l",-1), countryRoot1 = Node("m",-1), countryRoot2 = Node("n",-1)</a:t>
            </a:r>
          </a:p>
          <a:p>
            <a:pPr marL="0" indent="0">
              <a:buNone/>
            </a:pPr>
            <a:r>
              <a:rPr lang="nl-NL" dirty="0">
                <a:solidFill>
                  <a:schemeClr val="tx1"/>
                </a:solidFill>
              </a:rPr>
              <a:t>countryRoot3 = Node("o",-1), countryRoot4 = Node("p",-1), countryRoot5 = Node("q",-1)</a:t>
            </a:r>
          </a:p>
          <a:p>
            <a:pPr marL="0" indent="0">
              <a:buNone/>
            </a:pPr>
            <a:r>
              <a:rPr lang="nl-NL" dirty="0">
                <a:solidFill>
                  <a:schemeClr val="tx1"/>
                </a:solidFill>
              </a:rPr>
              <a:t>countryRoot6 = Node("r",-1), countryRoot7 = Node("s",-1), countryRoot8 = Node("t",-1)</a:t>
            </a:r>
          </a:p>
          <a:p>
            <a:pPr marL="0" indent="0">
              <a:buNone/>
            </a:pPr>
            <a:r>
              <a:rPr lang="nl-NL" dirty="0">
                <a:solidFill>
                  <a:schemeClr val="tx1"/>
                </a:solidFill>
              </a:rPr>
              <a:t>countryRoot9 = Node("u",-1), countryRoot10 = Node("v",-1), countryRoot11 = Node("w",-1)</a:t>
            </a:r>
          </a:p>
          <a:p>
            <a:pPr marL="0" indent="0">
              <a:buNone/>
            </a:pPr>
            <a:r>
              <a:rPr lang="en-US" dirty="0">
                <a:solidFill>
                  <a:srgbClr val="83992A"/>
                </a:solidFill>
              </a:rPr>
              <a:t># </a:t>
            </a:r>
            <a:r>
              <a:rPr lang="nl-NL" dirty="0">
                <a:solidFill>
                  <a:srgbClr val="83992A"/>
                </a:solidFill>
              </a:rPr>
              <a:t>Node("l",-1)</a:t>
            </a:r>
            <a:r>
              <a:rPr lang="en-US" dirty="0">
                <a:solidFill>
                  <a:srgbClr val="83992A"/>
                </a:solidFill>
              </a:rPr>
              <a:t> to set the root node to hash table index number and no user will be on it.</a:t>
            </a:r>
          </a:p>
          <a:p>
            <a:pPr marL="0" indent="0">
              <a:buNone/>
            </a:pPr>
            <a:endParaRPr lang="en-US" dirty="0">
              <a:solidFill>
                <a:srgbClr val="83992A"/>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653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845351" cy="3571494"/>
          </a:xfrm>
        </p:spPr>
        <p:txBody>
          <a:bodyPr>
            <a:normAutofit/>
          </a:bodyPr>
          <a:lstStyle/>
          <a:p>
            <a:r>
              <a:rPr lang="en-US" dirty="0"/>
              <a:t>Hash Tables Methods:</a:t>
            </a:r>
          </a:p>
          <a:p>
            <a:pPr>
              <a:buFontTx/>
              <a:buChar char="-"/>
            </a:pPr>
            <a:r>
              <a:rPr lang="en-US" dirty="0"/>
              <a:t>def </a:t>
            </a:r>
            <a:r>
              <a:rPr lang="en-US" dirty="0" err="1">
                <a:highlight>
                  <a:srgbClr val="FFFF00"/>
                </a:highlight>
              </a:rPr>
              <a:t>ageHashFunc</a:t>
            </a:r>
            <a:r>
              <a:rPr lang="en-US" dirty="0"/>
              <a:t>(age): </a:t>
            </a:r>
            <a:r>
              <a:rPr lang="en-US" dirty="0">
                <a:solidFill>
                  <a:srgbClr val="83992A"/>
                </a:solidFill>
              </a:rPr>
              <a:t>you give it your age and it tell you where is your place in age hash table</a:t>
            </a:r>
          </a:p>
          <a:p>
            <a:pPr>
              <a:buFontTx/>
              <a:buChar char="-"/>
            </a:pPr>
            <a:r>
              <a:rPr lang="en-US" dirty="0"/>
              <a:t>def </a:t>
            </a:r>
            <a:r>
              <a:rPr lang="en-US" dirty="0" err="1">
                <a:highlight>
                  <a:srgbClr val="FFFF00"/>
                </a:highlight>
              </a:rPr>
              <a:t>nameHashFunc</a:t>
            </a:r>
            <a:r>
              <a:rPr lang="en-US" dirty="0"/>
              <a:t>(name): </a:t>
            </a:r>
            <a:r>
              <a:rPr lang="en-US" dirty="0">
                <a:solidFill>
                  <a:srgbClr val="83992A"/>
                </a:solidFill>
              </a:rPr>
              <a:t>you give it your name/country and it tell you where is your place in name/country hash table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97171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45DC4-1D58-4AD4-B14D-F9D3099BC11B}"/>
              </a:ext>
            </a:extLst>
          </p:cNvPr>
          <p:cNvSpPr>
            <a:spLocks noGrp="1"/>
          </p:cNvSpPr>
          <p:nvPr>
            <p:ph idx="1"/>
          </p:nvPr>
        </p:nvSpPr>
        <p:spPr/>
        <p:txBody>
          <a:bodyPr/>
          <a:lstStyle/>
          <a:p>
            <a:r>
              <a:rPr lang="en-US" dirty="0"/>
              <a:t>Hash Tables:</a:t>
            </a:r>
          </a:p>
          <a:p>
            <a:pPr marL="0" indent="0">
              <a:buNone/>
            </a:pPr>
            <a:endParaRPr lang="en-US" dirty="0"/>
          </a:p>
        </p:txBody>
      </p:sp>
      <p:sp>
        <p:nvSpPr>
          <p:cNvPr id="4" name="Title 1">
            <a:extLst>
              <a:ext uri="{FF2B5EF4-FFF2-40B4-BE49-F238E27FC236}">
                <a16:creationId xmlns:a16="http://schemas.microsoft.com/office/drawing/2014/main" id="{DA043806-DF65-40BD-AE26-DA1242AF25B1}"/>
              </a:ext>
            </a:extLst>
          </p:cNvPr>
          <p:cNvSpPr txBox="1">
            <a:spLocks/>
          </p:cNvSpPr>
          <p:nvPr/>
        </p:nvSpPr>
        <p:spPr>
          <a:xfrm>
            <a:off x="1071467" y="1084769"/>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hashing.py</a:t>
            </a:r>
            <a:r>
              <a:rPr lang="en-US"/>
              <a:t> </a:t>
            </a:r>
            <a:endParaRPr lang="en-US" dirty="0"/>
          </a:p>
        </p:txBody>
      </p:sp>
      <p:pic>
        <p:nvPicPr>
          <p:cNvPr id="6" name="Picture 5">
            <a:extLst>
              <a:ext uri="{FF2B5EF4-FFF2-40B4-BE49-F238E27FC236}">
                <a16:creationId xmlns:a16="http://schemas.microsoft.com/office/drawing/2014/main" id="{0173E2B3-84CA-4021-9FA9-C4345D63966E}"/>
              </a:ext>
            </a:extLst>
          </p:cNvPr>
          <p:cNvPicPr>
            <a:picLocks noChangeAspect="1"/>
          </p:cNvPicPr>
          <p:nvPr/>
        </p:nvPicPr>
        <p:blipFill rotWithShape="1">
          <a:blip r:embed="rId2"/>
          <a:srcRect t="9417" r="12397"/>
          <a:stretch/>
        </p:blipFill>
        <p:spPr>
          <a:xfrm>
            <a:off x="1653701" y="3083532"/>
            <a:ext cx="8618707" cy="2960631"/>
          </a:xfrm>
          <a:prstGeom prst="rect">
            <a:avLst/>
          </a:prstGeom>
        </p:spPr>
      </p:pic>
    </p:spTree>
    <p:extLst>
      <p:ext uri="{BB962C8B-B14F-4D97-AF65-F5344CB8AC3E}">
        <p14:creationId xmlns:p14="http://schemas.microsoft.com/office/powerpoint/2010/main" val="4113094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721998-0DCB-4BF5-8904-11560EA24EBB}"/>
              </a:ext>
            </a:extLst>
          </p:cNvPr>
          <p:cNvSpPr txBox="1"/>
          <p:nvPr/>
        </p:nvSpPr>
        <p:spPr>
          <a:xfrm>
            <a:off x="2597614" y="2957803"/>
            <a:ext cx="7031578" cy="1077218"/>
          </a:xfrm>
          <a:prstGeom prst="rect">
            <a:avLst/>
          </a:prstGeom>
          <a:noFill/>
        </p:spPr>
        <p:txBody>
          <a:bodyPr wrap="square" rtlCol="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Algorithms for Social Network</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134571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28664A-1106-42AF-9F46-57085DA0E71C}"/>
              </a:ext>
            </a:extLst>
          </p:cNvPr>
          <p:cNvSpPr>
            <a:spLocks noGrp="1"/>
          </p:cNvSpPr>
          <p:nvPr>
            <p:ph idx="1"/>
          </p:nvPr>
        </p:nvSpPr>
        <p:spPr/>
        <p:txBody>
          <a:bodyPr/>
          <a:lstStyle/>
          <a:p>
            <a:r>
              <a:rPr lang="en-US" dirty="0"/>
              <a:t>Search function can search for 3 attributes at max: age, name, country.</a:t>
            </a:r>
          </a:p>
          <a:p>
            <a:r>
              <a:rPr lang="en-US" dirty="0"/>
              <a:t>Takes that 3 attributes in any order, but the attribute name must be written before the attribute itself.</a:t>
            </a:r>
          </a:p>
          <a:p>
            <a:r>
              <a:rPr lang="en-US" dirty="0"/>
              <a:t>Returns a list of users IDs, those users share the same searched attributes.</a:t>
            </a:r>
          </a:p>
          <a:p>
            <a:pPr marL="0" indent="0">
              <a:buNone/>
            </a:pPr>
            <a:r>
              <a:rPr lang="en-US" dirty="0">
                <a:solidFill>
                  <a:srgbClr val="83992A"/>
                </a:solidFill>
              </a:rPr>
              <a:t>*</a:t>
            </a:r>
            <a:r>
              <a:rPr lang="en-US" dirty="0"/>
              <a:t> def </a:t>
            </a:r>
            <a:r>
              <a:rPr lang="en-US" dirty="0">
                <a:highlight>
                  <a:srgbClr val="FFFF00"/>
                </a:highlight>
              </a:rPr>
              <a:t>search</a:t>
            </a:r>
            <a:r>
              <a:rPr lang="en-US" dirty="0"/>
              <a:t> (arg1, arg1Data, arg2=None, arg2Data=None, arg3=None, arg3Data= None):</a:t>
            </a:r>
          </a:p>
        </p:txBody>
      </p:sp>
      <p:sp>
        <p:nvSpPr>
          <p:cNvPr id="4" name="Title 1">
            <a:extLst>
              <a:ext uri="{FF2B5EF4-FFF2-40B4-BE49-F238E27FC236}">
                <a16:creationId xmlns:a16="http://schemas.microsoft.com/office/drawing/2014/main" id="{7DE78245-2DE9-45FA-8F82-2A8542C568DD}"/>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Tree>
    <p:extLst>
      <p:ext uri="{BB962C8B-B14F-4D97-AF65-F5344CB8AC3E}">
        <p14:creationId xmlns:p14="http://schemas.microsoft.com/office/powerpoint/2010/main" val="25235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used:</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a:extLst>
              <a:ext uri="{FF2B5EF4-FFF2-40B4-BE49-F238E27FC236}">
                <a16:creationId xmlns:a16="http://schemas.microsoft.com/office/drawing/2014/main" id="{57A20E49-C182-4D6E-88EE-F480FE6AF855}"/>
              </a:ext>
            </a:extLst>
          </p:cNvPr>
          <p:cNvSpPr txBox="1"/>
          <p:nvPr/>
        </p:nvSpPr>
        <p:spPr>
          <a:xfrm>
            <a:off x="2196398" y="2587248"/>
            <a:ext cx="7031578" cy="2123658"/>
          </a:xfrm>
          <a:prstGeom prst="rect">
            <a:avLst/>
          </a:prstGeom>
          <a:noFill/>
        </p:spPr>
        <p:txBody>
          <a:bodyPr wrap="square" rtlCol="0">
            <a:spAutoFit/>
          </a:bodyPr>
          <a:lstStyle/>
          <a:p>
            <a:pPr algn="ctr"/>
            <a:r>
              <a:rPr lang="en-US" sz="7200" dirty="0">
                <a:ln w="0"/>
                <a:effectLst>
                  <a:outerShdw blurRad="38100" dist="19050" dir="2700000" algn="tl" rotWithShape="0">
                    <a:schemeClr val="dk1">
                      <a:alpha val="40000"/>
                    </a:schemeClr>
                  </a:outerShdw>
                </a:effectLst>
              </a:rPr>
              <a:t>Python</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54212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Base: </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TextBox 8">
            <a:extLst>
              <a:ext uri="{FF2B5EF4-FFF2-40B4-BE49-F238E27FC236}">
                <a16:creationId xmlns:a16="http://schemas.microsoft.com/office/drawing/2014/main" id="{5DA98271-8BEC-4C19-8FE5-50FB3BD77D09}"/>
              </a:ext>
            </a:extLst>
          </p:cNvPr>
          <p:cNvSpPr txBox="1"/>
          <p:nvPr/>
        </p:nvSpPr>
        <p:spPr>
          <a:xfrm>
            <a:off x="1770003" y="2607906"/>
            <a:ext cx="8651994" cy="2185214"/>
          </a:xfrm>
          <a:prstGeom prst="rect">
            <a:avLst/>
          </a:prstGeom>
          <a:noFill/>
        </p:spPr>
        <p:txBody>
          <a:bodyPr wrap="square" rtlCol="0">
            <a:spAutoFit/>
          </a:bodyPr>
          <a:lstStyle/>
          <a:p>
            <a:pPr algn="ctr"/>
            <a:r>
              <a:rPr lang="en-US" sz="4800" dirty="0">
                <a:ln w="0"/>
                <a:effectLst>
                  <a:outerShdw blurRad="38100" dist="19050" dir="2700000" algn="tl" rotWithShape="0">
                    <a:schemeClr val="dk1">
                      <a:alpha val="40000"/>
                    </a:schemeClr>
                  </a:outerShdw>
                </a:effectLst>
              </a:rPr>
              <a:t>Save And Load JSON Format Data From Local .txt File</a:t>
            </a:r>
          </a:p>
          <a:p>
            <a:pPr algn="ct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68256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721998-0DCB-4BF5-8904-11560EA24EBB}"/>
              </a:ext>
            </a:extLst>
          </p:cNvPr>
          <p:cNvSpPr txBox="1"/>
          <p:nvPr/>
        </p:nvSpPr>
        <p:spPr>
          <a:xfrm>
            <a:off x="2597614" y="2957803"/>
            <a:ext cx="7031578" cy="1077218"/>
          </a:xfrm>
          <a:prstGeom prst="rect">
            <a:avLst/>
          </a:prstGeom>
          <a:noFill/>
        </p:spPr>
        <p:txBody>
          <a:bodyPr wrap="square" rtlCol="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OOP for Social Network</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199080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B0A25-47DA-44EC-B064-6BF53CBC415A}"/>
              </a:ext>
            </a:extLst>
          </p:cNvPr>
          <p:cNvSpPr>
            <a:spLocks noGrp="1"/>
          </p:cNvSpPr>
          <p:nvPr>
            <p:ph idx="1"/>
          </p:nvPr>
        </p:nvSpPr>
        <p:spPr>
          <a:xfrm>
            <a:off x="1362269" y="2556931"/>
            <a:ext cx="9862458" cy="3871861"/>
          </a:xfrm>
        </p:spPr>
        <p:txBody>
          <a:bodyPr>
            <a:normAutofit fontScale="92500"/>
          </a:bodyPr>
          <a:lstStyle/>
          <a:p>
            <a:r>
              <a:rPr lang="en-US" sz="1800" dirty="0"/>
              <a:t>Person.py: </a:t>
            </a:r>
            <a:r>
              <a:rPr lang="en-US" sz="1800" dirty="0">
                <a:solidFill>
                  <a:srgbClr val="83992A"/>
                </a:solidFill>
              </a:rPr>
              <a:t>class to hold each user's basic information</a:t>
            </a:r>
          </a:p>
          <a:p>
            <a:r>
              <a:rPr lang="en-US" sz="1800" dirty="0"/>
              <a:t>Post.py: </a:t>
            </a:r>
            <a:r>
              <a:rPr lang="en-US" sz="1800" dirty="0">
                <a:solidFill>
                  <a:srgbClr val="83992A"/>
                </a:solidFill>
              </a:rPr>
              <a:t>class to hold the comment and post classes to enable users to post and comment on each others' posts</a:t>
            </a:r>
          </a:p>
          <a:p>
            <a:r>
              <a:rPr lang="en-US" sz="1800" dirty="0"/>
              <a:t>hashing.py: </a:t>
            </a:r>
            <a:r>
              <a:rPr lang="en-US" sz="1800" dirty="0">
                <a:solidFill>
                  <a:srgbClr val="83992A"/>
                </a:solidFill>
              </a:rPr>
              <a:t>An extra data structure</a:t>
            </a:r>
          </a:p>
          <a:p>
            <a:r>
              <a:rPr lang="en-US" sz="1800" dirty="0"/>
              <a:t>LoadSave.py: </a:t>
            </a:r>
            <a:r>
              <a:rPr lang="en-US" sz="1800" dirty="0">
                <a:solidFill>
                  <a:srgbClr val="83992A"/>
                </a:solidFill>
              </a:rPr>
              <a:t>To load and save out Network</a:t>
            </a:r>
          </a:p>
          <a:p>
            <a:r>
              <a:rPr lang="en-US" sz="1800" dirty="0"/>
              <a:t>Users.py: </a:t>
            </a:r>
            <a:r>
              <a:rPr lang="en-US" sz="1800" dirty="0">
                <a:solidFill>
                  <a:srgbClr val="83992A"/>
                </a:solidFill>
              </a:rPr>
              <a:t>class to hold users' data structure, a graph. with all the related algorithms</a:t>
            </a:r>
          </a:p>
          <a:p>
            <a:r>
              <a:rPr lang="en-US" sz="1800" dirty="0"/>
              <a:t>Testing files (some may be removed with time): </a:t>
            </a:r>
          </a:p>
          <a:p>
            <a:pPr lvl="1"/>
            <a:r>
              <a:rPr lang="en-US" sz="1200" dirty="0"/>
              <a:t>Test senarios.py</a:t>
            </a:r>
          </a:p>
          <a:p>
            <a:pPr lvl="1"/>
            <a:r>
              <a:rPr lang="en-US" sz="1200" dirty="0"/>
              <a:t>User_Person_Test.py</a:t>
            </a:r>
          </a:p>
          <a:p>
            <a:pPr lvl="1"/>
            <a:r>
              <a:rPr lang="en-US" sz="1200" dirty="0"/>
              <a:t>posttest.py</a:t>
            </a:r>
          </a:p>
          <a:p>
            <a:pPr lvl="1"/>
            <a:r>
              <a:rPr lang="en-US" sz="1200" dirty="0"/>
              <a:t>Person_Test.py</a:t>
            </a:r>
          </a:p>
          <a:p>
            <a:pPr lvl="1"/>
            <a:r>
              <a:rPr lang="en-US" sz="1200" dirty="0"/>
              <a:t>Relation hints.py</a:t>
            </a:r>
          </a:p>
          <a:p>
            <a:endParaRPr lang="en-US" sz="1800" dirty="0"/>
          </a:p>
        </p:txBody>
      </p:sp>
      <p:sp>
        <p:nvSpPr>
          <p:cNvPr id="4" name="TextBox 3">
            <a:extLst>
              <a:ext uri="{FF2B5EF4-FFF2-40B4-BE49-F238E27FC236}">
                <a16:creationId xmlns:a16="http://schemas.microsoft.com/office/drawing/2014/main" id="{337C9B4B-5F7E-48E8-B8A8-01A90781F537}"/>
              </a:ext>
            </a:extLst>
          </p:cNvPr>
          <p:cNvSpPr txBox="1"/>
          <p:nvPr/>
        </p:nvSpPr>
        <p:spPr>
          <a:xfrm>
            <a:off x="2261712" y="1539549"/>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Files</a:t>
            </a:r>
          </a:p>
        </p:txBody>
      </p:sp>
    </p:spTree>
    <p:extLst>
      <p:ext uri="{BB962C8B-B14F-4D97-AF65-F5344CB8AC3E}">
        <p14:creationId xmlns:p14="http://schemas.microsoft.com/office/powerpoint/2010/main" val="122391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Person.py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845351" cy="3573280"/>
          </a:xfrm>
        </p:spPr>
        <p:txBody>
          <a:bodyPr>
            <a:normAutofit fontScale="92500" lnSpcReduction="20000"/>
          </a:bodyPr>
          <a:lstStyle/>
          <a:p>
            <a:r>
              <a:rPr lang="en-US" sz="1600" dirty="0"/>
              <a:t>Each person has a set of attributes like:</a:t>
            </a:r>
          </a:p>
          <a:p>
            <a:r>
              <a:rPr lang="en-US" sz="1600" dirty="0"/>
              <a:t>ID: </a:t>
            </a:r>
            <a:r>
              <a:rPr lang="en-US" sz="1600" dirty="0">
                <a:solidFill>
                  <a:srgbClr val="83992A"/>
                </a:solidFill>
              </a:rPr>
              <a:t>for system identification</a:t>
            </a:r>
          </a:p>
          <a:p>
            <a:r>
              <a:rPr lang="en-US" sz="1600" dirty="0"/>
              <a:t>name: </a:t>
            </a:r>
            <a:r>
              <a:rPr lang="en-US" sz="1600" dirty="0">
                <a:solidFill>
                  <a:srgbClr val="83992A"/>
                </a:solidFill>
              </a:rPr>
              <a:t>user name</a:t>
            </a:r>
          </a:p>
          <a:p>
            <a:r>
              <a:rPr lang="en-US" sz="1600" dirty="0"/>
              <a:t>email</a:t>
            </a:r>
          </a:p>
          <a:p>
            <a:r>
              <a:rPr lang="en-US" sz="1600" dirty="0"/>
              <a:t>password: </a:t>
            </a:r>
            <a:r>
              <a:rPr lang="en-US" sz="1600" dirty="0">
                <a:solidFill>
                  <a:srgbClr val="83992A"/>
                </a:solidFill>
              </a:rPr>
              <a:t>used later on in registration</a:t>
            </a:r>
          </a:p>
          <a:p>
            <a:r>
              <a:rPr lang="en-US" sz="1600" dirty="0"/>
              <a:t>age</a:t>
            </a:r>
          </a:p>
          <a:p>
            <a:r>
              <a:rPr lang="en-US" sz="1600" dirty="0"/>
              <a:t>location: </a:t>
            </a:r>
            <a:r>
              <a:rPr lang="en-US" sz="1600" dirty="0">
                <a:solidFill>
                  <a:srgbClr val="83992A"/>
                </a:solidFill>
              </a:rPr>
              <a:t>countries</a:t>
            </a:r>
          </a:p>
          <a:p>
            <a:r>
              <a:rPr lang="en-US" sz="1600" dirty="0"/>
              <a:t>gender</a:t>
            </a:r>
          </a:p>
          <a:p>
            <a:r>
              <a:rPr lang="en-US" sz="1600" dirty="0"/>
              <a:t>posts: </a:t>
            </a:r>
            <a:r>
              <a:rPr lang="en-US" sz="1600" dirty="0">
                <a:solidFill>
                  <a:srgbClr val="83992A"/>
                </a:solidFill>
              </a:rPr>
              <a:t>list of posts IDs</a:t>
            </a:r>
          </a:p>
          <a:p>
            <a:r>
              <a:rPr lang="en-US" sz="1600" dirty="0"/>
              <a:t>groups: </a:t>
            </a:r>
            <a:r>
              <a:rPr lang="en-US" sz="1600" dirty="0">
                <a:solidFill>
                  <a:srgbClr val="83992A"/>
                </a:solidFill>
              </a:rPr>
              <a:t>list of group IDs </a:t>
            </a:r>
            <a:r>
              <a:rPr lang="en-US" sz="1600" i="1" dirty="0">
                <a:solidFill>
                  <a:srgbClr val="83992A"/>
                </a:solidFill>
              </a:rPr>
              <a:t>To be done later</a:t>
            </a:r>
            <a:endParaRPr lang="en-US" sz="1600" dirty="0">
              <a:solidFill>
                <a:srgbClr val="83992A"/>
              </a:solidFill>
            </a:endParaRPr>
          </a:p>
          <a:p>
            <a:r>
              <a:rPr lang="en-US" sz="1600" dirty="0"/>
              <a:t>admin: </a:t>
            </a:r>
            <a:r>
              <a:rPr lang="en-US" sz="1600" dirty="0">
                <a:solidFill>
                  <a:srgbClr val="83992A"/>
                </a:solidFill>
              </a:rPr>
              <a:t>list of group IDs where this person is the group admin </a:t>
            </a:r>
            <a:r>
              <a:rPr lang="en-US" sz="1600" i="1" dirty="0">
                <a:solidFill>
                  <a:srgbClr val="83992A"/>
                </a:solidFill>
              </a:rPr>
              <a:t>To be done later</a:t>
            </a:r>
            <a:endParaRPr lang="en-US" sz="1600" dirty="0">
              <a:solidFill>
                <a:srgbClr val="83992A"/>
              </a:solidFill>
            </a:endParaRPr>
          </a:p>
        </p:txBody>
      </p:sp>
    </p:spTree>
    <p:extLst>
      <p:ext uri="{BB962C8B-B14F-4D97-AF65-F5344CB8AC3E}">
        <p14:creationId xmlns:p14="http://schemas.microsoft.com/office/powerpoint/2010/main" val="223043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Person.py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601197" cy="3573280"/>
          </a:xfrm>
        </p:spPr>
        <p:txBody>
          <a:bodyPr>
            <a:normAutofit lnSpcReduction="10000"/>
          </a:bodyPr>
          <a:lstStyle/>
          <a:p>
            <a:r>
              <a:rPr lang="en-US" sz="2000" dirty="0" err="1"/>
              <a:t>requests_sent</a:t>
            </a:r>
            <a:r>
              <a:rPr lang="en-US" sz="2000" dirty="0"/>
              <a:t>: </a:t>
            </a:r>
            <a:r>
              <a:rPr lang="en-US" sz="2000" dirty="0">
                <a:solidFill>
                  <a:srgbClr val="83992A"/>
                </a:solidFill>
              </a:rPr>
              <a:t>dictionary with all other users' ids that this user sent friend requests to</a:t>
            </a:r>
          </a:p>
          <a:p>
            <a:r>
              <a:rPr lang="en-US" sz="2000" dirty="0" err="1"/>
              <a:t>requests_received</a:t>
            </a:r>
            <a:r>
              <a:rPr lang="en-US" sz="2000" dirty="0"/>
              <a:t>: </a:t>
            </a:r>
            <a:r>
              <a:rPr lang="en-US" sz="2000" dirty="0">
                <a:solidFill>
                  <a:srgbClr val="83992A"/>
                </a:solidFill>
              </a:rPr>
              <a:t>dictionary with all other users' ids that this user received friend requests from</a:t>
            </a:r>
          </a:p>
          <a:p>
            <a:r>
              <a:rPr lang="en-US" sz="2000" dirty="0"/>
              <a:t>setters and getters for all attributes</a:t>
            </a:r>
          </a:p>
          <a:p>
            <a:r>
              <a:rPr lang="en-US" sz="2000" dirty="0"/>
              <a:t>interface with post class: </a:t>
            </a:r>
          </a:p>
          <a:p>
            <a:pPr lvl="1"/>
            <a:r>
              <a:rPr lang="en-US" dirty="0"/>
              <a:t>add post</a:t>
            </a:r>
          </a:p>
          <a:p>
            <a:pPr lvl="1"/>
            <a:r>
              <a:rPr lang="en-US" dirty="0"/>
              <a:t>remove post</a:t>
            </a:r>
          </a:p>
          <a:p>
            <a:r>
              <a:rPr lang="en-US" sz="2000" dirty="0"/>
              <a:t>interface with group class:</a:t>
            </a:r>
            <a:br>
              <a:rPr lang="en-US" sz="2000" dirty="0"/>
            </a:br>
            <a:r>
              <a:rPr lang="en-US" sz="2000" i="1" dirty="0">
                <a:solidFill>
                  <a:srgbClr val="83992A"/>
                </a:solidFill>
              </a:rPr>
              <a:t>To be done later - check future work</a:t>
            </a:r>
            <a:endParaRPr lang="en-US" sz="2000" dirty="0">
              <a:solidFill>
                <a:srgbClr val="83992A"/>
              </a:solidFill>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9024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Users.py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601197" cy="3573280"/>
          </a:xfrm>
        </p:spPr>
        <p:txBody>
          <a:bodyPr>
            <a:normAutofit fontScale="70000" lnSpcReduction="20000"/>
          </a:bodyPr>
          <a:lstStyle/>
          <a:p>
            <a:r>
              <a:rPr lang="en-US" sz="2000" dirty="0">
                <a:solidFill>
                  <a:srgbClr val="83992A"/>
                </a:solidFill>
              </a:rPr>
              <a:t>This file is divided into sections each section delivers a certain functionality</a:t>
            </a:r>
          </a:p>
          <a:p>
            <a:r>
              <a:rPr lang="en-US" sz="2000" b="1" dirty="0"/>
              <a:t>section one:</a:t>
            </a:r>
          </a:p>
          <a:p>
            <a:r>
              <a:rPr lang="en-US" sz="2000" dirty="0"/>
              <a:t>class attributes and static data</a:t>
            </a:r>
          </a:p>
          <a:p>
            <a:r>
              <a:rPr lang="en-US" sz="2000" dirty="0"/>
              <a:t>constructor and destructor</a:t>
            </a:r>
          </a:p>
          <a:p>
            <a:r>
              <a:rPr lang="en-US" sz="2000" dirty="0"/>
              <a:t>Graph functionality</a:t>
            </a:r>
          </a:p>
          <a:p>
            <a:r>
              <a:rPr lang="en-US" sz="2000" b="1" dirty="0"/>
              <a:t>section two: searching algorithms </a:t>
            </a:r>
            <a:r>
              <a:rPr lang="en-US" sz="2000" i="1" dirty="0">
                <a:solidFill>
                  <a:srgbClr val="83992A"/>
                </a:solidFill>
              </a:rPr>
              <a:t>To Be Done</a:t>
            </a:r>
            <a:endParaRPr lang="en-US" sz="2000" dirty="0">
              <a:solidFill>
                <a:srgbClr val="83992A"/>
              </a:solidFill>
            </a:endParaRPr>
          </a:p>
          <a:p>
            <a:r>
              <a:rPr lang="en-US" sz="2000" b="1" dirty="0"/>
              <a:t>section three: Posts</a:t>
            </a:r>
          </a:p>
          <a:p>
            <a:r>
              <a:rPr lang="en-US" sz="2000" dirty="0"/>
              <a:t>One static attribute is Posts, which is a list of Post objects to enable use of all Post methods</a:t>
            </a:r>
            <a:br>
              <a:rPr lang="en-US" sz="2000" dirty="0"/>
            </a:br>
            <a:r>
              <a:rPr lang="en-US" sz="2000" dirty="0"/>
              <a:t>Also an interface with Comment class through Post class, not directly.</a:t>
            </a:r>
            <a:br>
              <a:rPr lang="en-US" sz="2000" dirty="0"/>
            </a:br>
            <a:r>
              <a:rPr lang="en-US" sz="2000" dirty="0"/>
              <a:t>But some extra functions are needed here like</a:t>
            </a:r>
          </a:p>
          <a:p>
            <a:r>
              <a:rPr lang="en-US" sz="2000" dirty="0" err="1"/>
              <a:t>add_post</a:t>
            </a:r>
            <a:r>
              <a:rPr lang="en-US" sz="2000" dirty="0"/>
              <a:t>(self, post, </a:t>
            </a:r>
            <a:r>
              <a:rPr lang="en-US" sz="2000" dirty="0" err="1"/>
              <a:t>user_id</a:t>
            </a:r>
            <a:r>
              <a:rPr lang="en-US" sz="2000" dirty="0"/>
              <a:t>)</a:t>
            </a:r>
            <a:br>
              <a:rPr lang="en-US" sz="2000" dirty="0"/>
            </a:br>
            <a:r>
              <a:rPr lang="en-US" sz="2000" dirty="0"/>
              <a:t>to add Post objects to the static Post list in class</a:t>
            </a:r>
          </a:p>
          <a:p>
            <a:r>
              <a:rPr lang="en-US" sz="2000" dirty="0" err="1"/>
              <a:t>get_posts</a:t>
            </a:r>
            <a:r>
              <a:rPr lang="en-US" sz="2000" dirty="0"/>
              <a:t>(self, </a:t>
            </a:r>
            <a:r>
              <a:rPr lang="en-US" sz="2000" dirty="0" err="1"/>
              <a:t>user_id</a:t>
            </a:r>
            <a:r>
              <a:rPr lang="en-US" sz="2000" dirty="0"/>
              <a:t>): to view all posts in the network</a:t>
            </a:r>
          </a:p>
          <a:p>
            <a:pPr marL="0" indent="0">
              <a:buNone/>
            </a:pPr>
            <a:endParaRPr lang="en-US" sz="2000" dirty="0"/>
          </a:p>
        </p:txBody>
      </p:sp>
    </p:spTree>
    <p:extLst>
      <p:ext uri="{BB962C8B-B14F-4D97-AF65-F5344CB8AC3E}">
        <p14:creationId xmlns:p14="http://schemas.microsoft.com/office/powerpoint/2010/main" val="31554582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227</TotalTime>
  <Words>1749</Words>
  <Application>Microsoft Office PowerPoint</Application>
  <PresentationFormat>Widescreen</PresentationFormat>
  <Paragraphs>168</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Person.py</vt:lpstr>
      <vt:lpstr>Person.py</vt:lpstr>
      <vt:lpstr>Users.py</vt:lpstr>
      <vt:lpstr>Users.py</vt:lpstr>
      <vt:lpstr>Post.py</vt:lpstr>
      <vt:lpstr>LoadSave.py</vt:lpstr>
      <vt:lpstr>PowerPoint Presentation</vt:lpstr>
      <vt:lpstr>* Speed is O(1): * Uses: - to know if user with id x connected to user with id y - to  know the strength or type of relation </vt:lpstr>
      <vt:lpstr>PowerPoint Presentation</vt:lpstr>
      <vt:lpstr>PowerPoint Presentation</vt:lpstr>
      <vt:lpstr>PowerPoint Presentation</vt:lpstr>
      <vt:lpstr>PowerPoint Presentation</vt:lpstr>
      <vt:lpstr>hashing.py </vt:lpstr>
      <vt:lpstr>hashing.py </vt:lpstr>
      <vt:lpstr>hashing.py </vt:lpstr>
      <vt:lpstr>hashing.py </vt:lpstr>
      <vt:lpstr>hashing.py </vt:lpstr>
      <vt:lpstr>PowerPoint Presentation</vt:lpstr>
      <vt:lpstr>PowerPoint Presentation</vt:lpstr>
      <vt:lpstr>hashing.py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14E0071</dc:creator>
  <cp:lastModifiedBy>14E0071</cp:lastModifiedBy>
  <cp:revision>87</cp:revision>
  <dcterms:created xsi:type="dcterms:W3CDTF">2018-05-03T14:45:30Z</dcterms:created>
  <dcterms:modified xsi:type="dcterms:W3CDTF">2018-05-13T22:15:21Z</dcterms:modified>
</cp:coreProperties>
</file>