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0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5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7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2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5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2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2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0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D6D0C1-45B4-0164-D88A-C20C72D45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4798447" cy="3155419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dirty="0"/>
              <a:t>Models Algorisms Accuracy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3504F-EA96-AA5E-47FF-6F3E164F2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4798446" cy="2054306"/>
          </a:xfrm>
        </p:spPr>
        <p:txBody>
          <a:bodyPr anchor="t">
            <a:normAutofit/>
          </a:bodyPr>
          <a:lstStyle/>
          <a:p>
            <a:pPr algn="l"/>
            <a:endParaRPr lang="en-US" sz="2200" dirty="0"/>
          </a:p>
          <a:p>
            <a:pPr algn="l"/>
            <a:endParaRPr lang="en-US" sz="2200" dirty="0"/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Mohamed Ahmed </a:t>
            </a:r>
            <a:r>
              <a:rPr lang="en-US" sz="2200" dirty="0" err="1"/>
              <a:t>Mowina</a:t>
            </a:r>
            <a:endParaRPr lang="en-US" sz="2200" dirty="0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34AED8D7-48DD-8768-E891-153F19944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44" r="502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25893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657B-4FAA-3D4D-865F-17259126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E0C9-F39B-F39E-4FC7-C6631E4CC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Unlocks Context:</a:t>
            </a:r>
            <a:r>
              <a:rPr lang="en-US" dirty="0"/>
              <a:t> Analyzes word relationships, crucial for tasks like sentiment analysis and topic modeling.</a:t>
            </a:r>
          </a:p>
          <a:p>
            <a:r>
              <a:rPr lang="en-US" b="1" dirty="0"/>
              <a:t>Handles OOV Words:</a:t>
            </a:r>
            <a:r>
              <a:rPr lang="en-US" dirty="0"/>
              <a:t> Gracefully handles unseen words using </a:t>
            </a:r>
            <a:r>
              <a:rPr lang="en-US" dirty="0" err="1"/>
              <a:t>subword</a:t>
            </a:r>
            <a:r>
              <a:rPr lang="en-US" dirty="0"/>
              <a:t> tokenization (</a:t>
            </a:r>
            <a:r>
              <a:rPr lang="en-US" dirty="0" err="1"/>
              <a:t>wordpieces</a:t>
            </a:r>
            <a:r>
              <a:rPr lang="en-US" dirty="0"/>
              <a:t>).</a:t>
            </a:r>
          </a:p>
          <a:p>
            <a:r>
              <a:rPr lang="en-US" b="1" dirty="0"/>
              <a:t>Enhanced Performance:</a:t>
            </a:r>
            <a:r>
              <a:rPr lang="en-US" dirty="0"/>
              <a:t> Can lead to significant performance gains compared to basic tokenizers.</a:t>
            </a:r>
          </a:p>
        </p:txBody>
      </p:sp>
    </p:spTree>
    <p:extLst>
      <p:ext uri="{BB962C8B-B14F-4D97-AF65-F5344CB8AC3E}">
        <p14:creationId xmlns:p14="http://schemas.microsoft.com/office/powerpoint/2010/main" val="61904813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A419D0-775C-0593-8C8B-026A07C2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RNN(LSTM) Model with BERT tokenizer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4092-EF0E-8859-DD1A-1EAA12CC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This Model had on the testing set </a:t>
            </a:r>
            <a:r>
              <a:rPr lang="en-US" sz="1500" b="1" dirty="0"/>
              <a:t>accuracy score of </a:t>
            </a:r>
            <a:r>
              <a:rPr lang="en-US" sz="1500" b="1" dirty="0">
                <a:solidFill>
                  <a:srgbClr val="FFC000"/>
                </a:solidFill>
              </a:rPr>
              <a:t>94%</a:t>
            </a:r>
            <a:r>
              <a:rPr lang="en-US" sz="1500" b="1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Took</a:t>
            </a:r>
            <a:r>
              <a:rPr lang="en-US" sz="1500" b="1" dirty="0"/>
              <a:t> 2 Hours </a:t>
            </a:r>
            <a:r>
              <a:rPr lang="en-US" sz="1500" dirty="0"/>
              <a:t>to predict 100k sentiment.</a:t>
            </a:r>
            <a:endParaRPr lang="en-US" sz="1500" b="1" dirty="0"/>
          </a:p>
          <a:p>
            <a:pPr>
              <a:lnSpc>
                <a:spcPct val="100000"/>
              </a:lnSpc>
            </a:pPr>
            <a:r>
              <a:rPr lang="en-US" sz="1500" dirty="0"/>
              <a:t>On the </a:t>
            </a:r>
            <a:r>
              <a:rPr lang="en-US" sz="1500" b="1" dirty="0"/>
              <a:t>negative</a:t>
            </a:r>
            <a:r>
              <a:rPr lang="en-US" sz="1500" dirty="0"/>
              <a:t> label it scored: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Precision: 0.94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Recall: 0.93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F-1 score: 0.94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On the </a:t>
            </a:r>
            <a:r>
              <a:rPr lang="en-US" sz="1500" b="1" dirty="0"/>
              <a:t>Positive</a:t>
            </a:r>
            <a:r>
              <a:rPr lang="en-US" sz="1500" dirty="0"/>
              <a:t> label it scored: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Precision: 0.93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Recall: 0.94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F-1 score: 0.94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BBC7C-C6E9-CE8F-D76F-992F2FA69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5338" y="671897"/>
            <a:ext cx="6382319" cy="5508950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208630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17CF-E728-576D-927D-3DEE63A4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DC5ED-492D-1930-3D67-3D05D78CD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this report we discovered:</a:t>
            </a:r>
          </a:p>
          <a:p>
            <a:pPr lvl="1"/>
            <a:r>
              <a:rPr lang="en-US" dirty="0"/>
              <a:t>Best models according to only the accuracy is:</a:t>
            </a:r>
          </a:p>
          <a:p>
            <a:pPr lvl="2"/>
            <a:r>
              <a:rPr lang="en-US" dirty="0"/>
              <a:t>RNN model 94%</a:t>
            </a:r>
          </a:p>
          <a:p>
            <a:pPr lvl="2"/>
            <a:r>
              <a:rPr lang="en-US" dirty="0" err="1"/>
              <a:t>RoBERTa</a:t>
            </a:r>
            <a:r>
              <a:rPr lang="en-US" dirty="0"/>
              <a:t> model 88.5%</a:t>
            </a:r>
          </a:p>
          <a:p>
            <a:pPr lvl="2"/>
            <a:r>
              <a:rPr lang="en-US" dirty="0"/>
              <a:t>Logistic Regression model 86%</a:t>
            </a:r>
          </a:p>
          <a:p>
            <a:pPr lvl="2"/>
            <a:r>
              <a:rPr lang="en-US" dirty="0"/>
              <a:t>SVM Model 86%</a:t>
            </a:r>
          </a:p>
          <a:p>
            <a:pPr lvl="2"/>
            <a:r>
              <a:rPr lang="en-US" sz="2000" dirty="0"/>
              <a:t>Naive-Bayes Model 82%</a:t>
            </a:r>
          </a:p>
          <a:p>
            <a:pPr lvl="2"/>
            <a:r>
              <a:rPr lang="en-US" dirty="0"/>
              <a:t>Random Forest Model 80%</a:t>
            </a:r>
          </a:p>
          <a:p>
            <a:pPr lvl="1"/>
            <a:r>
              <a:rPr lang="en-US" dirty="0"/>
              <a:t>RNN Model have the best accuracy 94% but isn’t the fastest.</a:t>
            </a:r>
          </a:p>
          <a:p>
            <a:pPr lvl="1"/>
            <a:r>
              <a:rPr lang="en-US" dirty="0"/>
              <a:t>Although  Logistic Regression model have a lower accuracy but it’s incredible speed can put it into consideration.</a:t>
            </a:r>
          </a:p>
          <a:p>
            <a:pPr lvl="1"/>
            <a:r>
              <a:rPr lang="en-US" dirty="0"/>
              <a:t>Roberta's inference speed might not be ideal for scenarios demanding low latency or high throughput.</a:t>
            </a:r>
          </a:p>
          <a:p>
            <a:pPr lvl="1"/>
            <a:r>
              <a:rPr lang="en-US" dirty="0"/>
              <a:t>Tokenization methods heavily  interfere with RNN model accuracy.</a:t>
            </a:r>
          </a:p>
        </p:txBody>
      </p:sp>
    </p:spTree>
    <p:extLst>
      <p:ext uri="{BB962C8B-B14F-4D97-AF65-F5344CB8AC3E}">
        <p14:creationId xmlns:p14="http://schemas.microsoft.com/office/powerpoint/2010/main" val="2362880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33609D13-CB83-4F4B-BB01-27F01BE4E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BD156E-E42F-4CFB-89AD-312AEC753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C8B96A24-322B-419A-847B-E8C600AA5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27E1425-F9A6-4F2D-8335-CBA7062B91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7DF7F24-8721-4CD5-AE3B-C72BCE2882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0C58FE3-4394-46E8-9039-2D69C594B8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2D8E899-B726-49F6-9C9F-59A314701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42131D2-A82F-4603-9B6A-EA00FEB82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CCDA1D5-C84B-470D-A2E1-5E51E8A856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BF2B54C-D2E2-4A3E-8DA8-E56D7375C9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2505F4D-B4C3-4EB9-9252-F7229CBD1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154A7F-FC3D-D1E6-4027-8F670048F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0192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84AD07F-8E7F-A168-1E4E-24BA42DFE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1001191"/>
            <a:ext cx="4781280" cy="4781280"/>
          </a:xfrm>
          <a:prstGeom prst="rect">
            <a:avLst/>
          </a:prstGeom>
        </p:spPr>
      </p:pic>
      <p:grpSp>
        <p:nvGrpSpPr>
          <p:cNvPr id="26" name="Top left">
            <a:extLst>
              <a:ext uri="{FF2B5EF4-FFF2-40B4-BE49-F238E27FC236}">
                <a16:creationId xmlns:a16="http://schemas.microsoft.com/office/drawing/2014/main" id="{FF47B612-7B2E-4A09-9B53-40BDE435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99A3C89-9112-4DA1-8BB8-8DE0F7A70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0847D53-C868-4FD8-A29C-4C44BCBA9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1266F6-080B-489F-9B02-B5C4DE4EB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A0BBAD6-8B87-4B31-89B8-E2C854FF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79712E-3AD5-4656-A6A0-54C4087A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635E33-4458-4D3F-A1C4-264AC5221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432BB39-F871-43E7-A232-C65BFFA9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E45D09-4993-4718-82A0-BA2217EB2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6" name="Cross">
            <a:extLst>
              <a:ext uri="{FF2B5EF4-FFF2-40B4-BE49-F238E27FC236}">
                <a16:creationId xmlns:a16="http://schemas.microsoft.com/office/drawing/2014/main" id="{3BC5998F-E162-4A33-9E87-01942908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59320D-EB3E-4C80-8E86-8A18306B2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7AF5EE-95F6-4B57-B8DD-5051D2EB9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215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25D6E-82F7-66D1-31FF-A60E5892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US" dirty="0"/>
              <a:t>Algorisms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742A-D850-AC95-54A5-261A7F14F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b="1" dirty="0"/>
              <a:t>Models Algorisms ware tested in this report: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Random Forest Model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Naive-Bayes Model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SVM Model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Logistic Regression</a:t>
            </a:r>
          </a:p>
          <a:p>
            <a:pPr>
              <a:lnSpc>
                <a:spcPct val="100000"/>
              </a:lnSpc>
            </a:pPr>
            <a:r>
              <a:rPr lang="en-US" sz="1500" dirty="0" err="1"/>
              <a:t>roBERTa</a:t>
            </a:r>
            <a:r>
              <a:rPr lang="en-US" sz="1500" dirty="0"/>
              <a:t> (Pretrained)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RNN Model</a:t>
            </a:r>
          </a:p>
          <a:p>
            <a:pPr>
              <a:lnSpc>
                <a:spcPct val="100000"/>
              </a:lnSpc>
            </a:pPr>
            <a:endParaRPr lang="en-US" sz="1500" dirty="0"/>
          </a:p>
          <a:p>
            <a:pPr>
              <a:lnSpc>
                <a:spcPct val="100000"/>
              </a:lnSpc>
            </a:pPr>
            <a:endParaRPr lang="en-US" sz="1500" dirty="0"/>
          </a:p>
          <a:p>
            <a:pPr>
              <a:lnSpc>
                <a:spcPct val="100000"/>
              </a:lnSpc>
            </a:pPr>
            <a:endParaRPr lang="en-US" sz="1500" dirty="0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804C3830-7A20-79C7-D123-02C8F5DA2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8067" y="567942"/>
            <a:ext cx="5716862" cy="5716862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382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DFE27F-38E7-83B7-3162-AE9452DE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51221-7886-9483-B543-950A4DEB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r>
              <a:rPr lang="en-US" sz="1800"/>
              <a:t>The models in this report were trained and tested on a </a:t>
            </a:r>
            <a:r>
              <a:rPr lang="en-US" sz="1800" b="1"/>
              <a:t>half million </a:t>
            </a:r>
            <a:r>
              <a:rPr lang="en-US" sz="1800"/>
              <a:t>rows of </a:t>
            </a:r>
            <a:r>
              <a:rPr lang="en-US" sz="1800" b="1"/>
              <a:t>Amazon reviews</a:t>
            </a:r>
            <a:r>
              <a:rPr lang="en-US" sz="1800"/>
              <a:t>.</a:t>
            </a:r>
          </a:p>
          <a:p>
            <a:r>
              <a:rPr lang="en-US" sz="1800" b="1"/>
              <a:t>80%</a:t>
            </a:r>
            <a:r>
              <a:rPr lang="en-US" sz="1800"/>
              <a:t> of the dataset was used in </a:t>
            </a:r>
            <a:r>
              <a:rPr lang="en-US" sz="1800" b="1"/>
              <a:t>Training</a:t>
            </a:r>
            <a:r>
              <a:rPr lang="en-US" sz="1800"/>
              <a:t> and </a:t>
            </a:r>
            <a:r>
              <a:rPr lang="en-US" sz="1800" b="1"/>
              <a:t>20% </a:t>
            </a:r>
            <a:r>
              <a:rPr lang="en-US" sz="1800"/>
              <a:t>was used in </a:t>
            </a:r>
            <a:r>
              <a:rPr lang="en-US" sz="1800" b="1"/>
              <a:t>Testing (100K).</a:t>
            </a:r>
          </a:p>
          <a:p>
            <a:endParaRPr lang="en-US" sz="1800" b="1"/>
          </a:p>
        </p:txBody>
      </p:sp>
      <p:pic>
        <p:nvPicPr>
          <p:cNvPr id="5" name="Picture 4" descr="A blue and green bar chart&#10;&#10;Description automatically generated">
            <a:extLst>
              <a:ext uri="{FF2B5EF4-FFF2-40B4-BE49-F238E27FC236}">
                <a16:creationId xmlns:a16="http://schemas.microsoft.com/office/drawing/2014/main" id="{345C6A14-865E-C38B-7874-C45BA2D98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03" y="1446344"/>
            <a:ext cx="6387190" cy="3960057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02820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A419D0-775C-0593-8C8B-026A07C2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US"/>
              <a:t>Random Forest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4092-EF0E-8859-DD1A-1EAA12CC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This Model had on the testing set </a:t>
            </a:r>
            <a:r>
              <a:rPr lang="en-US" sz="1500" b="1" dirty="0"/>
              <a:t>accuracy score of 80%.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Took</a:t>
            </a:r>
            <a:r>
              <a:rPr lang="en-US" sz="1500" b="1" dirty="0"/>
              <a:t> 10 sec </a:t>
            </a:r>
            <a:r>
              <a:rPr lang="en-US" sz="1500" dirty="0"/>
              <a:t>to predict 100k sentiment.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On the </a:t>
            </a:r>
            <a:r>
              <a:rPr lang="en-US" sz="1500" b="1" dirty="0"/>
              <a:t>negative</a:t>
            </a:r>
            <a:r>
              <a:rPr lang="en-US" sz="1500" dirty="0"/>
              <a:t> label it scored: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Precision: 0.83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Recall: 0.76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F-1 score: 0.79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On the </a:t>
            </a:r>
            <a:r>
              <a:rPr lang="en-US" sz="1500" b="1" dirty="0"/>
              <a:t>Positive</a:t>
            </a:r>
            <a:r>
              <a:rPr lang="en-US" sz="1500" dirty="0"/>
              <a:t> label it scored: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Precision: 0.78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Recall: 0.84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F-1 score: 0.81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5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5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500" dirty="0"/>
          </a:p>
        </p:txBody>
      </p:sp>
      <p:pic>
        <p:nvPicPr>
          <p:cNvPr id="5" name="Picture 4" descr="A diagram of a negative and negative&#10;&#10;Description automatically generated with medium confidence">
            <a:extLst>
              <a:ext uri="{FF2B5EF4-FFF2-40B4-BE49-F238E27FC236}">
                <a16:creationId xmlns:a16="http://schemas.microsoft.com/office/drawing/2014/main" id="{544BBC7C-C6E9-CE8F-D76F-992F2FA69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03" y="671897"/>
            <a:ext cx="6387190" cy="5508951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79037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A419D0-775C-0593-8C8B-026A07C2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Naive-Bayes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4092-EF0E-8859-DD1A-1EAA12CC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This Model had on the testing set </a:t>
            </a:r>
            <a:r>
              <a:rPr lang="en-US" sz="1500" b="1" dirty="0"/>
              <a:t>accuracy score of 82%.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Took</a:t>
            </a:r>
            <a:r>
              <a:rPr lang="en-US" sz="1500" b="1" dirty="0"/>
              <a:t> 8 sec </a:t>
            </a:r>
            <a:r>
              <a:rPr lang="en-US" sz="1500" dirty="0"/>
              <a:t>to predict 100k sentiment.</a:t>
            </a:r>
            <a:endParaRPr lang="en-US" sz="1500" b="1" dirty="0"/>
          </a:p>
          <a:p>
            <a:pPr>
              <a:lnSpc>
                <a:spcPct val="100000"/>
              </a:lnSpc>
            </a:pPr>
            <a:r>
              <a:rPr lang="en-US" sz="1500" dirty="0"/>
              <a:t>On the </a:t>
            </a:r>
            <a:r>
              <a:rPr lang="en-US" sz="1500" b="1" dirty="0"/>
              <a:t>negative</a:t>
            </a:r>
            <a:r>
              <a:rPr lang="en-US" sz="1500" dirty="0"/>
              <a:t> label it scored: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Precision: 0.83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Recall: 0.79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F-1 score: 0.81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On the </a:t>
            </a:r>
            <a:r>
              <a:rPr lang="en-US" sz="1500" b="1" dirty="0"/>
              <a:t>Positive</a:t>
            </a:r>
            <a:r>
              <a:rPr lang="en-US" sz="1500" dirty="0"/>
              <a:t> label it scored: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Precision: 0.80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Recall: 0.84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F-1 score: 0.82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BBC7C-C6E9-CE8F-D76F-992F2FA69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5338" y="671897"/>
            <a:ext cx="6382320" cy="5508951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69808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A419D0-775C-0593-8C8B-026A07C2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SVM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4092-EF0E-8859-DD1A-1EAA12CC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This Model had on the testing set </a:t>
            </a:r>
            <a:r>
              <a:rPr lang="en-US" sz="1500" b="1" dirty="0"/>
              <a:t>accuracy score of 86%.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Took</a:t>
            </a:r>
            <a:r>
              <a:rPr lang="en-US" sz="1500" b="1" dirty="0"/>
              <a:t> </a:t>
            </a:r>
            <a:r>
              <a:rPr lang="en-US" sz="1500" b="1" dirty="0">
                <a:solidFill>
                  <a:srgbClr val="C00000"/>
                </a:solidFill>
              </a:rPr>
              <a:t>6 Hours</a:t>
            </a:r>
            <a:r>
              <a:rPr lang="en-US" sz="1500" b="1" dirty="0"/>
              <a:t> </a:t>
            </a:r>
            <a:r>
              <a:rPr lang="en-US" sz="1500" dirty="0"/>
              <a:t>to predict 100k sentiment.</a:t>
            </a:r>
            <a:endParaRPr lang="en-US" sz="1500" b="1" dirty="0"/>
          </a:p>
          <a:p>
            <a:pPr>
              <a:lnSpc>
                <a:spcPct val="100000"/>
              </a:lnSpc>
            </a:pPr>
            <a:r>
              <a:rPr lang="en-US" sz="1500" dirty="0"/>
              <a:t>On the </a:t>
            </a:r>
            <a:r>
              <a:rPr lang="en-US" sz="1500" b="1" dirty="0"/>
              <a:t>negative</a:t>
            </a:r>
            <a:r>
              <a:rPr lang="en-US" sz="1500" dirty="0"/>
              <a:t> label it scored: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Precision: 0.86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Recall: 0.85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F-1 score: 0.85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On the </a:t>
            </a:r>
            <a:r>
              <a:rPr lang="en-US" sz="1500" b="1" dirty="0"/>
              <a:t>Positive</a:t>
            </a:r>
            <a:r>
              <a:rPr lang="en-US" sz="1500" dirty="0"/>
              <a:t> label it scored: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Precision: 0.85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Recall: 0.86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F-1 score: 0.86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BBC7C-C6E9-CE8F-D76F-992F2FA69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5338" y="671897"/>
            <a:ext cx="6382320" cy="5508951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448168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A419D0-775C-0593-8C8B-026A07C2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4092-EF0E-8859-DD1A-1EAA12CC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This Model had on the testing set </a:t>
            </a:r>
            <a:r>
              <a:rPr lang="en-US" sz="1500" b="1" dirty="0"/>
              <a:t>accuracy score of 86%.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Took</a:t>
            </a:r>
            <a:r>
              <a:rPr lang="en-US" sz="1500" b="1" dirty="0"/>
              <a:t> </a:t>
            </a:r>
            <a:r>
              <a:rPr lang="en-US" sz="1500" b="1" dirty="0">
                <a:solidFill>
                  <a:srgbClr val="00B050"/>
                </a:solidFill>
              </a:rPr>
              <a:t>7.5 sec </a:t>
            </a:r>
            <a:r>
              <a:rPr lang="en-US" sz="1500" dirty="0"/>
              <a:t>to predict 100k sentiment</a:t>
            </a:r>
            <a:endParaRPr lang="en-US" sz="1500" b="1" dirty="0"/>
          </a:p>
          <a:p>
            <a:pPr>
              <a:lnSpc>
                <a:spcPct val="100000"/>
              </a:lnSpc>
            </a:pPr>
            <a:r>
              <a:rPr lang="en-US" sz="1500" dirty="0"/>
              <a:t>On the </a:t>
            </a:r>
            <a:r>
              <a:rPr lang="en-US" sz="1500" b="1" dirty="0"/>
              <a:t>negative</a:t>
            </a:r>
            <a:r>
              <a:rPr lang="en-US" sz="1500" dirty="0"/>
              <a:t> label it scored: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Precision: 0.86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Recall: 0.85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F-1 score: 0.85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On the </a:t>
            </a:r>
            <a:r>
              <a:rPr lang="en-US" sz="1500" b="1" dirty="0"/>
              <a:t>Positive</a:t>
            </a:r>
            <a:r>
              <a:rPr lang="en-US" sz="1500" dirty="0"/>
              <a:t> label it scored: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Precision: 0.85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Recall: 0.86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F-1 score: 0.86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BBC7C-C6E9-CE8F-D76F-992F2FA69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5338" y="671897"/>
            <a:ext cx="6382320" cy="5508950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6776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A419D0-775C-0593-8C8B-026A07C2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R</a:t>
            </a:r>
            <a:r>
              <a:rPr lang="en-US" sz="4400" dirty="0" err="1"/>
              <a:t>oBERTa</a:t>
            </a:r>
            <a:r>
              <a:rPr lang="en-US" sz="4400" dirty="0"/>
              <a:t> (Pretrained)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4092-EF0E-8859-DD1A-1EAA12CC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This Model had on the testing set </a:t>
            </a:r>
            <a:r>
              <a:rPr lang="en-US" sz="1500" b="1" dirty="0"/>
              <a:t>accuracy score of </a:t>
            </a:r>
            <a:r>
              <a:rPr lang="en-US" sz="1500" b="1" dirty="0">
                <a:solidFill>
                  <a:srgbClr val="00B050"/>
                </a:solidFill>
              </a:rPr>
              <a:t>88.5%</a:t>
            </a:r>
            <a:r>
              <a:rPr lang="en-US" sz="1500" b="1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Took</a:t>
            </a:r>
            <a:r>
              <a:rPr lang="en-US" sz="1500" b="1" dirty="0"/>
              <a:t> </a:t>
            </a:r>
            <a:r>
              <a:rPr lang="en-US" sz="1500" b="1" dirty="0">
                <a:solidFill>
                  <a:srgbClr val="C00000"/>
                </a:solidFill>
              </a:rPr>
              <a:t>11 Hours </a:t>
            </a:r>
            <a:r>
              <a:rPr lang="en-US" sz="1500" dirty="0"/>
              <a:t>to predict 100k sentiment.</a:t>
            </a:r>
            <a:endParaRPr lang="en-US" sz="1500" b="1" dirty="0"/>
          </a:p>
          <a:p>
            <a:pPr>
              <a:lnSpc>
                <a:spcPct val="100000"/>
              </a:lnSpc>
            </a:pPr>
            <a:r>
              <a:rPr lang="en-US" sz="1500" dirty="0"/>
              <a:t>On the </a:t>
            </a:r>
            <a:r>
              <a:rPr lang="en-US" sz="1500" b="1" dirty="0"/>
              <a:t>negative</a:t>
            </a:r>
            <a:r>
              <a:rPr lang="en-US" sz="1500" dirty="0"/>
              <a:t> label it scored: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Precision: 0.92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Recall: 0.84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F-1 score: 0.88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On the </a:t>
            </a:r>
            <a:r>
              <a:rPr lang="en-US" sz="1500" b="1" dirty="0"/>
              <a:t>Positive</a:t>
            </a:r>
            <a:r>
              <a:rPr lang="en-US" sz="1500" dirty="0"/>
              <a:t> label it scored: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Precision: 0.86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Recall: 0.93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F-1 score: 0.89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BBC7C-C6E9-CE8F-D76F-992F2FA69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5338" y="671897"/>
            <a:ext cx="6382320" cy="5508950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52220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3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A419D0-775C-0593-8C8B-026A07C2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en-US" dirty="0"/>
              <a:t>RNN(LSTM)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4092-EF0E-8859-DD1A-1EAA12CC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0872" cy="372861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This Model had on the testing set </a:t>
            </a:r>
            <a:r>
              <a:rPr lang="en-US" sz="1800" b="1" dirty="0"/>
              <a:t>accuracy score of 80%.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To train a Deep learning model with </a:t>
            </a:r>
            <a:r>
              <a:rPr lang="en-US" sz="1800" dirty="0" err="1"/>
              <a:t>nueral</a:t>
            </a:r>
            <a:r>
              <a:rPr lang="en-US" sz="1800" dirty="0"/>
              <a:t> network it’s advised to tokenize the sentences then convert the tokens to numerical number for the model to understand.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this process can interfere with the model accuracy.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 this model we used </a:t>
            </a:r>
            <a:r>
              <a:rPr lang="en-US" sz="1800" b="1" dirty="0" err="1"/>
              <a:t>Tensorflow</a:t>
            </a:r>
            <a:r>
              <a:rPr lang="en-US" sz="1800" b="1" dirty="0"/>
              <a:t> </a:t>
            </a:r>
            <a:r>
              <a:rPr lang="en-US" sz="1800" b="1" dirty="0" err="1"/>
              <a:t>Keras</a:t>
            </a:r>
            <a:r>
              <a:rPr lang="en-US" sz="1800" b="1" dirty="0"/>
              <a:t> basic</a:t>
            </a:r>
            <a:r>
              <a:rPr lang="en-US" sz="1800" dirty="0"/>
              <a:t> tokenizer but there is better tokenizers for this process.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BBC7C-C6E9-CE8F-D76F-992F2FA69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77002" y="2725041"/>
            <a:ext cx="4967270" cy="2967943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98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xplor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634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AvenirNext LT Pro Medium</vt:lpstr>
      <vt:lpstr>Rockwell</vt:lpstr>
      <vt:lpstr>Segoe UI</vt:lpstr>
      <vt:lpstr>ExploreVTI</vt:lpstr>
      <vt:lpstr>Models Algorisms Accuracy Report</vt:lpstr>
      <vt:lpstr>Algorisms</vt:lpstr>
      <vt:lpstr>Data Set</vt:lpstr>
      <vt:lpstr>Random Forest Model</vt:lpstr>
      <vt:lpstr>Naive-Bayes Model</vt:lpstr>
      <vt:lpstr>SVM Model</vt:lpstr>
      <vt:lpstr>Logistic Regression</vt:lpstr>
      <vt:lpstr>RoBERTa (Pretrained)</vt:lpstr>
      <vt:lpstr>RNN(LSTM) Model</vt:lpstr>
      <vt:lpstr>BERT Tokenizer</vt:lpstr>
      <vt:lpstr>RNN(LSTM) Model with BERT tokenizer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Algorisms Accuracy Report</dc:title>
  <dc:creator>Mohammed Ahmed Saied Mohammed Mwyenh</dc:creator>
  <cp:lastModifiedBy>Mohammed Ahmed Saied Mohammed Mwyenh</cp:lastModifiedBy>
  <cp:revision>4</cp:revision>
  <dcterms:created xsi:type="dcterms:W3CDTF">2024-05-03T13:45:03Z</dcterms:created>
  <dcterms:modified xsi:type="dcterms:W3CDTF">2024-05-08T02:01:27Z</dcterms:modified>
</cp:coreProperties>
</file>