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5"/>
  </p:notesMasterIdLst>
  <p:sldIdLst>
    <p:sldId id="256" r:id="rId2"/>
    <p:sldId id="282" r:id="rId3"/>
    <p:sldId id="283" r:id="rId4"/>
    <p:sldId id="284" r:id="rId5"/>
    <p:sldId id="321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2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278" r:id="rId43"/>
    <p:sldId id="279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5208" autoAdjust="0"/>
  </p:normalViewPr>
  <p:slideViewPr>
    <p:cSldViewPr snapToGrid="0">
      <p:cViewPr varScale="1">
        <p:scale>
          <a:sx n="129" d="100"/>
          <a:sy n="129" d="100"/>
        </p:scale>
        <p:origin x="269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1820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4542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5572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4231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219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4020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9977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4079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5287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550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4504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256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0502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1898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334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55050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5049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4671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2689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699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087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1583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0321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896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83460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3684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42749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44017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21739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31753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98735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09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00624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77630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018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a9b362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a9b362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946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a9b362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a9b362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33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04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2066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9731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306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021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moji.org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D973B-6289-473D-BA36-91E173B55B97}"/>
              </a:ext>
            </a:extLst>
          </p:cNvPr>
          <p:cNvSpPr/>
          <p:nvPr/>
        </p:nvSpPr>
        <p:spPr>
          <a:xfrm>
            <a:off x="497839" y="639733"/>
            <a:ext cx="642450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You’ll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editor: 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Browser: Chrome or Firefox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Server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Emmet shortcuts (! + Tab creates HTML boilerplate)</a:t>
            </a:r>
          </a:p>
        </p:txBody>
      </p:sp>
    </p:spTree>
    <p:extLst>
      <p:ext uri="{BB962C8B-B14F-4D97-AF65-F5344CB8AC3E}">
        <p14:creationId xmlns:p14="http://schemas.microsoft.com/office/powerpoint/2010/main" val="152100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D20705-4BD6-4019-B29F-0E22465D7754}"/>
              </a:ext>
            </a:extLst>
          </p:cNvPr>
          <p:cNvSpPr/>
          <p:nvPr/>
        </p:nvSpPr>
        <p:spPr>
          <a:xfrm>
            <a:off x="464056" y="555195"/>
            <a:ext cx="3445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 Example — Simple Web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DDFF1-ABE8-45C3-9E17-9DF0E886F607}"/>
              </a:ext>
            </a:extLst>
          </p:cNvPr>
          <p:cNvSpPr/>
          <p:nvPr/>
        </p:nvSpPr>
        <p:spPr>
          <a:xfrm>
            <a:off x="819573" y="931299"/>
            <a:ext cx="5418667" cy="36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891E51-D479-4831-A34D-E7294D5C7FDE}"/>
              </a:ext>
            </a:extLst>
          </p:cNvPr>
          <p:cNvSpPr/>
          <p:nvPr/>
        </p:nvSpPr>
        <p:spPr>
          <a:xfrm>
            <a:off x="904239" y="1048256"/>
            <a:ext cx="55304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&lt;html&gt;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&lt;head&gt;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&lt;title&gt;My Web Page&lt;/title&gt;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&lt;/head&gt;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&lt;body&gt;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&lt;h1&gt;Welcome!&lt;/h1&gt;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&lt;p&gt;This is my first HTML page.&lt;/p&gt;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&lt;p&gt;&lt;strong&gt;Thanks&lt;/strong&gt; for visiting.&lt;/p&gt;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&lt;/body&gt;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6827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FC97E2-A689-46DA-BECF-0CAF16C90EB7}"/>
              </a:ext>
            </a:extLst>
          </p:cNvPr>
          <p:cNvSpPr/>
          <p:nvPr/>
        </p:nvSpPr>
        <p:spPr>
          <a:xfrm>
            <a:off x="511385" y="538133"/>
            <a:ext cx="687154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Student Exercise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“Let’s build a mini personal intro page right now.”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as a heading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 bio in a paragraph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&lt;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/&gt; between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&lt;strong&gt; and &lt;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for keywords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15D86A-83CB-4727-8BE9-2C9E6CA80B29}"/>
              </a:ext>
            </a:extLst>
          </p:cNvPr>
          <p:cNvSpPr/>
          <p:nvPr/>
        </p:nvSpPr>
        <p:spPr>
          <a:xfrm>
            <a:off x="511385" y="2454986"/>
            <a:ext cx="687154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Tasks for Class 1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an HTML page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name, age, hobbies using &lt;h1&gt;, &lt;p&gt;, &lt;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formatting tags like &lt;strong&gt;, &lt;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&gt;, &lt;mark&gt;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2 comments in your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Bonus: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 &lt;sup&gt;, &lt;sub&gt;, &lt;small&gt;, and &lt;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/&gt;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creatively</a:t>
            </a:r>
          </a:p>
        </p:txBody>
      </p:sp>
    </p:spTree>
    <p:extLst>
      <p:ext uri="{BB962C8B-B14F-4D97-AF65-F5344CB8AC3E}">
        <p14:creationId xmlns:p14="http://schemas.microsoft.com/office/powerpoint/2010/main" val="403147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2B5BA4-0057-42B1-BA70-63AFB339E86B}"/>
              </a:ext>
            </a:extLst>
          </p:cNvPr>
          <p:cNvSpPr/>
          <p:nvPr/>
        </p:nvSpPr>
        <p:spPr>
          <a:xfrm>
            <a:off x="3210982" y="2110085"/>
            <a:ext cx="27220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Class: 02</a:t>
            </a:r>
          </a:p>
        </p:txBody>
      </p:sp>
    </p:spTree>
    <p:extLst>
      <p:ext uri="{BB962C8B-B14F-4D97-AF65-F5344CB8AC3E}">
        <p14:creationId xmlns:p14="http://schemas.microsoft.com/office/powerpoint/2010/main" val="157661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ED2EDA-8E45-4987-9EA6-5BA04DE77FF5}"/>
              </a:ext>
            </a:extLst>
          </p:cNvPr>
          <p:cNvSpPr/>
          <p:nvPr/>
        </p:nvSpPr>
        <p:spPr>
          <a:xfrm>
            <a:off x="438066" y="595836"/>
            <a:ext cx="7236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Layout, Lists, Links, Semantic Elements, and Media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297622-BE2C-4997-8AF2-233E94DB7BD1}"/>
              </a:ext>
            </a:extLst>
          </p:cNvPr>
          <p:cNvSpPr/>
          <p:nvPr/>
        </p:nvSpPr>
        <p:spPr>
          <a:xfrm>
            <a:off x="375920" y="1149035"/>
            <a:ext cx="67157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Objectives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By the end of this class, students will: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how to organize and group content using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lists (ordered and unordered)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 hyperlinks and navigate between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semantic HTML5 layout elements properly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 images, audio, and video into web pages</a:t>
            </a:r>
          </a:p>
        </p:txBody>
      </p:sp>
    </p:spTree>
    <p:extLst>
      <p:ext uri="{BB962C8B-B14F-4D97-AF65-F5344CB8AC3E}">
        <p14:creationId xmlns:p14="http://schemas.microsoft.com/office/powerpoint/2010/main" val="37012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9DA7C7-BE85-4481-A1F6-D71305AF6C17}"/>
              </a:ext>
            </a:extLst>
          </p:cNvPr>
          <p:cNvSpPr/>
          <p:nvPr/>
        </p:nvSpPr>
        <p:spPr>
          <a:xfrm>
            <a:off x="492189" y="589062"/>
            <a:ext cx="4527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Grouping Elements – div and span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AD4EA-27CB-47A3-93A8-AC07B8F72448}"/>
              </a:ext>
            </a:extLst>
          </p:cNvPr>
          <p:cNvSpPr/>
          <p:nvPr/>
        </p:nvSpPr>
        <p:spPr>
          <a:xfrm>
            <a:off x="620882" y="1068955"/>
            <a:ext cx="6409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&lt;div&gt;: Block-level container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Used to group elements for styling or layout.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C8B09A-51E2-4301-9BAD-8C022D214DA2}"/>
              </a:ext>
            </a:extLst>
          </p:cNvPr>
          <p:cNvSpPr/>
          <p:nvPr/>
        </p:nvSpPr>
        <p:spPr>
          <a:xfrm>
            <a:off x="1165013" y="1733514"/>
            <a:ext cx="3854377" cy="1321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74A2B-7B23-4A29-A4AD-B9F97B586C51}"/>
              </a:ext>
            </a:extLst>
          </p:cNvPr>
          <p:cNvSpPr/>
          <p:nvPr/>
        </p:nvSpPr>
        <p:spPr>
          <a:xfrm>
            <a:off x="1165013" y="1733514"/>
            <a:ext cx="3593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&lt;div&gt;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&lt;h2&gt;My Bio&lt;/h2&gt;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&lt;p&gt;I love coding and design.&lt;/p&gt;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162508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2E2576-6568-4963-B51D-13D86E9C0CE5}"/>
              </a:ext>
            </a:extLst>
          </p:cNvPr>
          <p:cNvSpPr/>
          <p:nvPr/>
        </p:nvSpPr>
        <p:spPr>
          <a:xfrm>
            <a:off x="443653" y="657447"/>
            <a:ext cx="700024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&lt;span&gt;: Inline container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Used to apply style or behavior inline within a block.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9C404E-6108-49A5-A8CF-A40E90A082E7}"/>
              </a:ext>
            </a:extLst>
          </p:cNvPr>
          <p:cNvSpPr/>
          <p:nvPr/>
        </p:nvSpPr>
        <p:spPr>
          <a:xfrm>
            <a:off x="690879" y="1417524"/>
            <a:ext cx="7748693" cy="514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A64852-BE22-42A9-9375-E8CB823B9464}"/>
              </a:ext>
            </a:extLst>
          </p:cNvPr>
          <p:cNvSpPr/>
          <p:nvPr/>
        </p:nvSpPr>
        <p:spPr>
          <a:xfrm>
            <a:off x="908473" y="1464012"/>
            <a:ext cx="7327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&lt;p&gt;This is a &lt;span style="color: red;"&gt;red word&lt;/span&gt; in a sentence.&lt;/p&gt;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30A383-1452-4F9B-8A1D-82F12DB2A8A8}"/>
              </a:ext>
            </a:extLst>
          </p:cNvPr>
          <p:cNvSpPr/>
          <p:nvPr/>
        </p:nvSpPr>
        <p:spPr>
          <a:xfrm>
            <a:off x="443653" y="2019266"/>
            <a:ext cx="347810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Lists in HTML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Unordered List (&lt;ul&gt;)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42467-95F3-4549-9650-FD7AB8EB6FE8}"/>
              </a:ext>
            </a:extLst>
          </p:cNvPr>
          <p:cNvSpPr/>
          <p:nvPr/>
        </p:nvSpPr>
        <p:spPr>
          <a:xfrm>
            <a:off x="690879" y="2696374"/>
            <a:ext cx="2926081" cy="164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ADDC35-9E71-4ACB-BD63-B08A87258F2C}"/>
              </a:ext>
            </a:extLst>
          </p:cNvPr>
          <p:cNvSpPr/>
          <p:nvPr/>
        </p:nvSpPr>
        <p:spPr>
          <a:xfrm>
            <a:off x="908473" y="2783343"/>
            <a:ext cx="2470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&lt;ul&gt;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&lt;li&gt;HTML&lt;/li&gt;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&lt;li&gt;CSS&lt;/li&gt;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&lt;li&gt;JavaScript&lt;/li&gt;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282977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2D19BB-E761-475F-9E38-20982D09F939}"/>
              </a:ext>
            </a:extLst>
          </p:cNvPr>
          <p:cNvSpPr/>
          <p:nvPr/>
        </p:nvSpPr>
        <p:spPr>
          <a:xfrm>
            <a:off x="451903" y="643249"/>
            <a:ext cx="2170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Ordered List (&lt;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C2B571-A4EA-4C4E-BC52-E799F1E9E771}"/>
              </a:ext>
            </a:extLst>
          </p:cNvPr>
          <p:cNvSpPr/>
          <p:nvPr/>
        </p:nvSpPr>
        <p:spPr>
          <a:xfrm>
            <a:off x="623146" y="1049868"/>
            <a:ext cx="3217333" cy="170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E0271-C70A-4D13-8DEA-357FA41C387F}"/>
              </a:ext>
            </a:extLst>
          </p:cNvPr>
          <p:cNvSpPr/>
          <p:nvPr/>
        </p:nvSpPr>
        <p:spPr>
          <a:xfrm>
            <a:off x="692792" y="1154225"/>
            <a:ext cx="29701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&lt;li&gt;Open VS Code&lt;/li&gt;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&lt;li&gt;Create index.html&lt;/li&gt;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&lt;li&gt;Write HTML code&lt;/li&gt;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7C724E-F995-40AE-9751-8CBC8EE70905}"/>
              </a:ext>
            </a:extLst>
          </p:cNvPr>
          <p:cNvSpPr/>
          <p:nvPr/>
        </p:nvSpPr>
        <p:spPr>
          <a:xfrm>
            <a:off x="5230924" y="1034054"/>
            <a:ext cx="3461173" cy="2339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0E39A7-5C46-4173-B599-5C080591632E}"/>
              </a:ext>
            </a:extLst>
          </p:cNvPr>
          <p:cNvSpPr/>
          <p:nvPr/>
        </p:nvSpPr>
        <p:spPr>
          <a:xfrm>
            <a:off x="5120640" y="618342"/>
            <a:ext cx="1588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Nesting Lists: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0F87A-30A9-4397-94C3-CEA4DEA351E0}"/>
              </a:ext>
            </a:extLst>
          </p:cNvPr>
          <p:cNvSpPr/>
          <p:nvPr/>
        </p:nvSpPr>
        <p:spPr>
          <a:xfrm>
            <a:off x="5396871" y="106525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&lt;ul&gt;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&lt;li&gt;Frontend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&lt;ul&gt;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&lt;li&gt;HTML&lt;/li&gt;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&lt;li&gt;CSS&lt;/li&gt;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&lt;/ul&gt;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&lt;/li&gt;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555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595A33-8E70-4591-A8D4-EA8F26E00DCE}"/>
              </a:ext>
            </a:extLst>
          </p:cNvPr>
          <p:cNvSpPr/>
          <p:nvPr/>
        </p:nvSpPr>
        <p:spPr>
          <a:xfrm>
            <a:off x="477519" y="596487"/>
            <a:ext cx="58487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Hyperlinks – &lt;a&gt; Tag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E8D420-8AB8-4E28-AB0A-26CE24234DA8}"/>
              </a:ext>
            </a:extLst>
          </p:cNvPr>
          <p:cNvSpPr/>
          <p:nvPr/>
        </p:nvSpPr>
        <p:spPr>
          <a:xfrm>
            <a:off x="724746" y="996597"/>
            <a:ext cx="5527041" cy="456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1FBAF-1BC2-4DB6-A3AE-F4737D93B5AC}"/>
              </a:ext>
            </a:extLst>
          </p:cNvPr>
          <p:cNvSpPr/>
          <p:nvPr/>
        </p:nvSpPr>
        <p:spPr>
          <a:xfrm>
            <a:off x="724746" y="1032587"/>
            <a:ext cx="5023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&lt;a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="https://example.com"&gt;Visit Example&lt;/a&gt;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77E191-C2B1-4EB1-AC26-91759B7D89D6}"/>
              </a:ext>
            </a:extLst>
          </p:cNvPr>
          <p:cNvSpPr/>
          <p:nvPr/>
        </p:nvSpPr>
        <p:spPr>
          <a:xfrm>
            <a:off x="477519" y="1519238"/>
            <a:ext cx="3132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in new tab: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C8CB78-B0E6-4F9C-9B47-D8B62922B3FF}"/>
              </a:ext>
            </a:extLst>
          </p:cNvPr>
          <p:cNvSpPr/>
          <p:nvPr/>
        </p:nvSpPr>
        <p:spPr>
          <a:xfrm>
            <a:off x="724746" y="1943049"/>
            <a:ext cx="5848773" cy="498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F1D612-49BF-4B46-8616-CD1992AD73D3}"/>
              </a:ext>
            </a:extLst>
          </p:cNvPr>
          <p:cNvSpPr/>
          <p:nvPr/>
        </p:nvSpPr>
        <p:spPr>
          <a:xfrm>
            <a:off x="724746" y="2034550"/>
            <a:ext cx="5730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&lt;a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=“…" target="_blank"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noopener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"&gt;External &lt;/a&gt;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ABC9C-FAF8-4AD1-9CA3-EF8CBF4A096A}"/>
              </a:ext>
            </a:extLst>
          </p:cNvPr>
          <p:cNvSpPr/>
          <p:nvPr/>
        </p:nvSpPr>
        <p:spPr>
          <a:xfrm>
            <a:off x="477519" y="2474923"/>
            <a:ext cx="4798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 to an internal section: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A33B87-3C2E-4B32-A57B-F8DE72015D5D}"/>
              </a:ext>
            </a:extLst>
          </p:cNvPr>
          <p:cNvSpPr/>
          <p:nvPr/>
        </p:nvSpPr>
        <p:spPr>
          <a:xfrm>
            <a:off x="724746" y="2865801"/>
            <a:ext cx="4155443" cy="97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015AEE-7487-4534-B2D2-C4CBC0CCF22E}"/>
              </a:ext>
            </a:extLst>
          </p:cNvPr>
          <p:cNvSpPr/>
          <p:nvPr/>
        </p:nvSpPr>
        <p:spPr>
          <a:xfrm>
            <a:off x="799252" y="2865800"/>
            <a:ext cx="4155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&lt;a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="#contact"&gt;Go to Contact&lt;/a&gt;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...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&lt;h2 id="contact"&gt;Contact Section&lt;/h2&gt;</a:t>
            </a:r>
          </a:p>
        </p:txBody>
      </p:sp>
    </p:spTree>
    <p:extLst>
      <p:ext uri="{BB962C8B-B14F-4D97-AF65-F5344CB8AC3E}">
        <p14:creationId xmlns:p14="http://schemas.microsoft.com/office/powerpoint/2010/main" val="350945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938A06-F054-4748-809C-823FF31CF6BE}"/>
              </a:ext>
            </a:extLst>
          </p:cNvPr>
          <p:cNvSpPr/>
          <p:nvPr/>
        </p:nvSpPr>
        <p:spPr>
          <a:xfrm>
            <a:off x="422123" y="575515"/>
            <a:ext cx="3220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Mail and Phone Links: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DAB8B4-5FFA-4AB2-9AB7-99CABEDD5B75}"/>
              </a:ext>
            </a:extLst>
          </p:cNvPr>
          <p:cNvSpPr/>
          <p:nvPr/>
        </p:nvSpPr>
        <p:spPr>
          <a:xfrm>
            <a:off x="680314" y="962343"/>
            <a:ext cx="5693393" cy="659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AAE6E5-E7AD-4419-A24B-F00372C61B01}"/>
              </a:ext>
            </a:extLst>
          </p:cNvPr>
          <p:cNvSpPr/>
          <p:nvPr/>
        </p:nvSpPr>
        <p:spPr>
          <a:xfrm>
            <a:off x="951654" y="975625"/>
            <a:ext cx="511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&lt;a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="mailto:info@example.com"&gt;Email Me&lt;/a&gt;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&lt;a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:+923001234567"&gt;Call Now&lt;/a&gt;</a:t>
            </a:r>
          </a:p>
        </p:txBody>
      </p:sp>
    </p:spTree>
    <p:extLst>
      <p:ext uri="{BB962C8B-B14F-4D97-AF65-F5344CB8AC3E}">
        <p14:creationId xmlns:p14="http://schemas.microsoft.com/office/powerpoint/2010/main" val="273244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BEB26-903E-4684-A2EE-0E77C12EE9CE}"/>
              </a:ext>
            </a:extLst>
          </p:cNvPr>
          <p:cNvSpPr/>
          <p:nvPr/>
        </p:nvSpPr>
        <p:spPr>
          <a:xfrm>
            <a:off x="443652" y="711376"/>
            <a:ext cx="790786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HTML?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HyperText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Markup Language) is the standard markup language for creating web pages.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Structures content (headings, paragraphs, images, links)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by all browsers to interpret and render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HyperText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Text with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Markup = Tags that describe structure and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HTML is not a programming language – it does not have logic or control flow.</a:t>
            </a:r>
          </a:p>
        </p:txBody>
      </p:sp>
    </p:spTree>
    <p:extLst>
      <p:ext uri="{BB962C8B-B14F-4D97-AF65-F5344CB8AC3E}">
        <p14:creationId xmlns:p14="http://schemas.microsoft.com/office/powerpoint/2010/main" val="4152241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F6EBE5-6D1B-4CD9-8BE0-63B121B680BF}"/>
              </a:ext>
            </a:extLst>
          </p:cNvPr>
          <p:cNvSpPr/>
          <p:nvPr/>
        </p:nvSpPr>
        <p:spPr>
          <a:xfrm>
            <a:off x="466376" y="582288"/>
            <a:ext cx="30498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 Images – &lt;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FAB014-11BA-4D1F-82A5-FD99758B2DD3}"/>
              </a:ext>
            </a:extLst>
          </p:cNvPr>
          <p:cNvSpPr/>
          <p:nvPr/>
        </p:nvSpPr>
        <p:spPr>
          <a:xfrm>
            <a:off x="725711" y="992590"/>
            <a:ext cx="650143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186800-6E3F-4175-A734-7528296BAE0D}"/>
              </a:ext>
            </a:extLst>
          </p:cNvPr>
          <p:cNvSpPr/>
          <p:nvPr/>
        </p:nvSpPr>
        <p:spPr>
          <a:xfrm>
            <a:off x="725711" y="1007632"/>
            <a:ext cx="7058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="photo.jpg" alt="My photo" width="300" height="200"&gt;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A0E674-BDAF-48F5-B913-B7F713F7CDE2}"/>
              </a:ext>
            </a:extLst>
          </p:cNvPr>
          <p:cNvSpPr/>
          <p:nvPr/>
        </p:nvSpPr>
        <p:spPr>
          <a:xfrm>
            <a:off x="466375" y="1771531"/>
            <a:ext cx="590055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Path to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alt: Alternative text for accessibility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width, height: Control size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Practices: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include 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image size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366377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30521A-158E-46E6-9604-3F17EC0E058C}"/>
              </a:ext>
            </a:extLst>
          </p:cNvPr>
          <p:cNvSpPr/>
          <p:nvPr/>
        </p:nvSpPr>
        <p:spPr>
          <a:xfrm>
            <a:off x="443653" y="60326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Embedding Videos and Audio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2B4862-FCAC-4299-BBE7-BAAF2BE33D79}"/>
              </a:ext>
            </a:extLst>
          </p:cNvPr>
          <p:cNvSpPr/>
          <p:nvPr/>
        </p:nvSpPr>
        <p:spPr>
          <a:xfrm>
            <a:off x="817465" y="1342311"/>
            <a:ext cx="5596882" cy="49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B3DA4D-9A4B-49C6-A9D7-D5538895BF37}"/>
              </a:ext>
            </a:extLst>
          </p:cNvPr>
          <p:cNvSpPr/>
          <p:nvPr/>
        </p:nvSpPr>
        <p:spPr>
          <a:xfrm>
            <a:off x="817465" y="1394218"/>
            <a:ext cx="5447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&lt;video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="video.mp4" controls width="400"&gt;&lt;/video&gt;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03D0C-FFAF-41EF-97DB-1BC50BC374E9}"/>
              </a:ext>
            </a:extLst>
          </p:cNvPr>
          <p:cNvSpPr/>
          <p:nvPr/>
        </p:nvSpPr>
        <p:spPr>
          <a:xfrm>
            <a:off x="817465" y="1925615"/>
            <a:ext cx="3139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controls,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autoplay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loop, muted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94229E-A3C1-4975-A836-CBDC5F971446}"/>
              </a:ext>
            </a:extLst>
          </p:cNvPr>
          <p:cNvSpPr/>
          <p:nvPr/>
        </p:nvSpPr>
        <p:spPr>
          <a:xfrm>
            <a:off x="471056" y="2432518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60F95-6FF3-44D8-B75A-E60756D6D653}"/>
              </a:ext>
            </a:extLst>
          </p:cNvPr>
          <p:cNvSpPr/>
          <p:nvPr/>
        </p:nvSpPr>
        <p:spPr>
          <a:xfrm>
            <a:off x="817465" y="2815679"/>
            <a:ext cx="5398347" cy="503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541EC2-47D2-4BA4-9090-251F8A3C19B4}"/>
              </a:ext>
            </a:extLst>
          </p:cNvPr>
          <p:cNvSpPr/>
          <p:nvPr/>
        </p:nvSpPr>
        <p:spPr>
          <a:xfrm>
            <a:off x="860348" y="2878442"/>
            <a:ext cx="4155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&lt;audio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="song.mp3" controls&gt;&lt;/audio&gt;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CD001B-E30C-4ECE-A119-9EF36CC333FB}"/>
              </a:ext>
            </a:extLst>
          </p:cNvPr>
          <p:cNvSpPr/>
          <p:nvPr/>
        </p:nvSpPr>
        <p:spPr>
          <a:xfrm>
            <a:off x="817465" y="3357651"/>
            <a:ext cx="434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use controls so users can pause/stop</a:t>
            </a:r>
          </a:p>
        </p:txBody>
      </p:sp>
    </p:spTree>
    <p:extLst>
      <p:ext uri="{BB962C8B-B14F-4D97-AF65-F5344CB8AC3E}">
        <p14:creationId xmlns:p14="http://schemas.microsoft.com/office/powerpoint/2010/main" val="1978231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6D31D7-69D3-4D22-99F7-7BC989961720}"/>
              </a:ext>
            </a:extLst>
          </p:cNvPr>
          <p:cNvSpPr/>
          <p:nvPr/>
        </p:nvSpPr>
        <p:spPr>
          <a:xfrm>
            <a:off x="466843" y="575515"/>
            <a:ext cx="3291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Semantic HTML5 Layout Tags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2D6D09-B243-4A63-8884-ACC020A2F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09829"/>
              </p:ext>
            </p:extLst>
          </p:nvPr>
        </p:nvGraphicFramePr>
        <p:xfrm>
          <a:off x="1293542" y="975625"/>
          <a:ext cx="6556916" cy="2438400"/>
        </p:xfrm>
        <a:graphic>
          <a:graphicData uri="http://schemas.openxmlformats.org/drawingml/2006/table">
            <a:tbl>
              <a:tblPr/>
              <a:tblGrid>
                <a:gridCol w="3278458">
                  <a:extLst>
                    <a:ext uri="{9D8B030D-6E8A-4147-A177-3AD203B41FA5}">
                      <a16:colId xmlns:a16="http://schemas.microsoft.com/office/drawing/2014/main" val="517970145"/>
                    </a:ext>
                  </a:extLst>
                </a:gridCol>
                <a:gridCol w="3278458">
                  <a:extLst>
                    <a:ext uri="{9D8B030D-6E8A-4147-A177-3AD203B41FA5}">
                      <a16:colId xmlns:a16="http://schemas.microsoft.com/office/drawing/2014/main" val="2196326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Tag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15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&lt;header&gt;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 or section header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322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&lt;footer&gt;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Page or section footer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44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&lt;nav&gt;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Navigation links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260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&lt;main&gt;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Main 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869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&lt;section&gt;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Thematic grouping of 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852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&lt;article&gt;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Independent content block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855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&lt;aside&gt;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Sidebar or extra 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349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942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54A37F-1B47-46D2-ADD2-4A10256B77C9}"/>
              </a:ext>
            </a:extLst>
          </p:cNvPr>
          <p:cNvSpPr/>
          <p:nvPr/>
        </p:nvSpPr>
        <p:spPr>
          <a:xfrm>
            <a:off x="475661" y="602608"/>
            <a:ext cx="11654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8945BA-E1AC-4630-8A1D-A80AD3ABEAAC}"/>
              </a:ext>
            </a:extLst>
          </p:cNvPr>
          <p:cNvSpPr/>
          <p:nvPr/>
        </p:nvSpPr>
        <p:spPr>
          <a:xfrm>
            <a:off x="704426" y="1015999"/>
            <a:ext cx="3914987" cy="3671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F3ABF-DCC9-4EEF-931F-4DC0249395F6}"/>
              </a:ext>
            </a:extLst>
          </p:cNvPr>
          <p:cNvSpPr/>
          <p:nvPr/>
        </p:nvSpPr>
        <p:spPr>
          <a:xfrm>
            <a:off x="836505" y="1081858"/>
            <a:ext cx="563202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&lt;header&gt;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&lt;h1&gt;My Portfolio&lt;/h1&gt;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&lt;nav&gt;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="#home"&gt;Home&lt;/a&gt;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="#contact"&gt;Contact&lt;/a&gt;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&lt;/nav&gt;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&lt;/header&gt;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&lt;main&gt;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&lt;section&gt;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&lt;h2&gt;About Me&lt;/h2&gt;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&lt;p&gt;I build websites.&lt;/p&gt;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&lt;/section&gt;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&lt;/main&gt;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&lt;footer&gt;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&amp;copy; 2025 Munim. All rights reserved.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&lt;/footer&gt;</a:t>
            </a:r>
          </a:p>
        </p:txBody>
      </p:sp>
    </p:spTree>
    <p:extLst>
      <p:ext uri="{BB962C8B-B14F-4D97-AF65-F5344CB8AC3E}">
        <p14:creationId xmlns:p14="http://schemas.microsoft.com/office/powerpoint/2010/main" val="3889292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5D3F6B-01C0-4450-A6DA-010EC981BC64}"/>
              </a:ext>
            </a:extLst>
          </p:cNvPr>
          <p:cNvSpPr/>
          <p:nvPr/>
        </p:nvSpPr>
        <p:spPr>
          <a:xfrm>
            <a:off x="472315" y="521329"/>
            <a:ext cx="3329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Hands-On Code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0A797B-0BC3-492C-B004-A5E0EDEB152E}"/>
              </a:ext>
            </a:extLst>
          </p:cNvPr>
          <p:cNvSpPr/>
          <p:nvPr/>
        </p:nvSpPr>
        <p:spPr>
          <a:xfrm>
            <a:off x="587462" y="98299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Ask students to build: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personal landing page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div, span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 and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few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embedded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semantic layout with header, main, footer</a:t>
            </a:r>
          </a:p>
        </p:txBody>
      </p:sp>
    </p:spTree>
    <p:extLst>
      <p:ext uri="{BB962C8B-B14F-4D97-AF65-F5344CB8AC3E}">
        <p14:creationId xmlns:p14="http://schemas.microsoft.com/office/powerpoint/2010/main" val="3825525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D39A36-EA62-480D-BF15-C177296513CC}"/>
              </a:ext>
            </a:extLst>
          </p:cNvPr>
          <p:cNvSpPr/>
          <p:nvPr/>
        </p:nvSpPr>
        <p:spPr>
          <a:xfrm>
            <a:off x="483050" y="575515"/>
            <a:ext cx="3721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Tasks for Class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D805A-F0FC-45A4-84A3-ED310C8463E2}"/>
              </a:ext>
            </a:extLst>
          </p:cNvPr>
          <p:cNvSpPr/>
          <p:nvPr/>
        </p:nvSpPr>
        <p:spPr>
          <a:xfrm>
            <a:off x="483050" y="934896"/>
            <a:ext cx="73198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portfolio homepage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&lt;header&gt;, &lt;nav&gt;, &lt;main&gt;, &lt;footer&gt;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an image using &lt;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with 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2 unordered lists and 1 ordered list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at least 3 working &lt;a&gt; tags: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 to an external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 to a section on the same page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 startAt="3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 an audio file and a video file (use any royalty-free media)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  Use &lt;div&gt; and &lt;span&gt; for grouping and styling purposes</a:t>
            </a:r>
          </a:p>
        </p:txBody>
      </p:sp>
    </p:spTree>
    <p:extLst>
      <p:ext uri="{BB962C8B-B14F-4D97-AF65-F5344CB8AC3E}">
        <p14:creationId xmlns:p14="http://schemas.microsoft.com/office/powerpoint/2010/main" val="3402839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E8B240-E5BF-4162-9987-A8AD559DFBC3}"/>
              </a:ext>
            </a:extLst>
          </p:cNvPr>
          <p:cNvSpPr/>
          <p:nvPr/>
        </p:nvSpPr>
        <p:spPr>
          <a:xfrm>
            <a:off x="430107" y="599744"/>
            <a:ext cx="4572000" cy="28315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Resources</a:t>
            </a: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Semantic Tags – Kevin Powell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Lists &amp; Links –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freeCodeCamp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W3Schools Lists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HTML5 Semantic Game (drag and drop)</a:t>
            </a:r>
          </a:p>
        </p:txBody>
      </p:sp>
    </p:spTree>
    <p:extLst>
      <p:ext uri="{BB962C8B-B14F-4D97-AF65-F5344CB8AC3E}">
        <p14:creationId xmlns:p14="http://schemas.microsoft.com/office/powerpoint/2010/main" val="1285603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5DEAD8-233A-4CB3-AF44-410D371B88CA}"/>
              </a:ext>
            </a:extLst>
          </p:cNvPr>
          <p:cNvSpPr/>
          <p:nvPr/>
        </p:nvSpPr>
        <p:spPr>
          <a:xfrm>
            <a:off x="3239346" y="2110085"/>
            <a:ext cx="26653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Class: 3</a:t>
            </a:r>
          </a:p>
        </p:txBody>
      </p:sp>
    </p:spTree>
    <p:extLst>
      <p:ext uri="{BB962C8B-B14F-4D97-AF65-F5344CB8AC3E}">
        <p14:creationId xmlns:p14="http://schemas.microsoft.com/office/powerpoint/2010/main" val="3151188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EEE2C1-C0F7-486F-9634-63CC32C1F3BC}"/>
              </a:ext>
            </a:extLst>
          </p:cNvPr>
          <p:cNvSpPr/>
          <p:nvPr/>
        </p:nvSpPr>
        <p:spPr>
          <a:xfrm>
            <a:off x="443653" y="684540"/>
            <a:ext cx="8185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Forms, Tables, Metadata, Advanced Elements &amp; Final Practice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F0D842-B37F-4504-B4AF-CE8606A05767}"/>
              </a:ext>
            </a:extLst>
          </p:cNvPr>
          <p:cNvSpPr/>
          <p:nvPr/>
        </p:nvSpPr>
        <p:spPr>
          <a:xfrm>
            <a:off x="443653" y="1270304"/>
            <a:ext cx="66547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Objectives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By the end of this class, students will: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forms to capture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tables to organize structured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&lt;meta&gt; tags and their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 advanced and lesser-known HTML5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 everything into real-world HTML mini-projects</a:t>
            </a:r>
          </a:p>
        </p:txBody>
      </p:sp>
    </p:spTree>
    <p:extLst>
      <p:ext uri="{BB962C8B-B14F-4D97-AF65-F5344CB8AC3E}">
        <p14:creationId xmlns:p14="http://schemas.microsoft.com/office/powerpoint/2010/main" val="4242904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AFB087-E74C-49DA-8EF9-DF22E25A952E}"/>
              </a:ext>
            </a:extLst>
          </p:cNvPr>
          <p:cNvSpPr/>
          <p:nvPr/>
        </p:nvSpPr>
        <p:spPr>
          <a:xfrm>
            <a:off x="443653" y="584895"/>
            <a:ext cx="732536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Forms – Capture User Input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Forms collect user data (e.g., contact info, logins, feedback)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Essential Tags: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7E58A-A975-4448-A297-DD9AC6BB7A31}"/>
              </a:ext>
            </a:extLst>
          </p:cNvPr>
          <p:cNvSpPr/>
          <p:nvPr/>
        </p:nvSpPr>
        <p:spPr>
          <a:xfrm>
            <a:off x="843280" y="1816001"/>
            <a:ext cx="5245947" cy="150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7A389-70C7-4776-94EE-4E884AE2980C}"/>
              </a:ext>
            </a:extLst>
          </p:cNvPr>
          <p:cNvSpPr/>
          <p:nvPr/>
        </p:nvSpPr>
        <p:spPr>
          <a:xfrm>
            <a:off x="843280" y="1829253"/>
            <a:ext cx="51587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 &gt;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&lt;label for="name"&gt;Name:&lt;/label&gt;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&lt;input type="text" id="name" name="username"&gt;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&lt;button type="submit"&gt;Submit&lt;/button&gt;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&lt;/form&gt;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12AE61-44BF-423D-99A5-5E118A596B00}"/>
              </a:ext>
            </a:extLst>
          </p:cNvPr>
          <p:cNvSpPr/>
          <p:nvPr/>
        </p:nvSpPr>
        <p:spPr>
          <a:xfrm>
            <a:off x="443653" y="3327500"/>
            <a:ext cx="5158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&lt;form&gt;: Main form 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action: URL to send data to (in real apps, backend)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method: GET or POST</a:t>
            </a:r>
          </a:p>
        </p:txBody>
      </p:sp>
    </p:spTree>
    <p:extLst>
      <p:ext uri="{BB962C8B-B14F-4D97-AF65-F5344CB8AC3E}">
        <p14:creationId xmlns:p14="http://schemas.microsoft.com/office/powerpoint/2010/main" val="239422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04DC3F-14CD-4849-9F22-7793BCFFC407}"/>
              </a:ext>
            </a:extLst>
          </p:cNvPr>
          <p:cNvSpPr/>
          <p:nvPr/>
        </p:nvSpPr>
        <p:spPr>
          <a:xfrm>
            <a:off x="483234" y="722894"/>
            <a:ext cx="4017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Anatomy of an HTML Element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2C0373-8380-4176-89DB-D702C10EBFED}"/>
              </a:ext>
            </a:extLst>
          </p:cNvPr>
          <p:cNvSpPr/>
          <p:nvPr/>
        </p:nvSpPr>
        <p:spPr>
          <a:xfrm>
            <a:off x="633305" y="1190557"/>
            <a:ext cx="4944533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 class="intro"&gt;Hello, world! &lt;/p&gt;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157B43-408A-4C52-BD39-5CD036EAF749}"/>
              </a:ext>
            </a:extLst>
          </p:cNvPr>
          <p:cNvSpPr/>
          <p:nvPr/>
        </p:nvSpPr>
        <p:spPr>
          <a:xfrm>
            <a:off x="633306" y="1584669"/>
            <a:ext cx="31472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&lt;p&gt; – Opening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class="intro" –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Hello, world! –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&lt;/p&gt; – Closing 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D12C89-35C6-4E5A-B93E-2D16AE937C78}"/>
              </a:ext>
            </a:extLst>
          </p:cNvPr>
          <p:cNvSpPr/>
          <p:nvPr/>
        </p:nvSpPr>
        <p:spPr>
          <a:xfrm>
            <a:off x="483234" y="2784998"/>
            <a:ext cx="2052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Nested Elements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7CFBA8-004F-4BDB-8985-D4AD19A90F5B}"/>
              </a:ext>
            </a:extLst>
          </p:cNvPr>
          <p:cNvSpPr/>
          <p:nvPr/>
        </p:nvSpPr>
        <p:spPr>
          <a:xfrm>
            <a:off x="5727909" y="3585510"/>
            <a:ext cx="32014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Always close tags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❌ Do not overlap opening and closing tags incorrectly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C7CFB-C14D-46A4-98FB-16C71C616955}"/>
              </a:ext>
            </a:extLst>
          </p:cNvPr>
          <p:cNvSpPr/>
          <p:nvPr/>
        </p:nvSpPr>
        <p:spPr>
          <a:xfrm>
            <a:off x="633305" y="3179110"/>
            <a:ext cx="4944533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&lt;p&gt;This is &lt;strong&gt;important&lt;/strong&gt; text.&lt;/p&gt;</a:t>
            </a:r>
          </a:p>
        </p:txBody>
      </p:sp>
    </p:spTree>
    <p:extLst>
      <p:ext uri="{BB962C8B-B14F-4D97-AF65-F5344CB8AC3E}">
        <p14:creationId xmlns:p14="http://schemas.microsoft.com/office/powerpoint/2010/main" val="4053929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B1B1DE-E117-4915-8986-DD229E949CDD}"/>
              </a:ext>
            </a:extLst>
          </p:cNvPr>
          <p:cNvSpPr/>
          <p:nvPr/>
        </p:nvSpPr>
        <p:spPr>
          <a:xfrm>
            <a:off x="409910" y="575516"/>
            <a:ext cx="32191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Common Form Elements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866BAD-6C49-4B63-B345-68BEDF0E6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86593"/>
              </p:ext>
            </p:extLst>
          </p:nvPr>
        </p:nvGraphicFramePr>
        <p:xfrm>
          <a:off x="1310428" y="1047750"/>
          <a:ext cx="6523144" cy="3048000"/>
        </p:xfrm>
        <a:graphic>
          <a:graphicData uri="http://schemas.openxmlformats.org/drawingml/2006/table">
            <a:tbl>
              <a:tblPr/>
              <a:tblGrid>
                <a:gridCol w="3261572">
                  <a:extLst>
                    <a:ext uri="{9D8B030D-6E8A-4147-A177-3AD203B41FA5}">
                      <a16:colId xmlns:a16="http://schemas.microsoft.com/office/drawing/2014/main" val="3250974886"/>
                    </a:ext>
                  </a:extLst>
                </a:gridCol>
                <a:gridCol w="3261572">
                  <a:extLst>
                    <a:ext uri="{9D8B030D-6E8A-4147-A177-3AD203B41FA5}">
                      <a16:colId xmlns:a16="http://schemas.microsoft.com/office/drawing/2014/main" val="868074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Tag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01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&lt;input type="text"&gt;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Single-line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767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&lt;input type="email"&gt;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address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557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&lt;input type="password"&gt;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Password field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641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&lt;input type="checkbox"&gt;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Multiple selection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762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&lt;input type="radio"&gt;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selection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70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&lt;input type="file"&gt;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Upload 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195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&lt;textarea&gt;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Multiline input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990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&lt;select&gt; + &lt;option&gt;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Dropdown menu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582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&lt;button&gt;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Clickable button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986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016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CF5B7F-5533-4768-BA98-22D1D55CAC6B}"/>
              </a:ext>
            </a:extLst>
          </p:cNvPr>
          <p:cNvSpPr/>
          <p:nvPr/>
        </p:nvSpPr>
        <p:spPr>
          <a:xfrm>
            <a:off x="880533" y="758613"/>
            <a:ext cx="4165600" cy="156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4599B6-7BE8-4F8F-976C-D4F1468CEC7A}"/>
              </a:ext>
            </a:extLst>
          </p:cNvPr>
          <p:cNvSpPr/>
          <p:nvPr/>
        </p:nvSpPr>
        <p:spPr>
          <a:xfrm>
            <a:off x="880533" y="844517"/>
            <a:ext cx="4094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&lt;label for="country"&gt;Country:&lt;/label&gt;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&lt;select id="country"&gt;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&lt;option value="pk"&gt;Pakistan&lt;/option&gt;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&lt;option value="us"&gt;USA&lt;/option&gt;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&lt;/select&gt;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74DA1-BB2D-47DE-AE71-52BD65C7F95F}"/>
              </a:ext>
            </a:extLst>
          </p:cNvPr>
          <p:cNvSpPr/>
          <p:nvPr/>
        </p:nvSpPr>
        <p:spPr>
          <a:xfrm>
            <a:off x="927946" y="2387084"/>
            <a:ext cx="4625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use label with for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112014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413F0D-C3D6-4B9A-839A-8A0E75D8483E}"/>
              </a:ext>
            </a:extLst>
          </p:cNvPr>
          <p:cNvSpPr/>
          <p:nvPr/>
        </p:nvSpPr>
        <p:spPr>
          <a:xfrm>
            <a:off x="441279" y="589062"/>
            <a:ext cx="4642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Tables – Displaying Structured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4B10BE-9B4F-43F5-AB02-82DA7909FBEB}"/>
              </a:ext>
            </a:extLst>
          </p:cNvPr>
          <p:cNvSpPr/>
          <p:nvPr/>
        </p:nvSpPr>
        <p:spPr>
          <a:xfrm>
            <a:off x="597066" y="887131"/>
            <a:ext cx="28912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&lt;table&gt; – Table 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&lt;tr&gt; – Table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&lt;td&gt; – Table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– Table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thead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&gt;, &lt;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tbody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&gt;, &lt;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tfoot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7F78B5-80FD-4270-9CBF-5A55547EDAEB}"/>
              </a:ext>
            </a:extLst>
          </p:cNvPr>
          <p:cNvSpPr/>
          <p:nvPr/>
        </p:nvSpPr>
        <p:spPr>
          <a:xfrm>
            <a:off x="441279" y="2263973"/>
            <a:ext cx="1765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Example: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1BCB40-067F-492B-BD77-D0D5563B21EE}"/>
              </a:ext>
            </a:extLst>
          </p:cNvPr>
          <p:cNvSpPr/>
          <p:nvPr/>
        </p:nvSpPr>
        <p:spPr>
          <a:xfrm>
            <a:off x="751761" y="2675451"/>
            <a:ext cx="5232400" cy="2062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D9421B-4692-4708-BEB3-F5259F8014F8}"/>
              </a:ext>
            </a:extLst>
          </p:cNvPr>
          <p:cNvSpPr/>
          <p:nvPr/>
        </p:nvSpPr>
        <p:spPr>
          <a:xfrm>
            <a:off x="822960" y="2686819"/>
            <a:ext cx="5232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&lt;table border="1"&gt;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thead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&lt;tr&gt;&lt;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&gt;Name&lt;/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&gt;Email&lt;/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&gt;&lt;/tr&gt;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&lt;/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thead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tbody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&lt;tr&gt;&lt;td&gt;Ali&lt;/td&gt;&lt;td&gt;ali@example.com&lt;/td&gt;&lt;/tr&gt;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&lt;/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tbody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&lt;/table&gt;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EEF49D-5280-4AB7-9BAE-A46C1269B3D0}"/>
              </a:ext>
            </a:extLst>
          </p:cNvPr>
          <p:cNvSpPr/>
          <p:nvPr/>
        </p:nvSpPr>
        <p:spPr>
          <a:xfrm>
            <a:off x="6387253" y="3114529"/>
            <a:ext cx="23638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colspan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rowspan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merge cells.</a:t>
            </a:r>
          </a:p>
        </p:txBody>
      </p:sp>
    </p:spTree>
    <p:extLst>
      <p:ext uri="{BB962C8B-B14F-4D97-AF65-F5344CB8AC3E}">
        <p14:creationId xmlns:p14="http://schemas.microsoft.com/office/powerpoint/2010/main" val="1321885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ml elements in tree-like structure">
            <a:extLst>
              <a:ext uri="{FF2B5EF4-FFF2-40B4-BE49-F238E27FC236}">
                <a16:creationId xmlns:a16="http://schemas.microsoft.com/office/drawing/2014/main" id="{AD8D4AC7-E586-4D20-8BB7-05D01262E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02" y="598117"/>
            <a:ext cx="5558395" cy="394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572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216B44-92BF-4AF3-B3C5-8745A1F8F477}"/>
              </a:ext>
            </a:extLst>
          </p:cNvPr>
          <p:cNvSpPr/>
          <p:nvPr/>
        </p:nvSpPr>
        <p:spPr>
          <a:xfrm>
            <a:off x="475133" y="568742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 Tags &amp; Page Info (Inside &lt;head&gt;)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4A065-0F20-4955-9968-6C337B6374FA}"/>
              </a:ext>
            </a:extLst>
          </p:cNvPr>
          <p:cNvSpPr/>
          <p:nvPr/>
        </p:nvSpPr>
        <p:spPr>
          <a:xfrm>
            <a:off x="731520" y="968851"/>
            <a:ext cx="6305974" cy="1323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734BAF-9DD5-4E8C-930B-00718D5E66FE}"/>
              </a:ext>
            </a:extLst>
          </p:cNvPr>
          <p:cNvSpPr/>
          <p:nvPr/>
        </p:nvSpPr>
        <p:spPr>
          <a:xfrm>
            <a:off x="731519" y="968850"/>
            <a:ext cx="70815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&lt;meta charset="UTF-8"&gt;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&lt;meta name="viewport" content="width=device-width, initial-scale=1.0"&gt;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&lt;meta name="description" content="Learn HTML in 3 days"&gt;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&lt;meta name="keywords" content="HTML, Web Development, Beginner"&gt;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&lt;meta name="author" content="Munim"&gt;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FBA7FA-45C9-40DB-B6F2-C4AC2E8CD4BB}"/>
              </a:ext>
            </a:extLst>
          </p:cNvPr>
          <p:cNvSpPr/>
          <p:nvPr/>
        </p:nvSpPr>
        <p:spPr>
          <a:xfrm>
            <a:off x="475133" y="2358856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Meta Tags Matter: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browsers render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SEO (Search Engine Optimization)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 how your page looks on mobile</a:t>
            </a:r>
          </a:p>
        </p:txBody>
      </p:sp>
    </p:spTree>
    <p:extLst>
      <p:ext uri="{BB962C8B-B14F-4D97-AF65-F5344CB8AC3E}">
        <p14:creationId xmlns:p14="http://schemas.microsoft.com/office/powerpoint/2010/main" val="39540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49561A-9C4C-491D-8399-F4B9FF012747}"/>
              </a:ext>
            </a:extLst>
          </p:cNvPr>
          <p:cNvSpPr/>
          <p:nvPr/>
        </p:nvSpPr>
        <p:spPr>
          <a:xfrm>
            <a:off x="447751" y="595835"/>
            <a:ext cx="3406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Advanced HTML Elements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E94CA5-51BC-450A-A759-BBB86DC8F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05648"/>
              </p:ext>
            </p:extLst>
          </p:nvPr>
        </p:nvGraphicFramePr>
        <p:xfrm>
          <a:off x="1141095" y="995945"/>
          <a:ext cx="6861810" cy="2438400"/>
        </p:xfrm>
        <a:graphic>
          <a:graphicData uri="http://schemas.openxmlformats.org/drawingml/2006/table">
            <a:tbl>
              <a:tblPr/>
              <a:tblGrid>
                <a:gridCol w="3430905">
                  <a:extLst>
                    <a:ext uri="{9D8B030D-6E8A-4147-A177-3AD203B41FA5}">
                      <a16:colId xmlns:a16="http://schemas.microsoft.com/office/drawing/2014/main" val="3112366507"/>
                    </a:ext>
                  </a:extLst>
                </a:gridCol>
                <a:gridCol w="3430905">
                  <a:extLst>
                    <a:ext uri="{9D8B030D-6E8A-4147-A177-3AD203B41FA5}">
                      <a16:colId xmlns:a16="http://schemas.microsoft.com/office/drawing/2014/main" val="4538382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Tag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884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&lt;iframe&gt;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Embed web pages or YouTube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192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&lt;details&gt; &amp; &lt;summary&gt;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Expandable 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89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&lt;progress&gt;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Show task progress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06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&lt;meter&gt;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Gauge or measurement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579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&lt;time&gt;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Represent date/time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545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&lt;code&gt;, &lt;kbd&gt;, &lt;pre&gt;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Show code or keyboard inputs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825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&lt;abbr&gt;, &lt;cite&gt;, &lt;mark&gt;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Semantic enhancements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001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538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6EB567-2ADF-4F8D-8787-FCA062D56CB7}"/>
              </a:ext>
            </a:extLst>
          </p:cNvPr>
          <p:cNvSpPr/>
          <p:nvPr/>
        </p:nvSpPr>
        <p:spPr>
          <a:xfrm>
            <a:off x="437549" y="616155"/>
            <a:ext cx="1483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36B164-B400-4C4C-A14E-79E47E61BDCD}"/>
              </a:ext>
            </a:extLst>
          </p:cNvPr>
          <p:cNvSpPr/>
          <p:nvPr/>
        </p:nvSpPr>
        <p:spPr>
          <a:xfrm>
            <a:off x="806026" y="1077820"/>
            <a:ext cx="5073228" cy="189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E9AD0D-F085-452D-B68C-81B8421FF528}"/>
              </a:ext>
            </a:extLst>
          </p:cNvPr>
          <p:cNvSpPr/>
          <p:nvPr/>
        </p:nvSpPr>
        <p:spPr>
          <a:xfrm>
            <a:off x="860212" y="1077820"/>
            <a:ext cx="50190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&lt;details&gt;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&lt;summary&gt;Click to read more&lt;/summary&gt;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This is hidden content.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&lt;/details&gt;</a:t>
            </a:r>
          </a:p>
          <a:p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&lt;progress value="70" max="100"&gt;70%&lt;/progress&gt;</a:t>
            </a:r>
          </a:p>
        </p:txBody>
      </p:sp>
    </p:spTree>
    <p:extLst>
      <p:ext uri="{BB962C8B-B14F-4D97-AF65-F5344CB8AC3E}">
        <p14:creationId xmlns:p14="http://schemas.microsoft.com/office/powerpoint/2010/main" val="2534529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F47A76-4B5F-456D-BA27-7DDA7EBD9FC2}"/>
              </a:ext>
            </a:extLst>
          </p:cNvPr>
          <p:cNvSpPr/>
          <p:nvPr/>
        </p:nvSpPr>
        <p:spPr>
          <a:xfrm>
            <a:off x="475705" y="575515"/>
            <a:ext cx="43286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Accessibility and Best Practices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C6279-713F-4ABE-8578-64B9D6DCAFE3}"/>
              </a:ext>
            </a:extLst>
          </p:cNvPr>
          <p:cNvSpPr/>
          <p:nvPr/>
        </p:nvSpPr>
        <p:spPr>
          <a:xfrm>
            <a:off x="475705" y="883292"/>
            <a:ext cx="64195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alt for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 &lt;label&gt; to &lt;input&gt; with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semantic tags over div when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clean indentation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 your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 abuse &lt;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and &lt;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for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990E8C-1535-4BD9-AC67-3151E554E3CC}"/>
              </a:ext>
            </a:extLst>
          </p:cNvPr>
          <p:cNvSpPr/>
          <p:nvPr/>
        </p:nvSpPr>
        <p:spPr>
          <a:xfrm>
            <a:off x="475705" y="2637618"/>
            <a:ext cx="26968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Hands-On Practice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56E933-8DBC-4CAB-9DFC-98214B28FA22}"/>
              </a:ext>
            </a:extLst>
          </p:cNvPr>
          <p:cNvSpPr/>
          <p:nvPr/>
        </p:nvSpPr>
        <p:spPr>
          <a:xfrm>
            <a:off x="475705" y="2945395"/>
            <a:ext cx="64195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Ask students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 form with all input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 table with header, body, and 3+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meta tags to their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 out &lt;details&gt;, &lt;progress&gt;, &lt;iframe&gt;</a:t>
            </a:r>
          </a:p>
        </p:txBody>
      </p:sp>
    </p:spTree>
    <p:extLst>
      <p:ext uri="{BB962C8B-B14F-4D97-AF65-F5344CB8AC3E}">
        <p14:creationId xmlns:p14="http://schemas.microsoft.com/office/powerpoint/2010/main" val="3405382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4AE35-0AC2-45F5-BF69-6D72BD58C1EF}"/>
              </a:ext>
            </a:extLst>
          </p:cNvPr>
          <p:cNvSpPr/>
          <p:nvPr/>
        </p:nvSpPr>
        <p:spPr>
          <a:xfrm>
            <a:off x="443653" y="455292"/>
            <a:ext cx="790786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Tasks for Class 3</a:t>
            </a:r>
          </a:p>
          <a:p>
            <a:endParaRPr lang="en-US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1: Form Challenge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 form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 Name, Email, Gender (radio), Interests (checkboxes)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dropdown to select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file input to upload profile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Submit &amp; Reset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proper labels and placeholder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2: Data Table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table displaying 5 students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Name, Roll No, Grade, Email, Status (active/inactive)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&lt;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thead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&gt;, &lt;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tbody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&gt;, and color rows alternatively with inline style or class</a:t>
            </a:r>
          </a:p>
        </p:txBody>
      </p:sp>
    </p:spTree>
    <p:extLst>
      <p:ext uri="{BB962C8B-B14F-4D97-AF65-F5344CB8AC3E}">
        <p14:creationId xmlns:p14="http://schemas.microsoft.com/office/powerpoint/2010/main" val="2890510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979E6B-411E-4EEA-BD7E-D449C0900288}"/>
              </a:ext>
            </a:extLst>
          </p:cNvPr>
          <p:cNvSpPr/>
          <p:nvPr/>
        </p:nvSpPr>
        <p:spPr>
          <a:xfrm>
            <a:off x="484294" y="540425"/>
            <a:ext cx="83616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3: Embed YouTube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Embed a motivational video from YouTube into your HTML page using &lt;iframe&gt;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4: Try All Advanced Tags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Use the following in a creative way: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&lt;details&gt;, &lt;summary&gt;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&lt;progress&gt;, &lt;meter&gt;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&gt;, &lt;time&gt;, &lt;mark&gt;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&lt;code&gt;, &lt;pre&gt;, &lt;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kbd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1903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9D4756-3851-4F10-A84D-8285B991E2CF}"/>
              </a:ext>
            </a:extLst>
          </p:cNvPr>
          <p:cNvSpPr/>
          <p:nvPr/>
        </p:nvSpPr>
        <p:spPr>
          <a:xfrm>
            <a:off x="447935" y="632494"/>
            <a:ext cx="4312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HTML Document Structure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96DBD6-B9D6-4FBC-91C7-EE9C1B6A5686}"/>
              </a:ext>
            </a:extLst>
          </p:cNvPr>
          <p:cNvSpPr/>
          <p:nvPr/>
        </p:nvSpPr>
        <p:spPr>
          <a:xfrm>
            <a:off x="710540" y="1094158"/>
            <a:ext cx="4395849" cy="324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CBCC0-D8AE-4686-B79E-C26C780FD79F}"/>
              </a:ext>
            </a:extLst>
          </p:cNvPr>
          <p:cNvSpPr/>
          <p:nvPr/>
        </p:nvSpPr>
        <p:spPr>
          <a:xfrm>
            <a:off x="765387" y="1187019"/>
            <a:ext cx="355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&lt;html&gt;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&lt;head&gt;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&lt;title&gt;My First Page&lt;/title&gt;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&lt;/head&gt;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&lt;body&gt;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&lt;h1&gt;Hello World&lt;/h1&gt;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&lt;p&gt;Welcome to HTML&lt;/p&gt;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&lt;/body&gt;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&lt;/html&gt;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77B0F-B625-4F75-8459-FF4A0FF9E5E4}"/>
              </a:ext>
            </a:extLst>
          </p:cNvPr>
          <p:cNvSpPr/>
          <p:nvPr/>
        </p:nvSpPr>
        <p:spPr>
          <a:xfrm>
            <a:off x="5344159" y="3011862"/>
            <a:ext cx="37998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&lt;!DOCTYPE html&gt;: Declares HTML5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&lt;html&gt;: Root of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&lt;head&gt;: Meta info (not visible on page)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&lt;title&gt;: Shown on browser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&lt;body&gt;: Visible page content</a:t>
            </a:r>
          </a:p>
        </p:txBody>
      </p:sp>
    </p:spTree>
    <p:extLst>
      <p:ext uri="{BB962C8B-B14F-4D97-AF65-F5344CB8AC3E}">
        <p14:creationId xmlns:p14="http://schemas.microsoft.com/office/powerpoint/2010/main" val="1530832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F6CD87-8ED3-4D1E-9308-FB90F76460E0}"/>
              </a:ext>
            </a:extLst>
          </p:cNvPr>
          <p:cNvSpPr/>
          <p:nvPr/>
        </p:nvSpPr>
        <p:spPr>
          <a:xfrm>
            <a:off x="497840" y="611079"/>
            <a:ext cx="801624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2 – Product Showcase Page</a:t>
            </a:r>
          </a:p>
          <a:p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Create a single-page HTML website for a fake product or service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title and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Pricing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Embedded product demo (video/iframe)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 form for "order now"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&lt;section&gt;, &lt;aside&gt;, &lt;details&gt; for feature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metadata and semantic structure</a:t>
            </a:r>
          </a:p>
        </p:txBody>
      </p:sp>
    </p:spTree>
    <p:extLst>
      <p:ext uri="{BB962C8B-B14F-4D97-AF65-F5344CB8AC3E}">
        <p14:creationId xmlns:p14="http://schemas.microsoft.com/office/powerpoint/2010/main" val="593137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D95560-0338-48C1-A73A-AB3EED9183DA}"/>
              </a:ext>
            </a:extLst>
          </p:cNvPr>
          <p:cNvSpPr/>
          <p:nvPr/>
        </p:nvSpPr>
        <p:spPr>
          <a:xfrm>
            <a:off x="463973" y="540740"/>
            <a:ext cx="4572000" cy="37240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Resources for Class 3</a:t>
            </a:r>
          </a:p>
          <a:p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Forms –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FreeCodeCamp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Tables – Web Dev Simplified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Practice Platforms: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HTML5 Doctor (Semantic Elements)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MDN Form Guide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Placeholder.com for image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Open Props &amp; Emojis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fun visuals</a:t>
            </a:r>
          </a:p>
        </p:txBody>
      </p:sp>
    </p:spTree>
    <p:extLst>
      <p:ext uri="{BB962C8B-B14F-4D97-AF65-F5344CB8AC3E}">
        <p14:creationId xmlns:p14="http://schemas.microsoft.com/office/powerpoint/2010/main" val="3345509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0046F0-B37D-447A-965E-4EB3368889A6}"/>
              </a:ext>
            </a:extLst>
          </p:cNvPr>
          <p:cNvSpPr/>
          <p:nvPr/>
        </p:nvSpPr>
        <p:spPr>
          <a:xfrm>
            <a:off x="407096" y="731757"/>
            <a:ext cx="1701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Submission Notes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0BD60-088E-45F4-9E84-A5D87DC7E7CE}"/>
              </a:ext>
            </a:extLst>
          </p:cNvPr>
          <p:cNvSpPr/>
          <p:nvPr/>
        </p:nvSpPr>
        <p:spPr>
          <a:xfrm>
            <a:off x="485676" y="1065595"/>
            <a:ext cx="48864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Capture Evidence: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screenshots or record a short video for each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your evidence clearly shows the completed task.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0F3B4A-4629-4C18-ADAA-B2F699C82F52}"/>
              </a:ext>
            </a:extLst>
          </p:cNvPr>
          <p:cNvSpPr/>
          <p:nvPr/>
        </p:nvSpPr>
        <p:spPr>
          <a:xfrm>
            <a:off x="400749" y="1857418"/>
            <a:ext cx="59794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 Tasks: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 each task as a separate folder or file in your GitHub repository.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8E690E-992D-4F7C-8396-B8B2EF2C760A}"/>
              </a:ext>
            </a:extLst>
          </p:cNvPr>
          <p:cNvSpPr/>
          <p:nvPr/>
        </p:nvSpPr>
        <p:spPr>
          <a:xfrm>
            <a:off x="400749" y="2571750"/>
            <a:ext cx="714305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LinkedIn Post: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short post summarizing what you learned and how you completed the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 your key takeaways.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Mention the following account in your post: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Muhammad Munim</a:t>
            </a:r>
          </a:p>
        </p:txBody>
      </p:sp>
    </p:spTree>
    <p:extLst>
      <p:ext uri="{BB962C8B-B14F-4D97-AF65-F5344CB8AC3E}">
        <p14:creationId xmlns:p14="http://schemas.microsoft.com/office/powerpoint/2010/main" val="3413209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EC73A5-44C7-46E8-AB3B-57119B14DE17}"/>
              </a:ext>
            </a:extLst>
          </p:cNvPr>
          <p:cNvSpPr/>
          <p:nvPr/>
        </p:nvSpPr>
        <p:spPr>
          <a:xfrm>
            <a:off x="1794637" y="1786920"/>
            <a:ext cx="555472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061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ML DOM">
            <a:extLst>
              <a:ext uri="{FF2B5EF4-FFF2-40B4-BE49-F238E27FC236}">
                <a16:creationId xmlns:a16="http://schemas.microsoft.com/office/drawing/2014/main" id="{CE339966-FF02-4594-9008-63C1E95B7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7" y="643289"/>
            <a:ext cx="6080125" cy="385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9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CF6D43-2D94-4B7D-934A-DF9278332B6F}"/>
              </a:ext>
            </a:extLst>
          </p:cNvPr>
          <p:cNvSpPr/>
          <p:nvPr/>
        </p:nvSpPr>
        <p:spPr>
          <a:xfrm>
            <a:off x="486946" y="561968"/>
            <a:ext cx="3419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Headings and Paragraphs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89A3BA-F259-4A10-91C2-363EE70CB761}"/>
              </a:ext>
            </a:extLst>
          </p:cNvPr>
          <p:cNvSpPr/>
          <p:nvPr/>
        </p:nvSpPr>
        <p:spPr>
          <a:xfrm>
            <a:off x="751840" y="1009227"/>
            <a:ext cx="4189308" cy="156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743B0F-EDB2-4A5A-96D4-CDF181022E6A}"/>
              </a:ext>
            </a:extLst>
          </p:cNvPr>
          <p:cNvSpPr/>
          <p:nvPr/>
        </p:nvSpPr>
        <p:spPr>
          <a:xfrm>
            <a:off x="751840" y="1023633"/>
            <a:ext cx="37490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&lt;h1&gt;This is H1&lt;/h1&gt;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&lt;h2&gt;This is H2&lt;/h2&gt;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...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&lt;h6&gt;This is H6&lt;/h6&gt;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&lt;p&gt;This is a paragraph of text.&lt;/p&gt;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69490-ACB2-42C1-B71E-0E6570A85C16}"/>
              </a:ext>
            </a:extLst>
          </p:cNvPr>
          <p:cNvSpPr/>
          <p:nvPr/>
        </p:nvSpPr>
        <p:spPr>
          <a:xfrm>
            <a:off x="486946" y="2642540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&lt;h1&gt; for the main title (only one per page)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&lt;h2&gt;–&lt;h6&gt; for subtitles/subsections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&lt;p&gt; for blocks of text</a:t>
            </a:r>
          </a:p>
        </p:txBody>
      </p:sp>
    </p:spTree>
    <p:extLst>
      <p:ext uri="{BB962C8B-B14F-4D97-AF65-F5344CB8AC3E}">
        <p14:creationId xmlns:p14="http://schemas.microsoft.com/office/powerpoint/2010/main" val="404920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2E10CE-3FB0-4E7F-8707-3890924A55C3}"/>
              </a:ext>
            </a:extLst>
          </p:cNvPr>
          <p:cNvSpPr/>
          <p:nvPr/>
        </p:nvSpPr>
        <p:spPr>
          <a:xfrm>
            <a:off x="423334" y="547513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Formatting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&lt;strong&gt;: bold (semantic emphasis)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&gt;: italic (semantic emphasis)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&lt;b&gt;, &lt;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&gt;: visual only (non-semantic)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&lt;mark&gt;: highlighted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&lt;u&gt;: underline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&lt;small&gt;: smaller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&lt;del&gt;: deleted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&lt;ins&gt;: inserted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&lt;sup&gt;, &lt;sub&gt;: superscript &amp; subscript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28F65C-A61F-46D4-AE2A-4CB4D86B9A1A}"/>
              </a:ext>
            </a:extLst>
          </p:cNvPr>
          <p:cNvSpPr/>
          <p:nvPr/>
        </p:nvSpPr>
        <p:spPr>
          <a:xfrm>
            <a:off x="407312" y="3225169"/>
            <a:ext cx="1164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3CBD3-7157-42A1-B0EB-DC2AFEE99390}"/>
              </a:ext>
            </a:extLst>
          </p:cNvPr>
          <p:cNvSpPr/>
          <p:nvPr/>
        </p:nvSpPr>
        <p:spPr>
          <a:xfrm>
            <a:off x="538482" y="3625279"/>
            <a:ext cx="3478105" cy="82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24682-CF0D-4F52-88F9-964E65CE417E}"/>
              </a:ext>
            </a:extLst>
          </p:cNvPr>
          <p:cNvSpPr/>
          <p:nvPr/>
        </p:nvSpPr>
        <p:spPr>
          <a:xfrm>
            <a:off x="657014" y="3733001"/>
            <a:ext cx="32511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&lt;p&gt;Water is H&lt;sub&gt;2&lt;/sub&gt;O&lt;/p&gt;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&lt;p&gt;E = mc&lt;sup&gt;2&lt;/sup&gt;&lt;/p&gt;</a:t>
            </a:r>
          </a:p>
        </p:txBody>
      </p:sp>
    </p:spTree>
    <p:extLst>
      <p:ext uri="{BB962C8B-B14F-4D97-AF65-F5344CB8AC3E}">
        <p14:creationId xmlns:p14="http://schemas.microsoft.com/office/powerpoint/2010/main" val="368312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31B673-8C0F-4B59-B12F-23190D2F5F14}"/>
              </a:ext>
            </a:extLst>
          </p:cNvPr>
          <p:cNvSpPr/>
          <p:nvPr/>
        </p:nvSpPr>
        <p:spPr>
          <a:xfrm>
            <a:off x="457200" y="563271"/>
            <a:ext cx="61514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 Breaks &amp; Horizontal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/&gt; – Line break (no closing tag(self closing))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/&gt; – Thematic break (horizontal line)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016293-B944-4857-B2F5-1412FAEFE1B6}"/>
              </a:ext>
            </a:extLst>
          </p:cNvPr>
          <p:cNvSpPr/>
          <p:nvPr/>
        </p:nvSpPr>
        <p:spPr>
          <a:xfrm>
            <a:off x="755227" y="1576066"/>
            <a:ext cx="457200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655CF1-898F-40EC-AAC8-61A56649901E}"/>
              </a:ext>
            </a:extLst>
          </p:cNvPr>
          <p:cNvSpPr/>
          <p:nvPr/>
        </p:nvSpPr>
        <p:spPr>
          <a:xfrm>
            <a:off x="755227" y="1576942"/>
            <a:ext cx="2841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&lt;p&gt;Line 1&lt;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&gt;Line 2&lt;/p&gt;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/&gt;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8A3BE-892B-43FC-803F-A568D9EEB92E}"/>
              </a:ext>
            </a:extLst>
          </p:cNvPr>
          <p:cNvSpPr/>
          <p:nvPr/>
        </p:nvSpPr>
        <p:spPr>
          <a:xfrm>
            <a:off x="457199" y="2272889"/>
            <a:ext cx="2271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Comments in 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14C90-88DD-44D3-B688-21F6AF962365}"/>
              </a:ext>
            </a:extLst>
          </p:cNvPr>
          <p:cNvSpPr/>
          <p:nvPr/>
        </p:nvSpPr>
        <p:spPr>
          <a:xfrm>
            <a:off x="755227" y="2672993"/>
            <a:ext cx="4572000" cy="50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4C94A1-A712-43E5-A24A-3BAFF6E404D1}"/>
              </a:ext>
            </a:extLst>
          </p:cNvPr>
          <p:cNvSpPr/>
          <p:nvPr/>
        </p:nvSpPr>
        <p:spPr>
          <a:xfrm>
            <a:off x="970335" y="2753388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&lt;!-- This is a comment --&gt;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EA3667-DE39-46D0-9E6F-56521FA96987}"/>
              </a:ext>
            </a:extLst>
          </p:cNvPr>
          <p:cNvSpPr/>
          <p:nvPr/>
        </p:nvSpPr>
        <p:spPr>
          <a:xfrm>
            <a:off x="457199" y="3235192"/>
            <a:ext cx="53407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Comments are not shown on the web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to document code or temporarily disable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Shortcut: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cntrl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/</a:t>
            </a:r>
          </a:p>
        </p:txBody>
      </p:sp>
    </p:spTree>
    <p:extLst>
      <p:ext uri="{BB962C8B-B14F-4D97-AF65-F5344CB8AC3E}">
        <p14:creationId xmlns:p14="http://schemas.microsoft.com/office/powerpoint/2010/main" val="336919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1816E9-1899-4863-8BE4-EA0732A94B23}"/>
              </a:ext>
            </a:extLst>
          </p:cNvPr>
          <p:cNvSpPr/>
          <p:nvPr/>
        </p:nvSpPr>
        <p:spPr>
          <a:xfrm>
            <a:off x="450425" y="610685"/>
            <a:ext cx="70544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Attributes in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Attributes provide additional information about an element.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CA39B6-5D0A-45FD-809A-E6BB185F3AC1}"/>
              </a:ext>
            </a:extLst>
          </p:cNvPr>
          <p:cNvSpPr/>
          <p:nvPr/>
        </p:nvSpPr>
        <p:spPr>
          <a:xfrm>
            <a:off x="795865" y="1349349"/>
            <a:ext cx="6106162" cy="697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AD23D-619F-49BA-A1C3-30A26A1DBDC3}"/>
              </a:ext>
            </a:extLst>
          </p:cNvPr>
          <p:cNvSpPr/>
          <p:nvPr/>
        </p:nvSpPr>
        <p:spPr>
          <a:xfrm>
            <a:off x="1093890" y="1375606"/>
            <a:ext cx="5767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&lt;a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="https://example.com" target="_blank"&gt;Visit&lt;/a&gt;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="photo.jpg" alt="My photo" width="300"&gt;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3682B-0356-402F-AAA4-5FED51C212EB}"/>
              </a:ext>
            </a:extLst>
          </p:cNvPr>
          <p:cNvSpPr/>
          <p:nvPr/>
        </p:nvSpPr>
        <p:spPr>
          <a:xfrm>
            <a:off x="450425" y="2088013"/>
            <a:ext cx="65532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attributes:</a:t>
            </a:r>
          </a:p>
          <a:p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alt, title, id, class,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 must be in double quotes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Boolean attributes (e.g., checked, disabled) don’t need values</a:t>
            </a:r>
          </a:p>
        </p:txBody>
      </p:sp>
    </p:spTree>
    <p:extLst>
      <p:ext uri="{BB962C8B-B14F-4D97-AF65-F5344CB8AC3E}">
        <p14:creationId xmlns:p14="http://schemas.microsoft.com/office/powerpoint/2010/main" val="24365399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2597</Words>
  <Application>Microsoft Office PowerPoint</Application>
  <PresentationFormat>On-screen Show (16:9)</PresentationFormat>
  <Paragraphs>413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126</cp:revision>
  <dcterms:modified xsi:type="dcterms:W3CDTF">2025-07-22T11:59:08Z</dcterms:modified>
</cp:coreProperties>
</file>