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7"/>
  </p:notesMasterIdLst>
  <p:sldIdLst>
    <p:sldId id="256" r:id="rId2"/>
    <p:sldId id="257" r:id="rId3"/>
    <p:sldId id="311" r:id="rId4"/>
    <p:sldId id="292" r:id="rId5"/>
    <p:sldId id="286" r:id="rId6"/>
    <p:sldId id="294" r:id="rId7"/>
    <p:sldId id="293" r:id="rId8"/>
    <p:sldId id="295" r:id="rId9"/>
    <p:sldId id="304" r:id="rId10"/>
    <p:sldId id="306" r:id="rId11"/>
    <p:sldId id="298" r:id="rId12"/>
    <p:sldId id="299" r:id="rId13"/>
    <p:sldId id="307" r:id="rId14"/>
    <p:sldId id="302" r:id="rId15"/>
    <p:sldId id="300" r:id="rId16"/>
    <p:sldId id="312" r:id="rId17"/>
    <p:sldId id="297" r:id="rId18"/>
    <p:sldId id="308" r:id="rId19"/>
    <p:sldId id="303" r:id="rId20"/>
    <p:sldId id="309" r:id="rId21"/>
    <p:sldId id="310" r:id="rId22"/>
    <p:sldId id="301" r:id="rId23"/>
    <p:sldId id="305" r:id="rId24"/>
    <p:sldId id="284" r:id="rId25"/>
    <p:sldId id="285" r:id="rId2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38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518" y="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2bc9d770b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2bc9d770b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10351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2bc9d770b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2bc9d770b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34596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2bc9d770b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2bc9d770b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53534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2bc9d770b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2bc9d770b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0465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2bc9d770b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2bc9d770b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34200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2bc9d770b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2bc9d770b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31485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2bc9d770b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2bc9d770b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11812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2bc9d770b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2bc9d770b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78030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2bc9d770b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2bc9d770b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6215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2bc9d770b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2bc9d770b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47568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2bc9d770b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2bc9d770b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2bc9d770b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2bc9d770b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136543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2bc9d770b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2bc9d770b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500050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2bc9d770b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2bc9d770b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48713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284a9b3621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284a9b3621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79460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284a9b3621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284a9b3621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5335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2bc9d770b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2bc9d770b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80821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2bc9d770b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2bc9d770b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44485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2bc9d770b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2bc9d770b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76403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2bc9d770b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2bc9d770b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32531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2bc9d770b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2bc9d770b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20603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2bc9d770b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2bc9d770b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66666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2bc9d770b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2bc9d770b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2461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4" name="Google Shape;14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ED7249E-C436-4299-9209-31B07D16C5E7}"/>
              </a:ext>
            </a:extLst>
          </p:cNvPr>
          <p:cNvSpPr/>
          <p:nvPr/>
        </p:nvSpPr>
        <p:spPr>
          <a:xfrm>
            <a:off x="671946" y="694690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Code:</a:t>
            </a:r>
          </a:p>
          <a:p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function Greeting(props) {</a:t>
            </a:r>
          </a:p>
          <a:p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return &lt;h1&gt;Hello, {props.name}!&lt;/h1&gt;;</a:t>
            </a:r>
          </a:p>
          <a:p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export default function App() {</a:t>
            </a:r>
          </a:p>
          <a:p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return &lt;Greeting name="John" /&gt;;</a:t>
            </a:r>
          </a:p>
          <a:p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580F9D6-0935-40E3-B525-CA37A0970177}"/>
              </a:ext>
            </a:extLst>
          </p:cNvPr>
          <p:cNvSpPr/>
          <p:nvPr/>
        </p:nvSpPr>
        <p:spPr>
          <a:xfrm>
            <a:off x="671945" y="3003014"/>
            <a:ext cx="780010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Here, name="John" is a prop being passed to the Greeting component.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Greeting component receives the name prop and displays "Hello, John!".</a:t>
            </a:r>
          </a:p>
        </p:txBody>
      </p:sp>
    </p:spTree>
    <p:extLst>
      <p:ext uri="{BB962C8B-B14F-4D97-AF65-F5344CB8AC3E}">
        <p14:creationId xmlns:p14="http://schemas.microsoft.com/office/powerpoint/2010/main" val="4383766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FEAA822-15CB-4E5C-9AC0-E2EFF9417CBC}"/>
              </a:ext>
            </a:extLst>
          </p:cNvPr>
          <p:cNvSpPr/>
          <p:nvPr/>
        </p:nvSpPr>
        <p:spPr>
          <a:xfrm>
            <a:off x="471487" y="707113"/>
            <a:ext cx="7902161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React State – </a:t>
            </a:r>
            <a:r>
              <a:rPr lang="en-US" sz="20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useState</a:t>
            </a: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Hook</a:t>
            </a:r>
          </a:p>
          <a:p>
            <a:endParaRPr lang="en-US" sz="18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 is State in React?</a:t>
            </a:r>
          </a:p>
          <a:p>
            <a:endParaRPr lang="en-US" sz="18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State is used to store and update data within a component.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Unlike props, state can be changed inside a component.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useState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hook allows a component to remember values between renders.</a:t>
            </a:r>
          </a:p>
        </p:txBody>
      </p:sp>
    </p:spTree>
    <p:extLst>
      <p:ext uri="{BB962C8B-B14F-4D97-AF65-F5344CB8AC3E}">
        <p14:creationId xmlns:p14="http://schemas.microsoft.com/office/powerpoint/2010/main" val="13703636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16EA830-937E-4234-BA4D-C160CB14F54A}"/>
              </a:ext>
            </a:extLst>
          </p:cNvPr>
          <p:cNvSpPr/>
          <p:nvPr/>
        </p:nvSpPr>
        <p:spPr>
          <a:xfrm>
            <a:off x="536256" y="4058183"/>
            <a:ext cx="5347102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useState</a:t>
            </a:r>
            <a:r>
              <a:rPr lang="en-US" sz="1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(0) initializes count to 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setCount</a:t>
            </a:r>
            <a:r>
              <a:rPr lang="en-US" sz="1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updates the state when the button is clicked.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36744CF-95EF-4B73-AD50-14D398FBF855}"/>
              </a:ext>
            </a:extLst>
          </p:cNvPr>
          <p:cNvSpPr/>
          <p:nvPr/>
        </p:nvSpPr>
        <p:spPr>
          <a:xfrm>
            <a:off x="536256" y="570220"/>
            <a:ext cx="7678104" cy="3508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Code: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import { </a:t>
            </a:r>
            <a:r>
              <a:rPr lang="en-US" sz="17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useState</a:t>
            </a:r>
            <a:r>
              <a:rPr lang="en-US" sz="1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} from 'react';</a:t>
            </a:r>
          </a:p>
          <a:p>
            <a:r>
              <a:rPr lang="en-US" sz="1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function Counter() {</a:t>
            </a:r>
          </a:p>
          <a:p>
            <a:r>
              <a:rPr lang="en-US" sz="1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const [count, </a:t>
            </a:r>
            <a:r>
              <a:rPr lang="en-US" sz="17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setCount</a:t>
            </a:r>
            <a:r>
              <a:rPr lang="en-US" sz="1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] = </a:t>
            </a:r>
            <a:r>
              <a:rPr lang="en-US" sz="17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useState</a:t>
            </a:r>
            <a:r>
              <a:rPr lang="en-US" sz="1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(0);</a:t>
            </a:r>
          </a:p>
          <a:p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return (</a:t>
            </a:r>
          </a:p>
          <a:p>
            <a:r>
              <a:rPr lang="en-US" sz="1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&lt;div&gt;</a:t>
            </a:r>
          </a:p>
          <a:p>
            <a:r>
              <a:rPr lang="en-US" sz="1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&lt;p&gt;Count: {count}&lt;/p&gt;</a:t>
            </a:r>
          </a:p>
          <a:p>
            <a:r>
              <a:rPr lang="en-US" sz="1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&lt;button </a:t>
            </a:r>
            <a:r>
              <a:rPr lang="en-US" sz="17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onClick</a:t>
            </a:r>
            <a:r>
              <a:rPr lang="en-US" sz="1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={() =&gt; </a:t>
            </a:r>
            <a:r>
              <a:rPr lang="en-US" sz="17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setCount</a:t>
            </a:r>
            <a:r>
              <a:rPr lang="en-US" sz="1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(count + 1)}&gt;Increase&lt;/button&gt;</a:t>
            </a:r>
          </a:p>
          <a:p>
            <a:r>
              <a:rPr lang="en-US" sz="1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&lt;/div&gt;</a:t>
            </a:r>
          </a:p>
          <a:p>
            <a:r>
              <a:rPr lang="en-US" sz="1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);</a:t>
            </a:r>
          </a:p>
          <a:p>
            <a:r>
              <a:rPr lang="en-US" sz="1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r>
              <a:rPr lang="en-US" sz="1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export default Counter;</a:t>
            </a:r>
          </a:p>
        </p:txBody>
      </p:sp>
    </p:spTree>
    <p:extLst>
      <p:ext uri="{BB962C8B-B14F-4D97-AF65-F5344CB8AC3E}">
        <p14:creationId xmlns:p14="http://schemas.microsoft.com/office/powerpoint/2010/main" val="28550535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CE091D5-D9F3-4575-BDD2-6FDAB15545B4}"/>
              </a:ext>
            </a:extLst>
          </p:cNvPr>
          <p:cNvSpPr/>
          <p:nvPr/>
        </p:nvSpPr>
        <p:spPr>
          <a:xfrm>
            <a:off x="471054" y="684647"/>
            <a:ext cx="7419109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How it Works: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useState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(0) initializes count with 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setCount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(count + 1) updates count when the button is clicked.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component re-renders to display the new value.</a:t>
            </a:r>
          </a:p>
        </p:txBody>
      </p:sp>
    </p:spTree>
    <p:extLst>
      <p:ext uri="{BB962C8B-B14F-4D97-AF65-F5344CB8AC3E}">
        <p14:creationId xmlns:p14="http://schemas.microsoft.com/office/powerpoint/2010/main" val="22738915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1746D08-5FC8-4B78-A799-3EF5F4567ED7}"/>
              </a:ext>
            </a:extLst>
          </p:cNvPr>
          <p:cNvSpPr/>
          <p:nvPr/>
        </p:nvSpPr>
        <p:spPr>
          <a:xfrm>
            <a:off x="453390" y="612279"/>
            <a:ext cx="8058150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9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Changing Text with a Button</a:t>
            </a:r>
          </a:p>
          <a:p>
            <a:endParaRPr lang="en-US" sz="18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import {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useState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} from 'react';</a:t>
            </a:r>
          </a:p>
          <a:p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function Message() {</a:t>
            </a:r>
          </a:p>
          <a:p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const [text,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setText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] =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useState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("Hello!");</a:t>
            </a:r>
          </a:p>
          <a:p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return (</a:t>
            </a:r>
          </a:p>
          <a:p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&lt;div&gt;</a:t>
            </a:r>
          </a:p>
          <a:p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&lt;p&gt;{text}&lt;/p&gt;</a:t>
            </a:r>
          </a:p>
          <a:p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&lt;button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onClick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={() =&gt;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setText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("Welcome to React!")}&gt;Change Text&lt;/button&gt;</a:t>
            </a:r>
          </a:p>
          <a:p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&lt;/div&gt;</a:t>
            </a:r>
          </a:p>
          <a:p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);</a:t>
            </a:r>
          </a:p>
          <a:p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export default Message;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BA9E601-C39D-4C16-B792-1A42AE0A5994}"/>
              </a:ext>
            </a:extLst>
          </p:cNvPr>
          <p:cNvSpPr/>
          <p:nvPr/>
        </p:nvSpPr>
        <p:spPr>
          <a:xfrm>
            <a:off x="453390" y="3967044"/>
            <a:ext cx="644366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useState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("Hello!") initializes the state with "Hello!".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Clicking the button updates text to "Welcome to React!".</a:t>
            </a:r>
          </a:p>
        </p:txBody>
      </p:sp>
    </p:spTree>
    <p:extLst>
      <p:ext uri="{BB962C8B-B14F-4D97-AF65-F5344CB8AC3E}">
        <p14:creationId xmlns:p14="http://schemas.microsoft.com/office/powerpoint/2010/main" val="23961716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46C2509-F69D-4CA4-B47F-CF349DACA90F}"/>
              </a:ext>
            </a:extLst>
          </p:cNvPr>
          <p:cNvSpPr/>
          <p:nvPr/>
        </p:nvSpPr>
        <p:spPr>
          <a:xfrm>
            <a:off x="471487" y="665381"/>
            <a:ext cx="8014422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React Effects – </a:t>
            </a:r>
            <a:r>
              <a:rPr lang="en-US" sz="20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useEffect</a:t>
            </a: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Hook</a:t>
            </a:r>
          </a:p>
          <a:p>
            <a:endParaRPr lang="en-US" sz="2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 is </a:t>
            </a:r>
            <a:r>
              <a:rPr lang="en-US" sz="18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useEffect</a:t>
            </a: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?</a:t>
            </a:r>
          </a:p>
          <a:p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The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useEffect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hook allows us to run code when a component mounts, updates, or unmounts.</a:t>
            </a:r>
          </a:p>
          <a:p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Often used for: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API calls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Timers (e.g., countdowns, clocks, etc.)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Event listeners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Can be controlled with dependencies to run at specific times.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Example: Auto Updating Timer</a:t>
            </a:r>
          </a:p>
        </p:txBody>
      </p:sp>
    </p:spTree>
    <p:extLst>
      <p:ext uri="{BB962C8B-B14F-4D97-AF65-F5344CB8AC3E}">
        <p14:creationId xmlns:p14="http://schemas.microsoft.com/office/powerpoint/2010/main" val="26102460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76026D5-D0C1-4B20-971C-FB15C492AFD0}"/>
              </a:ext>
            </a:extLst>
          </p:cNvPr>
          <p:cNvSpPr/>
          <p:nvPr/>
        </p:nvSpPr>
        <p:spPr>
          <a:xfrm>
            <a:off x="419622" y="695543"/>
            <a:ext cx="802918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Mounting → When the component appears on the screen for the first 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Updating → When something inside the component changes (like state or props).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Unmounting → When the component is removed from the screen.</a:t>
            </a:r>
          </a:p>
        </p:txBody>
      </p:sp>
    </p:spTree>
    <p:extLst>
      <p:ext uri="{BB962C8B-B14F-4D97-AF65-F5344CB8AC3E}">
        <p14:creationId xmlns:p14="http://schemas.microsoft.com/office/powerpoint/2010/main" val="14381626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3123549-4D46-48A7-B226-672CA9AE9858}"/>
              </a:ext>
            </a:extLst>
          </p:cNvPr>
          <p:cNvSpPr/>
          <p:nvPr/>
        </p:nvSpPr>
        <p:spPr>
          <a:xfrm>
            <a:off x="492918" y="545902"/>
            <a:ext cx="6457950" cy="349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import { </a:t>
            </a:r>
            <a:r>
              <a:rPr lang="en-US" sz="17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useState</a:t>
            </a:r>
            <a:r>
              <a:rPr lang="en-US" sz="1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7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useEffect</a:t>
            </a:r>
            <a:r>
              <a:rPr lang="en-US" sz="1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} from 'react';</a:t>
            </a:r>
          </a:p>
          <a:p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function Timer() {</a:t>
            </a:r>
          </a:p>
          <a:p>
            <a:r>
              <a:rPr lang="en-US" sz="1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const [time, </a:t>
            </a:r>
            <a:r>
              <a:rPr lang="en-US" sz="17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setTime</a:t>
            </a:r>
            <a:r>
              <a:rPr lang="en-US" sz="1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] = </a:t>
            </a:r>
            <a:r>
              <a:rPr lang="en-US" sz="17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useState</a:t>
            </a:r>
            <a:r>
              <a:rPr lang="en-US" sz="1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(0);</a:t>
            </a:r>
          </a:p>
          <a:p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sz="17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useEffect</a:t>
            </a:r>
            <a:r>
              <a:rPr lang="en-US" sz="1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(() =&gt; {</a:t>
            </a:r>
          </a:p>
          <a:p>
            <a:r>
              <a:rPr lang="en-US" sz="1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const interval = </a:t>
            </a:r>
            <a:r>
              <a:rPr lang="en-US" sz="17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setInterval</a:t>
            </a:r>
            <a:r>
              <a:rPr lang="en-US" sz="1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(() =&gt; </a:t>
            </a:r>
            <a:r>
              <a:rPr lang="en-US" sz="17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setTime</a:t>
            </a:r>
            <a:r>
              <a:rPr lang="en-US" sz="1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(t =&gt; t + 1), 1000);</a:t>
            </a:r>
          </a:p>
          <a:p>
            <a:r>
              <a:rPr lang="en-US" sz="1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return () =&gt; </a:t>
            </a:r>
            <a:r>
              <a:rPr lang="en-US" sz="17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clearInterval</a:t>
            </a:r>
            <a:r>
              <a:rPr lang="en-US" sz="1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(interval);</a:t>
            </a:r>
          </a:p>
          <a:p>
            <a:r>
              <a:rPr lang="en-US" sz="1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}, []);</a:t>
            </a:r>
          </a:p>
          <a:p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return &lt;p&gt;Timer: {time} sec&lt;/p&gt;;</a:t>
            </a:r>
          </a:p>
          <a:p>
            <a:r>
              <a:rPr lang="en-US" sz="1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r>
              <a:rPr lang="en-US" sz="1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export default Timer;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A806434-5173-4F13-90DD-6C1F780672D9}"/>
              </a:ext>
            </a:extLst>
          </p:cNvPr>
          <p:cNvSpPr/>
          <p:nvPr/>
        </p:nvSpPr>
        <p:spPr>
          <a:xfrm>
            <a:off x="492918" y="4039166"/>
            <a:ext cx="6507957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Runs when the component mounts (empty dependency array []).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Cleans up the interval when the component unmounts.</a:t>
            </a:r>
          </a:p>
        </p:txBody>
      </p:sp>
    </p:spTree>
    <p:extLst>
      <p:ext uri="{BB962C8B-B14F-4D97-AF65-F5344CB8AC3E}">
        <p14:creationId xmlns:p14="http://schemas.microsoft.com/office/powerpoint/2010/main" val="28542018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F3416CC-FEC0-4839-9CDD-946BA76079F5}"/>
              </a:ext>
            </a:extLst>
          </p:cNvPr>
          <p:cNvSpPr/>
          <p:nvPr/>
        </p:nvSpPr>
        <p:spPr>
          <a:xfrm>
            <a:off x="471054" y="680835"/>
            <a:ext cx="766156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How it Works: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When the component mounts,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useEffect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starts an interval.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Every 1 second, it updates seconds.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When the component unmounts,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clearInterval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(interval) stops the timer.</a:t>
            </a:r>
          </a:p>
        </p:txBody>
      </p:sp>
    </p:spTree>
    <p:extLst>
      <p:ext uri="{BB962C8B-B14F-4D97-AF65-F5344CB8AC3E}">
        <p14:creationId xmlns:p14="http://schemas.microsoft.com/office/powerpoint/2010/main" val="41575277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1106259-B02B-45D7-86AB-C47822F7E84F}"/>
              </a:ext>
            </a:extLst>
          </p:cNvPr>
          <p:cNvSpPr/>
          <p:nvPr/>
        </p:nvSpPr>
        <p:spPr>
          <a:xfrm>
            <a:off x="429577" y="585728"/>
            <a:ext cx="6557962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Showing an Alert When Component Loads</a:t>
            </a:r>
          </a:p>
          <a:p>
            <a:endParaRPr lang="en-US" sz="18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import { </a:t>
            </a:r>
            <a:r>
              <a:rPr lang="en-US" sz="17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useEffect</a:t>
            </a:r>
            <a:r>
              <a:rPr lang="en-US" sz="1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} from 'react';</a:t>
            </a:r>
          </a:p>
          <a:p>
            <a:r>
              <a:rPr lang="en-US" sz="1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function </a:t>
            </a:r>
            <a:r>
              <a:rPr lang="en-US" sz="17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WelcomeMessage</a:t>
            </a:r>
            <a:r>
              <a:rPr lang="en-US" sz="1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() {</a:t>
            </a:r>
          </a:p>
          <a:p>
            <a:r>
              <a:rPr lang="en-US" sz="17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useEffect</a:t>
            </a:r>
            <a:r>
              <a:rPr lang="en-US" sz="1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(() =&gt; {</a:t>
            </a:r>
          </a:p>
          <a:p>
            <a:r>
              <a:rPr lang="en-US" sz="1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alert("Component Loaded!");</a:t>
            </a:r>
          </a:p>
          <a:p>
            <a:r>
              <a:rPr lang="en-US" sz="1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}, []);</a:t>
            </a:r>
          </a:p>
          <a:p>
            <a:r>
              <a:rPr lang="en-US" sz="1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return &lt;h2&gt;Welcome to my App&lt;/h2&gt;;</a:t>
            </a:r>
          </a:p>
          <a:p>
            <a:r>
              <a:rPr lang="en-US" sz="1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r>
              <a:rPr lang="en-US" sz="1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export default </a:t>
            </a:r>
            <a:r>
              <a:rPr lang="en-US" sz="17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WelcomeMessage</a:t>
            </a:r>
            <a:r>
              <a:rPr lang="en-US" sz="1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;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50973DD-5E5A-4839-832D-CD837A9FE7AD}"/>
              </a:ext>
            </a:extLst>
          </p:cNvPr>
          <p:cNvSpPr/>
          <p:nvPr/>
        </p:nvSpPr>
        <p:spPr>
          <a:xfrm>
            <a:off x="429577" y="3324939"/>
            <a:ext cx="8284845" cy="87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useEffect</a:t>
            </a:r>
            <a:r>
              <a:rPr lang="en-US" sz="1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(() =&gt; { alert("Component Loaded!"); }, []); runs only once when the component loads.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 alert pops up when the page loads.</a:t>
            </a:r>
          </a:p>
        </p:txBody>
      </p:sp>
    </p:spTree>
    <p:extLst>
      <p:ext uri="{BB962C8B-B14F-4D97-AF65-F5344CB8AC3E}">
        <p14:creationId xmlns:p14="http://schemas.microsoft.com/office/powerpoint/2010/main" val="693672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891259C-F6B6-40E1-964A-70D7B7E29134}"/>
              </a:ext>
            </a:extLst>
          </p:cNvPr>
          <p:cNvSpPr/>
          <p:nvPr/>
        </p:nvSpPr>
        <p:spPr>
          <a:xfrm>
            <a:off x="446229" y="685460"/>
            <a:ext cx="200247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 is React.js?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5CAC256-0D66-43AB-AE8C-475E3EF28526}"/>
              </a:ext>
            </a:extLst>
          </p:cNvPr>
          <p:cNvSpPr/>
          <p:nvPr/>
        </p:nvSpPr>
        <p:spPr>
          <a:xfrm>
            <a:off x="446230" y="1025426"/>
            <a:ext cx="6222206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JavaScript library for building user interfaces, particularly for single-page applications (</a:t>
            </a:r>
            <a:r>
              <a:rPr lang="en-US" sz="17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SPAs</a:t>
            </a:r>
            <a:r>
              <a:rPr lang="en-US" sz="1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Developed by Facebook and open-sourced.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Focuses on creating reusable UI components.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C5C0218-7554-4F5A-9F86-CEC5910338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7611" y="1085570"/>
            <a:ext cx="3230159" cy="384254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0C323B5-61D7-437B-B668-D9C05510A8E4}"/>
              </a:ext>
            </a:extLst>
          </p:cNvPr>
          <p:cNvSpPr/>
          <p:nvPr/>
        </p:nvSpPr>
        <p:spPr>
          <a:xfrm>
            <a:off x="446229" y="2132916"/>
            <a:ext cx="5021381" cy="1923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Key Features and Benefits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Component-Based Architecture:</a:t>
            </a:r>
            <a:r>
              <a:rPr lang="en-US" sz="1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UI is built using independent, reusable components.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Declarative UI:</a:t>
            </a:r>
            <a:r>
              <a:rPr lang="en-US" sz="1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React automatically updates the UI when data changes.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Virtual DOM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US" sz="1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Efficient way of updating the actual DOM, improving performance.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969D09C-4280-4DC8-8219-A08E960886AB}"/>
              </a:ext>
            </a:extLst>
          </p:cNvPr>
          <p:cNvSpPr/>
          <p:nvPr/>
        </p:nvSpPr>
        <p:spPr>
          <a:xfrm>
            <a:off x="507639" y="992624"/>
            <a:ext cx="737061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Official React Documentation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Visit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react.dev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for the latest React guides and tutorials.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Includes beginner to advanced topics with interactive examples.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Video Tutorials &amp; Courses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FreeCodeCamp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– Beginner-friendly YouTube tutorials.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Traversy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Media – Quick and clear explanations.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Academind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– Deep dives into React concepts.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Practice with Hands-On Projects</a:t>
            </a:r>
          </a:p>
          <a:p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Build small projects like: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To-Do List (State management),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usestate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Weather App (API calls)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685E52B-9E25-4E37-895C-DF725B121FD0}"/>
              </a:ext>
            </a:extLst>
          </p:cNvPr>
          <p:cNvSpPr/>
          <p:nvPr/>
        </p:nvSpPr>
        <p:spPr>
          <a:xfrm>
            <a:off x="452822" y="592514"/>
            <a:ext cx="374012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How to Learn More About React?</a:t>
            </a:r>
          </a:p>
        </p:txBody>
      </p:sp>
    </p:spTree>
    <p:extLst>
      <p:ext uri="{BB962C8B-B14F-4D97-AF65-F5344CB8AC3E}">
        <p14:creationId xmlns:p14="http://schemas.microsoft.com/office/powerpoint/2010/main" val="25456117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3C19626-F886-4BB3-A6BC-D116871A8A3A}"/>
              </a:ext>
            </a:extLst>
          </p:cNvPr>
          <p:cNvSpPr/>
          <p:nvPr/>
        </p:nvSpPr>
        <p:spPr>
          <a:xfrm>
            <a:off x="464126" y="633364"/>
            <a:ext cx="710045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Join React Communities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Stack Overflow – Ask &amp; answer React-related questions.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React Discord &amp; Reddit – Learn from developers worldwide.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GitHub Repositories – Explore open-source React projects.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Next Steps After Learning React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Learn React Router for navigation.(react router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dom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 Redux or Context API for state management. (after 2 months)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Explore Next.js for server-side rendering &amp; performance boosts.</a:t>
            </a:r>
          </a:p>
        </p:txBody>
      </p:sp>
    </p:spTree>
    <p:extLst>
      <p:ext uri="{BB962C8B-B14F-4D97-AF65-F5344CB8AC3E}">
        <p14:creationId xmlns:p14="http://schemas.microsoft.com/office/powerpoint/2010/main" val="5654877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1F71F5C-A537-4C3A-99E9-F14A35B26F48}"/>
              </a:ext>
            </a:extLst>
          </p:cNvPr>
          <p:cNvSpPr/>
          <p:nvPr/>
        </p:nvSpPr>
        <p:spPr>
          <a:xfrm>
            <a:off x="457200" y="616922"/>
            <a:ext cx="812244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Assignments</a:t>
            </a:r>
            <a:endParaRPr lang="en-US" sz="2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 Create a React App with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Vite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Install React using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Vite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Explore the folder structure.</a:t>
            </a:r>
          </a:p>
          <a:p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2. Create a Functional Component</a:t>
            </a:r>
          </a:p>
          <a:p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Make a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UserProfile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component that displays a name and email.</a:t>
            </a:r>
          </a:p>
          <a:p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3. Use JSX to Render Elements</a:t>
            </a:r>
          </a:p>
          <a:p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Create an unordered list &lt;ul&gt; inside a component.</a:t>
            </a:r>
          </a:p>
          <a:p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4. Work with Props</a:t>
            </a:r>
          </a:p>
          <a:p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Create a Message component that receives text via props.</a:t>
            </a:r>
          </a:p>
        </p:txBody>
      </p:sp>
    </p:spTree>
    <p:extLst>
      <p:ext uri="{BB962C8B-B14F-4D97-AF65-F5344CB8AC3E}">
        <p14:creationId xmlns:p14="http://schemas.microsoft.com/office/powerpoint/2010/main" val="4612865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AEC3D0D-D5AE-4A4C-B268-AD74082EC4DD}"/>
              </a:ext>
            </a:extLst>
          </p:cNvPr>
          <p:cNvSpPr/>
          <p:nvPr/>
        </p:nvSpPr>
        <p:spPr>
          <a:xfrm>
            <a:off x="464820" y="695028"/>
            <a:ext cx="787146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5. Implement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useState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Build a counter app with increment, decrement, and reset buttons.</a:t>
            </a:r>
          </a:p>
          <a:p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6. Implement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useEffect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Fetch and display API data inside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useEffect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7. Create a To-Do App</a:t>
            </a:r>
          </a:p>
          <a:p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Add, remove, and display tasks using state.</a:t>
            </a:r>
          </a:p>
          <a:p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8. Style Components</a:t>
            </a:r>
          </a:p>
          <a:p>
            <a:r>
              <a:rPr lang="en-US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Use 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CSS to style your components beautifully.</a:t>
            </a:r>
          </a:p>
        </p:txBody>
      </p:sp>
    </p:spTree>
    <p:extLst>
      <p:ext uri="{BB962C8B-B14F-4D97-AF65-F5344CB8AC3E}">
        <p14:creationId xmlns:p14="http://schemas.microsoft.com/office/powerpoint/2010/main" val="8436117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70046F0-B37D-447A-965E-4EB3368889A6}"/>
              </a:ext>
            </a:extLst>
          </p:cNvPr>
          <p:cNvSpPr/>
          <p:nvPr/>
        </p:nvSpPr>
        <p:spPr>
          <a:xfrm>
            <a:off x="407096" y="731757"/>
            <a:ext cx="170110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Submission Notes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50BD60-088E-45F4-9E84-A5D87DC7E7CE}"/>
              </a:ext>
            </a:extLst>
          </p:cNvPr>
          <p:cNvSpPr/>
          <p:nvPr/>
        </p:nvSpPr>
        <p:spPr>
          <a:xfrm>
            <a:off x="485676" y="1065595"/>
            <a:ext cx="4886424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Capture Evidence: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Take screenshots or record a short video for each task.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Ensure your evidence clearly shows the completed task.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70F3B4A-4629-4C18-ADAA-B2F699C82F52}"/>
              </a:ext>
            </a:extLst>
          </p:cNvPr>
          <p:cNvSpPr/>
          <p:nvPr/>
        </p:nvSpPr>
        <p:spPr>
          <a:xfrm>
            <a:off x="400749" y="1857418"/>
            <a:ext cx="597941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Upload Tasks: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Upload each task as a separate folder or file in your GitHub repository.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28E690E-992D-4F7C-8396-B8B2EF2C760A}"/>
              </a:ext>
            </a:extLst>
          </p:cNvPr>
          <p:cNvSpPr/>
          <p:nvPr/>
        </p:nvSpPr>
        <p:spPr>
          <a:xfrm>
            <a:off x="400749" y="2571750"/>
            <a:ext cx="7143051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LinkedIn Post: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Create a short post summarizing what you learned and how you completed the tasks.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Highlight your key takeaways.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Mention the following account in your post: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Muhammad Munim</a:t>
            </a:r>
          </a:p>
        </p:txBody>
      </p:sp>
    </p:spTree>
    <p:extLst>
      <p:ext uri="{BB962C8B-B14F-4D97-AF65-F5344CB8AC3E}">
        <p14:creationId xmlns:p14="http://schemas.microsoft.com/office/powerpoint/2010/main" val="34132094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2EC73A5-44C7-46E8-AB3B-57119B14DE17}"/>
              </a:ext>
            </a:extLst>
          </p:cNvPr>
          <p:cNvSpPr/>
          <p:nvPr/>
        </p:nvSpPr>
        <p:spPr>
          <a:xfrm>
            <a:off x="1794637" y="1786920"/>
            <a:ext cx="5554726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720616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37184E0-F8E8-4EC0-9F52-BA9AD9666D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806" y="610641"/>
            <a:ext cx="7600387" cy="3922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319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996E5EC-BB50-49DD-999A-170AF87CFCCD}"/>
              </a:ext>
            </a:extLst>
          </p:cNvPr>
          <p:cNvSpPr/>
          <p:nvPr/>
        </p:nvSpPr>
        <p:spPr>
          <a:xfrm>
            <a:off x="471486" y="582275"/>
            <a:ext cx="8401051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Why Use React?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Fast Performance: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React updates only the changed parts of the UI using the Virtual DOM.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Reusable Components: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Build once, reuse anywhere to save development 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Strong Ecosystem: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Supported by a large community and various third-party libraries.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Used by Big Companies: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Facebook, Instagram, Airbnb, Uber, Netflix, etc.</a:t>
            </a:r>
          </a:p>
          <a:p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Example:</a:t>
            </a:r>
          </a:p>
          <a:p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Instead of manually updating the UI, React does it efficiently behind the scenes.</a:t>
            </a:r>
          </a:p>
        </p:txBody>
      </p:sp>
    </p:spTree>
    <p:extLst>
      <p:ext uri="{BB962C8B-B14F-4D97-AF65-F5344CB8AC3E}">
        <p14:creationId xmlns:p14="http://schemas.microsoft.com/office/powerpoint/2010/main" val="3637976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AF883E0-873D-46AC-835E-95BB1F3459DA}"/>
              </a:ext>
            </a:extLst>
          </p:cNvPr>
          <p:cNvSpPr/>
          <p:nvPr/>
        </p:nvSpPr>
        <p:spPr>
          <a:xfrm>
            <a:off x="435768" y="593378"/>
            <a:ext cx="7922420" cy="153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Installing React Using </a:t>
            </a:r>
            <a:r>
              <a:rPr lang="en-US" sz="20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Vite</a:t>
            </a:r>
            <a:endParaRPr lang="en-US" sz="2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Why </a:t>
            </a:r>
            <a:r>
              <a:rPr lang="en-US" sz="18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Vite</a:t>
            </a: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Vite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is a modern build tool that is faster than Create React App.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provides instant Hot Module Replacement (</a:t>
            </a:r>
            <a:r>
              <a:rPr lang="en-US" sz="18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HMR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 for quick updates.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9CB2040-109E-4C1D-9DB2-6ABBB49B22F9}"/>
              </a:ext>
            </a:extLst>
          </p:cNvPr>
          <p:cNvSpPr/>
          <p:nvPr/>
        </p:nvSpPr>
        <p:spPr>
          <a:xfrm>
            <a:off x="435768" y="2047963"/>
            <a:ext cx="483769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Steps to Install React with </a:t>
            </a:r>
            <a:r>
              <a:rPr lang="en-US" sz="18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Vite</a:t>
            </a:r>
            <a:endParaRPr lang="en-US" sz="18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Install Node.js (https://nodejs.org/)</a:t>
            </a:r>
          </a:p>
          <a:p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Run the following command in the terminal: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DDFFE9C-3FAF-4ED8-B67E-97DBA8BC8241}"/>
              </a:ext>
            </a:extLst>
          </p:cNvPr>
          <p:cNvSpPr/>
          <p:nvPr/>
        </p:nvSpPr>
        <p:spPr>
          <a:xfrm>
            <a:off x="435768" y="3095537"/>
            <a:ext cx="815959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npm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create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vite@latest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myFirstApp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cd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myFirstApp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npm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install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npm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run dev</a:t>
            </a:r>
          </a:p>
          <a:p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Now, React is installed with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Vite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and you can access the project in your browser.</a:t>
            </a:r>
          </a:p>
        </p:txBody>
      </p:sp>
    </p:spTree>
    <p:extLst>
      <p:ext uri="{BB962C8B-B14F-4D97-AF65-F5344CB8AC3E}">
        <p14:creationId xmlns:p14="http://schemas.microsoft.com/office/powerpoint/2010/main" val="4127268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9143F0A-5A7D-4F99-8E72-0FC5D7D2302C}"/>
              </a:ext>
            </a:extLst>
          </p:cNvPr>
          <p:cNvSpPr/>
          <p:nvPr/>
        </p:nvSpPr>
        <p:spPr>
          <a:xfrm>
            <a:off x="435292" y="632757"/>
            <a:ext cx="80610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Understanding React Folder Structure</a:t>
            </a:r>
          </a:p>
          <a:p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After creating a project with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Vite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the folder structure looks like this: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FDCEAB5-2834-4940-A310-48F12FF92F76}"/>
              </a:ext>
            </a:extLst>
          </p:cNvPr>
          <p:cNvSpPr/>
          <p:nvPr/>
        </p:nvSpPr>
        <p:spPr>
          <a:xfrm>
            <a:off x="435293" y="1279088"/>
            <a:ext cx="459390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myFirstApp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</a:t>
            </a:r>
          </a:p>
          <a:p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│-- </a:t>
            </a:r>
            <a:r>
              <a:rPr lang="en-US" sz="1800" dirty="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node_modules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   # Installed dependencies</a:t>
            </a:r>
          </a:p>
          <a:p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│-- public/         # Static files</a:t>
            </a:r>
          </a:p>
          <a:p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│--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src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            # Main source code</a:t>
            </a:r>
          </a:p>
          <a:p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│   │--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App.jsx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# Main component</a:t>
            </a:r>
          </a:p>
          <a:p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│   │--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main.jsx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# Renders App component</a:t>
            </a:r>
          </a:p>
          <a:p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│   │-- components/ # Custom components</a:t>
            </a:r>
          </a:p>
          <a:p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│--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package.json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# Project dependencies</a:t>
            </a:r>
          </a:p>
          <a:p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│-- vite.config.js  # Configuration file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A5CA43-CF6E-4B44-A7BD-F2E34D50CEDF}"/>
              </a:ext>
            </a:extLst>
          </p:cNvPr>
          <p:cNvSpPr/>
          <p:nvPr/>
        </p:nvSpPr>
        <p:spPr>
          <a:xfrm>
            <a:off x="4663440" y="2941081"/>
            <a:ext cx="4480560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Key Files Explained: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App.jsx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– Main component where most of the UI logic exists.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main.jsx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– Entry point that renders the App component.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components/ – Folder to store reusable React components.</a:t>
            </a:r>
          </a:p>
        </p:txBody>
      </p:sp>
    </p:spTree>
    <p:extLst>
      <p:ext uri="{BB962C8B-B14F-4D97-AF65-F5344CB8AC3E}">
        <p14:creationId xmlns:p14="http://schemas.microsoft.com/office/powerpoint/2010/main" val="1778138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5DE7F53-E33B-494E-B323-4739D05BA6A3}"/>
              </a:ext>
            </a:extLst>
          </p:cNvPr>
          <p:cNvSpPr/>
          <p:nvPr/>
        </p:nvSpPr>
        <p:spPr>
          <a:xfrm>
            <a:off x="482203" y="605969"/>
            <a:ext cx="829389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Understanding React Components</a:t>
            </a:r>
          </a:p>
          <a:p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A component in React is a reusable, independent piece of the UI. It allows us to divide the UI into smaller, manageable parts.</a:t>
            </a:r>
          </a:p>
          <a:p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Types of Components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Functional Components – Simple JavaScript functions that return </a:t>
            </a:r>
            <a:r>
              <a:rPr lang="en-US" sz="18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JSX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Class Components – ES6 classes that extend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React.Component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(rarely used in modern React).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A36070E-C9BF-46F3-8CC9-72496934A875}"/>
              </a:ext>
            </a:extLst>
          </p:cNvPr>
          <p:cNvSpPr/>
          <p:nvPr/>
        </p:nvSpPr>
        <p:spPr>
          <a:xfrm>
            <a:off x="482203" y="2973765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Example of a Functional Component</a:t>
            </a:r>
          </a:p>
          <a:p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function Welcome() {</a:t>
            </a:r>
          </a:p>
          <a:p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     return &lt;h1&gt;Hello, React!&lt;/h1&gt;;</a:t>
            </a:r>
          </a:p>
          <a:p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}</a:t>
            </a:r>
          </a:p>
          <a:p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export default Welcome;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B08BD2-E9B4-4241-A6F1-B5DA75EFC4A2}"/>
              </a:ext>
            </a:extLst>
          </p:cNvPr>
          <p:cNvSpPr/>
          <p:nvPr/>
        </p:nvSpPr>
        <p:spPr>
          <a:xfrm>
            <a:off x="5432583" y="3173820"/>
            <a:ext cx="334351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Easy to read and maintain.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Uses ES6 functions.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Supports hooks like </a:t>
            </a:r>
            <a:r>
              <a:rPr lang="en-US" sz="1600" dirty="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useState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1600" dirty="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useEffect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02189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81E7AA5-9FBD-42E5-96A9-EFBFFA839ACF}"/>
              </a:ext>
            </a:extLst>
          </p:cNvPr>
          <p:cNvSpPr/>
          <p:nvPr/>
        </p:nvSpPr>
        <p:spPr>
          <a:xfrm>
            <a:off x="407194" y="627965"/>
            <a:ext cx="8035766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JSX (JavaScript XML)</a:t>
            </a:r>
          </a:p>
          <a:p>
            <a:endParaRPr lang="en-US" sz="18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 is JSX?</a:t>
            </a:r>
          </a:p>
          <a:p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JSX is a syntax extension of JavaScript that allows writing HTML inside JavaScript.</a:t>
            </a:r>
          </a:p>
          <a:p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Why Use JSX?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Easier to read and write UI code.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Helps detect errors during compilation.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Optimized by Babel for browser compatibility.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A525CFF-F8E5-4425-BC4B-1C513B1D15F9}"/>
              </a:ext>
            </a:extLst>
          </p:cNvPr>
          <p:cNvSpPr/>
          <p:nvPr/>
        </p:nvSpPr>
        <p:spPr>
          <a:xfrm>
            <a:off x="1742652" y="3244066"/>
            <a:ext cx="34419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const element = &lt;h1&gt;Hello, World!&lt;/h1&gt;;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A647E72-4A89-462B-860A-B11B91A2ECAC}"/>
              </a:ext>
            </a:extLst>
          </p:cNvPr>
          <p:cNvSpPr/>
          <p:nvPr/>
        </p:nvSpPr>
        <p:spPr>
          <a:xfrm>
            <a:off x="407194" y="3551843"/>
            <a:ext cx="70604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looks like HTML, but it’s actually JavaScript!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JSX must be wrapped inside a single parent element (e.g., a &lt;div&gt;).</a:t>
            </a:r>
          </a:p>
        </p:txBody>
      </p:sp>
    </p:spTree>
    <p:extLst>
      <p:ext uri="{BB962C8B-B14F-4D97-AF65-F5344CB8AC3E}">
        <p14:creationId xmlns:p14="http://schemas.microsoft.com/office/powerpoint/2010/main" val="26461040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22D7665-1E5E-4990-887E-800EC08BCD81}"/>
              </a:ext>
            </a:extLst>
          </p:cNvPr>
          <p:cNvSpPr/>
          <p:nvPr/>
        </p:nvSpPr>
        <p:spPr>
          <a:xfrm>
            <a:off x="484908" y="710960"/>
            <a:ext cx="8049491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Why Use JSX?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Improves Readability – Looks similar to HTML, making it easier to understand.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Detects Errors Early – Helps catch syntax errors before running the code.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Optimized for Browsers – Babel compiles JSX to JavaScript that browsers can understand.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Prevents Security Risks – Helps protect against XSS attacks (Cross-Site Scripting).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2B2B458-236E-455A-B5F0-89B0E7DB4B15}"/>
              </a:ext>
            </a:extLst>
          </p:cNvPr>
          <p:cNvSpPr/>
          <p:nvPr/>
        </p:nvSpPr>
        <p:spPr>
          <a:xfrm>
            <a:off x="484907" y="2571750"/>
            <a:ext cx="780703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 are Props in React?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Props (short for properties) are used to pass data from a parent to a child component/element.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Props help make components reusable and dynamic.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Props are read-only and cannot be modified inside the child component.</a:t>
            </a:r>
          </a:p>
        </p:txBody>
      </p:sp>
    </p:spTree>
    <p:extLst>
      <p:ext uri="{BB962C8B-B14F-4D97-AF65-F5344CB8AC3E}">
        <p14:creationId xmlns:p14="http://schemas.microsoft.com/office/powerpoint/2010/main" val="371192297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543</TotalTime>
  <Words>1675</Words>
  <Application>Microsoft Office PowerPoint</Application>
  <PresentationFormat>On-screen Show (16:9)</PresentationFormat>
  <Paragraphs>234</Paragraphs>
  <Slides>25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Arial</vt:lpstr>
      <vt:lpstr>Calibri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HP</cp:lastModifiedBy>
  <cp:revision>77</cp:revision>
  <dcterms:modified xsi:type="dcterms:W3CDTF">2025-03-09T06:11:33Z</dcterms:modified>
</cp:coreProperties>
</file>