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8" r:id="rId5"/>
    <p:sldId id="259" r:id="rId6"/>
    <p:sldId id="279" r:id="rId7"/>
    <p:sldId id="260" r:id="rId8"/>
    <p:sldId id="261" r:id="rId9"/>
    <p:sldId id="262" r:id="rId10"/>
    <p:sldId id="263" r:id="rId11"/>
    <p:sldId id="264" r:id="rId12"/>
    <p:sldId id="280"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46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MT"/>
                <a:cs typeface="Arial MT"/>
              </a:defRPr>
            </a:lvl1pPr>
          </a:lstStyle>
          <a:p>
            <a:pPr marL="12700">
              <a:lnSpc>
                <a:spcPct val="100000"/>
              </a:lnSpc>
              <a:spcBef>
                <a:spcPts val="5"/>
              </a:spcBef>
            </a:pPr>
            <a:r>
              <a:rPr spc="-5" dirty="0"/>
              <a:t>3-</a:t>
            </a: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78B14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MT"/>
                <a:cs typeface="Arial MT"/>
              </a:defRPr>
            </a:lvl1pPr>
          </a:lstStyle>
          <a:p>
            <a:pPr marL="12700">
              <a:lnSpc>
                <a:spcPct val="100000"/>
              </a:lnSpc>
              <a:spcBef>
                <a:spcPts val="5"/>
              </a:spcBef>
            </a:pPr>
            <a:r>
              <a:rPr spc="-5" dirty="0"/>
              <a:t>3-</a:t>
            </a: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78B146"/>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Arial MT"/>
                <a:cs typeface="Arial MT"/>
              </a:defRPr>
            </a:lvl1pPr>
          </a:lstStyle>
          <a:p>
            <a:pPr marL="12700">
              <a:lnSpc>
                <a:spcPct val="100000"/>
              </a:lnSpc>
              <a:spcBef>
                <a:spcPts val="5"/>
              </a:spcBef>
            </a:pPr>
            <a:r>
              <a:rPr spc="-5" dirty="0"/>
              <a:t>3-</a:t>
            </a: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78B14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Arial MT"/>
                <a:cs typeface="Arial MT"/>
              </a:defRPr>
            </a:lvl1pPr>
          </a:lstStyle>
          <a:p>
            <a:pPr marL="12700">
              <a:lnSpc>
                <a:spcPct val="100000"/>
              </a:lnSpc>
              <a:spcBef>
                <a:spcPts val="5"/>
              </a:spcBef>
            </a:pPr>
            <a:r>
              <a:rPr spc="-5" dirty="0"/>
              <a:t>3-</a:t>
            </a: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Arial MT"/>
                <a:cs typeface="Arial MT"/>
              </a:defRPr>
            </a:lvl1pPr>
          </a:lstStyle>
          <a:p>
            <a:pPr marL="12700">
              <a:lnSpc>
                <a:spcPct val="100000"/>
              </a:lnSpc>
              <a:spcBef>
                <a:spcPts val="5"/>
              </a:spcBef>
            </a:pPr>
            <a:r>
              <a:rPr spc="-5" dirty="0"/>
              <a:t>3-</a:t>
            </a: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45440" y="169036"/>
            <a:ext cx="8453119" cy="1678939"/>
          </a:xfrm>
          <a:prstGeom prst="rect">
            <a:avLst/>
          </a:prstGeom>
        </p:spPr>
        <p:txBody>
          <a:bodyPr wrap="square" lIns="0" tIns="0" rIns="0" bIns="0">
            <a:spAutoFit/>
          </a:bodyPr>
          <a:lstStyle>
            <a:lvl1pPr>
              <a:defRPr sz="3600" b="1" i="0">
                <a:solidFill>
                  <a:srgbClr val="78B146"/>
                </a:solidFill>
                <a:latin typeface="Arial"/>
                <a:cs typeface="Arial"/>
              </a:defRPr>
            </a:lvl1pPr>
          </a:lstStyle>
          <a:p>
            <a:endParaRPr/>
          </a:p>
        </p:txBody>
      </p:sp>
      <p:sp>
        <p:nvSpPr>
          <p:cNvPr id="3" name="Holder 3"/>
          <p:cNvSpPr>
            <a:spLocks noGrp="1"/>
          </p:cNvSpPr>
          <p:nvPr>
            <p:ph type="body" idx="1"/>
          </p:nvPr>
        </p:nvSpPr>
        <p:spPr>
          <a:xfrm>
            <a:off x="435614" y="1529969"/>
            <a:ext cx="8272770" cy="2874010"/>
          </a:xfrm>
          <a:prstGeom prst="rect">
            <a:avLst/>
          </a:prstGeom>
        </p:spPr>
        <p:txBody>
          <a:bodyPr wrap="square" lIns="0" tIns="0" rIns="0" bIns="0">
            <a:spAutoFit/>
          </a:bodyPr>
          <a:lstStyle>
            <a:lvl1pPr>
              <a:defRPr sz="32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01625" y="6484323"/>
            <a:ext cx="2620010" cy="194309"/>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a:xfrm>
            <a:off x="8715288" y="6544275"/>
            <a:ext cx="305434" cy="167640"/>
          </a:xfrm>
          <a:prstGeom prst="rect">
            <a:avLst/>
          </a:prstGeom>
        </p:spPr>
        <p:txBody>
          <a:bodyPr wrap="square" lIns="0" tIns="0" rIns="0" bIns="0">
            <a:spAutoFit/>
          </a:bodyPr>
          <a:lstStyle>
            <a:lvl1pPr>
              <a:defRPr sz="1000" b="0" i="0">
                <a:solidFill>
                  <a:schemeClr val="tx1"/>
                </a:solidFill>
                <a:latin typeface="Arial MT"/>
                <a:cs typeface="Arial MT"/>
              </a:defRPr>
            </a:lvl1pPr>
          </a:lstStyle>
          <a:p>
            <a:pPr marL="12700">
              <a:lnSpc>
                <a:spcPct val="100000"/>
              </a:lnSpc>
              <a:spcBef>
                <a:spcPts val="5"/>
              </a:spcBef>
            </a:pPr>
            <a:r>
              <a:rPr spc="-5" dirty="0"/>
              <a:t>3-</a:t>
            </a: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3999" y="6857999"/>
                </a:moveTo>
                <a:lnTo>
                  <a:pt x="0" y="6857999"/>
                </a:lnTo>
                <a:lnTo>
                  <a:pt x="0" y="0"/>
                </a:lnTo>
                <a:lnTo>
                  <a:pt x="9143999" y="0"/>
                </a:lnTo>
                <a:lnTo>
                  <a:pt x="9143999" y="6857999"/>
                </a:lnTo>
                <a:close/>
              </a:path>
            </a:pathLst>
          </a:custGeom>
          <a:solidFill>
            <a:srgbClr val="E4CB9D"/>
          </a:solidFill>
        </p:spPr>
        <p:txBody>
          <a:bodyPr wrap="square" lIns="0" tIns="0" rIns="0" bIns="0" rtlCol="0"/>
          <a:lstStyle/>
          <a:p>
            <a:endParaRPr/>
          </a:p>
        </p:txBody>
      </p:sp>
      <p:pic>
        <p:nvPicPr>
          <p:cNvPr id="3" name="object 3"/>
          <p:cNvPicPr/>
          <p:nvPr/>
        </p:nvPicPr>
        <p:blipFill>
          <a:blip r:embed="rId2" cstate="print"/>
          <a:stretch>
            <a:fillRect/>
          </a:stretch>
        </p:blipFill>
        <p:spPr>
          <a:xfrm>
            <a:off x="0" y="1524000"/>
            <a:ext cx="9143999" cy="152399"/>
          </a:xfrm>
          <a:prstGeom prst="rect">
            <a:avLst/>
          </a:prstGeom>
        </p:spPr>
      </p:pic>
      <p:sp>
        <p:nvSpPr>
          <p:cNvPr id="4" name="object 4"/>
          <p:cNvSpPr txBox="1">
            <a:spLocks noGrp="1"/>
          </p:cNvSpPr>
          <p:nvPr>
            <p:ph type="title"/>
          </p:nvPr>
        </p:nvSpPr>
        <p:spPr>
          <a:xfrm>
            <a:off x="2209899" y="1982216"/>
            <a:ext cx="4943475" cy="756920"/>
          </a:xfrm>
          <a:prstGeom prst="rect">
            <a:avLst/>
          </a:prstGeom>
        </p:spPr>
        <p:txBody>
          <a:bodyPr vert="horz" wrap="square" lIns="0" tIns="12700" rIns="0" bIns="0" rtlCol="0">
            <a:spAutoFit/>
          </a:bodyPr>
          <a:lstStyle/>
          <a:p>
            <a:pPr marL="12700">
              <a:lnSpc>
                <a:spcPct val="100000"/>
              </a:lnSpc>
              <a:spcBef>
                <a:spcPts val="100"/>
              </a:spcBef>
            </a:pPr>
            <a:r>
              <a:rPr sz="4800" spc="-10" dirty="0">
                <a:solidFill>
                  <a:srgbClr val="000000"/>
                </a:solidFill>
                <a:latin typeface="Times New Roman"/>
                <a:cs typeface="Times New Roman"/>
              </a:rPr>
              <a:t>Operating</a:t>
            </a:r>
            <a:r>
              <a:rPr sz="4800" spc="-90" dirty="0">
                <a:solidFill>
                  <a:srgbClr val="000000"/>
                </a:solidFill>
                <a:latin typeface="Times New Roman"/>
                <a:cs typeface="Times New Roman"/>
              </a:rPr>
              <a:t> </a:t>
            </a:r>
            <a:r>
              <a:rPr sz="4800" spc="-5" dirty="0">
                <a:solidFill>
                  <a:srgbClr val="000000"/>
                </a:solidFill>
                <a:latin typeface="Times New Roman"/>
                <a:cs typeface="Times New Roman"/>
              </a:rPr>
              <a:t>Systems</a:t>
            </a:r>
            <a:endParaRPr sz="48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825" y="416686"/>
            <a:ext cx="7283450" cy="574040"/>
          </a:xfrm>
          <a:prstGeom prst="rect">
            <a:avLst/>
          </a:prstGeom>
        </p:spPr>
        <p:txBody>
          <a:bodyPr vert="horz" wrap="square" lIns="0" tIns="12700" rIns="0" bIns="0" rtlCol="0">
            <a:spAutoFit/>
          </a:bodyPr>
          <a:lstStyle/>
          <a:p>
            <a:pPr marL="12700">
              <a:lnSpc>
                <a:spcPct val="100000"/>
              </a:lnSpc>
              <a:spcBef>
                <a:spcPts val="100"/>
              </a:spcBef>
              <a:tabLst>
                <a:tab pos="2324100" algn="l"/>
              </a:tabLst>
            </a:pPr>
            <a:r>
              <a:rPr b="0" spc="-10" dirty="0">
                <a:latin typeface="Arial MT"/>
                <a:cs typeface="Arial MT"/>
              </a:rPr>
              <a:t>Figure </a:t>
            </a:r>
            <a:r>
              <a:rPr b="0" spc="-5" dirty="0">
                <a:latin typeface="Arial MT"/>
                <a:cs typeface="Arial MT"/>
              </a:rPr>
              <a:t>3.3	</a:t>
            </a:r>
            <a:r>
              <a:rPr spc="-10" dirty="0"/>
              <a:t>Software</a:t>
            </a:r>
            <a:r>
              <a:rPr spc="-90" dirty="0"/>
              <a:t> </a:t>
            </a:r>
            <a:r>
              <a:rPr spc="-5" dirty="0"/>
              <a:t>classification</a:t>
            </a:r>
          </a:p>
        </p:txBody>
      </p:sp>
      <p:pic>
        <p:nvPicPr>
          <p:cNvPr id="3" name="object 3"/>
          <p:cNvPicPr/>
          <p:nvPr/>
        </p:nvPicPr>
        <p:blipFill>
          <a:blip r:embed="rId2" cstate="print"/>
          <a:stretch>
            <a:fillRect/>
          </a:stretch>
        </p:blipFill>
        <p:spPr>
          <a:xfrm>
            <a:off x="1000125" y="1681161"/>
            <a:ext cx="7067549" cy="4110036"/>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10</a:t>
            </a:fld>
            <a:endParaRPr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11</a:t>
            </a:fld>
            <a:endParaRPr spc="-5" dirty="0"/>
          </a:p>
        </p:txBody>
      </p:sp>
      <p:sp>
        <p:nvSpPr>
          <p:cNvPr id="2" name="object 2"/>
          <p:cNvSpPr txBox="1">
            <a:spLocks noGrp="1"/>
          </p:cNvSpPr>
          <p:nvPr>
            <p:ph type="title"/>
          </p:nvPr>
        </p:nvSpPr>
        <p:spPr>
          <a:xfrm>
            <a:off x="530225" y="340486"/>
            <a:ext cx="6845300" cy="574040"/>
          </a:xfrm>
          <a:prstGeom prst="rect">
            <a:avLst/>
          </a:prstGeom>
        </p:spPr>
        <p:txBody>
          <a:bodyPr vert="horz" wrap="square" lIns="0" tIns="12700" rIns="0" bIns="0" rtlCol="0">
            <a:spAutoFit/>
          </a:bodyPr>
          <a:lstStyle/>
          <a:p>
            <a:pPr marL="12700">
              <a:lnSpc>
                <a:spcPct val="100000"/>
              </a:lnSpc>
              <a:spcBef>
                <a:spcPts val="100"/>
              </a:spcBef>
            </a:pPr>
            <a:r>
              <a:rPr spc="-10" dirty="0"/>
              <a:t>Operating</a:t>
            </a:r>
            <a:r>
              <a:rPr spc="-50" dirty="0"/>
              <a:t> </a:t>
            </a:r>
            <a:r>
              <a:rPr spc="-10" dirty="0"/>
              <a:t>System</a:t>
            </a:r>
            <a:r>
              <a:rPr spc="-50" dirty="0"/>
              <a:t> </a:t>
            </a:r>
            <a:r>
              <a:rPr spc="-5" dirty="0"/>
              <a:t>Components</a:t>
            </a:r>
          </a:p>
        </p:txBody>
      </p:sp>
      <p:sp>
        <p:nvSpPr>
          <p:cNvPr id="3" name="object 3"/>
          <p:cNvSpPr txBox="1"/>
          <p:nvPr/>
        </p:nvSpPr>
        <p:spPr>
          <a:xfrm>
            <a:off x="0" y="1066800"/>
            <a:ext cx="9144000" cy="4164602"/>
          </a:xfrm>
          <a:prstGeom prst="rect">
            <a:avLst/>
          </a:prstGeom>
        </p:spPr>
        <p:txBody>
          <a:bodyPr vert="horz" wrap="square" lIns="0" tIns="85725" rIns="0" bIns="0" rtlCol="0">
            <a:spAutoFit/>
          </a:bodyPr>
          <a:lstStyle/>
          <a:p>
            <a:pPr marL="302260" indent="-290195">
              <a:lnSpc>
                <a:spcPct val="100000"/>
              </a:lnSpc>
              <a:spcBef>
                <a:spcPts val="675"/>
              </a:spcBef>
              <a:buClr>
                <a:srgbClr val="78B146"/>
              </a:buClr>
              <a:buFont typeface="Times New Roman"/>
              <a:buChar char="•"/>
              <a:tabLst>
                <a:tab pos="301625" algn="l"/>
                <a:tab pos="302895" algn="l"/>
              </a:tabLst>
            </a:pPr>
            <a:r>
              <a:rPr lang="en-GB" sz="2400" b="1" spc="-5" dirty="0">
                <a:latin typeface="Arial"/>
                <a:cs typeface="Arial"/>
              </a:rPr>
              <a:t>1. User interface (UI)</a:t>
            </a:r>
          </a:p>
          <a:p>
            <a:pPr marL="302260" indent="-290195">
              <a:lnSpc>
                <a:spcPct val="100000"/>
              </a:lnSpc>
              <a:spcBef>
                <a:spcPts val="675"/>
              </a:spcBef>
              <a:buClr>
                <a:srgbClr val="78B146"/>
              </a:buClr>
              <a:buFont typeface="Times New Roman"/>
              <a:buChar char="•"/>
              <a:tabLst>
                <a:tab pos="301625" algn="l"/>
                <a:tab pos="302895" algn="l"/>
              </a:tabLst>
            </a:pPr>
            <a:r>
              <a:rPr lang="en-GB" sz="2400" b="1" spc="-5" dirty="0">
                <a:latin typeface="Arial"/>
                <a:cs typeface="Arial"/>
              </a:rPr>
              <a:t>2. Kernel</a:t>
            </a:r>
          </a:p>
          <a:p>
            <a:pPr marL="302260" indent="-290195">
              <a:lnSpc>
                <a:spcPct val="100000"/>
              </a:lnSpc>
              <a:spcBef>
                <a:spcPts val="675"/>
              </a:spcBef>
              <a:buClr>
                <a:srgbClr val="78B146"/>
              </a:buClr>
              <a:buFont typeface="Times New Roman"/>
              <a:buChar char="•"/>
              <a:tabLst>
                <a:tab pos="301625" algn="l"/>
                <a:tab pos="302895" algn="l"/>
              </a:tabLst>
            </a:pPr>
            <a:r>
              <a:rPr sz="2400" b="1" spc="-5" dirty="0">
                <a:latin typeface="Arial"/>
                <a:cs typeface="Arial"/>
              </a:rPr>
              <a:t>User</a:t>
            </a:r>
            <a:r>
              <a:rPr sz="2400" b="1" spc="-25" dirty="0">
                <a:latin typeface="Arial"/>
                <a:cs typeface="Arial"/>
              </a:rPr>
              <a:t> </a:t>
            </a:r>
            <a:r>
              <a:rPr sz="2400" b="1" spc="-5" dirty="0">
                <a:latin typeface="Arial"/>
                <a:cs typeface="Arial"/>
              </a:rPr>
              <a:t>Interface:</a:t>
            </a:r>
            <a:r>
              <a:rPr sz="2400" b="1" dirty="0">
                <a:latin typeface="Arial"/>
                <a:cs typeface="Arial"/>
              </a:rPr>
              <a:t> </a:t>
            </a:r>
            <a:r>
              <a:rPr lang="en-US" sz="2400" spc="-5" dirty="0">
                <a:latin typeface="Arial MT"/>
                <a:cs typeface="Arial MT"/>
              </a:rPr>
              <a:t>The user interface (UI) is the point of human-computer interaction and communication in a device. This can include display screens, keyboards, a mouse and the appearance of a desktop. It is also the way through which a user interacts with an application or a website.</a:t>
            </a:r>
            <a:endParaRPr sz="2400" dirty="0">
              <a:latin typeface="Arial MT"/>
              <a:cs typeface="Arial MT"/>
            </a:endParaRPr>
          </a:p>
          <a:p>
            <a:pPr marL="702310" lvl="1" indent="-306705">
              <a:lnSpc>
                <a:spcPct val="100000"/>
              </a:lnSpc>
              <a:spcBef>
                <a:spcPts val="575"/>
              </a:spcBef>
              <a:buClr>
                <a:srgbClr val="78B146"/>
              </a:buClr>
              <a:buChar char="–"/>
              <a:tabLst>
                <a:tab pos="702945" algn="l"/>
              </a:tabLst>
            </a:pPr>
            <a:r>
              <a:rPr sz="2400" spc="-5" dirty="0">
                <a:latin typeface="Arial MT"/>
                <a:cs typeface="Arial MT"/>
              </a:rPr>
              <a:t>Text</a:t>
            </a:r>
            <a:r>
              <a:rPr sz="2400" spc="-40" dirty="0">
                <a:latin typeface="Arial MT"/>
                <a:cs typeface="Arial MT"/>
              </a:rPr>
              <a:t> </a:t>
            </a:r>
            <a:r>
              <a:rPr sz="2400" spc="-5" dirty="0">
                <a:latin typeface="Arial MT"/>
                <a:cs typeface="Arial MT"/>
              </a:rPr>
              <a:t>based</a:t>
            </a:r>
            <a:r>
              <a:rPr sz="2400" spc="-35" dirty="0">
                <a:latin typeface="Arial MT"/>
                <a:cs typeface="Arial MT"/>
              </a:rPr>
              <a:t> </a:t>
            </a:r>
            <a:r>
              <a:rPr sz="2400" dirty="0">
                <a:latin typeface="Arial MT"/>
                <a:cs typeface="Arial MT"/>
              </a:rPr>
              <a:t>(Shell)</a:t>
            </a:r>
          </a:p>
          <a:p>
            <a:pPr marL="702310" lvl="1" indent="-306705">
              <a:lnSpc>
                <a:spcPct val="100000"/>
              </a:lnSpc>
              <a:spcBef>
                <a:spcPts val="540"/>
              </a:spcBef>
              <a:buClr>
                <a:srgbClr val="78B146"/>
              </a:buClr>
              <a:buChar char="–"/>
              <a:tabLst>
                <a:tab pos="702945" algn="l"/>
              </a:tabLst>
            </a:pPr>
            <a:r>
              <a:rPr sz="2400" spc="-5" dirty="0">
                <a:latin typeface="Arial MT"/>
                <a:cs typeface="Arial MT"/>
              </a:rPr>
              <a:t>Graphical</a:t>
            </a:r>
            <a:r>
              <a:rPr sz="2400" spc="-35" dirty="0">
                <a:latin typeface="Arial MT"/>
                <a:cs typeface="Arial MT"/>
              </a:rPr>
              <a:t> </a:t>
            </a:r>
            <a:r>
              <a:rPr sz="2400" spc="-5" dirty="0">
                <a:latin typeface="Arial MT"/>
                <a:cs typeface="Arial MT"/>
              </a:rPr>
              <a:t>user</a:t>
            </a:r>
            <a:r>
              <a:rPr sz="2400" spc="-25" dirty="0">
                <a:latin typeface="Arial MT"/>
                <a:cs typeface="Arial MT"/>
              </a:rPr>
              <a:t> </a:t>
            </a:r>
            <a:r>
              <a:rPr sz="2400" spc="-5" dirty="0">
                <a:latin typeface="Arial MT"/>
                <a:cs typeface="Arial MT"/>
              </a:rPr>
              <a:t>interface</a:t>
            </a:r>
            <a:r>
              <a:rPr sz="2400" spc="-25" dirty="0">
                <a:latin typeface="Arial MT"/>
                <a:cs typeface="Arial MT"/>
              </a:rPr>
              <a:t> </a:t>
            </a:r>
            <a:r>
              <a:rPr sz="2400" dirty="0">
                <a:latin typeface="Arial MT"/>
                <a:cs typeface="Arial MT"/>
              </a:rPr>
              <a:t>(GUI)</a:t>
            </a:r>
          </a:p>
          <a:p>
            <a:pPr marL="702310" lvl="1" indent="-306705">
              <a:lnSpc>
                <a:spcPct val="100000"/>
              </a:lnSpc>
              <a:spcBef>
                <a:spcPts val="540"/>
              </a:spcBef>
              <a:buClr>
                <a:srgbClr val="78B146"/>
              </a:buClr>
              <a:buChar char="–"/>
              <a:tabLst>
                <a:tab pos="702945" algn="l"/>
              </a:tabLst>
            </a:pPr>
            <a:r>
              <a:rPr sz="2400" spc="-10" dirty="0">
                <a:latin typeface="Arial MT"/>
                <a:cs typeface="Arial MT"/>
              </a:rPr>
              <a:t>Scheduler</a:t>
            </a:r>
            <a:r>
              <a:rPr sz="2400" spc="-40" dirty="0">
                <a:latin typeface="Arial MT"/>
                <a:cs typeface="Arial MT"/>
              </a:rPr>
              <a:t> </a:t>
            </a:r>
            <a:r>
              <a:rPr sz="2400" spc="-5" dirty="0">
                <a:latin typeface="Arial MT"/>
                <a:cs typeface="Arial MT"/>
              </a:rPr>
              <a:t>and</a:t>
            </a:r>
            <a:r>
              <a:rPr sz="2400" spc="-30" dirty="0">
                <a:latin typeface="Arial MT"/>
                <a:cs typeface="Arial MT"/>
              </a:rPr>
              <a:t> </a:t>
            </a:r>
            <a:r>
              <a:rPr sz="2400" spc="-5" dirty="0">
                <a:latin typeface="Arial MT"/>
                <a:cs typeface="Arial MT"/>
              </a:rPr>
              <a:t>dispatcher</a:t>
            </a:r>
            <a:endParaRPr sz="2400" dirty="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12</a:t>
            </a:fld>
            <a:endParaRPr spc="-5" dirty="0"/>
          </a:p>
        </p:txBody>
      </p:sp>
      <p:sp>
        <p:nvSpPr>
          <p:cNvPr id="2" name="object 2"/>
          <p:cNvSpPr txBox="1">
            <a:spLocks noGrp="1"/>
          </p:cNvSpPr>
          <p:nvPr>
            <p:ph type="title"/>
          </p:nvPr>
        </p:nvSpPr>
        <p:spPr>
          <a:xfrm>
            <a:off x="530225" y="340486"/>
            <a:ext cx="6845300" cy="574040"/>
          </a:xfrm>
          <a:prstGeom prst="rect">
            <a:avLst/>
          </a:prstGeom>
        </p:spPr>
        <p:txBody>
          <a:bodyPr vert="horz" wrap="square" lIns="0" tIns="12700" rIns="0" bIns="0" rtlCol="0">
            <a:spAutoFit/>
          </a:bodyPr>
          <a:lstStyle/>
          <a:p>
            <a:pPr marL="12700">
              <a:lnSpc>
                <a:spcPct val="100000"/>
              </a:lnSpc>
              <a:spcBef>
                <a:spcPts val="100"/>
              </a:spcBef>
            </a:pPr>
            <a:r>
              <a:rPr spc="-10" dirty="0"/>
              <a:t>Operating</a:t>
            </a:r>
            <a:r>
              <a:rPr spc="-50" dirty="0"/>
              <a:t> </a:t>
            </a:r>
            <a:r>
              <a:rPr spc="-10" dirty="0"/>
              <a:t>System</a:t>
            </a:r>
            <a:r>
              <a:rPr spc="-50" dirty="0"/>
              <a:t> </a:t>
            </a:r>
            <a:r>
              <a:rPr spc="-5" dirty="0"/>
              <a:t>Components</a:t>
            </a:r>
          </a:p>
        </p:txBody>
      </p:sp>
      <p:sp>
        <p:nvSpPr>
          <p:cNvPr id="3" name="object 3"/>
          <p:cNvSpPr txBox="1"/>
          <p:nvPr/>
        </p:nvSpPr>
        <p:spPr>
          <a:xfrm>
            <a:off x="0" y="1066800"/>
            <a:ext cx="9144000" cy="4651915"/>
          </a:xfrm>
          <a:prstGeom prst="rect">
            <a:avLst/>
          </a:prstGeom>
        </p:spPr>
        <p:txBody>
          <a:bodyPr vert="horz" wrap="square" lIns="0" tIns="85725" rIns="0" bIns="0" rtlCol="0">
            <a:spAutoFit/>
          </a:bodyPr>
          <a:lstStyle/>
          <a:p>
            <a:pPr marL="302260" indent="-290195">
              <a:lnSpc>
                <a:spcPct val="100000"/>
              </a:lnSpc>
              <a:spcBef>
                <a:spcPts val="540"/>
              </a:spcBef>
              <a:buClr>
                <a:srgbClr val="78B146"/>
              </a:buClr>
              <a:buFont typeface="Times New Roman"/>
              <a:buChar char="•"/>
              <a:tabLst>
                <a:tab pos="301625" algn="l"/>
                <a:tab pos="302895" algn="l"/>
              </a:tabLst>
            </a:pPr>
            <a:r>
              <a:rPr sz="2800" b="1" spc="-5" dirty="0">
                <a:latin typeface="Arial"/>
                <a:cs typeface="Arial"/>
              </a:rPr>
              <a:t>Kernel:</a:t>
            </a:r>
            <a:r>
              <a:rPr sz="2800" b="1" spc="-25" dirty="0">
                <a:latin typeface="Arial"/>
                <a:cs typeface="Arial"/>
              </a:rPr>
              <a:t> </a:t>
            </a:r>
            <a:r>
              <a:rPr lang="en-US" sz="2800" spc="-10" dirty="0">
                <a:latin typeface="Arial MT"/>
                <a:cs typeface="Arial MT"/>
              </a:rPr>
              <a:t>The kernel is a core component of an operating system and serves as the main interface between the computer's physical hardware and the processes running on it. The kernel enables multiple applications to share hardware resources by providing access to CPU, memory, disk I/O, and networking.</a:t>
            </a:r>
            <a:endParaRPr sz="2800" dirty="0">
              <a:latin typeface="Arial MT"/>
              <a:cs typeface="Arial MT"/>
            </a:endParaRPr>
          </a:p>
          <a:p>
            <a:pPr marL="702310" lvl="1" indent="-306705">
              <a:lnSpc>
                <a:spcPct val="100000"/>
              </a:lnSpc>
              <a:spcBef>
                <a:spcPts val="540"/>
              </a:spcBef>
              <a:buClr>
                <a:srgbClr val="78B146"/>
              </a:buClr>
              <a:buChar char="–"/>
              <a:tabLst>
                <a:tab pos="702945" algn="l"/>
              </a:tabLst>
            </a:pPr>
            <a:r>
              <a:rPr sz="2800" spc="-5" dirty="0">
                <a:latin typeface="Arial MT"/>
                <a:cs typeface="Arial MT"/>
              </a:rPr>
              <a:t>File</a:t>
            </a:r>
            <a:r>
              <a:rPr sz="2800" spc="-55" dirty="0">
                <a:latin typeface="Arial MT"/>
                <a:cs typeface="Arial MT"/>
              </a:rPr>
              <a:t> </a:t>
            </a:r>
            <a:r>
              <a:rPr sz="2800" dirty="0">
                <a:latin typeface="Arial MT"/>
                <a:cs typeface="Arial MT"/>
              </a:rPr>
              <a:t>manager</a:t>
            </a:r>
          </a:p>
          <a:p>
            <a:pPr marL="702310" lvl="1" indent="-306705">
              <a:lnSpc>
                <a:spcPct val="100000"/>
              </a:lnSpc>
              <a:spcBef>
                <a:spcPts val="540"/>
              </a:spcBef>
              <a:buClr>
                <a:srgbClr val="78B146"/>
              </a:buClr>
              <a:buChar char="–"/>
              <a:tabLst>
                <a:tab pos="702945" algn="l"/>
              </a:tabLst>
            </a:pPr>
            <a:r>
              <a:rPr sz="2800" spc="-5" dirty="0">
                <a:latin typeface="Arial MT"/>
                <a:cs typeface="Arial MT"/>
              </a:rPr>
              <a:t>Device</a:t>
            </a:r>
            <a:r>
              <a:rPr sz="2800" spc="-50" dirty="0">
                <a:latin typeface="Arial MT"/>
                <a:cs typeface="Arial MT"/>
              </a:rPr>
              <a:t> </a:t>
            </a:r>
            <a:r>
              <a:rPr sz="2800" spc="-5" dirty="0">
                <a:latin typeface="Arial MT"/>
                <a:cs typeface="Arial MT"/>
              </a:rPr>
              <a:t>drivers</a:t>
            </a:r>
            <a:endParaRPr sz="2800" dirty="0">
              <a:latin typeface="Arial MT"/>
              <a:cs typeface="Arial MT"/>
            </a:endParaRPr>
          </a:p>
          <a:p>
            <a:pPr marL="702310" lvl="1" indent="-306705">
              <a:lnSpc>
                <a:spcPct val="100000"/>
              </a:lnSpc>
              <a:spcBef>
                <a:spcPts val="540"/>
              </a:spcBef>
              <a:buClr>
                <a:srgbClr val="78B146"/>
              </a:buClr>
              <a:buChar char="–"/>
              <a:tabLst>
                <a:tab pos="702945" algn="l"/>
              </a:tabLst>
            </a:pPr>
            <a:r>
              <a:rPr sz="2800" dirty="0">
                <a:latin typeface="Arial MT"/>
                <a:cs typeface="Arial MT"/>
              </a:rPr>
              <a:t>Memory</a:t>
            </a:r>
            <a:r>
              <a:rPr sz="2800" spc="-55" dirty="0">
                <a:latin typeface="Arial MT"/>
                <a:cs typeface="Arial MT"/>
              </a:rPr>
              <a:t> </a:t>
            </a:r>
            <a:r>
              <a:rPr sz="2800" dirty="0">
                <a:latin typeface="Arial MT"/>
                <a:cs typeface="Arial MT"/>
              </a:rPr>
              <a:t>manager</a:t>
            </a:r>
          </a:p>
          <a:p>
            <a:pPr marL="702310" lvl="1" indent="-306705">
              <a:lnSpc>
                <a:spcPct val="100000"/>
              </a:lnSpc>
              <a:spcBef>
                <a:spcPts val="540"/>
              </a:spcBef>
              <a:buClr>
                <a:srgbClr val="78B146"/>
              </a:buClr>
              <a:buChar char="–"/>
              <a:tabLst>
                <a:tab pos="702945" algn="l"/>
              </a:tabLst>
            </a:pPr>
            <a:r>
              <a:rPr sz="2800" spc="-10" dirty="0">
                <a:latin typeface="Arial MT"/>
                <a:cs typeface="Arial MT"/>
              </a:rPr>
              <a:t>Scheduler</a:t>
            </a:r>
            <a:r>
              <a:rPr sz="2800" spc="-40" dirty="0">
                <a:latin typeface="Arial MT"/>
                <a:cs typeface="Arial MT"/>
              </a:rPr>
              <a:t> </a:t>
            </a:r>
            <a:r>
              <a:rPr sz="2800" spc="-5" dirty="0">
                <a:latin typeface="Arial MT"/>
                <a:cs typeface="Arial MT"/>
              </a:rPr>
              <a:t>and</a:t>
            </a:r>
            <a:r>
              <a:rPr sz="2800" spc="-30" dirty="0">
                <a:latin typeface="Arial MT"/>
                <a:cs typeface="Arial MT"/>
              </a:rPr>
              <a:t> </a:t>
            </a:r>
            <a:r>
              <a:rPr sz="2800" spc="-5" dirty="0">
                <a:latin typeface="Arial MT"/>
                <a:cs typeface="Arial MT"/>
              </a:rPr>
              <a:t>dispatcher</a:t>
            </a:r>
            <a:endParaRPr sz="2800" dirty="0">
              <a:latin typeface="Arial MT"/>
              <a:cs typeface="Arial MT"/>
            </a:endParaRPr>
          </a:p>
        </p:txBody>
      </p:sp>
    </p:spTree>
    <p:extLst>
      <p:ext uri="{BB962C8B-B14F-4D97-AF65-F5344CB8AC3E}">
        <p14:creationId xmlns:p14="http://schemas.microsoft.com/office/powerpoint/2010/main" val="2398685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890" rIns="0" bIns="0" rtlCol="0">
            <a:spAutoFit/>
          </a:bodyPr>
          <a:lstStyle/>
          <a:p>
            <a:pPr marL="120650" marR="5080">
              <a:lnSpc>
                <a:spcPct val="100699"/>
              </a:lnSpc>
              <a:spcBef>
                <a:spcPts val="70"/>
              </a:spcBef>
              <a:tabLst>
                <a:tab pos="2432685" algn="l"/>
              </a:tabLst>
            </a:pPr>
            <a:r>
              <a:rPr b="0" spc="-10" dirty="0">
                <a:latin typeface="Arial MT"/>
                <a:cs typeface="Arial MT"/>
              </a:rPr>
              <a:t>Figure </a:t>
            </a:r>
            <a:r>
              <a:rPr b="0" spc="-5" dirty="0">
                <a:latin typeface="Arial MT"/>
                <a:cs typeface="Arial MT"/>
              </a:rPr>
              <a:t>3.4	</a:t>
            </a:r>
            <a:r>
              <a:rPr spc="-10" dirty="0"/>
              <a:t>The user interface </a:t>
            </a:r>
            <a:r>
              <a:rPr spc="-5" dirty="0"/>
              <a:t>act as an </a:t>
            </a:r>
            <a:r>
              <a:rPr spc="-985" dirty="0"/>
              <a:t> </a:t>
            </a:r>
            <a:r>
              <a:rPr spc="-10" dirty="0"/>
              <a:t>intermediary between users </a:t>
            </a:r>
            <a:r>
              <a:rPr spc="-5" dirty="0"/>
              <a:t>and the </a:t>
            </a:r>
            <a:r>
              <a:rPr dirty="0"/>
              <a:t> </a:t>
            </a:r>
            <a:r>
              <a:rPr spc="-10" dirty="0"/>
              <a:t>operating</a:t>
            </a:r>
            <a:r>
              <a:rPr spc="-15" dirty="0"/>
              <a:t> </a:t>
            </a:r>
            <a:r>
              <a:rPr spc="-5" dirty="0"/>
              <a:t>system</a:t>
            </a:r>
            <a:r>
              <a:rPr spc="-10" dirty="0"/>
              <a:t> </a:t>
            </a:r>
            <a:r>
              <a:rPr spc="-5" dirty="0"/>
              <a:t>kernel</a:t>
            </a:r>
          </a:p>
        </p:txBody>
      </p:sp>
      <p:pic>
        <p:nvPicPr>
          <p:cNvPr id="3" name="object 3"/>
          <p:cNvPicPr/>
          <p:nvPr/>
        </p:nvPicPr>
        <p:blipFill>
          <a:blip r:embed="rId2" cstate="print"/>
          <a:stretch>
            <a:fillRect/>
          </a:stretch>
        </p:blipFill>
        <p:spPr>
          <a:xfrm>
            <a:off x="2286000" y="1905000"/>
            <a:ext cx="4976811" cy="4278311"/>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13</a:t>
            </a:fld>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14</a:t>
            </a:fld>
            <a:endParaRPr spc="-5" dirty="0"/>
          </a:p>
        </p:txBody>
      </p:sp>
      <p:sp>
        <p:nvSpPr>
          <p:cNvPr id="2" name="object 2"/>
          <p:cNvSpPr txBox="1">
            <a:spLocks noGrp="1"/>
          </p:cNvSpPr>
          <p:nvPr>
            <p:ph type="title"/>
          </p:nvPr>
        </p:nvSpPr>
        <p:spPr>
          <a:xfrm>
            <a:off x="530225" y="340486"/>
            <a:ext cx="2816860" cy="574040"/>
          </a:xfrm>
          <a:prstGeom prst="rect">
            <a:avLst/>
          </a:prstGeom>
        </p:spPr>
        <p:txBody>
          <a:bodyPr vert="horz" wrap="square" lIns="0" tIns="12700" rIns="0" bIns="0" rtlCol="0">
            <a:spAutoFit/>
          </a:bodyPr>
          <a:lstStyle/>
          <a:p>
            <a:pPr marL="12700">
              <a:lnSpc>
                <a:spcPct val="100000"/>
              </a:lnSpc>
              <a:spcBef>
                <a:spcPts val="100"/>
              </a:spcBef>
            </a:pPr>
            <a:r>
              <a:rPr spc="-10" dirty="0"/>
              <a:t>File</a:t>
            </a:r>
            <a:r>
              <a:rPr spc="-95" dirty="0"/>
              <a:t> </a:t>
            </a:r>
            <a:r>
              <a:rPr dirty="0"/>
              <a:t>Manager</a:t>
            </a:r>
          </a:p>
        </p:txBody>
      </p:sp>
      <p:sp>
        <p:nvSpPr>
          <p:cNvPr id="3" name="object 3"/>
          <p:cNvSpPr txBox="1"/>
          <p:nvPr/>
        </p:nvSpPr>
        <p:spPr>
          <a:xfrm>
            <a:off x="591180" y="1609344"/>
            <a:ext cx="7915275" cy="2541905"/>
          </a:xfrm>
          <a:prstGeom prst="rect">
            <a:avLst/>
          </a:prstGeom>
        </p:spPr>
        <p:txBody>
          <a:bodyPr vert="horz" wrap="square" lIns="0" tIns="29845" rIns="0" bIns="0" rtlCol="0">
            <a:spAutoFit/>
          </a:bodyPr>
          <a:lstStyle/>
          <a:p>
            <a:pPr marL="294640" marR="840740" indent="-281940">
              <a:lnSpc>
                <a:spcPts val="3829"/>
              </a:lnSpc>
              <a:spcBef>
                <a:spcPts val="235"/>
              </a:spcBef>
              <a:buClr>
                <a:srgbClr val="78B146"/>
              </a:buClr>
              <a:buFont typeface="Times New Roman"/>
              <a:buChar char="•"/>
              <a:tabLst>
                <a:tab pos="294640" algn="l"/>
              </a:tabLst>
            </a:pPr>
            <a:r>
              <a:rPr sz="3200" b="1" spc="-5" dirty="0">
                <a:latin typeface="Arial"/>
                <a:cs typeface="Arial"/>
              </a:rPr>
              <a:t>Directory </a:t>
            </a:r>
            <a:r>
              <a:rPr sz="3200" spc="-5" dirty="0">
                <a:latin typeface="Arial MT"/>
                <a:cs typeface="Arial MT"/>
              </a:rPr>
              <a:t>(or </a:t>
            </a:r>
            <a:r>
              <a:rPr sz="3200" b="1" spc="-5" dirty="0">
                <a:latin typeface="Arial"/>
                <a:cs typeface="Arial"/>
              </a:rPr>
              <a:t>Folder</a:t>
            </a:r>
            <a:r>
              <a:rPr sz="3200" spc="-5" dirty="0">
                <a:latin typeface="Arial MT"/>
                <a:cs typeface="Arial MT"/>
              </a:rPr>
              <a:t>): </a:t>
            </a:r>
            <a:r>
              <a:rPr sz="3200" dirty="0">
                <a:latin typeface="Arial MT"/>
                <a:cs typeface="Arial MT"/>
              </a:rPr>
              <a:t>A </a:t>
            </a:r>
            <a:r>
              <a:rPr sz="3200" spc="-5" dirty="0">
                <a:latin typeface="Arial MT"/>
                <a:cs typeface="Arial MT"/>
              </a:rPr>
              <a:t>user-created </a:t>
            </a:r>
            <a:r>
              <a:rPr sz="3200" spc="-875" dirty="0">
                <a:latin typeface="Arial MT"/>
                <a:cs typeface="Arial MT"/>
              </a:rPr>
              <a:t> </a:t>
            </a:r>
            <a:r>
              <a:rPr sz="3200" spc="-5" dirty="0">
                <a:latin typeface="Arial MT"/>
                <a:cs typeface="Arial MT"/>
              </a:rPr>
              <a:t>bundle of </a:t>
            </a:r>
            <a:r>
              <a:rPr sz="3200" spc="-10" dirty="0">
                <a:latin typeface="Arial MT"/>
                <a:cs typeface="Arial MT"/>
              </a:rPr>
              <a:t>files </a:t>
            </a:r>
            <a:r>
              <a:rPr sz="3200" spc="-5" dirty="0">
                <a:latin typeface="Arial MT"/>
                <a:cs typeface="Arial MT"/>
              </a:rPr>
              <a:t>and other directories </a:t>
            </a:r>
            <a:r>
              <a:rPr sz="3200" dirty="0">
                <a:latin typeface="Arial MT"/>
                <a:cs typeface="Arial MT"/>
              </a:rPr>
              <a:t> (subdirectories)</a:t>
            </a:r>
          </a:p>
          <a:p>
            <a:pPr marL="294640" marR="5080" indent="-281940">
              <a:lnSpc>
                <a:spcPct val="100499"/>
              </a:lnSpc>
              <a:spcBef>
                <a:spcPts val="470"/>
              </a:spcBef>
              <a:buClr>
                <a:srgbClr val="78B146"/>
              </a:buClr>
              <a:buFont typeface="Times New Roman"/>
              <a:buChar char="•"/>
              <a:tabLst>
                <a:tab pos="294640" algn="l"/>
              </a:tabLst>
            </a:pPr>
            <a:r>
              <a:rPr sz="3200" b="1" spc="-5" dirty="0">
                <a:latin typeface="Arial"/>
                <a:cs typeface="Arial"/>
              </a:rPr>
              <a:t>Directory Path: </a:t>
            </a:r>
            <a:r>
              <a:rPr sz="3200" dirty="0">
                <a:latin typeface="Arial MT"/>
                <a:cs typeface="Arial MT"/>
              </a:rPr>
              <a:t>A sequence </a:t>
            </a:r>
            <a:r>
              <a:rPr sz="3200" spc="-5" dirty="0">
                <a:latin typeface="Arial MT"/>
                <a:cs typeface="Arial MT"/>
              </a:rPr>
              <a:t>of directories </a:t>
            </a:r>
            <a:r>
              <a:rPr sz="3200" spc="-875" dirty="0">
                <a:latin typeface="Arial MT"/>
                <a:cs typeface="Arial MT"/>
              </a:rPr>
              <a:t> </a:t>
            </a:r>
            <a:r>
              <a:rPr sz="3200" spc="-5" dirty="0">
                <a:latin typeface="Arial MT"/>
                <a:cs typeface="Arial MT"/>
              </a:rPr>
              <a:t>within</a:t>
            </a:r>
            <a:r>
              <a:rPr sz="3200" spc="-10" dirty="0">
                <a:latin typeface="Arial MT"/>
                <a:cs typeface="Arial MT"/>
              </a:rPr>
              <a:t> </a:t>
            </a:r>
            <a:r>
              <a:rPr sz="3200" spc="-5" dirty="0">
                <a:latin typeface="Arial MT"/>
                <a:cs typeface="Arial MT"/>
              </a:rPr>
              <a:t>directories</a:t>
            </a:r>
            <a:endParaRPr sz="3200" dirty="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15</a:t>
            </a:fld>
            <a:endParaRPr spc="-5" dirty="0"/>
          </a:p>
        </p:txBody>
      </p:sp>
      <p:sp>
        <p:nvSpPr>
          <p:cNvPr id="2" name="object 2"/>
          <p:cNvSpPr txBox="1">
            <a:spLocks noGrp="1"/>
          </p:cNvSpPr>
          <p:nvPr>
            <p:ph type="title"/>
          </p:nvPr>
        </p:nvSpPr>
        <p:spPr>
          <a:xfrm>
            <a:off x="530225" y="340486"/>
            <a:ext cx="3785870" cy="574040"/>
          </a:xfrm>
          <a:prstGeom prst="rect">
            <a:avLst/>
          </a:prstGeom>
        </p:spPr>
        <p:txBody>
          <a:bodyPr vert="horz" wrap="square" lIns="0" tIns="12700" rIns="0" bIns="0" rtlCol="0">
            <a:spAutoFit/>
          </a:bodyPr>
          <a:lstStyle/>
          <a:p>
            <a:pPr marL="12700">
              <a:lnSpc>
                <a:spcPct val="100000"/>
              </a:lnSpc>
              <a:spcBef>
                <a:spcPts val="100"/>
              </a:spcBef>
            </a:pPr>
            <a:r>
              <a:rPr spc="-5" dirty="0"/>
              <a:t>Memory</a:t>
            </a:r>
            <a:r>
              <a:rPr spc="-90" dirty="0"/>
              <a:t> </a:t>
            </a:r>
            <a:r>
              <a:rPr dirty="0"/>
              <a:t>Manager</a:t>
            </a:r>
          </a:p>
        </p:txBody>
      </p:sp>
      <p:sp>
        <p:nvSpPr>
          <p:cNvPr id="3" name="object 3"/>
          <p:cNvSpPr txBox="1"/>
          <p:nvPr/>
        </p:nvSpPr>
        <p:spPr>
          <a:xfrm>
            <a:off x="591180" y="1529969"/>
            <a:ext cx="7917180" cy="3592829"/>
          </a:xfrm>
          <a:prstGeom prst="rect">
            <a:avLst/>
          </a:prstGeom>
        </p:spPr>
        <p:txBody>
          <a:bodyPr vert="horz" wrap="square" lIns="0" tIns="92075" rIns="0" bIns="0" rtlCol="0">
            <a:spAutoFit/>
          </a:bodyPr>
          <a:lstStyle/>
          <a:p>
            <a:pPr marL="294640" indent="-281940">
              <a:lnSpc>
                <a:spcPct val="100000"/>
              </a:lnSpc>
              <a:spcBef>
                <a:spcPts val="725"/>
              </a:spcBef>
              <a:buClr>
                <a:srgbClr val="78B146"/>
              </a:buClr>
              <a:buFont typeface="Times New Roman"/>
              <a:buChar char="•"/>
              <a:tabLst>
                <a:tab pos="294640" algn="l"/>
              </a:tabLst>
            </a:pPr>
            <a:r>
              <a:rPr sz="3200" spc="-10" dirty="0">
                <a:latin typeface="Arial MT"/>
                <a:cs typeface="Arial MT"/>
              </a:rPr>
              <a:t>Allocates</a:t>
            </a:r>
            <a:r>
              <a:rPr sz="3200" spc="-30" dirty="0">
                <a:latin typeface="Arial MT"/>
                <a:cs typeface="Arial MT"/>
              </a:rPr>
              <a:t> </a:t>
            </a:r>
            <a:r>
              <a:rPr sz="3200" dirty="0">
                <a:latin typeface="Arial MT"/>
                <a:cs typeface="Arial MT"/>
              </a:rPr>
              <a:t>space</a:t>
            </a:r>
            <a:r>
              <a:rPr sz="3200" spc="-20" dirty="0">
                <a:latin typeface="Arial MT"/>
                <a:cs typeface="Arial MT"/>
              </a:rPr>
              <a:t> </a:t>
            </a:r>
            <a:r>
              <a:rPr sz="3200" spc="-5" dirty="0">
                <a:latin typeface="Arial MT"/>
                <a:cs typeface="Arial MT"/>
              </a:rPr>
              <a:t>in</a:t>
            </a:r>
            <a:r>
              <a:rPr sz="3200" spc="-20" dirty="0">
                <a:latin typeface="Arial MT"/>
                <a:cs typeface="Arial MT"/>
              </a:rPr>
              <a:t> </a:t>
            </a:r>
            <a:r>
              <a:rPr sz="3200" spc="-5" dirty="0">
                <a:latin typeface="Arial MT"/>
                <a:cs typeface="Arial MT"/>
              </a:rPr>
              <a:t>main</a:t>
            </a:r>
            <a:r>
              <a:rPr sz="3200" spc="-20" dirty="0">
                <a:latin typeface="Arial MT"/>
                <a:cs typeface="Arial MT"/>
              </a:rPr>
              <a:t> </a:t>
            </a:r>
            <a:r>
              <a:rPr sz="3200" dirty="0">
                <a:latin typeface="Arial MT"/>
                <a:cs typeface="Arial MT"/>
              </a:rPr>
              <a:t>memory</a:t>
            </a:r>
            <a:endParaRPr sz="3200">
              <a:latin typeface="Arial MT"/>
              <a:cs typeface="Arial MT"/>
            </a:endParaRPr>
          </a:p>
          <a:p>
            <a:pPr marL="294640" marR="5080" indent="-281940">
              <a:lnSpc>
                <a:spcPct val="99800"/>
              </a:lnSpc>
              <a:spcBef>
                <a:spcPts val="630"/>
              </a:spcBef>
              <a:buClr>
                <a:srgbClr val="78B146"/>
              </a:buClr>
              <a:buFont typeface="Times New Roman"/>
              <a:buChar char="•"/>
              <a:tabLst>
                <a:tab pos="294640" algn="l"/>
              </a:tabLst>
            </a:pPr>
            <a:r>
              <a:rPr sz="3200" spc="-5" dirty="0">
                <a:latin typeface="Arial MT"/>
                <a:cs typeface="Arial MT"/>
              </a:rPr>
              <a:t>May </a:t>
            </a:r>
            <a:r>
              <a:rPr sz="3200" dirty="0">
                <a:latin typeface="Arial MT"/>
                <a:cs typeface="Arial MT"/>
              </a:rPr>
              <a:t>create </a:t>
            </a:r>
            <a:r>
              <a:rPr sz="3200" spc="-10" dirty="0">
                <a:latin typeface="Arial MT"/>
                <a:cs typeface="Arial MT"/>
              </a:rPr>
              <a:t>the </a:t>
            </a:r>
            <a:r>
              <a:rPr sz="3200" spc="-5" dirty="0">
                <a:latin typeface="Arial MT"/>
                <a:cs typeface="Arial MT"/>
              </a:rPr>
              <a:t>illusion </a:t>
            </a:r>
            <a:r>
              <a:rPr sz="3200" spc="-10" dirty="0">
                <a:latin typeface="Arial MT"/>
                <a:cs typeface="Arial MT"/>
              </a:rPr>
              <a:t>that the </a:t>
            </a:r>
            <a:r>
              <a:rPr sz="3200" spc="-5" dirty="0">
                <a:latin typeface="Arial MT"/>
                <a:cs typeface="Arial MT"/>
              </a:rPr>
              <a:t>machine </a:t>
            </a:r>
            <a:r>
              <a:rPr sz="3200" dirty="0">
                <a:latin typeface="Arial MT"/>
                <a:cs typeface="Arial MT"/>
              </a:rPr>
              <a:t> </a:t>
            </a:r>
            <a:r>
              <a:rPr sz="3200" spc="-5" dirty="0">
                <a:latin typeface="Arial MT"/>
                <a:cs typeface="Arial MT"/>
              </a:rPr>
              <a:t>has more memory </a:t>
            </a:r>
            <a:r>
              <a:rPr sz="3200" spc="-10" dirty="0">
                <a:latin typeface="Arial MT"/>
                <a:cs typeface="Arial MT"/>
              </a:rPr>
              <a:t>than </a:t>
            </a:r>
            <a:r>
              <a:rPr sz="3200" spc="-5" dirty="0">
                <a:latin typeface="Arial MT"/>
                <a:cs typeface="Arial MT"/>
              </a:rPr>
              <a:t>it actually does </a:t>
            </a:r>
            <a:r>
              <a:rPr sz="3200" dirty="0">
                <a:latin typeface="Arial MT"/>
                <a:cs typeface="Arial MT"/>
              </a:rPr>
              <a:t> </a:t>
            </a:r>
            <a:r>
              <a:rPr sz="3200" spc="-5" dirty="0">
                <a:latin typeface="Arial MT"/>
                <a:cs typeface="Arial MT"/>
              </a:rPr>
              <a:t>(</a:t>
            </a:r>
            <a:r>
              <a:rPr sz="3200" b="1" spc="-5" dirty="0">
                <a:latin typeface="Arial"/>
                <a:cs typeface="Arial"/>
              </a:rPr>
              <a:t>virtual memory</a:t>
            </a:r>
            <a:r>
              <a:rPr sz="3200" spc="-5" dirty="0">
                <a:latin typeface="Arial MT"/>
                <a:cs typeface="Arial MT"/>
              </a:rPr>
              <a:t>) by playing </a:t>
            </a:r>
            <a:r>
              <a:rPr sz="3200" dirty="0">
                <a:latin typeface="Arial MT"/>
                <a:cs typeface="Arial MT"/>
              </a:rPr>
              <a:t>a </a:t>
            </a:r>
            <a:r>
              <a:rPr sz="3200" spc="-5" dirty="0">
                <a:latin typeface="Arial MT"/>
                <a:cs typeface="Arial MT"/>
              </a:rPr>
              <a:t>“shell </a:t>
            </a:r>
            <a:r>
              <a:rPr sz="3200" dirty="0">
                <a:latin typeface="Arial MT"/>
                <a:cs typeface="Arial MT"/>
              </a:rPr>
              <a:t> </a:t>
            </a:r>
            <a:r>
              <a:rPr sz="3200" spc="-5" dirty="0">
                <a:latin typeface="Arial MT"/>
                <a:cs typeface="Arial MT"/>
              </a:rPr>
              <a:t>game” in which blocks of data </a:t>
            </a:r>
            <a:r>
              <a:rPr sz="3200" dirty="0">
                <a:latin typeface="Arial MT"/>
                <a:cs typeface="Arial MT"/>
              </a:rPr>
              <a:t>(</a:t>
            </a:r>
            <a:r>
              <a:rPr sz="3200" b="1" dirty="0">
                <a:latin typeface="Arial"/>
                <a:cs typeface="Arial"/>
              </a:rPr>
              <a:t>pages</a:t>
            </a:r>
            <a:r>
              <a:rPr sz="3200" dirty="0">
                <a:latin typeface="Arial MT"/>
                <a:cs typeface="Arial MT"/>
              </a:rPr>
              <a:t>) </a:t>
            </a:r>
            <a:r>
              <a:rPr sz="3200" spc="-5" dirty="0">
                <a:latin typeface="Arial MT"/>
                <a:cs typeface="Arial MT"/>
              </a:rPr>
              <a:t>are </a:t>
            </a:r>
            <a:r>
              <a:rPr sz="3200" spc="-875" dirty="0">
                <a:latin typeface="Arial MT"/>
                <a:cs typeface="Arial MT"/>
              </a:rPr>
              <a:t> </a:t>
            </a:r>
            <a:r>
              <a:rPr sz="3200" dirty="0">
                <a:latin typeface="Arial MT"/>
                <a:cs typeface="Arial MT"/>
              </a:rPr>
              <a:t>shifted </a:t>
            </a:r>
            <a:r>
              <a:rPr sz="3200" spc="-5" dirty="0">
                <a:latin typeface="Arial MT"/>
                <a:cs typeface="Arial MT"/>
              </a:rPr>
              <a:t>back and </a:t>
            </a:r>
            <a:r>
              <a:rPr sz="3200" spc="-10" dirty="0">
                <a:latin typeface="Arial MT"/>
                <a:cs typeface="Arial MT"/>
              </a:rPr>
              <a:t>forth </a:t>
            </a:r>
            <a:r>
              <a:rPr sz="3200" spc="-5" dirty="0">
                <a:latin typeface="Arial MT"/>
                <a:cs typeface="Arial MT"/>
              </a:rPr>
              <a:t>between main </a:t>
            </a:r>
            <a:r>
              <a:rPr sz="3200" dirty="0">
                <a:latin typeface="Arial MT"/>
                <a:cs typeface="Arial MT"/>
              </a:rPr>
              <a:t> </a:t>
            </a:r>
            <a:r>
              <a:rPr sz="3200" spc="-5" dirty="0">
                <a:latin typeface="Arial MT"/>
                <a:cs typeface="Arial MT"/>
              </a:rPr>
              <a:t>memory</a:t>
            </a:r>
            <a:r>
              <a:rPr sz="3200" spc="-10" dirty="0">
                <a:latin typeface="Arial MT"/>
                <a:cs typeface="Arial MT"/>
              </a:rPr>
              <a:t> </a:t>
            </a:r>
            <a:r>
              <a:rPr sz="3200" spc="-5" dirty="0">
                <a:latin typeface="Arial MT"/>
                <a:cs typeface="Arial MT"/>
              </a:rPr>
              <a:t>and</a:t>
            </a:r>
            <a:r>
              <a:rPr sz="3200" spc="-10" dirty="0">
                <a:latin typeface="Arial MT"/>
                <a:cs typeface="Arial MT"/>
              </a:rPr>
              <a:t> </a:t>
            </a:r>
            <a:r>
              <a:rPr sz="3200" spc="-5" dirty="0">
                <a:latin typeface="Arial MT"/>
                <a:cs typeface="Arial MT"/>
              </a:rPr>
              <a:t>mass </a:t>
            </a:r>
            <a:r>
              <a:rPr sz="3200" dirty="0">
                <a:latin typeface="Arial MT"/>
                <a:cs typeface="Arial MT"/>
              </a:rPr>
              <a:t>storage</a:t>
            </a:r>
            <a:endParaRPr sz="320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16</a:t>
            </a:fld>
            <a:endParaRPr spc="-5" dirty="0"/>
          </a:p>
        </p:txBody>
      </p:sp>
      <p:sp>
        <p:nvSpPr>
          <p:cNvPr id="2" name="object 2"/>
          <p:cNvSpPr txBox="1">
            <a:spLocks noGrp="1"/>
          </p:cNvSpPr>
          <p:nvPr>
            <p:ph type="title"/>
          </p:nvPr>
        </p:nvSpPr>
        <p:spPr>
          <a:xfrm>
            <a:off x="530225" y="340486"/>
            <a:ext cx="7275195" cy="574040"/>
          </a:xfrm>
          <a:prstGeom prst="rect">
            <a:avLst/>
          </a:prstGeom>
        </p:spPr>
        <p:txBody>
          <a:bodyPr vert="horz" wrap="square" lIns="0" tIns="12700" rIns="0" bIns="0" rtlCol="0">
            <a:spAutoFit/>
          </a:bodyPr>
          <a:lstStyle/>
          <a:p>
            <a:pPr marL="12700">
              <a:lnSpc>
                <a:spcPct val="100000"/>
              </a:lnSpc>
              <a:spcBef>
                <a:spcPts val="100"/>
              </a:spcBef>
            </a:pPr>
            <a:r>
              <a:rPr spc="-10" dirty="0"/>
              <a:t>Getting</a:t>
            </a:r>
            <a:r>
              <a:rPr spc="-40" dirty="0"/>
              <a:t> </a:t>
            </a:r>
            <a:r>
              <a:rPr spc="-5" dirty="0"/>
              <a:t>it</a:t>
            </a:r>
            <a:r>
              <a:rPr spc="-35" dirty="0"/>
              <a:t> </a:t>
            </a:r>
            <a:r>
              <a:rPr spc="-10" dirty="0"/>
              <a:t>Started</a:t>
            </a:r>
            <a:r>
              <a:rPr spc="-40" dirty="0"/>
              <a:t> </a:t>
            </a:r>
            <a:r>
              <a:rPr dirty="0"/>
              <a:t>(Bootstrapping)</a:t>
            </a:r>
          </a:p>
        </p:txBody>
      </p:sp>
      <p:sp>
        <p:nvSpPr>
          <p:cNvPr id="3" name="object 3"/>
          <p:cNvSpPr txBox="1"/>
          <p:nvPr/>
        </p:nvSpPr>
        <p:spPr>
          <a:xfrm>
            <a:off x="591180" y="1609344"/>
            <a:ext cx="8089900" cy="3941464"/>
          </a:xfrm>
          <a:prstGeom prst="rect">
            <a:avLst/>
          </a:prstGeom>
        </p:spPr>
        <p:txBody>
          <a:bodyPr vert="horz" wrap="square" lIns="0" tIns="29845" rIns="0" bIns="0" rtlCol="0">
            <a:spAutoFit/>
          </a:bodyPr>
          <a:lstStyle/>
          <a:p>
            <a:pPr marL="294640" marR="5080" indent="-281940">
              <a:lnSpc>
                <a:spcPts val="3829"/>
              </a:lnSpc>
              <a:spcBef>
                <a:spcPts val="235"/>
              </a:spcBef>
              <a:buClr>
                <a:srgbClr val="78B146"/>
              </a:buClr>
              <a:buFont typeface="Times New Roman"/>
              <a:buChar char="•"/>
              <a:tabLst>
                <a:tab pos="294640" algn="l"/>
              </a:tabLst>
            </a:pPr>
            <a:r>
              <a:rPr sz="3200" b="1" spc="-5" dirty="0">
                <a:latin typeface="Arial"/>
                <a:cs typeface="Arial"/>
              </a:rPr>
              <a:t>Boot loader: </a:t>
            </a:r>
            <a:r>
              <a:rPr lang="en-US" sz="3200" spc="-10" dirty="0">
                <a:latin typeface="Arial MT"/>
                <a:cs typeface="Arial MT"/>
              </a:rPr>
              <a:t>A boot loader, also called a boot manager, is a small program that places the operating system (OS) of a computer into memory. </a:t>
            </a:r>
            <a:r>
              <a:rPr lang="en-US" sz="3200" spc="-10" dirty="0" err="1">
                <a:latin typeface="Arial MT"/>
                <a:cs typeface="Arial MT"/>
              </a:rPr>
              <a:t>Eg</a:t>
            </a:r>
            <a:r>
              <a:rPr lang="en-US" sz="3200" spc="-10" dirty="0">
                <a:latin typeface="Arial MT"/>
                <a:cs typeface="Arial MT"/>
              </a:rPr>
              <a:t> firmware.</a:t>
            </a:r>
          </a:p>
          <a:p>
            <a:pPr marL="294640" marR="5080" indent="-281940">
              <a:lnSpc>
                <a:spcPts val="3829"/>
              </a:lnSpc>
              <a:spcBef>
                <a:spcPts val="235"/>
              </a:spcBef>
              <a:buClr>
                <a:srgbClr val="78B146"/>
              </a:buClr>
              <a:buFont typeface="Times New Roman"/>
              <a:buChar char="•"/>
              <a:tabLst>
                <a:tab pos="294640" algn="l"/>
              </a:tabLst>
            </a:pPr>
            <a:r>
              <a:rPr lang="en-US" sz="2800" spc="-5" dirty="0">
                <a:latin typeface="Arial MT"/>
                <a:cs typeface="Arial MT"/>
              </a:rPr>
              <a:t>Run</a:t>
            </a:r>
            <a:r>
              <a:rPr lang="en-US" sz="2800" spc="-15" dirty="0">
                <a:latin typeface="Arial MT"/>
                <a:cs typeface="Arial MT"/>
              </a:rPr>
              <a:t> </a:t>
            </a:r>
            <a:r>
              <a:rPr lang="en-US" sz="2800" spc="-5" dirty="0">
                <a:latin typeface="Arial MT"/>
                <a:cs typeface="Arial MT"/>
              </a:rPr>
              <a:t>by</a:t>
            </a:r>
            <a:r>
              <a:rPr lang="en-US" sz="2800" spc="-10" dirty="0">
                <a:latin typeface="Arial MT"/>
                <a:cs typeface="Arial MT"/>
              </a:rPr>
              <a:t> </a:t>
            </a:r>
            <a:r>
              <a:rPr lang="en-US" sz="2800" spc="-5" dirty="0">
                <a:latin typeface="Arial MT"/>
                <a:cs typeface="Arial MT"/>
              </a:rPr>
              <a:t>the</a:t>
            </a:r>
            <a:r>
              <a:rPr lang="en-US" sz="2800" spc="-15" dirty="0">
                <a:latin typeface="Arial MT"/>
                <a:cs typeface="Arial MT"/>
              </a:rPr>
              <a:t> </a:t>
            </a:r>
            <a:r>
              <a:rPr lang="en-US" sz="2800" spc="-5" dirty="0">
                <a:latin typeface="Arial MT"/>
                <a:cs typeface="Arial MT"/>
              </a:rPr>
              <a:t>CPU</a:t>
            </a:r>
            <a:r>
              <a:rPr lang="en-US" sz="2800" spc="-15" dirty="0">
                <a:latin typeface="Arial MT"/>
                <a:cs typeface="Arial MT"/>
              </a:rPr>
              <a:t> </a:t>
            </a:r>
            <a:r>
              <a:rPr lang="en-US" sz="2800" spc="-5" dirty="0">
                <a:latin typeface="Arial MT"/>
                <a:cs typeface="Arial MT"/>
              </a:rPr>
              <a:t>when</a:t>
            </a:r>
            <a:r>
              <a:rPr lang="en-US" sz="2800" spc="-10" dirty="0">
                <a:latin typeface="Arial MT"/>
                <a:cs typeface="Arial MT"/>
              </a:rPr>
              <a:t> </a:t>
            </a:r>
            <a:r>
              <a:rPr lang="en-US" sz="2800" spc="-5" dirty="0">
                <a:latin typeface="Arial MT"/>
                <a:cs typeface="Arial MT"/>
              </a:rPr>
              <a:t>power</a:t>
            </a:r>
            <a:r>
              <a:rPr lang="en-US" sz="2800" spc="-10" dirty="0">
                <a:latin typeface="Arial MT"/>
                <a:cs typeface="Arial MT"/>
              </a:rPr>
              <a:t> </a:t>
            </a:r>
            <a:r>
              <a:rPr lang="en-US" sz="2800" spc="-5" dirty="0">
                <a:latin typeface="Arial MT"/>
                <a:cs typeface="Arial MT"/>
              </a:rPr>
              <a:t>is</a:t>
            </a:r>
            <a:r>
              <a:rPr lang="en-US" sz="2800" spc="-15" dirty="0">
                <a:latin typeface="Arial MT"/>
                <a:cs typeface="Arial MT"/>
              </a:rPr>
              <a:t> </a:t>
            </a:r>
            <a:r>
              <a:rPr lang="en-US" sz="2800" spc="-5" dirty="0">
                <a:latin typeface="Arial MT"/>
                <a:cs typeface="Arial MT"/>
              </a:rPr>
              <a:t>turned</a:t>
            </a:r>
            <a:r>
              <a:rPr lang="en-US" sz="2800" spc="-15" dirty="0">
                <a:latin typeface="Arial MT"/>
                <a:cs typeface="Arial MT"/>
              </a:rPr>
              <a:t> </a:t>
            </a:r>
            <a:r>
              <a:rPr lang="en-US" sz="2800" spc="-5" dirty="0">
                <a:latin typeface="Arial MT"/>
                <a:cs typeface="Arial MT"/>
              </a:rPr>
              <a:t>on</a:t>
            </a:r>
            <a:endParaRPr lang="en-US" sz="2800" dirty="0">
              <a:latin typeface="Arial MT"/>
              <a:cs typeface="Arial MT"/>
            </a:endParaRPr>
          </a:p>
          <a:p>
            <a:pPr marL="388620" marR="45085" lvl="1">
              <a:lnSpc>
                <a:spcPts val="3340"/>
              </a:lnSpc>
              <a:spcBef>
                <a:spcPts val="670"/>
              </a:spcBef>
              <a:buClr>
                <a:srgbClr val="78B146"/>
              </a:buClr>
              <a:tabLst>
                <a:tab pos="694690" algn="l"/>
              </a:tabLst>
            </a:pPr>
            <a:r>
              <a:rPr sz="2800" spc="-5" dirty="0">
                <a:latin typeface="Arial MT"/>
                <a:cs typeface="Arial MT"/>
              </a:rPr>
              <a:t>Transfers</a:t>
            </a:r>
            <a:r>
              <a:rPr sz="2800" spc="-30" dirty="0">
                <a:latin typeface="Arial MT"/>
                <a:cs typeface="Arial MT"/>
              </a:rPr>
              <a:t> </a:t>
            </a:r>
            <a:r>
              <a:rPr sz="2800" spc="-5" dirty="0">
                <a:latin typeface="Arial MT"/>
                <a:cs typeface="Arial MT"/>
              </a:rPr>
              <a:t>operating</a:t>
            </a:r>
            <a:r>
              <a:rPr sz="2800" spc="-20" dirty="0">
                <a:latin typeface="Arial MT"/>
                <a:cs typeface="Arial MT"/>
              </a:rPr>
              <a:t> </a:t>
            </a:r>
            <a:r>
              <a:rPr sz="2800" dirty="0">
                <a:latin typeface="Arial MT"/>
                <a:cs typeface="Arial MT"/>
              </a:rPr>
              <a:t>system</a:t>
            </a:r>
            <a:r>
              <a:rPr sz="2800" spc="-25" dirty="0">
                <a:latin typeface="Arial MT"/>
                <a:cs typeface="Arial MT"/>
              </a:rPr>
              <a:t> </a:t>
            </a:r>
            <a:r>
              <a:rPr sz="2800" spc="-5" dirty="0">
                <a:latin typeface="Arial MT"/>
                <a:cs typeface="Arial MT"/>
              </a:rPr>
              <a:t>from</a:t>
            </a:r>
            <a:r>
              <a:rPr sz="2800" spc="-25" dirty="0">
                <a:latin typeface="Arial MT"/>
                <a:cs typeface="Arial MT"/>
              </a:rPr>
              <a:t> </a:t>
            </a:r>
            <a:r>
              <a:rPr sz="2800" dirty="0">
                <a:latin typeface="Arial MT"/>
                <a:cs typeface="Arial MT"/>
              </a:rPr>
              <a:t>mass</a:t>
            </a:r>
            <a:r>
              <a:rPr sz="2800" spc="-20" dirty="0">
                <a:latin typeface="Arial MT"/>
                <a:cs typeface="Arial MT"/>
              </a:rPr>
              <a:t> </a:t>
            </a:r>
            <a:r>
              <a:rPr sz="2800" dirty="0">
                <a:latin typeface="Arial MT"/>
                <a:cs typeface="Arial MT"/>
              </a:rPr>
              <a:t>storage </a:t>
            </a:r>
            <a:r>
              <a:rPr sz="2800" spc="-765" dirty="0">
                <a:latin typeface="Arial MT"/>
                <a:cs typeface="Arial MT"/>
              </a:rPr>
              <a:t> </a:t>
            </a:r>
            <a:r>
              <a:rPr sz="2800" spc="-5" dirty="0">
                <a:latin typeface="Arial MT"/>
                <a:cs typeface="Arial MT"/>
              </a:rPr>
              <a:t>to</a:t>
            </a:r>
            <a:r>
              <a:rPr sz="2800" spc="-15" dirty="0">
                <a:latin typeface="Arial MT"/>
                <a:cs typeface="Arial MT"/>
              </a:rPr>
              <a:t> </a:t>
            </a:r>
            <a:r>
              <a:rPr sz="2800" dirty="0">
                <a:latin typeface="Arial MT"/>
                <a:cs typeface="Arial MT"/>
              </a:rPr>
              <a:t>main</a:t>
            </a:r>
            <a:r>
              <a:rPr sz="2800" spc="-5" dirty="0">
                <a:latin typeface="Arial MT"/>
                <a:cs typeface="Arial MT"/>
              </a:rPr>
              <a:t> </a:t>
            </a:r>
            <a:r>
              <a:rPr sz="2800" dirty="0">
                <a:latin typeface="Arial MT"/>
                <a:cs typeface="Arial MT"/>
              </a:rPr>
              <a:t>memory</a:t>
            </a:r>
            <a:endParaRPr lang="en-GB" sz="2800" dirty="0">
              <a:latin typeface="Arial MT"/>
              <a:cs typeface="Arial MT"/>
            </a:endParaRPr>
          </a:p>
          <a:p>
            <a:pPr marL="388620" marR="45085" lvl="1">
              <a:lnSpc>
                <a:spcPts val="3340"/>
              </a:lnSpc>
              <a:spcBef>
                <a:spcPts val="670"/>
              </a:spcBef>
              <a:buClr>
                <a:srgbClr val="78B146"/>
              </a:buClr>
              <a:tabLst>
                <a:tab pos="694690" algn="l"/>
              </a:tabLst>
            </a:pPr>
            <a:r>
              <a:rPr sz="2800" spc="-10" dirty="0">
                <a:latin typeface="Arial MT"/>
                <a:cs typeface="Arial MT"/>
              </a:rPr>
              <a:t>Executes</a:t>
            </a:r>
            <a:r>
              <a:rPr sz="2800" spc="-25" dirty="0">
                <a:latin typeface="Arial MT"/>
                <a:cs typeface="Arial MT"/>
              </a:rPr>
              <a:t> </a:t>
            </a:r>
            <a:r>
              <a:rPr sz="2800" spc="-5" dirty="0">
                <a:latin typeface="Arial MT"/>
                <a:cs typeface="Arial MT"/>
              </a:rPr>
              <a:t>jump</a:t>
            </a:r>
            <a:r>
              <a:rPr sz="2800" spc="-20" dirty="0">
                <a:latin typeface="Arial MT"/>
                <a:cs typeface="Arial MT"/>
              </a:rPr>
              <a:t> </a:t>
            </a:r>
            <a:r>
              <a:rPr sz="2800" spc="-5" dirty="0">
                <a:latin typeface="Arial MT"/>
                <a:cs typeface="Arial MT"/>
              </a:rPr>
              <a:t>to</a:t>
            </a:r>
            <a:r>
              <a:rPr sz="2800" spc="-25" dirty="0">
                <a:latin typeface="Arial MT"/>
                <a:cs typeface="Arial MT"/>
              </a:rPr>
              <a:t> </a:t>
            </a:r>
            <a:r>
              <a:rPr sz="2800" spc="-5" dirty="0">
                <a:latin typeface="Arial MT"/>
                <a:cs typeface="Arial MT"/>
              </a:rPr>
              <a:t>operating</a:t>
            </a:r>
            <a:r>
              <a:rPr sz="2800" spc="-20" dirty="0">
                <a:latin typeface="Arial MT"/>
                <a:cs typeface="Arial MT"/>
              </a:rPr>
              <a:t> </a:t>
            </a:r>
            <a:r>
              <a:rPr sz="2800" dirty="0">
                <a:latin typeface="Arial MT"/>
                <a:cs typeface="Arial MT"/>
              </a:rPr>
              <a:t>system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340486"/>
            <a:ext cx="6822440" cy="574040"/>
          </a:xfrm>
          <a:prstGeom prst="rect">
            <a:avLst/>
          </a:prstGeom>
        </p:spPr>
        <p:txBody>
          <a:bodyPr vert="horz" wrap="square" lIns="0" tIns="12700" rIns="0" bIns="0" rtlCol="0">
            <a:spAutoFit/>
          </a:bodyPr>
          <a:lstStyle/>
          <a:p>
            <a:pPr marL="12700">
              <a:lnSpc>
                <a:spcPct val="100000"/>
              </a:lnSpc>
              <a:spcBef>
                <a:spcPts val="100"/>
              </a:spcBef>
              <a:tabLst>
                <a:tab pos="2324100" algn="l"/>
              </a:tabLst>
            </a:pPr>
            <a:r>
              <a:rPr b="0" spc="-10" dirty="0">
                <a:latin typeface="Arial MT"/>
                <a:cs typeface="Arial MT"/>
              </a:rPr>
              <a:t>Figure </a:t>
            </a:r>
            <a:r>
              <a:rPr b="0" spc="-5" dirty="0">
                <a:latin typeface="Arial MT"/>
                <a:cs typeface="Arial MT"/>
              </a:rPr>
              <a:t>3.5	</a:t>
            </a:r>
            <a:r>
              <a:rPr spc="-10" dirty="0"/>
              <a:t>The</a:t>
            </a:r>
            <a:r>
              <a:rPr spc="-45" dirty="0"/>
              <a:t> </a:t>
            </a:r>
            <a:r>
              <a:rPr spc="-10" dirty="0"/>
              <a:t>booting</a:t>
            </a:r>
            <a:r>
              <a:rPr spc="-45" dirty="0"/>
              <a:t> </a:t>
            </a:r>
            <a:r>
              <a:rPr spc="-5" dirty="0"/>
              <a:t>process</a:t>
            </a:r>
          </a:p>
        </p:txBody>
      </p:sp>
      <p:pic>
        <p:nvPicPr>
          <p:cNvPr id="3" name="object 3"/>
          <p:cNvPicPr/>
          <p:nvPr/>
        </p:nvPicPr>
        <p:blipFill>
          <a:blip r:embed="rId2" cstate="print"/>
          <a:stretch>
            <a:fillRect/>
          </a:stretch>
        </p:blipFill>
        <p:spPr>
          <a:xfrm>
            <a:off x="169862" y="2011362"/>
            <a:ext cx="8655049" cy="3292474"/>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17</a:t>
            </a:fld>
            <a:endParaRPr spc="-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18</a:t>
            </a:fld>
            <a:endParaRPr spc="-5" dirty="0"/>
          </a:p>
        </p:txBody>
      </p:sp>
      <p:sp>
        <p:nvSpPr>
          <p:cNvPr id="2" name="object 2"/>
          <p:cNvSpPr txBox="1">
            <a:spLocks noGrp="1"/>
          </p:cNvSpPr>
          <p:nvPr>
            <p:ph type="title"/>
          </p:nvPr>
        </p:nvSpPr>
        <p:spPr>
          <a:xfrm>
            <a:off x="530225" y="340486"/>
            <a:ext cx="2309495" cy="574040"/>
          </a:xfrm>
          <a:prstGeom prst="rect">
            <a:avLst/>
          </a:prstGeom>
        </p:spPr>
        <p:txBody>
          <a:bodyPr vert="horz" wrap="square" lIns="0" tIns="12700" rIns="0" bIns="0" rtlCol="0">
            <a:spAutoFit/>
          </a:bodyPr>
          <a:lstStyle/>
          <a:p>
            <a:pPr marL="12700">
              <a:lnSpc>
                <a:spcPct val="100000"/>
              </a:lnSpc>
              <a:spcBef>
                <a:spcPts val="100"/>
              </a:spcBef>
            </a:pPr>
            <a:r>
              <a:rPr spc="-5" dirty="0"/>
              <a:t>Processes</a:t>
            </a:r>
          </a:p>
        </p:txBody>
      </p:sp>
      <p:sp>
        <p:nvSpPr>
          <p:cNvPr id="3" name="object 3"/>
          <p:cNvSpPr txBox="1"/>
          <p:nvPr/>
        </p:nvSpPr>
        <p:spPr>
          <a:xfrm>
            <a:off x="591180" y="1609344"/>
            <a:ext cx="6920865" cy="3545204"/>
          </a:xfrm>
          <a:prstGeom prst="rect">
            <a:avLst/>
          </a:prstGeom>
        </p:spPr>
        <p:txBody>
          <a:bodyPr vert="horz" wrap="square" lIns="0" tIns="29845" rIns="0" bIns="0" rtlCol="0">
            <a:spAutoFit/>
          </a:bodyPr>
          <a:lstStyle/>
          <a:p>
            <a:pPr marL="294640" marR="95885" indent="-281940">
              <a:lnSpc>
                <a:spcPts val="3829"/>
              </a:lnSpc>
              <a:spcBef>
                <a:spcPts val="235"/>
              </a:spcBef>
              <a:buClr>
                <a:srgbClr val="78B146"/>
              </a:buClr>
              <a:buFont typeface="Times New Roman"/>
              <a:buChar char="•"/>
              <a:tabLst>
                <a:tab pos="294640" algn="l"/>
              </a:tabLst>
            </a:pPr>
            <a:r>
              <a:rPr sz="3200" b="1" spc="-5" dirty="0">
                <a:latin typeface="Arial"/>
                <a:cs typeface="Arial"/>
              </a:rPr>
              <a:t>Process: </a:t>
            </a:r>
            <a:r>
              <a:rPr sz="3200" spc="-10" dirty="0">
                <a:latin typeface="Arial MT"/>
                <a:cs typeface="Arial MT"/>
              </a:rPr>
              <a:t>The </a:t>
            </a:r>
            <a:r>
              <a:rPr sz="3200" spc="-5" dirty="0">
                <a:latin typeface="Arial MT"/>
                <a:cs typeface="Arial MT"/>
              </a:rPr>
              <a:t>activity of executing </a:t>
            </a:r>
            <a:r>
              <a:rPr sz="3200" dirty="0">
                <a:latin typeface="Arial MT"/>
                <a:cs typeface="Arial MT"/>
              </a:rPr>
              <a:t>a </a:t>
            </a:r>
            <a:r>
              <a:rPr sz="3200" spc="-875" dirty="0">
                <a:latin typeface="Arial MT"/>
                <a:cs typeface="Arial MT"/>
              </a:rPr>
              <a:t> </a:t>
            </a:r>
            <a:r>
              <a:rPr sz="3200" spc="-5" dirty="0">
                <a:latin typeface="Arial MT"/>
                <a:cs typeface="Arial MT"/>
              </a:rPr>
              <a:t>program</a:t>
            </a:r>
            <a:endParaRPr sz="3200">
              <a:latin typeface="Arial MT"/>
              <a:cs typeface="Arial MT"/>
            </a:endParaRPr>
          </a:p>
          <a:p>
            <a:pPr marL="294640" marR="5080" indent="-281940">
              <a:lnSpc>
                <a:spcPct val="100499"/>
              </a:lnSpc>
              <a:spcBef>
                <a:spcPts val="475"/>
              </a:spcBef>
              <a:buClr>
                <a:srgbClr val="78B146"/>
              </a:buClr>
              <a:buFont typeface="Times New Roman"/>
              <a:buChar char="•"/>
              <a:tabLst>
                <a:tab pos="294640" algn="l"/>
              </a:tabLst>
            </a:pPr>
            <a:r>
              <a:rPr sz="3200" b="1" spc="-10" dirty="0">
                <a:latin typeface="Arial"/>
                <a:cs typeface="Arial"/>
              </a:rPr>
              <a:t>Process </a:t>
            </a:r>
            <a:r>
              <a:rPr sz="3200" b="1" spc="-5" dirty="0">
                <a:latin typeface="Arial"/>
                <a:cs typeface="Arial"/>
              </a:rPr>
              <a:t>State: </a:t>
            </a:r>
            <a:r>
              <a:rPr sz="3200" spc="-5" dirty="0">
                <a:latin typeface="Arial MT"/>
                <a:cs typeface="Arial MT"/>
              </a:rPr>
              <a:t>Current </a:t>
            </a:r>
            <a:r>
              <a:rPr sz="3200" dirty="0">
                <a:latin typeface="Arial MT"/>
                <a:cs typeface="Arial MT"/>
              </a:rPr>
              <a:t>status </a:t>
            </a:r>
            <a:r>
              <a:rPr sz="3200" spc="-5" dirty="0">
                <a:latin typeface="Arial MT"/>
                <a:cs typeface="Arial MT"/>
              </a:rPr>
              <a:t>of </a:t>
            </a:r>
            <a:r>
              <a:rPr sz="3200" spc="-10" dirty="0">
                <a:latin typeface="Arial MT"/>
                <a:cs typeface="Arial MT"/>
              </a:rPr>
              <a:t>the </a:t>
            </a:r>
            <a:r>
              <a:rPr sz="3200" spc="-875" dirty="0">
                <a:latin typeface="Arial MT"/>
                <a:cs typeface="Arial MT"/>
              </a:rPr>
              <a:t> </a:t>
            </a:r>
            <a:r>
              <a:rPr sz="3200" spc="-5" dirty="0">
                <a:latin typeface="Arial MT"/>
                <a:cs typeface="Arial MT"/>
              </a:rPr>
              <a:t>activity</a:t>
            </a:r>
            <a:endParaRPr sz="3200">
              <a:latin typeface="Arial MT"/>
              <a:cs typeface="Arial MT"/>
            </a:endParaRPr>
          </a:p>
          <a:p>
            <a:pPr marL="694690" lvl="1" indent="-306070">
              <a:lnSpc>
                <a:spcPct val="100000"/>
              </a:lnSpc>
              <a:spcBef>
                <a:spcPts val="560"/>
              </a:spcBef>
              <a:buClr>
                <a:srgbClr val="78B146"/>
              </a:buClr>
              <a:buChar char="–"/>
              <a:tabLst>
                <a:tab pos="694690" algn="l"/>
              </a:tabLst>
            </a:pPr>
            <a:r>
              <a:rPr sz="2800" spc="-10" dirty="0">
                <a:latin typeface="Arial MT"/>
                <a:cs typeface="Arial MT"/>
              </a:rPr>
              <a:t>Program</a:t>
            </a:r>
            <a:r>
              <a:rPr sz="2800" spc="-55" dirty="0">
                <a:latin typeface="Arial MT"/>
                <a:cs typeface="Arial MT"/>
              </a:rPr>
              <a:t> </a:t>
            </a:r>
            <a:r>
              <a:rPr sz="2800" dirty="0">
                <a:latin typeface="Arial MT"/>
                <a:cs typeface="Arial MT"/>
              </a:rPr>
              <a:t>counter</a:t>
            </a:r>
            <a:endParaRPr sz="2800">
              <a:latin typeface="Arial MT"/>
              <a:cs typeface="Arial MT"/>
            </a:endParaRPr>
          </a:p>
          <a:p>
            <a:pPr marL="694690" lvl="1" indent="-306070">
              <a:lnSpc>
                <a:spcPct val="100000"/>
              </a:lnSpc>
              <a:spcBef>
                <a:spcPts val="540"/>
              </a:spcBef>
              <a:buClr>
                <a:srgbClr val="78B146"/>
              </a:buClr>
              <a:buChar char="–"/>
              <a:tabLst>
                <a:tab pos="694690" algn="l"/>
              </a:tabLst>
            </a:pPr>
            <a:r>
              <a:rPr sz="2800" spc="-5" dirty="0">
                <a:latin typeface="Arial MT"/>
                <a:cs typeface="Arial MT"/>
              </a:rPr>
              <a:t>General</a:t>
            </a:r>
            <a:r>
              <a:rPr sz="2800" spc="-40" dirty="0">
                <a:latin typeface="Arial MT"/>
                <a:cs typeface="Arial MT"/>
              </a:rPr>
              <a:t> </a:t>
            </a:r>
            <a:r>
              <a:rPr sz="2800" spc="-5" dirty="0">
                <a:latin typeface="Arial MT"/>
                <a:cs typeface="Arial MT"/>
              </a:rPr>
              <a:t>purpose</a:t>
            </a:r>
            <a:r>
              <a:rPr sz="2800" spc="-35" dirty="0">
                <a:latin typeface="Arial MT"/>
                <a:cs typeface="Arial MT"/>
              </a:rPr>
              <a:t> </a:t>
            </a:r>
            <a:r>
              <a:rPr sz="2800" dirty="0">
                <a:latin typeface="Arial MT"/>
                <a:cs typeface="Arial MT"/>
              </a:rPr>
              <a:t>registers</a:t>
            </a:r>
            <a:endParaRPr sz="2800">
              <a:latin typeface="Arial MT"/>
              <a:cs typeface="Arial MT"/>
            </a:endParaRPr>
          </a:p>
          <a:p>
            <a:pPr marL="694690" lvl="1" indent="-306070">
              <a:lnSpc>
                <a:spcPct val="100000"/>
              </a:lnSpc>
              <a:spcBef>
                <a:spcPts val="540"/>
              </a:spcBef>
              <a:buClr>
                <a:srgbClr val="78B146"/>
              </a:buClr>
              <a:buChar char="–"/>
              <a:tabLst>
                <a:tab pos="694690" algn="l"/>
              </a:tabLst>
            </a:pPr>
            <a:r>
              <a:rPr sz="2800" spc="-5" dirty="0">
                <a:latin typeface="Arial MT"/>
                <a:cs typeface="Arial MT"/>
              </a:rPr>
              <a:t>Related</a:t>
            </a:r>
            <a:r>
              <a:rPr sz="2800" spc="-25" dirty="0">
                <a:latin typeface="Arial MT"/>
                <a:cs typeface="Arial MT"/>
              </a:rPr>
              <a:t> </a:t>
            </a:r>
            <a:r>
              <a:rPr sz="2800" spc="-5" dirty="0">
                <a:latin typeface="Arial MT"/>
                <a:cs typeface="Arial MT"/>
              </a:rPr>
              <a:t>portion</a:t>
            </a:r>
            <a:r>
              <a:rPr sz="2800" spc="-20" dirty="0">
                <a:latin typeface="Arial MT"/>
                <a:cs typeface="Arial MT"/>
              </a:rPr>
              <a:t> </a:t>
            </a:r>
            <a:r>
              <a:rPr sz="2800" spc="-5" dirty="0">
                <a:latin typeface="Arial MT"/>
                <a:cs typeface="Arial MT"/>
              </a:rPr>
              <a:t>of</a:t>
            </a:r>
            <a:r>
              <a:rPr sz="2800" spc="-20" dirty="0">
                <a:latin typeface="Arial MT"/>
                <a:cs typeface="Arial MT"/>
              </a:rPr>
              <a:t> </a:t>
            </a:r>
            <a:r>
              <a:rPr sz="2800" dirty="0">
                <a:latin typeface="Arial MT"/>
                <a:cs typeface="Arial MT"/>
              </a:rPr>
              <a:t>main</a:t>
            </a:r>
            <a:r>
              <a:rPr sz="2800" spc="-25" dirty="0">
                <a:latin typeface="Arial MT"/>
                <a:cs typeface="Arial MT"/>
              </a:rPr>
              <a:t> </a:t>
            </a:r>
            <a:r>
              <a:rPr sz="2800" dirty="0">
                <a:latin typeface="Arial MT"/>
                <a:cs typeface="Arial MT"/>
              </a:rPr>
              <a:t>memory</a:t>
            </a:r>
            <a:endParaRPr sz="280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19</a:t>
            </a:fld>
            <a:endParaRPr spc="-5" dirty="0"/>
          </a:p>
        </p:txBody>
      </p:sp>
      <p:sp>
        <p:nvSpPr>
          <p:cNvPr id="2" name="object 2"/>
          <p:cNvSpPr txBox="1">
            <a:spLocks noGrp="1"/>
          </p:cNvSpPr>
          <p:nvPr>
            <p:ph type="title"/>
          </p:nvPr>
        </p:nvSpPr>
        <p:spPr>
          <a:xfrm>
            <a:off x="530225" y="340486"/>
            <a:ext cx="5149850" cy="574040"/>
          </a:xfrm>
          <a:prstGeom prst="rect">
            <a:avLst/>
          </a:prstGeom>
        </p:spPr>
        <p:txBody>
          <a:bodyPr vert="horz" wrap="square" lIns="0" tIns="12700" rIns="0" bIns="0" rtlCol="0">
            <a:spAutoFit/>
          </a:bodyPr>
          <a:lstStyle/>
          <a:p>
            <a:pPr marL="12700">
              <a:lnSpc>
                <a:spcPct val="100000"/>
              </a:lnSpc>
              <a:spcBef>
                <a:spcPts val="100"/>
              </a:spcBef>
            </a:pPr>
            <a:r>
              <a:rPr spc="-10" dirty="0"/>
              <a:t>Process</a:t>
            </a:r>
            <a:r>
              <a:rPr spc="-95" dirty="0"/>
              <a:t> </a:t>
            </a:r>
            <a:r>
              <a:rPr spc="-5" dirty="0"/>
              <a:t>Administration</a:t>
            </a:r>
          </a:p>
        </p:txBody>
      </p:sp>
      <p:sp>
        <p:nvSpPr>
          <p:cNvPr id="3" name="object 3"/>
          <p:cNvSpPr txBox="1"/>
          <p:nvPr/>
        </p:nvSpPr>
        <p:spPr>
          <a:xfrm>
            <a:off x="591180" y="1609344"/>
            <a:ext cx="8044180" cy="4462119"/>
          </a:xfrm>
          <a:prstGeom prst="rect">
            <a:avLst/>
          </a:prstGeom>
        </p:spPr>
        <p:txBody>
          <a:bodyPr vert="horz" wrap="square" lIns="0" tIns="29845" rIns="0" bIns="0" rtlCol="0">
            <a:spAutoFit/>
          </a:bodyPr>
          <a:lstStyle/>
          <a:p>
            <a:pPr marL="294640" marR="658495" indent="-281940">
              <a:lnSpc>
                <a:spcPts val="3829"/>
              </a:lnSpc>
              <a:spcBef>
                <a:spcPts val="235"/>
              </a:spcBef>
              <a:buClr>
                <a:srgbClr val="78B146"/>
              </a:buClr>
              <a:buFont typeface="Times New Roman"/>
              <a:buChar char="•"/>
              <a:tabLst>
                <a:tab pos="294640" algn="l"/>
              </a:tabLst>
            </a:pPr>
            <a:r>
              <a:rPr sz="3200" b="1" spc="-5" dirty="0">
                <a:latin typeface="Arial"/>
                <a:cs typeface="Arial"/>
              </a:rPr>
              <a:t>Scheduler: </a:t>
            </a:r>
            <a:r>
              <a:rPr sz="3200" spc="-10" dirty="0">
                <a:latin typeface="Arial MT"/>
                <a:cs typeface="Arial MT"/>
              </a:rPr>
              <a:t>Adds </a:t>
            </a:r>
            <a:r>
              <a:rPr sz="3200" spc="-5" dirty="0">
                <a:latin typeface="Arial MT"/>
                <a:cs typeface="Arial MT"/>
              </a:rPr>
              <a:t>new processes to </a:t>
            </a:r>
            <a:r>
              <a:rPr sz="3200" spc="-10" dirty="0">
                <a:latin typeface="Arial MT"/>
                <a:cs typeface="Arial MT"/>
              </a:rPr>
              <a:t>the </a:t>
            </a:r>
            <a:r>
              <a:rPr sz="3200" spc="-875" dirty="0">
                <a:latin typeface="Arial MT"/>
                <a:cs typeface="Arial MT"/>
              </a:rPr>
              <a:t> </a:t>
            </a:r>
            <a:r>
              <a:rPr sz="3200" spc="-5" dirty="0">
                <a:latin typeface="Arial MT"/>
                <a:cs typeface="Arial MT"/>
              </a:rPr>
              <a:t>process </a:t>
            </a:r>
            <a:r>
              <a:rPr sz="3200" spc="-10" dirty="0">
                <a:latin typeface="Arial MT"/>
                <a:cs typeface="Arial MT"/>
              </a:rPr>
              <a:t>table </a:t>
            </a:r>
            <a:r>
              <a:rPr sz="3200" spc="-5" dirty="0">
                <a:latin typeface="Arial MT"/>
                <a:cs typeface="Arial MT"/>
              </a:rPr>
              <a:t>and removes </a:t>
            </a:r>
            <a:r>
              <a:rPr sz="3200" dirty="0">
                <a:latin typeface="Arial MT"/>
                <a:cs typeface="Arial MT"/>
              </a:rPr>
              <a:t>completed </a:t>
            </a:r>
            <a:r>
              <a:rPr sz="3200" spc="5" dirty="0">
                <a:latin typeface="Arial MT"/>
                <a:cs typeface="Arial MT"/>
              </a:rPr>
              <a:t> </a:t>
            </a:r>
            <a:r>
              <a:rPr sz="3200" spc="-5" dirty="0">
                <a:latin typeface="Arial MT"/>
                <a:cs typeface="Arial MT"/>
              </a:rPr>
              <a:t>processes</a:t>
            </a:r>
            <a:r>
              <a:rPr sz="3200" spc="-10" dirty="0">
                <a:latin typeface="Arial MT"/>
                <a:cs typeface="Arial MT"/>
              </a:rPr>
              <a:t> from</a:t>
            </a:r>
            <a:r>
              <a:rPr sz="3200" spc="-15" dirty="0">
                <a:latin typeface="Arial MT"/>
                <a:cs typeface="Arial MT"/>
              </a:rPr>
              <a:t> </a:t>
            </a:r>
            <a:r>
              <a:rPr sz="3200" spc="-10" dirty="0">
                <a:latin typeface="Arial MT"/>
                <a:cs typeface="Arial MT"/>
              </a:rPr>
              <a:t>the</a:t>
            </a:r>
            <a:r>
              <a:rPr sz="3200" spc="-15" dirty="0">
                <a:latin typeface="Arial MT"/>
                <a:cs typeface="Arial MT"/>
              </a:rPr>
              <a:t> </a:t>
            </a:r>
            <a:r>
              <a:rPr sz="3200" spc="-5" dirty="0">
                <a:latin typeface="Arial MT"/>
                <a:cs typeface="Arial MT"/>
              </a:rPr>
              <a:t>process</a:t>
            </a:r>
            <a:r>
              <a:rPr sz="3200" spc="-10" dirty="0">
                <a:latin typeface="Arial MT"/>
                <a:cs typeface="Arial MT"/>
              </a:rPr>
              <a:t> </a:t>
            </a:r>
            <a:r>
              <a:rPr sz="3200" spc="-5" dirty="0">
                <a:latin typeface="Arial MT"/>
                <a:cs typeface="Arial MT"/>
              </a:rPr>
              <a:t>table</a:t>
            </a:r>
            <a:endParaRPr sz="3200" dirty="0">
              <a:latin typeface="Arial MT"/>
              <a:cs typeface="Arial MT"/>
            </a:endParaRPr>
          </a:p>
          <a:p>
            <a:pPr marL="294640" marR="5080" indent="-281940">
              <a:lnSpc>
                <a:spcPct val="100499"/>
              </a:lnSpc>
              <a:spcBef>
                <a:spcPts val="470"/>
              </a:spcBef>
              <a:buClr>
                <a:srgbClr val="78B146"/>
              </a:buClr>
              <a:buFont typeface="Times New Roman"/>
              <a:buChar char="•"/>
              <a:tabLst>
                <a:tab pos="294640" algn="l"/>
              </a:tabLst>
            </a:pPr>
            <a:r>
              <a:rPr sz="3200" b="1" spc="-5" dirty="0">
                <a:latin typeface="Arial"/>
                <a:cs typeface="Arial"/>
              </a:rPr>
              <a:t>Dispatcher: </a:t>
            </a:r>
            <a:r>
              <a:rPr lang="en-US" sz="3200" spc="-5" dirty="0">
                <a:latin typeface="Arial MT"/>
                <a:cs typeface="Arial MT"/>
              </a:rPr>
              <a:t>A dispatcher refers to a module that provides the control of the CPU to that process that gets selected by the short term-scheduler. </a:t>
            </a:r>
            <a:endParaRPr sz="3200" dirty="0">
              <a:latin typeface="Arial MT"/>
              <a:cs typeface="Arial MT"/>
            </a:endParaRPr>
          </a:p>
          <a:p>
            <a:pPr marL="694690" marR="1024255" indent="-306070">
              <a:lnSpc>
                <a:spcPts val="3340"/>
              </a:lnSpc>
              <a:spcBef>
                <a:spcPts val="680"/>
              </a:spcBef>
            </a:pPr>
            <a:r>
              <a:rPr sz="2800" dirty="0">
                <a:solidFill>
                  <a:srgbClr val="78B146"/>
                </a:solidFill>
                <a:latin typeface="Arial MT"/>
                <a:cs typeface="Arial MT"/>
              </a:rPr>
              <a:t>– </a:t>
            </a:r>
            <a:r>
              <a:rPr sz="2800" spc="-5" dirty="0">
                <a:latin typeface="Arial MT"/>
                <a:cs typeface="Arial MT"/>
              </a:rPr>
              <a:t>The end of </a:t>
            </a:r>
            <a:r>
              <a:rPr sz="2800" dirty="0">
                <a:latin typeface="Arial MT"/>
                <a:cs typeface="Arial MT"/>
              </a:rPr>
              <a:t>a </a:t>
            </a:r>
            <a:r>
              <a:rPr sz="2800" spc="-5" dirty="0">
                <a:latin typeface="Arial MT"/>
                <a:cs typeface="Arial MT"/>
              </a:rPr>
              <a:t>time </a:t>
            </a:r>
            <a:r>
              <a:rPr sz="2800" dirty="0">
                <a:latin typeface="Arial MT"/>
                <a:cs typeface="Arial MT"/>
              </a:rPr>
              <a:t>slice </a:t>
            </a:r>
            <a:r>
              <a:rPr sz="2800" spc="-5" dirty="0">
                <a:latin typeface="Arial MT"/>
                <a:cs typeface="Arial MT"/>
              </a:rPr>
              <a:t>is </a:t>
            </a:r>
            <a:r>
              <a:rPr sz="2800" dirty="0">
                <a:latin typeface="Arial MT"/>
                <a:cs typeface="Arial MT"/>
              </a:rPr>
              <a:t>signaled </a:t>
            </a:r>
            <a:r>
              <a:rPr sz="2800" spc="-5" dirty="0">
                <a:latin typeface="Arial MT"/>
                <a:cs typeface="Arial MT"/>
              </a:rPr>
              <a:t>by an </a:t>
            </a:r>
            <a:r>
              <a:rPr sz="2800" spc="-765" dirty="0">
                <a:latin typeface="Arial MT"/>
                <a:cs typeface="Arial MT"/>
              </a:rPr>
              <a:t> </a:t>
            </a:r>
            <a:r>
              <a:rPr sz="2800" spc="-5" dirty="0">
                <a:latin typeface="Arial MT"/>
                <a:cs typeface="Arial MT"/>
              </a:rPr>
              <a:t>interrupt.</a:t>
            </a:r>
            <a:endParaRPr sz="2800" dirty="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2</a:t>
            </a:fld>
            <a:endParaRPr spc="-5" dirty="0"/>
          </a:p>
        </p:txBody>
      </p:sp>
      <p:sp>
        <p:nvSpPr>
          <p:cNvPr id="2" name="object 2"/>
          <p:cNvSpPr txBox="1">
            <a:spLocks noGrp="1"/>
          </p:cNvSpPr>
          <p:nvPr>
            <p:ph type="title"/>
          </p:nvPr>
        </p:nvSpPr>
        <p:spPr>
          <a:xfrm>
            <a:off x="530225" y="340486"/>
            <a:ext cx="6694805" cy="574040"/>
          </a:xfrm>
          <a:prstGeom prst="rect">
            <a:avLst/>
          </a:prstGeom>
        </p:spPr>
        <p:txBody>
          <a:bodyPr vert="horz" wrap="square" lIns="0" tIns="12700" rIns="0" bIns="0" rtlCol="0">
            <a:spAutoFit/>
          </a:bodyPr>
          <a:lstStyle/>
          <a:p>
            <a:pPr marL="12700">
              <a:lnSpc>
                <a:spcPct val="100000"/>
              </a:lnSpc>
              <a:spcBef>
                <a:spcPts val="100"/>
              </a:spcBef>
              <a:tabLst>
                <a:tab pos="2524760" algn="l"/>
              </a:tabLst>
            </a:pPr>
            <a:r>
              <a:rPr spc="-5" dirty="0"/>
              <a:t>Chapter 3:	</a:t>
            </a:r>
            <a:r>
              <a:rPr spc="-10" dirty="0"/>
              <a:t>Operating</a:t>
            </a:r>
            <a:r>
              <a:rPr spc="-85" dirty="0"/>
              <a:t> </a:t>
            </a:r>
            <a:r>
              <a:rPr spc="-5" dirty="0"/>
              <a:t>Systems</a:t>
            </a:r>
          </a:p>
        </p:txBody>
      </p:sp>
      <p:sp>
        <p:nvSpPr>
          <p:cNvPr id="3" name="object 3"/>
          <p:cNvSpPr txBox="1">
            <a:spLocks noGrp="1"/>
          </p:cNvSpPr>
          <p:nvPr>
            <p:ph type="body" idx="1"/>
          </p:nvPr>
        </p:nvSpPr>
        <p:spPr>
          <a:prstGeom prst="rect">
            <a:avLst/>
          </a:prstGeom>
        </p:spPr>
        <p:txBody>
          <a:bodyPr vert="horz" wrap="square" lIns="0" tIns="92075" rIns="0" bIns="0" rtlCol="0">
            <a:spAutoFit/>
          </a:bodyPr>
          <a:lstStyle/>
          <a:p>
            <a:pPr marL="297180" indent="-281940">
              <a:lnSpc>
                <a:spcPct val="100000"/>
              </a:lnSpc>
              <a:spcBef>
                <a:spcPts val="725"/>
              </a:spcBef>
              <a:buClr>
                <a:srgbClr val="78B146"/>
              </a:buClr>
              <a:buFont typeface="Times New Roman"/>
              <a:buChar char="•"/>
              <a:tabLst>
                <a:tab pos="297815" algn="l"/>
              </a:tabLst>
            </a:pPr>
            <a:r>
              <a:rPr spc="-5" dirty="0"/>
              <a:t>3.1</a:t>
            </a:r>
            <a:r>
              <a:rPr spc="-20" dirty="0"/>
              <a:t> </a:t>
            </a:r>
            <a:r>
              <a:rPr spc="-10" dirty="0"/>
              <a:t>The</a:t>
            </a:r>
            <a:r>
              <a:rPr spc="-20" dirty="0"/>
              <a:t> </a:t>
            </a:r>
            <a:r>
              <a:rPr spc="-5" dirty="0"/>
              <a:t>History</a:t>
            </a:r>
            <a:r>
              <a:rPr spc="-15" dirty="0"/>
              <a:t> </a:t>
            </a:r>
            <a:r>
              <a:rPr spc="-5" dirty="0"/>
              <a:t>of</a:t>
            </a:r>
            <a:r>
              <a:rPr spc="-15" dirty="0"/>
              <a:t> </a:t>
            </a:r>
            <a:r>
              <a:rPr spc="-10" dirty="0"/>
              <a:t>Operating</a:t>
            </a:r>
            <a:r>
              <a:rPr spc="-20" dirty="0"/>
              <a:t> </a:t>
            </a:r>
            <a:r>
              <a:rPr spc="-5" dirty="0"/>
              <a:t>Systems</a:t>
            </a:r>
          </a:p>
          <a:p>
            <a:pPr marL="297180" indent="-281940">
              <a:lnSpc>
                <a:spcPct val="100000"/>
              </a:lnSpc>
              <a:spcBef>
                <a:spcPts val="625"/>
              </a:spcBef>
              <a:buClr>
                <a:srgbClr val="78B146"/>
              </a:buClr>
              <a:buFont typeface="Times New Roman"/>
              <a:buChar char="•"/>
              <a:tabLst>
                <a:tab pos="297815" algn="l"/>
              </a:tabLst>
            </a:pPr>
            <a:r>
              <a:rPr spc="-5" dirty="0"/>
              <a:t>3.2</a:t>
            </a:r>
            <a:r>
              <a:rPr spc="-25" dirty="0"/>
              <a:t> </a:t>
            </a:r>
            <a:r>
              <a:rPr spc="-10" dirty="0"/>
              <a:t>Operating</a:t>
            </a:r>
            <a:r>
              <a:rPr spc="-30" dirty="0"/>
              <a:t> </a:t>
            </a:r>
            <a:r>
              <a:rPr spc="-10" dirty="0"/>
              <a:t>System</a:t>
            </a:r>
            <a:r>
              <a:rPr spc="-25" dirty="0"/>
              <a:t> </a:t>
            </a:r>
            <a:r>
              <a:rPr spc="-5" dirty="0"/>
              <a:t>Architecture</a:t>
            </a:r>
          </a:p>
          <a:p>
            <a:pPr marL="297180" indent="-281940">
              <a:lnSpc>
                <a:spcPct val="100000"/>
              </a:lnSpc>
              <a:spcBef>
                <a:spcPts val="660"/>
              </a:spcBef>
              <a:buClr>
                <a:srgbClr val="78B146"/>
              </a:buClr>
              <a:buFont typeface="Times New Roman"/>
              <a:buChar char="•"/>
              <a:tabLst>
                <a:tab pos="297815" algn="l"/>
              </a:tabLst>
            </a:pPr>
            <a:r>
              <a:rPr spc="-5" dirty="0"/>
              <a:t>3.3</a:t>
            </a:r>
            <a:r>
              <a:rPr spc="-20" dirty="0"/>
              <a:t> </a:t>
            </a:r>
            <a:r>
              <a:rPr spc="-5" dirty="0"/>
              <a:t>Coordinating</a:t>
            </a:r>
            <a:r>
              <a:rPr spc="-20" dirty="0"/>
              <a:t> </a:t>
            </a:r>
            <a:r>
              <a:rPr spc="-10" dirty="0"/>
              <a:t>the</a:t>
            </a:r>
            <a:r>
              <a:rPr spc="-25" dirty="0"/>
              <a:t> </a:t>
            </a:r>
            <a:r>
              <a:rPr spc="-5" dirty="0"/>
              <a:t>Machine’s</a:t>
            </a:r>
            <a:r>
              <a:rPr spc="-20" dirty="0"/>
              <a:t> </a:t>
            </a:r>
            <a:r>
              <a:rPr spc="-5" dirty="0"/>
              <a:t>Activities</a:t>
            </a:r>
          </a:p>
          <a:p>
            <a:pPr marL="297180" indent="-281940">
              <a:lnSpc>
                <a:spcPct val="100000"/>
              </a:lnSpc>
              <a:spcBef>
                <a:spcPts val="660"/>
              </a:spcBef>
              <a:buClr>
                <a:srgbClr val="78B146"/>
              </a:buClr>
              <a:buFont typeface="Times New Roman"/>
              <a:buChar char="•"/>
              <a:tabLst>
                <a:tab pos="297815" algn="l"/>
              </a:tabLst>
            </a:pPr>
            <a:r>
              <a:rPr spc="-5" dirty="0"/>
              <a:t>3.4</a:t>
            </a:r>
            <a:r>
              <a:rPr spc="-25" dirty="0"/>
              <a:t> </a:t>
            </a:r>
            <a:r>
              <a:rPr spc="-5" dirty="0"/>
              <a:t>Handling</a:t>
            </a:r>
            <a:r>
              <a:rPr spc="-25" dirty="0"/>
              <a:t> </a:t>
            </a:r>
            <a:r>
              <a:rPr spc="-5" dirty="0"/>
              <a:t>Competition</a:t>
            </a:r>
            <a:r>
              <a:rPr spc="-20" dirty="0"/>
              <a:t> </a:t>
            </a:r>
            <a:r>
              <a:rPr spc="-10" dirty="0"/>
              <a:t>Among</a:t>
            </a:r>
            <a:r>
              <a:rPr spc="-30" dirty="0"/>
              <a:t> </a:t>
            </a:r>
            <a:r>
              <a:rPr spc="-5" dirty="0"/>
              <a:t>Processes</a:t>
            </a:r>
          </a:p>
          <a:p>
            <a:pPr marL="297180" indent="-281940">
              <a:lnSpc>
                <a:spcPct val="100000"/>
              </a:lnSpc>
              <a:spcBef>
                <a:spcPts val="660"/>
              </a:spcBef>
              <a:buClr>
                <a:srgbClr val="78B146"/>
              </a:buClr>
              <a:buFont typeface="Times New Roman"/>
              <a:buChar char="•"/>
              <a:tabLst>
                <a:tab pos="297815" algn="l"/>
              </a:tabLst>
            </a:pPr>
            <a:r>
              <a:rPr spc="-5" dirty="0"/>
              <a:t>3.5</a:t>
            </a:r>
            <a:r>
              <a:rPr spc="-50" dirty="0"/>
              <a:t> </a:t>
            </a:r>
            <a:r>
              <a:rPr spc="-5" dirty="0"/>
              <a:t>Security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025" y="216661"/>
            <a:ext cx="7149465" cy="1126490"/>
          </a:xfrm>
          <a:prstGeom prst="rect">
            <a:avLst/>
          </a:prstGeom>
        </p:spPr>
        <p:txBody>
          <a:bodyPr vert="horz" wrap="square" lIns="0" tIns="8890" rIns="0" bIns="0" rtlCol="0">
            <a:spAutoFit/>
          </a:bodyPr>
          <a:lstStyle/>
          <a:p>
            <a:pPr marL="12700" marR="5080">
              <a:lnSpc>
                <a:spcPct val="100699"/>
              </a:lnSpc>
              <a:spcBef>
                <a:spcPts val="70"/>
              </a:spcBef>
              <a:tabLst>
                <a:tab pos="2324100" algn="l"/>
              </a:tabLst>
            </a:pPr>
            <a:r>
              <a:rPr b="0" spc="-10" dirty="0">
                <a:latin typeface="Arial MT"/>
                <a:cs typeface="Arial MT"/>
              </a:rPr>
              <a:t>Figure </a:t>
            </a:r>
            <a:r>
              <a:rPr b="0" spc="-5" dirty="0">
                <a:latin typeface="Arial MT"/>
                <a:cs typeface="Arial MT"/>
              </a:rPr>
              <a:t>3.6	</a:t>
            </a:r>
            <a:r>
              <a:rPr spc="-10" dirty="0"/>
              <a:t>Time-sharing</a:t>
            </a:r>
            <a:r>
              <a:rPr spc="-90" dirty="0"/>
              <a:t> </a:t>
            </a:r>
            <a:r>
              <a:rPr spc="-10" dirty="0"/>
              <a:t>between </a:t>
            </a:r>
            <a:r>
              <a:rPr spc="-985" dirty="0"/>
              <a:t> </a:t>
            </a:r>
            <a:r>
              <a:rPr spc="-10" dirty="0"/>
              <a:t>process</a:t>
            </a:r>
            <a:r>
              <a:rPr spc="-15" dirty="0"/>
              <a:t> </a:t>
            </a:r>
            <a:r>
              <a:rPr dirty="0"/>
              <a:t>A</a:t>
            </a:r>
            <a:r>
              <a:rPr spc="-10" dirty="0"/>
              <a:t> </a:t>
            </a:r>
            <a:r>
              <a:rPr spc="-5" dirty="0"/>
              <a:t>and</a:t>
            </a:r>
            <a:r>
              <a:rPr spc="-10" dirty="0"/>
              <a:t> process</a:t>
            </a:r>
            <a:r>
              <a:rPr spc="-15" dirty="0"/>
              <a:t> </a:t>
            </a:r>
            <a:r>
              <a:rPr dirty="0"/>
              <a:t>B</a:t>
            </a:r>
          </a:p>
        </p:txBody>
      </p:sp>
      <p:pic>
        <p:nvPicPr>
          <p:cNvPr id="3" name="object 3"/>
          <p:cNvPicPr/>
          <p:nvPr/>
        </p:nvPicPr>
        <p:blipFill>
          <a:blip r:embed="rId2" cstate="print"/>
          <a:stretch>
            <a:fillRect/>
          </a:stretch>
        </p:blipFill>
        <p:spPr>
          <a:xfrm>
            <a:off x="228600" y="2362200"/>
            <a:ext cx="8447086" cy="2822574"/>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20</a:t>
            </a:fld>
            <a:endParaRPr spc="-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21</a:t>
            </a:fld>
            <a:endParaRPr spc="-5" dirty="0"/>
          </a:p>
        </p:txBody>
      </p:sp>
      <p:sp>
        <p:nvSpPr>
          <p:cNvPr id="2" name="object 2"/>
          <p:cNvSpPr txBox="1">
            <a:spLocks noGrp="1"/>
          </p:cNvSpPr>
          <p:nvPr>
            <p:ph type="title"/>
          </p:nvPr>
        </p:nvSpPr>
        <p:spPr>
          <a:xfrm>
            <a:off x="530225" y="216661"/>
            <a:ext cx="5507990" cy="1126490"/>
          </a:xfrm>
          <a:prstGeom prst="rect">
            <a:avLst/>
          </a:prstGeom>
        </p:spPr>
        <p:txBody>
          <a:bodyPr vert="horz" wrap="square" lIns="0" tIns="8890" rIns="0" bIns="0" rtlCol="0">
            <a:spAutoFit/>
          </a:bodyPr>
          <a:lstStyle/>
          <a:p>
            <a:pPr marL="12700" marR="5080">
              <a:lnSpc>
                <a:spcPct val="100699"/>
              </a:lnSpc>
              <a:spcBef>
                <a:spcPts val="70"/>
              </a:spcBef>
            </a:pPr>
            <a:r>
              <a:rPr spc="-5" dirty="0"/>
              <a:t>Handling</a:t>
            </a:r>
            <a:r>
              <a:rPr spc="-50" dirty="0"/>
              <a:t> </a:t>
            </a:r>
            <a:r>
              <a:rPr spc="-5" dirty="0"/>
              <a:t>Competition</a:t>
            </a:r>
            <a:r>
              <a:rPr spc="-50" dirty="0"/>
              <a:t> </a:t>
            </a:r>
            <a:r>
              <a:rPr spc="-5" dirty="0"/>
              <a:t>for </a:t>
            </a:r>
            <a:r>
              <a:rPr spc="-985" dirty="0"/>
              <a:t> </a:t>
            </a:r>
            <a:r>
              <a:rPr spc="-5" dirty="0"/>
              <a:t>Resources</a:t>
            </a:r>
          </a:p>
        </p:txBody>
      </p:sp>
      <p:sp>
        <p:nvSpPr>
          <p:cNvPr id="3" name="object 3"/>
          <p:cNvSpPr txBox="1"/>
          <p:nvPr/>
        </p:nvSpPr>
        <p:spPr>
          <a:xfrm>
            <a:off x="0" y="1529969"/>
            <a:ext cx="9144000" cy="4309513"/>
          </a:xfrm>
          <a:prstGeom prst="rect">
            <a:avLst/>
          </a:prstGeom>
        </p:spPr>
        <p:txBody>
          <a:bodyPr vert="horz" wrap="square" lIns="0" tIns="92075" rIns="0" bIns="0" rtlCol="0">
            <a:spAutoFit/>
          </a:bodyPr>
          <a:lstStyle/>
          <a:p>
            <a:pPr marL="294640" indent="-281940">
              <a:lnSpc>
                <a:spcPct val="100000"/>
              </a:lnSpc>
              <a:spcBef>
                <a:spcPts val="725"/>
              </a:spcBef>
              <a:buClr>
                <a:srgbClr val="78B146"/>
              </a:buClr>
              <a:buFont typeface="Times New Roman"/>
              <a:buChar char="•"/>
              <a:tabLst>
                <a:tab pos="294640" algn="l"/>
              </a:tabLst>
            </a:pPr>
            <a:r>
              <a:rPr sz="2400" b="1" spc="-5" dirty="0">
                <a:latin typeface="Arial"/>
                <a:cs typeface="Arial"/>
              </a:rPr>
              <a:t>Semaphore: </a:t>
            </a:r>
            <a:r>
              <a:rPr sz="2400" dirty="0">
                <a:latin typeface="Arial MT"/>
                <a:cs typeface="Arial MT"/>
              </a:rPr>
              <a:t>A</a:t>
            </a:r>
            <a:r>
              <a:rPr sz="2400" spc="-30" dirty="0">
                <a:latin typeface="Arial MT"/>
                <a:cs typeface="Arial MT"/>
              </a:rPr>
              <a:t> </a:t>
            </a:r>
            <a:r>
              <a:rPr sz="2400" spc="-5" dirty="0">
                <a:latin typeface="Arial MT"/>
                <a:cs typeface="Arial MT"/>
              </a:rPr>
              <a:t>“control</a:t>
            </a:r>
            <a:r>
              <a:rPr sz="2400" spc="-25" dirty="0">
                <a:latin typeface="Arial MT"/>
                <a:cs typeface="Arial MT"/>
              </a:rPr>
              <a:t> </a:t>
            </a:r>
            <a:r>
              <a:rPr sz="2400" spc="-5" dirty="0">
                <a:latin typeface="Arial MT"/>
                <a:cs typeface="Arial MT"/>
              </a:rPr>
              <a:t>flag”</a:t>
            </a:r>
            <a:r>
              <a:rPr lang="en-GB" sz="2400" spc="-5" dirty="0">
                <a:latin typeface="Arial MT"/>
                <a:cs typeface="Arial MT"/>
              </a:rPr>
              <a:t>.</a:t>
            </a:r>
            <a:r>
              <a:rPr lang="en-US" sz="2400" spc="-5" dirty="0">
                <a:latin typeface="Arial MT"/>
                <a:cs typeface="Arial MT"/>
              </a:rPr>
              <a:t> A semaphore is a variable or abstract data type used to control access to a common resource by multiple threads and avoid critical section problems in a concurrent system such as a multitasking operating system.</a:t>
            </a:r>
            <a:endParaRPr sz="2400" dirty="0">
              <a:latin typeface="Arial MT"/>
              <a:cs typeface="Arial MT"/>
            </a:endParaRPr>
          </a:p>
          <a:p>
            <a:pPr marL="294640" marR="591185" indent="-281940">
              <a:lnSpc>
                <a:spcPct val="100099"/>
              </a:lnSpc>
              <a:spcBef>
                <a:spcPts val="620"/>
              </a:spcBef>
              <a:buClr>
                <a:srgbClr val="78B146"/>
              </a:buClr>
              <a:buFont typeface="Times New Roman"/>
              <a:buChar char="•"/>
              <a:tabLst>
                <a:tab pos="294640" algn="l"/>
              </a:tabLst>
            </a:pPr>
            <a:r>
              <a:rPr sz="2400" b="1" spc="-5" dirty="0">
                <a:latin typeface="Arial"/>
                <a:cs typeface="Arial"/>
              </a:rPr>
              <a:t>Critical Region: </a:t>
            </a:r>
            <a:r>
              <a:rPr sz="2400" dirty="0">
                <a:latin typeface="Arial MT"/>
                <a:cs typeface="Arial MT"/>
              </a:rPr>
              <a:t>A </a:t>
            </a:r>
            <a:r>
              <a:rPr sz="2400" spc="-5" dirty="0">
                <a:latin typeface="Arial MT"/>
                <a:cs typeface="Arial MT"/>
              </a:rPr>
              <a:t>group of instructions </a:t>
            </a:r>
            <a:r>
              <a:rPr sz="2400" spc="-875" dirty="0">
                <a:latin typeface="Arial MT"/>
                <a:cs typeface="Arial MT"/>
              </a:rPr>
              <a:t> </a:t>
            </a:r>
            <a:r>
              <a:rPr sz="2400" spc="-10" dirty="0">
                <a:latin typeface="Arial MT"/>
                <a:cs typeface="Arial MT"/>
              </a:rPr>
              <a:t>that </a:t>
            </a:r>
            <a:r>
              <a:rPr sz="2400" dirty="0">
                <a:latin typeface="Arial MT"/>
                <a:cs typeface="Arial MT"/>
              </a:rPr>
              <a:t>should </a:t>
            </a:r>
            <a:r>
              <a:rPr sz="2400" spc="-5" dirty="0">
                <a:latin typeface="Arial MT"/>
                <a:cs typeface="Arial MT"/>
              </a:rPr>
              <a:t>be executed by only one</a:t>
            </a:r>
            <a:r>
              <a:rPr sz="2400" dirty="0">
                <a:latin typeface="Arial MT"/>
                <a:cs typeface="Arial MT"/>
              </a:rPr>
              <a:t> </a:t>
            </a:r>
            <a:r>
              <a:rPr sz="2400" spc="-5" dirty="0">
                <a:latin typeface="Arial MT"/>
                <a:cs typeface="Arial MT"/>
              </a:rPr>
              <a:t>process</a:t>
            </a:r>
            <a:r>
              <a:rPr sz="2400" spc="-10" dirty="0">
                <a:latin typeface="Arial MT"/>
                <a:cs typeface="Arial MT"/>
              </a:rPr>
              <a:t> </a:t>
            </a:r>
            <a:r>
              <a:rPr sz="2400" spc="-5" dirty="0">
                <a:latin typeface="Arial MT"/>
                <a:cs typeface="Arial MT"/>
              </a:rPr>
              <a:t>at </a:t>
            </a:r>
            <a:r>
              <a:rPr sz="2400" dirty="0">
                <a:latin typeface="Arial MT"/>
                <a:cs typeface="Arial MT"/>
              </a:rPr>
              <a:t>a</a:t>
            </a:r>
            <a:r>
              <a:rPr sz="2400" spc="-10" dirty="0">
                <a:latin typeface="Arial MT"/>
                <a:cs typeface="Arial MT"/>
              </a:rPr>
              <a:t> </a:t>
            </a:r>
            <a:r>
              <a:rPr sz="2400" spc="-5" dirty="0">
                <a:latin typeface="Arial MT"/>
                <a:cs typeface="Arial MT"/>
              </a:rPr>
              <a:t>time</a:t>
            </a:r>
            <a:r>
              <a:rPr lang="en-GB" sz="2400" spc="-5" dirty="0">
                <a:latin typeface="Arial MT"/>
                <a:cs typeface="Arial MT"/>
              </a:rPr>
              <a:t>.</a:t>
            </a:r>
            <a:r>
              <a:rPr lang="en-US" sz="2400" spc="-5" dirty="0">
                <a:latin typeface="Arial MT"/>
                <a:cs typeface="Arial MT"/>
              </a:rPr>
              <a:t> (That part of the program which accesses the shared memory or file is called the critical region or critical section.)</a:t>
            </a:r>
            <a:endParaRPr sz="2400" dirty="0">
              <a:latin typeface="Arial MT"/>
              <a:cs typeface="Arial MT"/>
            </a:endParaRPr>
          </a:p>
          <a:p>
            <a:pPr marL="294640" marR="5080" indent="-281940">
              <a:lnSpc>
                <a:spcPct val="100499"/>
              </a:lnSpc>
              <a:spcBef>
                <a:spcPts val="605"/>
              </a:spcBef>
              <a:buClr>
                <a:srgbClr val="78B146"/>
              </a:buClr>
              <a:buFont typeface="Times New Roman"/>
              <a:buChar char="•"/>
              <a:tabLst>
                <a:tab pos="294640" algn="l"/>
              </a:tabLst>
            </a:pPr>
            <a:r>
              <a:rPr sz="2400" b="1" spc="-5" dirty="0">
                <a:latin typeface="Arial"/>
                <a:cs typeface="Arial"/>
              </a:rPr>
              <a:t>Mutual exclusion: </a:t>
            </a:r>
            <a:r>
              <a:rPr sz="2400" spc="-5" dirty="0">
                <a:latin typeface="Arial MT"/>
                <a:cs typeface="Arial MT"/>
              </a:rPr>
              <a:t>Requirement </a:t>
            </a:r>
            <a:r>
              <a:rPr sz="2400" spc="-10" dirty="0">
                <a:latin typeface="Arial MT"/>
                <a:cs typeface="Arial MT"/>
              </a:rPr>
              <a:t>for </a:t>
            </a:r>
            <a:r>
              <a:rPr sz="2400" spc="-5" dirty="0">
                <a:latin typeface="Arial MT"/>
                <a:cs typeface="Arial MT"/>
              </a:rPr>
              <a:t>proper </a:t>
            </a:r>
            <a:r>
              <a:rPr sz="2400" spc="-875" dirty="0">
                <a:latin typeface="Arial MT"/>
                <a:cs typeface="Arial MT"/>
              </a:rPr>
              <a:t> </a:t>
            </a:r>
            <a:r>
              <a:rPr sz="2400" spc="-5" dirty="0">
                <a:latin typeface="Arial MT"/>
                <a:cs typeface="Arial MT"/>
              </a:rPr>
              <a:t>implementation</a:t>
            </a:r>
            <a:r>
              <a:rPr sz="2400" spc="-10" dirty="0">
                <a:latin typeface="Arial MT"/>
                <a:cs typeface="Arial MT"/>
              </a:rPr>
              <a:t> </a:t>
            </a:r>
            <a:r>
              <a:rPr sz="2400" spc="-5" dirty="0">
                <a:latin typeface="Arial MT"/>
                <a:cs typeface="Arial MT"/>
              </a:rPr>
              <a:t>of</a:t>
            </a:r>
            <a:r>
              <a:rPr sz="2400" spc="-10" dirty="0">
                <a:latin typeface="Arial MT"/>
                <a:cs typeface="Arial MT"/>
              </a:rPr>
              <a:t> </a:t>
            </a:r>
            <a:r>
              <a:rPr sz="2400" dirty="0">
                <a:latin typeface="Arial MT"/>
                <a:cs typeface="Arial MT"/>
              </a:rPr>
              <a:t>a</a:t>
            </a:r>
            <a:r>
              <a:rPr sz="2400" spc="-10" dirty="0">
                <a:latin typeface="Arial MT"/>
                <a:cs typeface="Arial MT"/>
              </a:rPr>
              <a:t> </a:t>
            </a:r>
            <a:r>
              <a:rPr sz="2400" dirty="0">
                <a:latin typeface="Arial MT"/>
                <a:cs typeface="Arial MT"/>
              </a:rPr>
              <a:t>critical</a:t>
            </a:r>
            <a:r>
              <a:rPr sz="2400" spc="-10" dirty="0">
                <a:latin typeface="Arial MT"/>
                <a:cs typeface="Arial MT"/>
              </a:rPr>
              <a:t> </a:t>
            </a:r>
            <a:r>
              <a:rPr sz="2400" dirty="0">
                <a:latin typeface="Arial MT"/>
                <a:cs typeface="Arial MT"/>
              </a:rPr>
              <a:t>region</a:t>
            </a:r>
            <a:r>
              <a:rPr lang="en-GB" sz="2400" dirty="0">
                <a:latin typeface="Arial MT"/>
                <a:cs typeface="Arial MT"/>
              </a:rPr>
              <a:t>. It basically prevents race conditions (multiple programs trying to access the same resource at the same time).</a:t>
            </a:r>
            <a:endParaRPr sz="2400" dirty="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22</a:t>
            </a:fld>
            <a:endParaRPr spc="-5" dirty="0"/>
          </a:p>
        </p:txBody>
      </p:sp>
      <p:sp>
        <p:nvSpPr>
          <p:cNvPr id="2" name="object 2"/>
          <p:cNvSpPr txBox="1">
            <a:spLocks noGrp="1"/>
          </p:cNvSpPr>
          <p:nvPr>
            <p:ph type="title"/>
          </p:nvPr>
        </p:nvSpPr>
        <p:spPr>
          <a:xfrm>
            <a:off x="530225" y="340486"/>
            <a:ext cx="2058035" cy="574040"/>
          </a:xfrm>
          <a:prstGeom prst="rect">
            <a:avLst/>
          </a:prstGeom>
        </p:spPr>
        <p:txBody>
          <a:bodyPr vert="horz" wrap="square" lIns="0" tIns="12700" rIns="0" bIns="0" rtlCol="0">
            <a:spAutoFit/>
          </a:bodyPr>
          <a:lstStyle/>
          <a:p>
            <a:pPr marL="12700">
              <a:lnSpc>
                <a:spcPct val="100000"/>
              </a:lnSpc>
              <a:spcBef>
                <a:spcPts val="100"/>
              </a:spcBef>
            </a:pPr>
            <a:r>
              <a:rPr spc="-5" dirty="0"/>
              <a:t>Deadlock</a:t>
            </a:r>
          </a:p>
        </p:txBody>
      </p:sp>
      <p:sp>
        <p:nvSpPr>
          <p:cNvPr id="3" name="object 3"/>
          <p:cNvSpPr txBox="1"/>
          <p:nvPr/>
        </p:nvSpPr>
        <p:spPr>
          <a:xfrm>
            <a:off x="0" y="1609344"/>
            <a:ext cx="9144000" cy="4469813"/>
          </a:xfrm>
          <a:prstGeom prst="rect">
            <a:avLst/>
          </a:prstGeom>
        </p:spPr>
        <p:txBody>
          <a:bodyPr vert="horz" wrap="square" lIns="0" tIns="29845" rIns="0" bIns="0" rtlCol="0">
            <a:spAutoFit/>
          </a:bodyPr>
          <a:lstStyle/>
          <a:p>
            <a:pPr marL="294640" marR="1023619" indent="-281940">
              <a:lnSpc>
                <a:spcPts val="3829"/>
              </a:lnSpc>
              <a:spcBef>
                <a:spcPts val="235"/>
              </a:spcBef>
              <a:buClr>
                <a:srgbClr val="78B146"/>
              </a:buClr>
              <a:buFont typeface="Times New Roman"/>
              <a:buChar char="•"/>
              <a:tabLst>
                <a:tab pos="294640" algn="l"/>
              </a:tabLst>
            </a:pPr>
            <a:r>
              <a:rPr lang="en-US" sz="3200" spc="-10" dirty="0">
                <a:latin typeface="Arial MT"/>
                <a:cs typeface="Arial MT"/>
              </a:rPr>
              <a:t>A deadlock is a situation in which two computer programs/processes sharing the same resource are effectively preventing each other from accessing the resource, resulting in both programs ceasing to </a:t>
            </a:r>
            <a:r>
              <a:rPr lang="en-US" sz="3200" spc="-10" dirty="0" err="1">
                <a:latin typeface="Arial MT"/>
                <a:cs typeface="Arial MT"/>
              </a:rPr>
              <a:t>function.</a:t>
            </a:r>
            <a:r>
              <a:rPr lang="en-US" sz="3200" spc="-5" dirty="0" err="1">
                <a:latin typeface="Arial MT"/>
                <a:cs typeface="Arial MT"/>
              </a:rPr>
              <a:t>Conditions</a:t>
            </a:r>
            <a:r>
              <a:rPr lang="en-US" sz="3200" spc="-25" dirty="0">
                <a:latin typeface="Arial MT"/>
                <a:cs typeface="Arial MT"/>
              </a:rPr>
              <a:t> </a:t>
            </a:r>
            <a:r>
              <a:rPr lang="en-US" sz="3200" spc="-5" dirty="0">
                <a:latin typeface="Arial MT"/>
                <a:cs typeface="Arial MT"/>
              </a:rPr>
              <a:t>required</a:t>
            </a:r>
            <a:r>
              <a:rPr lang="en-US" sz="3200" spc="-25" dirty="0">
                <a:latin typeface="Arial MT"/>
                <a:cs typeface="Arial MT"/>
              </a:rPr>
              <a:t> </a:t>
            </a:r>
            <a:r>
              <a:rPr lang="en-US" sz="3200" spc="-10" dirty="0">
                <a:latin typeface="Arial MT"/>
                <a:cs typeface="Arial MT"/>
              </a:rPr>
              <a:t>for</a:t>
            </a:r>
            <a:r>
              <a:rPr lang="en-US" sz="3200" spc="-30" dirty="0">
                <a:latin typeface="Arial MT"/>
                <a:cs typeface="Arial MT"/>
              </a:rPr>
              <a:t> </a:t>
            </a:r>
            <a:r>
              <a:rPr lang="en-US" sz="3200" spc="-5" dirty="0">
                <a:latin typeface="Arial MT"/>
                <a:cs typeface="Arial MT"/>
              </a:rPr>
              <a:t>deadlock</a:t>
            </a:r>
            <a:endParaRPr lang="en-US" sz="3200" dirty="0">
              <a:latin typeface="Arial MT"/>
              <a:cs typeface="Arial MT"/>
            </a:endParaRPr>
          </a:p>
          <a:p>
            <a:pPr marL="803275" lvl="1" indent="-394970">
              <a:lnSpc>
                <a:spcPct val="100000"/>
              </a:lnSpc>
              <a:spcBef>
                <a:spcPts val="595"/>
              </a:spcBef>
              <a:buAutoNum type="arabicPeriod"/>
              <a:tabLst>
                <a:tab pos="803910" algn="l"/>
              </a:tabLst>
            </a:pPr>
            <a:r>
              <a:rPr sz="2800" spc="-5" dirty="0">
                <a:latin typeface="Arial MT"/>
                <a:cs typeface="Arial MT"/>
              </a:rPr>
              <a:t>Competition</a:t>
            </a:r>
            <a:r>
              <a:rPr sz="2800" spc="-30" dirty="0">
                <a:latin typeface="Arial MT"/>
                <a:cs typeface="Arial MT"/>
              </a:rPr>
              <a:t> </a:t>
            </a:r>
            <a:r>
              <a:rPr sz="2800" spc="-5" dirty="0">
                <a:latin typeface="Arial MT"/>
                <a:cs typeface="Arial MT"/>
              </a:rPr>
              <a:t>for</a:t>
            </a:r>
            <a:r>
              <a:rPr sz="2800" spc="-30" dirty="0">
                <a:latin typeface="Arial MT"/>
                <a:cs typeface="Arial MT"/>
              </a:rPr>
              <a:t> </a:t>
            </a:r>
            <a:r>
              <a:rPr sz="2800" spc="-5" dirty="0">
                <a:latin typeface="Arial MT"/>
                <a:cs typeface="Arial MT"/>
              </a:rPr>
              <a:t>non-sharable</a:t>
            </a:r>
            <a:r>
              <a:rPr sz="2800" spc="-25" dirty="0">
                <a:latin typeface="Arial MT"/>
                <a:cs typeface="Arial MT"/>
              </a:rPr>
              <a:t> </a:t>
            </a:r>
            <a:r>
              <a:rPr sz="2800" dirty="0">
                <a:latin typeface="Arial MT"/>
                <a:cs typeface="Arial MT"/>
              </a:rPr>
              <a:t>resources</a:t>
            </a:r>
          </a:p>
          <a:p>
            <a:pPr marL="803275" lvl="1" indent="-394970">
              <a:lnSpc>
                <a:spcPct val="100000"/>
              </a:lnSpc>
              <a:spcBef>
                <a:spcPts val="540"/>
              </a:spcBef>
              <a:buAutoNum type="arabicPeriod"/>
              <a:tabLst>
                <a:tab pos="803910" algn="l"/>
              </a:tabLst>
            </a:pPr>
            <a:r>
              <a:rPr sz="2800" spc="-5" dirty="0">
                <a:latin typeface="Arial MT"/>
                <a:cs typeface="Arial MT"/>
              </a:rPr>
              <a:t>Resources</a:t>
            </a:r>
            <a:r>
              <a:rPr sz="2800" spc="-20" dirty="0">
                <a:latin typeface="Arial MT"/>
                <a:cs typeface="Arial MT"/>
              </a:rPr>
              <a:t> </a:t>
            </a:r>
            <a:r>
              <a:rPr sz="2800" dirty="0">
                <a:latin typeface="Arial MT"/>
                <a:cs typeface="Arial MT"/>
              </a:rPr>
              <a:t>requested</a:t>
            </a:r>
            <a:r>
              <a:rPr sz="2800" spc="-20" dirty="0">
                <a:latin typeface="Arial MT"/>
                <a:cs typeface="Arial MT"/>
              </a:rPr>
              <a:t> </a:t>
            </a:r>
            <a:r>
              <a:rPr sz="2800" spc="-5" dirty="0">
                <a:latin typeface="Arial MT"/>
                <a:cs typeface="Arial MT"/>
              </a:rPr>
              <a:t>on</a:t>
            </a:r>
            <a:r>
              <a:rPr sz="2800" spc="-20" dirty="0">
                <a:latin typeface="Arial MT"/>
                <a:cs typeface="Arial MT"/>
              </a:rPr>
              <a:t> </a:t>
            </a:r>
            <a:r>
              <a:rPr sz="2800" dirty="0">
                <a:latin typeface="Arial MT"/>
                <a:cs typeface="Arial MT"/>
              </a:rPr>
              <a:t>a</a:t>
            </a:r>
            <a:r>
              <a:rPr sz="2800" spc="-15" dirty="0">
                <a:latin typeface="Arial MT"/>
                <a:cs typeface="Arial MT"/>
              </a:rPr>
              <a:t> </a:t>
            </a:r>
            <a:r>
              <a:rPr sz="2800" spc="-5" dirty="0">
                <a:latin typeface="Arial MT"/>
                <a:cs typeface="Arial MT"/>
              </a:rPr>
              <a:t>partial</a:t>
            </a:r>
            <a:r>
              <a:rPr sz="2800" spc="-20" dirty="0">
                <a:latin typeface="Arial MT"/>
                <a:cs typeface="Arial MT"/>
              </a:rPr>
              <a:t> </a:t>
            </a:r>
            <a:r>
              <a:rPr sz="2800" spc="-5" dirty="0">
                <a:latin typeface="Arial MT"/>
                <a:cs typeface="Arial MT"/>
              </a:rPr>
              <a:t>basis</a:t>
            </a:r>
            <a:endParaRPr sz="2800" dirty="0">
              <a:latin typeface="Arial MT"/>
              <a:cs typeface="Arial MT"/>
            </a:endParaRPr>
          </a:p>
          <a:p>
            <a:pPr marL="694690" marR="5080" lvl="1" indent="-285750">
              <a:lnSpc>
                <a:spcPts val="3340"/>
              </a:lnSpc>
              <a:spcBef>
                <a:spcPts val="660"/>
              </a:spcBef>
              <a:buAutoNum type="arabicPeriod"/>
              <a:tabLst>
                <a:tab pos="803910" algn="l"/>
              </a:tabLst>
            </a:pPr>
            <a:r>
              <a:rPr sz="2800" spc="-5" dirty="0">
                <a:latin typeface="Arial MT"/>
                <a:cs typeface="Arial MT"/>
              </a:rPr>
              <a:t>An</a:t>
            </a:r>
            <a:r>
              <a:rPr sz="2800" spc="-25" dirty="0">
                <a:latin typeface="Arial MT"/>
                <a:cs typeface="Arial MT"/>
              </a:rPr>
              <a:t> </a:t>
            </a:r>
            <a:r>
              <a:rPr sz="2800" spc="-5" dirty="0">
                <a:latin typeface="Arial MT"/>
                <a:cs typeface="Arial MT"/>
              </a:rPr>
              <a:t>allocated</a:t>
            </a:r>
            <a:r>
              <a:rPr sz="2800" spc="-20" dirty="0">
                <a:latin typeface="Arial MT"/>
                <a:cs typeface="Arial MT"/>
              </a:rPr>
              <a:t> </a:t>
            </a:r>
            <a:r>
              <a:rPr sz="2800" dirty="0">
                <a:latin typeface="Arial MT"/>
                <a:cs typeface="Arial MT"/>
              </a:rPr>
              <a:t>resource</a:t>
            </a:r>
            <a:r>
              <a:rPr sz="2800" spc="-20" dirty="0">
                <a:latin typeface="Arial MT"/>
                <a:cs typeface="Arial MT"/>
              </a:rPr>
              <a:t> </a:t>
            </a:r>
            <a:r>
              <a:rPr sz="2800" dirty="0">
                <a:latin typeface="Arial MT"/>
                <a:cs typeface="Arial MT"/>
              </a:rPr>
              <a:t>can</a:t>
            </a:r>
            <a:r>
              <a:rPr sz="2800" spc="-20" dirty="0">
                <a:latin typeface="Arial MT"/>
                <a:cs typeface="Arial MT"/>
              </a:rPr>
              <a:t> </a:t>
            </a:r>
            <a:r>
              <a:rPr sz="2800" spc="-5" dirty="0">
                <a:latin typeface="Arial MT"/>
                <a:cs typeface="Arial MT"/>
              </a:rPr>
              <a:t>not</a:t>
            </a:r>
            <a:r>
              <a:rPr sz="2800" spc="-15" dirty="0">
                <a:latin typeface="Arial MT"/>
                <a:cs typeface="Arial MT"/>
              </a:rPr>
              <a:t> </a:t>
            </a:r>
            <a:r>
              <a:rPr sz="2800" spc="-5" dirty="0">
                <a:latin typeface="Arial MT"/>
                <a:cs typeface="Arial MT"/>
              </a:rPr>
              <a:t>be</a:t>
            </a:r>
            <a:r>
              <a:rPr sz="2800" spc="-20" dirty="0">
                <a:latin typeface="Arial MT"/>
                <a:cs typeface="Arial MT"/>
              </a:rPr>
              <a:t> </a:t>
            </a:r>
            <a:r>
              <a:rPr sz="2800" spc="-5" dirty="0">
                <a:latin typeface="Arial MT"/>
                <a:cs typeface="Arial MT"/>
              </a:rPr>
              <a:t>forcibly </a:t>
            </a:r>
            <a:r>
              <a:rPr sz="2800" spc="-765" dirty="0">
                <a:latin typeface="Arial MT"/>
                <a:cs typeface="Arial MT"/>
              </a:rPr>
              <a:t> </a:t>
            </a:r>
            <a:r>
              <a:rPr sz="2800" dirty="0">
                <a:latin typeface="Arial MT"/>
                <a:cs typeface="Arial MT"/>
              </a:rPr>
              <a:t>retrieved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18681"/>
            <a:ext cx="7330440" cy="1484630"/>
          </a:xfrm>
          <a:prstGeom prst="rect">
            <a:avLst/>
          </a:prstGeom>
        </p:spPr>
        <p:txBody>
          <a:bodyPr vert="horz" wrap="square" lIns="0" tIns="25400" rIns="0" bIns="0" rtlCol="0">
            <a:spAutoFit/>
          </a:bodyPr>
          <a:lstStyle/>
          <a:p>
            <a:pPr marL="12700" marR="5080">
              <a:lnSpc>
                <a:spcPts val="3829"/>
              </a:lnSpc>
              <a:spcBef>
                <a:spcPts val="200"/>
              </a:spcBef>
              <a:tabLst>
                <a:tab pos="2066925" algn="l"/>
              </a:tabLst>
            </a:pPr>
            <a:r>
              <a:rPr sz="3200" b="0" spc="-10" dirty="0">
                <a:latin typeface="Arial MT"/>
                <a:cs typeface="Arial MT"/>
              </a:rPr>
              <a:t>Figure </a:t>
            </a:r>
            <a:r>
              <a:rPr sz="3200" b="0" spc="-5" dirty="0">
                <a:latin typeface="Arial MT"/>
                <a:cs typeface="Arial MT"/>
              </a:rPr>
              <a:t>3.7	</a:t>
            </a:r>
            <a:r>
              <a:rPr sz="3200" dirty="0"/>
              <a:t>A </a:t>
            </a:r>
            <a:r>
              <a:rPr sz="3200" spc="-10" dirty="0"/>
              <a:t>deadlock </a:t>
            </a:r>
            <a:r>
              <a:rPr sz="3200" spc="-5" dirty="0"/>
              <a:t>resulting from </a:t>
            </a:r>
            <a:r>
              <a:rPr sz="3200" dirty="0"/>
              <a:t> </a:t>
            </a:r>
            <a:r>
              <a:rPr sz="3200" spc="-5" dirty="0"/>
              <a:t>competition for </a:t>
            </a:r>
            <a:r>
              <a:rPr sz="3200" spc="-10" dirty="0"/>
              <a:t>nonshareable </a:t>
            </a:r>
            <a:r>
              <a:rPr sz="3200" spc="-5" dirty="0"/>
              <a:t>railroad </a:t>
            </a:r>
            <a:r>
              <a:rPr sz="3200" spc="-875" dirty="0"/>
              <a:t> </a:t>
            </a:r>
            <a:r>
              <a:rPr sz="3200" spc="-5" dirty="0"/>
              <a:t>intersections</a:t>
            </a:r>
            <a:endParaRPr sz="3200">
              <a:latin typeface="Arial MT"/>
              <a:cs typeface="Arial MT"/>
            </a:endParaRPr>
          </a:p>
        </p:txBody>
      </p:sp>
      <p:pic>
        <p:nvPicPr>
          <p:cNvPr id="3" name="object 3"/>
          <p:cNvPicPr/>
          <p:nvPr/>
        </p:nvPicPr>
        <p:blipFill>
          <a:blip r:embed="rId2" cstate="print"/>
          <a:stretch>
            <a:fillRect/>
          </a:stretch>
        </p:blipFill>
        <p:spPr>
          <a:xfrm>
            <a:off x="1008062" y="1878011"/>
            <a:ext cx="6840536" cy="4378177"/>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23</a:t>
            </a:fld>
            <a:endParaRPr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24</a:t>
            </a:fld>
            <a:endParaRPr spc="-5" dirty="0"/>
          </a:p>
        </p:txBody>
      </p:sp>
      <p:sp>
        <p:nvSpPr>
          <p:cNvPr id="2" name="object 2"/>
          <p:cNvSpPr txBox="1">
            <a:spLocks noGrp="1"/>
          </p:cNvSpPr>
          <p:nvPr>
            <p:ph type="title"/>
          </p:nvPr>
        </p:nvSpPr>
        <p:spPr>
          <a:xfrm>
            <a:off x="530225" y="340486"/>
            <a:ext cx="1826260" cy="574040"/>
          </a:xfrm>
          <a:prstGeom prst="rect">
            <a:avLst/>
          </a:prstGeom>
        </p:spPr>
        <p:txBody>
          <a:bodyPr vert="horz" wrap="square" lIns="0" tIns="12700" rIns="0" bIns="0" rtlCol="0">
            <a:spAutoFit/>
          </a:bodyPr>
          <a:lstStyle/>
          <a:p>
            <a:pPr marL="12700">
              <a:lnSpc>
                <a:spcPct val="100000"/>
              </a:lnSpc>
              <a:spcBef>
                <a:spcPts val="100"/>
              </a:spcBef>
            </a:pPr>
            <a:r>
              <a:rPr spc="-5" dirty="0"/>
              <a:t>Security</a:t>
            </a:r>
          </a:p>
        </p:txBody>
      </p:sp>
      <p:sp>
        <p:nvSpPr>
          <p:cNvPr id="3" name="object 3"/>
          <p:cNvSpPr txBox="1"/>
          <p:nvPr/>
        </p:nvSpPr>
        <p:spPr>
          <a:xfrm>
            <a:off x="123278" y="916298"/>
            <a:ext cx="9020722" cy="5178341"/>
          </a:xfrm>
          <a:prstGeom prst="rect">
            <a:avLst/>
          </a:prstGeom>
        </p:spPr>
        <p:txBody>
          <a:bodyPr vert="horz" wrap="square" lIns="0" tIns="93980" rIns="0" bIns="0" rtlCol="0">
            <a:spAutoFit/>
          </a:bodyPr>
          <a:lstStyle/>
          <a:p>
            <a:pPr marL="294640" indent="-281940">
              <a:lnSpc>
                <a:spcPct val="100000"/>
              </a:lnSpc>
              <a:spcBef>
                <a:spcPts val="740"/>
              </a:spcBef>
              <a:buClr>
                <a:srgbClr val="78B146"/>
              </a:buClr>
              <a:buFont typeface="Times New Roman"/>
              <a:buChar char="•"/>
              <a:tabLst>
                <a:tab pos="294640" algn="l"/>
              </a:tabLst>
            </a:pPr>
            <a:r>
              <a:rPr lang="en-GB" sz="2700" b="1" spc="-10" dirty="0">
                <a:latin typeface="Arial MT"/>
                <a:cs typeface="Arial MT"/>
              </a:rPr>
              <a:t>Security : </a:t>
            </a:r>
          </a:p>
          <a:p>
            <a:pPr marL="294640" indent="-281940">
              <a:lnSpc>
                <a:spcPct val="100000"/>
              </a:lnSpc>
              <a:spcBef>
                <a:spcPts val="740"/>
              </a:spcBef>
              <a:buClr>
                <a:srgbClr val="78B146"/>
              </a:buClr>
              <a:buFont typeface="Times New Roman"/>
              <a:buChar char="•"/>
              <a:tabLst>
                <a:tab pos="294640" algn="l"/>
              </a:tabLst>
            </a:pPr>
            <a:r>
              <a:rPr lang="en-US" sz="2700" spc="-10" dirty="0">
                <a:latin typeface="Arial MT"/>
                <a:cs typeface="Arial MT"/>
              </a:rPr>
              <a:t> Computer security basically is the protection of computer systems and information from harm, theft, and unauthorized use.</a:t>
            </a:r>
            <a:endParaRPr lang="en-GB" sz="2700" spc="-10" dirty="0">
              <a:latin typeface="Arial MT"/>
              <a:cs typeface="Arial MT"/>
            </a:endParaRPr>
          </a:p>
          <a:p>
            <a:pPr marL="294640" indent="-281940">
              <a:lnSpc>
                <a:spcPct val="100000"/>
              </a:lnSpc>
              <a:spcBef>
                <a:spcPts val="740"/>
              </a:spcBef>
              <a:buClr>
                <a:srgbClr val="78B146"/>
              </a:buClr>
              <a:buFont typeface="Times New Roman"/>
              <a:buChar char="•"/>
              <a:tabLst>
                <a:tab pos="294640" algn="l"/>
              </a:tabLst>
            </a:pPr>
            <a:r>
              <a:rPr sz="2700" spc="-10" dirty="0">
                <a:latin typeface="Arial MT"/>
                <a:cs typeface="Arial MT"/>
              </a:rPr>
              <a:t>Attacks</a:t>
            </a:r>
            <a:r>
              <a:rPr sz="2700" spc="-35" dirty="0">
                <a:latin typeface="Arial MT"/>
                <a:cs typeface="Arial MT"/>
              </a:rPr>
              <a:t> </a:t>
            </a:r>
            <a:r>
              <a:rPr sz="2700" spc="-10" dirty="0">
                <a:latin typeface="Arial MT"/>
                <a:cs typeface="Arial MT"/>
              </a:rPr>
              <a:t>from</a:t>
            </a:r>
            <a:r>
              <a:rPr sz="2700" spc="-35" dirty="0">
                <a:latin typeface="Arial MT"/>
                <a:cs typeface="Arial MT"/>
              </a:rPr>
              <a:t> </a:t>
            </a:r>
            <a:r>
              <a:rPr sz="2700" spc="-5" dirty="0">
                <a:latin typeface="Arial MT"/>
                <a:cs typeface="Arial MT"/>
              </a:rPr>
              <a:t>outside</a:t>
            </a:r>
            <a:endParaRPr sz="2700" dirty="0">
              <a:latin typeface="Arial MT"/>
              <a:cs typeface="Arial MT"/>
            </a:endParaRPr>
          </a:p>
          <a:p>
            <a:pPr marL="694690" lvl="1" indent="-306070">
              <a:lnSpc>
                <a:spcPct val="100000"/>
              </a:lnSpc>
              <a:spcBef>
                <a:spcPts val="560"/>
              </a:spcBef>
              <a:buClr>
                <a:srgbClr val="78B146"/>
              </a:buClr>
              <a:buChar char="–"/>
              <a:tabLst>
                <a:tab pos="694690" algn="l"/>
              </a:tabLst>
            </a:pPr>
            <a:r>
              <a:rPr sz="2700" spc="-5" dirty="0">
                <a:latin typeface="Arial MT"/>
                <a:cs typeface="Arial MT"/>
              </a:rPr>
              <a:t>Problems</a:t>
            </a:r>
            <a:endParaRPr sz="2700" dirty="0">
              <a:latin typeface="Arial MT"/>
              <a:cs typeface="Arial MT"/>
            </a:endParaRPr>
          </a:p>
          <a:p>
            <a:pPr marL="1094740" lvl="2" indent="-175895">
              <a:lnSpc>
                <a:spcPct val="100000"/>
              </a:lnSpc>
              <a:spcBef>
                <a:spcPts val="540"/>
              </a:spcBef>
              <a:buClr>
                <a:srgbClr val="78B146"/>
              </a:buClr>
              <a:buChar char="•"/>
              <a:tabLst>
                <a:tab pos="1094740" algn="l"/>
              </a:tabLst>
            </a:pPr>
            <a:r>
              <a:rPr sz="2700" spc="-5" dirty="0">
                <a:latin typeface="Arial MT"/>
                <a:cs typeface="Arial MT"/>
              </a:rPr>
              <a:t>Insecure</a:t>
            </a:r>
            <a:r>
              <a:rPr sz="2700" spc="-90" dirty="0">
                <a:latin typeface="Arial MT"/>
                <a:cs typeface="Arial MT"/>
              </a:rPr>
              <a:t> </a:t>
            </a:r>
            <a:r>
              <a:rPr sz="2700" spc="-5" dirty="0">
                <a:latin typeface="Arial MT"/>
                <a:cs typeface="Arial MT"/>
              </a:rPr>
              <a:t>passwords</a:t>
            </a:r>
            <a:endParaRPr sz="2700" dirty="0">
              <a:latin typeface="Arial MT"/>
              <a:cs typeface="Arial MT"/>
            </a:endParaRPr>
          </a:p>
          <a:p>
            <a:pPr marL="1094740" lvl="2" indent="-175895">
              <a:lnSpc>
                <a:spcPct val="100000"/>
              </a:lnSpc>
              <a:spcBef>
                <a:spcPts val="540"/>
              </a:spcBef>
              <a:buClr>
                <a:srgbClr val="78B146"/>
              </a:buClr>
              <a:buChar char="•"/>
              <a:tabLst>
                <a:tab pos="1094740" algn="l"/>
              </a:tabLst>
            </a:pPr>
            <a:r>
              <a:rPr sz="2700" spc="-10" dirty="0">
                <a:latin typeface="Arial MT"/>
                <a:cs typeface="Arial MT"/>
              </a:rPr>
              <a:t>Sniffing</a:t>
            </a:r>
            <a:r>
              <a:rPr sz="2700" spc="-55" dirty="0">
                <a:latin typeface="Arial MT"/>
                <a:cs typeface="Arial MT"/>
              </a:rPr>
              <a:t> </a:t>
            </a:r>
            <a:r>
              <a:rPr sz="2700" dirty="0">
                <a:latin typeface="Arial MT"/>
                <a:cs typeface="Arial MT"/>
              </a:rPr>
              <a:t>software</a:t>
            </a:r>
            <a:r>
              <a:rPr lang="en-GB" sz="2700" dirty="0">
                <a:latin typeface="Arial MT"/>
                <a:cs typeface="Arial MT"/>
              </a:rPr>
              <a:t> (Stealing of data via packet copying)</a:t>
            </a:r>
            <a:endParaRPr sz="2700" dirty="0">
              <a:latin typeface="Arial MT"/>
              <a:cs typeface="Arial MT"/>
            </a:endParaRPr>
          </a:p>
          <a:p>
            <a:pPr marL="694690" lvl="1" indent="-306070">
              <a:lnSpc>
                <a:spcPct val="100000"/>
              </a:lnSpc>
              <a:spcBef>
                <a:spcPts val="540"/>
              </a:spcBef>
              <a:buClr>
                <a:srgbClr val="78B146"/>
              </a:buClr>
              <a:buChar char="–"/>
              <a:tabLst>
                <a:tab pos="694690" algn="l"/>
              </a:tabLst>
            </a:pPr>
            <a:r>
              <a:rPr sz="2700" spc="-5" dirty="0">
                <a:latin typeface="Arial MT"/>
                <a:cs typeface="Arial MT"/>
              </a:rPr>
              <a:t>Counter</a:t>
            </a:r>
            <a:r>
              <a:rPr sz="2700" spc="-50" dirty="0">
                <a:latin typeface="Arial MT"/>
                <a:cs typeface="Arial MT"/>
              </a:rPr>
              <a:t> </a:t>
            </a:r>
            <a:r>
              <a:rPr sz="2700" dirty="0">
                <a:latin typeface="Arial MT"/>
                <a:cs typeface="Arial MT"/>
              </a:rPr>
              <a:t>measures</a:t>
            </a:r>
          </a:p>
          <a:p>
            <a:pPr marL="1094740" lvl="2" indent="-175895">
              <a:lnSpc>
                <a:spcPct val="100000"/>
              </a:lnSpc>
              <a:spcBef>
                <a:spcPts val="540"/>
              </a:spcBef>
              <a:buClr>
                <a:srgbClr val="78B146"/>
              </a:buClr>
              <a:buChar char="•"/>
              <a:tabLst>
                <a:tab pos="1094740" algn="l"/>
              </a:tabLst>
            </a:pPr>
            <a:r>
              <a:rPr sz="2700" spc="-10" dirty="0">
                <a:latin typeface="Arial MT"/>
                <a:cs typeface="Arial MT"/>
              </a:rPr>
              <a:t>Auditing</a:t>
            </a:r>
            <a:r>
              <a:rPr sz="2700" spc="-55" dirty="0">
                <a:latin typeface="Arial MT"/>
                <a:cs typeface="Arial MT"/>
              </a:rPr>
              <a:t> </a:t>
            </a:r>
            <a:r>
              <a:rPr sz="2700" dirty="0">
                <a:latin typeface="Arial MT"/>
                <a:cs typeface="Arial MT"/>
              </a:rPr>
              <a:t>software</a:t>
            </a:r>
            <a:r>
              <a:rPr lang="en-GB" sz="2700" dirty="0">
                <a:latin typeface="Arial MT"/>
                <a:cs typeface="Arial MT"/>
              </a:rPr>
              <a:t> (checking its security, quality, etc).</a:t>
            </a:r>
            <a:endParaRPr sz="2700" dirty="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25</a:t>
            </a:fld>
            <a:endParaRPr spc="-5" dirty="0"/>
          </a:p>
        </p:txBody>
      </p:sp>
      <p:sp>
        <p:nvSpPr>
          <p:cNvPr id="2" name="object 2"/>
          <p:cNvSpPr txBox="1">
            <a:spLocks noGrp="1"/>
          </p:cNvSpPr>
          <p:nvPr>
            <p:ph type="title"/>
          </p:nvPr>
        </p:nvSpPr>
        <p:spPr>
          <a:xfrm>
            <a:off x="530225" y="340486"/>
            <a:ext cx="4169410" cy="574040"/>
          </a:xfrm>
          <a:prstGeom prst="rect">
            <a:avLst/>
          </a:prstGeom>
        </p:spPr>
        <p:txBody>
          <a:bodyPr vert="horz" wrap="square" lIns="0" tIns="12700" rIns="0" bIns="0" rtlCol="0">
            <a:spAutoFit/>
          </a:bodyPr>
          <a:lstStyle/>
          <a:p>
            <a:pPr marL="12700">
              <a:lnSpc>
                <a:spcPct val="100000"/>
              </a:lnSpc>
              <a:spcBef>
                <a:spcPts val="100"/>
              </a:spcBef>
            </a:pPr>
            <a:r>
              <a:rPr spc="-10" dirty="0"/>
              <a:t>Security</a:t>
            </a:r>
            <a:r>
              <a:rPr spc="-35" dirty="0"/>
              <a:t> </a:t>
            </a:r>
            <a:r>
              <a:rPr sz="3200" dirty="0"/>
              <a:t>(continued)</a:t>
            </a:r>
            <a:endParaRPr sz="3200"/>
          </a:p>
        </p:txBody>
      </p:sp>
      <p:sp>
        <p:nvSpPr>
          <p:cNvPr id="3" name="object 3"/>
          <p:cNvSpPr txBox="1"/>
          <p:nvPr/>
        </p:nvSpPr>
        <p:spPr>
          <a:xfrm>
            <a:off x="591180" y="1527918"/>
            <a:ext cx="7778115" cy="2440940"/>
          </a:xfrm>
          <a:prstGeom prst="rect">
            <a:avLst/>
          </a:prstGeom>
        </p:spPr>
        <p:txBody>
          <a:bodyPr vert="horz" wrap="square" lIns="0" tIns="93980" rIns="0" bIns="0" rtlCol="0">
            <a:spAutoFit/>
          </a:bodyPr>
          <a:lstStyle/>
          <a:p>
            <a:pPr marL="294640" indent="-281940">
              <a:lnSpc>
                <a:spcPct val="100000"/>
              </a:lnSpc>
              <a:spcBef>
                <a:spcPts val="740"/>
              </a:spcBef>
              <a:buClr>
                <a:srgbClr val="78B146"/>
              </a:buClr>
              <a:buFont typeface="Times New Roman"/>
              <a:buChar char="•"/>
              <a:tabLst>
                <a:tab pos="294640" algn="l"/>
              </a:tabLst>
            </a:pPr>
            <a:r>
              <a:rPr sz="3200" spc="-10" dirty="0">
                <a:latin typeface="Arial MT"/>
                <a:cs typeface="Arial MT"/>
              </a:rPr>
              <a:t>Attacks</a:t>
            </a:r>
            <a:r>
              <a:rPr sz="3200" spc="-35" dirty="0">
                <a:latin typeface="Arial MT"/>
                <a:cs typeface="Arial MT"/>
              </a:rPr>
              <a:t> </a:t>
            </a:r>
            <a:r>
              <a:rPr sz="3200" spc="-10" dirty="0">
                <a:latin typeface="Arial MT"/>
                <a:cs typeface="Arial MT"/>
              </a:rPr>
              <a:t>from</a:t>
            </a:r>
            <a:r>
              <a:rPr sz="3200" spc="-35" dirty="0">
                <a:latin typeface="Arial MT"/>
                <a:cs typeface="Arial MT"/>
              </a:rPr>
              <a:t> </a:t>
            </a:r>
            <a:r>
              <a:rPr sz="3200" spc="-5" dirty="0">
                <a:latin typeface="Arial MT"/>
                <a:cs typeface="Arial MT"/>
              </a:rPr>
              <a:t>within</a:t>
            </a:r>
            <a:endParaRPr sz="3200">
              <a:latin typeface="Arial MT"/>
              <a:cs typeface="Arial MT"/>
            </a:endParaRPr>
          </a:p>
          <a:p>
            <a:pPr marL="694690" lvl="1" indent="-306070">
              <a:lnSpc>
                <a:spcPct val="100000"/>
              </a:lnSpc>
              <a:spcBef>
                <a:spcPts val="560"/>
              </a:spcBef>
              <a:buClr>
                <a:srgbClr val="78B146"/>
              </a:buClr>
              <a:buChar char="–"/>
              <a:tabLst>
                <a:tab pos="694690" algn="l"/>
              </a:tabLst>
            </a:pPr>
            <a:r>
              <a:rPr sz="2800" spc="-10" dirty="0">
                <a:latin typeface="Arial MT"/>
                <a:cs typeface="Arial MT"/>
              </a:rPr>
              <a:t>Problem:</a:t>
            </a:r>
            <a:r>
              <a:rPr sz="2800" spc="-40" dirty="0">
                <a:latin typeface="Arial MT"/>
                <a:cs typeface="Arial MT"/>
              </a:rPr>
              <a:t> </a:t>
            </a:r>
            <a:r>
              <a:rPr sz="2800" spc="-5" dirty="0">
                <a:latin typeface="Arial MT"/>
                <a:cs typeface="Arial MT"/>
              </a:rPr>
              <a:t>Unruly</a:t>
            </a:r>
            <a:r>
              <a:rPr sz="2800" spc="-30" dirty="0">
                <a:latin typeface="Arial MT"/>
                <a:cs typeface="Arial MT"/>
              </a:rPr>
              <a:t> </a:t>
            </a:r>
            <a:r>
              <a:rPr sz="2800" spc="-5" dirty="0">
                <a:latin typeface="Arial MT"/>
                <a:cs typeface="Arial MT"/>
              </a:rPr>
              <a:t>processes</a:t>
            </a:r>
            <a:endParaRPr sz="2800">
              <a:latin typeface="Arial MT"/>
              <a:cs typeface="Arial MT"/>
            </a:endParaRPr>
          </a:p>
          <a:p>
            <a:pPr marL="694690" marR="5080" lvl="1" indent="-306070">
              <a:lnSpc>
                <a:spcPct val="99900"/>
              </a:lnSpc>
              <a:spcBef>
                <a:spcPts val="545"/>
              </a:spcBef>
              <a:buClr>
                <a:srgbClr val="78B146"/>
              </a:buClr>
              <a:buChar char="–"/>
              <a:tabLst>
                <a:tab pos="694690" algn="l"/>
              </a:tabLst>
            </a:pPr>
            <a:r>
              <a:rPr sz="2800" spc="-5" dirty="0">
                <a:latin typeface="Arial MT"/>
                <a:cs typeface="Arial MT"/>
              </a:rPr>
              <a:t>Counter </a:t>
            </a:r>
            <a:r>
              <a:rPr sz="2800" dirty="0">
                <a:latin typeface="Arial MT"/>
                <a:cs typeface="Arial MT"/>
              </a:rPr>
              <a:t>measures: </a:t>
            </a:r>
            <a:r>
              <a:rPr sz="2800" spc="-5" dirty="0">
                <a:latin typeface="Arial MT"/>
                <a:cs typeface="Arial MT"/>
              </a:rPr>
              <a:t>Control process activities </a:t>
            </a:r>
            <a:r>
              <a:rPr sz="2800" spc="-765" dirty="0">
                <a:latin typeface="Arial MT"/>
                <a:cs typeface="Arial MT"/>
              </a:rPr>
              <a:t> </a:t>
            </a:r>
            <a:r>
              <a:rPr sz="2800" dirty="0">
                <a:latin typeface="Arial MT"/>
                <a:cs typeface="Arial MT"/>
              </a:rPr>
              <a:t>via </a:t>
            </a:r>
            <a:r>
              <a:rPr sz="2800" spc="-5" dirty="0">
                <a:latin typeface="Arial MT"/>
                <a:cs typeface="Arial MT"/>
              </a:rPr>
              <a:t>privileged </a:t>
            </a:r>
            <a:r>
              <a:rPr sz="2800" dirty="0">
                <a:latin typeface="Arial MT"/>
                <a:cs typeface="Arial MT"/>
              </a:rPr>
              <a:t>modes </a:t>
            </a:r>
            <a:r>
              <a:rPr sz="2800" spc="-5" dirty="0">
                <a:latin typeface="Arial MT"/>
                <a:cs typeface="Arial MT"/>
              </a:rPr>
              <a:t>and privileged </a:t>
            </a:r>
            <a:r>
              <a:rPr sz="2800" dirty="0">
                <a:latin typeface="Arial MT"/>
                <a:cs typeface="Arial MT"/>
              </a:rPr>
              <a:t> </a:t>
            </a:r>
            <a:r>
              <a:rPr sz="2800" spc="-5" dirty="0">
                <a:latin typeface="Arial MT"/>
                <a:cs typeface="Arial MT"/>
              </a:rPr>
              <a:t>instructions</a:t>
            </a:r>
            <a:endParaRPr sz="28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3</a:t>
            </a:fld>
            <a:endParaRPr spc="-5" dirty="0"/>
          </a:p>
        </p:txBody>
      </p:sp>
      <p:sp>
        <p:nvSpPr>
          <p:cNvPr id="2" name="object 2"/>
          <p:cNvSpPr txBox="1">
            <a:spLocks noGrp="1"/>
          </p:cNvSpPr>
          <p:nvPr>
            <p:ph type="title"/>
          </p:nvPr>
        </p:nvSpPr>
        <p:spPr>
          <a:xfrm>
            <a:off x="530225" y="340486"/>
            <a:ext cx="7042784" cy="574040"/>
          </a:xfrm>
          <a:prstGeom prst="rect">
            <a:avLst/>
          </a:prstGeom>
        </p:spPr>
        <p:txBody>
          <a:bodyPr vert="horz" wrap="square" lIns="0" tIns="12700" rIns="0" bIns="0" rtlCol="0">
            <a:spAutoFit/>
          </a:bodyPr>
          <a:lstStyle/>
          <a:p>
            <a:pPr marL="12700" algn="ctr">
              <a:lnSpc>
                <a:spcPct val="100000"/>
              </a:lnSpc>
              <a:spcBef>
                <a:spcPts val="100"/>
              </a:spcBef>
            </a:pPr>
            <a:r>
              <a:rPr lang="en-US" spc="-10" dirty="0"/>
              <a:t>Operating</a:t>
            </a:r>
            <a:r>
              <a:rPr lang="en-US" spc="-35" dirty="0"/>
              <a:t> </a:t>
            </a:r>
            <a:r>
              <a:rPr lang="en-US" spc="-5" dirty="0"/>
              <a:t>System</a:t>
            </a:r>
          </a:p>
        </p:txBody>
      </p:sp>
      <p:sp>
        <p:nvSpPr>
          <p:cNvPr id="3" name="object 3"/>
          <p:cNvSpPr txBox="1"/>
          <p:nvPr/>
        </p:nvSpPr>
        <p:spPr>
          <a:xfrm>
            <a:off x="591180" y="1529969"/>
            <a:ext cx="7101205" cy="4032514"/>
          </a:xfrm>
          <a:prstGeom prst="rect">
            <a:avLst/>
          </a:prstGeom>
        </p:spPr>
        <p:txBody>
          <a:bodyPr vert="horz" wrap="square" lIns="0" tIns="92075" rIns="0" bIns="0" rtlCol="0">
            <a:spAutoFit/>
          </a:bodyPr>
          <a:lstStyle/>
          <a:p>
            <a:pPr marL="294640" indent="-281940">
              <a:lnSpc>
                <a:spcPct val="100000"/>
              </a:lnSpc>
              <a:spcBef>
                <a:spcPts val="725"/>
              </a:spcBef>
              <a:buClr>
                <a:srgbClr val="78B146"/>
              </a:buClr>
              <a:buFont typeface="Times New Roman"/>
              <a:buChar char="•"/>
              <a:tabLst>
                <a:tab pos="294640" algn="l"/>
              </a:tabLst>
            </a:pPr>
            <a:r>
              <a:rPr lang="en-US" sz="3200" b="0" i="0" dirty="0">
                <a:solidFill>
                  <a:srgbClr val="202124"/>
                </a:solidFill>
                <a:effectLst/>
                <a:latin typeface="arial" panose="020B0604020202020204" pitchFamily="34" charset="0"/>
              </a:rPr>
              <a:t>The operating system (OS) </a:t>
            </a:r>
            <a:r>
              <a:rPr lang="en-US" sz="3200" b="1" i="0" dirty="0">
                <a:solidFill>
                  <a:srgbClr val="202124"/>
                </a:solidFill>
                <a:effectLst/>
                <a:latin typeface="arial" panose="020B0604020202020204" pitchFamily="34" charset="0"/>
              </a:rPr>
              <a:t>manages all of the software and hardware on the computer</a:t>
            </a:r>
            <a:r>
              <a:rPr lang="en-US" sz="3200" b="0" i="0" dirty="0">
                <a:solidFill>
                  <a:srgbClr val="202124"/>
                </a:solidFill>
                <a:effectLst/>
                <a:latin typeface="arial" panose="020B0604020202020204" pitchFamily="34" charset="0"/>
              </a:rPr>
              <a:t>. It performs basic tasks such as file, memory and process management, handling input and output, and controlling peripheral devices such as disk drives and printers.</a:t>
            </a:r>
            <a:endParaRPr sz="320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4</a:t>
            </a:fld>
            <a:endParaRPr spc="-5" dirty="0"/>
          </a:p>
        </p:txBody>
      </p:sp>
      <p:sp>
        <p:nvSpPr>
          <p:cNvPr id="2" name="object 2"/>
          <p:cNvSpPr txBox="1">
            <a:spLocks noGrp="1"/>
          </p:cNvSpPr>
          <p:nvPr>
            <p:ph type="title"/>
          </p:nvPr>
        </p:nvSpPr>
        <p:spPr>
          <a:xfrm>
            <a:off x="530225" y="340486"/>
            <a:ext cx="7042784" cy="574040"/>
          </a:xfrm>
          <a:prstGeom prst="rect">
            <a:avLst/>
          </a:prstGeom>
        </p:spPr>
        <p:txBody>
          <a:bodyPr vert="horz" wrap="square" lIns="0" tIns="12700" rIns="0" bIns="0" rtlCol="0">
            <a:spAutoFit/>
          </a:bodyPr>
          <a:lstStyle/>
          <a:p>
            <a:pPr marL="12700">
              <a:lnSpc>
                <a:spcPct val="100000"/>
              </a:lnSpc>
              <a:spcBef>
                <a:spcPts val="100"/>
              </a:spcBef>
            </a:pPr>
            <a:r>
              <a:rPr spc="-10" dirty="0"/>
              <a:t>Functions</a:t>
            </a:r>
            <a:r>
              <a:rPr spc="-40" dirty="0"/>
              <a:t> </a:t>
            </a:r>
            <a:r>
              <a:rPr spc="-5" dirty="0"/>
              <a:t>of</a:t>
            </a:r>
            <a:r>
              <a:rPr spc="-35" dirty="0"/>
              <a:t> </a:t>
            </a:r>
            <a:r>
              <a:rPr spc="-10" dirty="0"/>
              <a:t>Operating</a:t>
            </a:r>
            <a:r>
              <a:rPr spc="-35" dirty="0"/>
              <a:t> </a:t>
            </a:r>
            <a:r>
              <a:rPr spc="-5" dirty="0"/>
              <a:t>Systems</a:t>
            </a:r>
          </a:p>
        </p:txBody>
      </p:sp>
      <p:sp>
        <p:nvSpPr>
          <p:cNvPr id="3" name="object 3"/>
          <p:cNvSpPr txBox="1"/>
          <p:nvPr/>
        </p:nvSpPr>
        <p:spPr>
          <a:xfrm>
            <a:off x="591180" y="1529969"/>
            <a:ext cx="7101205" cy="2302510"/>
          </a:xfrm>
          <a:prstGeom prst="rect">
            <a:avLst/>
          </a:prstGeom>
        </p:spPr>
        <p:txBody>
          <a:bodyPr vert="horz" wrap="square" lIns="0" tIns="92075" rIns="0" bIns="0" rtlCol="0">
            <a:spAutoFit/>
          </a:bodyPr>
          <a:lstStyle/>
          <a:p>
            <a:pPr marL="294640" indent="-281940">
              <a:lnSpc>
                <a:spcPct val="100000"/>
              </a:lnSpc>
              <a:spcBef>
                <a:spcPts val="725"/>
              </a:spcBef>
              <a:buClr>
                <a:srgbClr val="78B146"/>
              </a:buClr>
              <a:buFont typeface="Times New Roman"/>
              <a:buChar char="•"/>
              <a:tabLst>
                <a:tab pos="294640" algn="l"/>
              </a:tabLst>
            </a:pPr>
            <a:r>
              <a:rPr sz="3200" spc="-10" dirty="0">
                <a:latin typeface="Arial MT"/>
                <a:cs typeface="Arial MT"/>
              </a:rPr>
              <a:t>Oversee</a:t>
            </a:r>
            <a:r>
              <a:rPr sz="3200" spc="-30" dirty="0">
                <a:latin typeface="Arial MT"/>
                <a:cs typeface="Arial MT"/>
              </a:rPr>
              <a:t> </a:t>
            </a:r>
            <a:r>
              <a:rPr sz="3200" spc="-5" dirty="0">
                <a:latin typeface="Arial MT"/>
                <a:cs typeface="Arial MT"/>
              </a:rPr>
              <a:t>operation</a:t>
            </a:r>
            <a:r>
              <a:rPr sz="3200" spc="-25" dirty="0">
                <a:latin typeface="Arial MT"/>
                <a:cs typeface="Arial MT"/>
              </a:rPr>
              <a:t> </a:t>
            </a:r>
            <a:r>
              <a:rPr sz="3200" spc="-5" dirty="0">
                <a:latin typeface="Arial MT"/>
                <a:cs typeface="Arial MT"/>
              </a:rPr>
              <a:t>of</a:t>
            </a:r>
            <a:r>
              <a:rPr sz="3200" spc="-25" dirty="0">
                <a:latin typeface="Arial MT"/>
                <a:cs typeface="Arial MT"/>
              </a:rPr>
              <a:t> </a:t>
            </a:r>
            <a:r>
              <a:rPr sz="3200" dirty="0">
                <a:latin typeface="Arial MT"/>
                <a:cs typeface="Arial MT"/>
              </a:rPr>
              <a:t>computer</a:t>
            </a:r>
            <a:endParaRPr sz="3200">
              <a:latin typeface="Arial MT"/>
              <a:cs typeface="Arial MT"/>
            </a:endParaRPr>
          </a:p>
          <a:p>
            <a:pPr marL="294640" indent="-281940">
              <a:lnSpc>
                <a:spcPct val="100000"/>
              </a:lnSpc>
              <a:spcBef>
                <a:spcPts val="625"/>
              </a:spcBef>
              <a:buClr>
                <a:srgbClr val="78B146"/>
              </a:buClr>
              <a:buFont typeface="Times New Roman"/>
              <a:buChar char="•"/>
              <a:tabLst>
                <a:tab pos="294640" algn="l"/>
              </a:tabLst>
            </a:pPr>
            <a:r>
              <a:rPr sz="3200" spc="-10" dirty="0">
                <a:latin typeface="Arial MT"/>
                <a:cs typeface="Arial MT"/>
              </a:rPr>
              <a:t>Store</a:t>
            </a:r>
            <a:r>
              <a:rPr sz="3200" spc="-30" dirty="0">
                <a:latin typeface="Arial MT"/>
                <a:cs typeface="Arial MT"/>
              </a:rPr>
              <a:t> </a:t>
            </a:r>
            <a:r>
              <a:rPr sz="3200" spc="-5" dirty="0">
                <a:latin typeface="Arial MT"/>
                <a:cs typeface="Arial MT"/>
              </a:rPr>
              <a:t>and</a:t>
            </a:r>
            <a:r>
              <a:rPr sz="3200" spc="-25" dirty="0">
                <a:latin typeface="Arial MT"/>
                <a:cs typeface="Arial MT"/>
              </a:rPr>
              <a:t> </a:t>
            </a:r>
            <a:r>
              <a:rPr sz="3200" spc="-5" dirty="0">
                <a:latin typeface="Arial MT"/>
                <a:cs typeface="Arial MT"/>
              </a:rPr>
              <a:t>retrieve</a:t>
            </a:r>
            <a:r>
              <a:rPr sz="3200" spc="-25" dirty="0">
                <a:latin typeface="Arial MT"/>
                <a:cs typeface="Arial MT"/>
              </a:rPr>
              <a:t> </a:t>
            </a:r>
            <a:r>
              <a:rPr sz="3200" spc="-5" dirty="0">
                <a:latin typeface="Arial MT"/>
                <a:cs typeface="Arial MT"/>
              </a:rPr>
              <a:t>files</a:t>
            </a:r>
            <a:endParaRPr sz="3200">
              <a:latin typeface="Arial MT"/>
              <a:cs typeface="Arial MT"/>
            </a:endParaRPr>
          </a:p>
          <a:p>
            <a:pPr marL="294640" indent="-281940">
              <a:lnSpc>
                <a:spcPct val="100000"/>
              </a:lnSpc>
              <a:spcBef>
                <a:spcPts val="660"/>
              </a:spcBef>
              <a:buClr>
                <a:srgbClr val="78B146"/>
              </a:buClr>
              <a:buFont typeface="Times New Roman"/>
              <a:buChar char="•"/>
              <a:tabLst>
                <a:tab pos="294640" algn="l"/>
              </a:tabLst>
            </a:pPr>
            <a:r>
              <a:rPr sz="3200" spc="-10" dirty="0">
                <a:latin typeface="Arial MT"/>
                <a:cs typeface="Arial MT"/>
              </a:rPr>
              <a:t>Schedule</a:t>
            </a:r>
            <a:r>
              <a:rPr sz="3200" spc="-30" dirty="0">
                <a:latin typeface="Arial MT"/>
                <a:cs typeface="Arial MT"/>
              </a:rPr>
              <a:t> </a:t>
            </a:r>
            <a:r>
              <a:rPr sz="3200" spc="-5" dirty="0">
                <a:latin typeface="Arial MT"/>
                <a:cs typeface="Arial MT"/>
              </a:rPr>
              <a:t>programs</a:t>
            </a:r>
            <a:r>
              <a:rPr sz="3200" spc="-25" dirty="0">
                <a:latin typeface="Arial MT"/>
                <a:cs typeface="Arial MT"/>
              </a:rPr>
              <a:t> </a:t>
            </a:r>
            <a:r>
              <a:rPr sz="3200" spc="-10" dirty="0">
                <a:latin typeface="Arial MT"/>
                <a:cs typeface="Arial MT"/>
              </a:rPr>
              <a:t>for</a:t>
            </a:r>
            <a:r>
              <a:rPr sz="3200" spc="-25" dirty="0">
                <a:latin typeface="Arial MT"/>
                <a:cs typeface="Arial MT"/>
              </a:rPr>
              <a:t> </a:t>
            </a:r>
            <a:r>
              <a:rPr sz="3200" spc="-5" dirty="0">
                <a:latin typeface="Arial MT"/>
                <a:cs typeface="Arial MT"/>
              </a:rPr>
              <a:t>execution</a:t>
            </a:r>
            <a:endParaRPr sz="3200">
              <a:latin typeface="Arial MT"/>
              <a:cs typeface="Arial MT"/>
            </a:endParaRPr>
          </a:p>
          <a:p>
            <a:pPr marL="294640" indent="-281940">
              <a:lnSpc>
                <a:spcPct val="100000"/>
              </a:lnSpc>
              <a:spcBef>
                <a:spcPts val="660"/>
              </a:spcBef>
              <a:buClr>
                <a:srgbClr val="78B146"/>
              </a:buClr>
              <a:buFont typeface="Times New Roman"/>
              <a:buChar char="•"/>
              <a:tabLst>
                <a:tab pos="294640" algn="l"/>
              </a:tabLst>
            </a:pPr>
            <a:r>
              <a:rPr sz="3200" spc="-5" dirty="0">
                <a:latin typeface="Arial MT"/>
                <a:cs typeface="Arial MT"/>
              </a:rPr>
              <a:t>Coordinate</a:t>
            </a:r>
            <a:r>
              <a:rPr sz="3200" spc="-25" dirty="0">
                <a:latin typeface="Arial MT"/>
                <a:cs typeface="Arial MT"/>
              </a:rPr>
              <a:t> </a:t>
            </a:r>
            <a:r>
              <a:rPr sz="3200" spc="-10" dirty="0">
                <a:latin typeface="Arial MT"/>
                <a:cs typeface="Arial MT"/>
              </a:rPr>
              <a:t>the</a:t>
            </a:r>
            <a:r>
              <a:rPr sz="3200" spc="-30" dirty="0">
                <a:latin typeface="Arial MT"/>
                <a:cs typeface="Arial MT"/>
              </a:rPr>
              <a:t> </a:t>
            </a:r>
            <a:r>
              <a:rPr sz="3200" spc="-5" dirty="0">
                <a:latin typeface="Arial MT"/>
                <a:cs typeface="Arial MT"/>
              </a:rPr>
              <a:t>execution</a:t>
            </a:r>
            <a:r>
              <a:rPr sz="3200" spc="-20" dirty="0">
                <a:latin typeface="Arial MT"/>
                <a:cs typeface="Arial MT"/>
              </a:rPr>
              <a:t> </a:t>
            </a:r>
            <a:r>
              <a:rPr sz="3200" spc="-5" dirty="0">
                <a:latin typeface="Arial MT"/>
                <a:cs typeface="Arial MT"/>
              </a:rPr>
              <a:t>of</a:t>
            </a:r>
            <a:r>
              <a:rPr sz="3200" spc="-25" dirty="0">
                <a:latin typeface="Arial MT"/>
                <a:cs typeface="Arial MT"/>
              </a:rPr>
              <a:t> </a:t>
            </a:r>
            <a:r>
              <a:rPr sz="3200" spc="-5" dirty="0">
                <a:latin typeface="Arial MT"/>
                <a:cs typeface="Arial MT"/>
              </a:rPr>
              <a:t>programs</a:t>
            </a:r>
            <a:endParaRPr sz="3200">
              <a:latin typeface="Arial MT"/>
              <a:cs typeface="Arial MT"/>
            </a:endParaRPr>
          </a:p>
        </p:txBody>
      </p:sp>
    </p:spTree>
    <p:extLst>
      <p:ext uri="{BB962C8B-B14F-4D97-AF65-F5344CB8AC3E}">
        <p14:creationId xmlns:p14="http://schemas.microsoft.com/office/powerpoint/2010/main" val="25893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5</a:t>
            </a:fld>
            <a:endParaRPr spc="-5" dirty="0"/>
          </a:p>
        </p:txBody>
      </p:sp>
      <p:sp>
        <p:nvSpPr>
          <p:cNvPr id="2" name="object 2"/>
          <p:cNvSpPr txBox="1">
            <a:spLocks noGrp="1"/>
          </p:cNvSpPr>
          <p:nvPr>
            <p:ph type="title"/>
          </p:nvPr>
        </p:nvSpPr>
        <p:spPr>
          <a:xfrm>
            <a:off x="530225" y="340486"/>
            <a:ext cx="6866255" cy="574040"/>
          </a:xfrm>
          <a:prstGeom prst="rect">
            <a:avLst/>
          </a:prstGeom>
        </p:spPr>
        <p:txBody>
          <a:bodyPr vert="horz" wrap="square" lIns="0" tIns="12700" rIns="0" bIns="0" rtlCol="0">
            <a:spAutoFit/>
          </a:bodyPr>
          <a:lstStyle/>
          <a:p>
            <a:pPr marL="12700">
              <a:lnSpc>
                <a:spcPct val="100000"/>
              </a:lnSpc>
              <a:spcBef>
                <a:spcPts val="100"/>
              </a:spcBef>
            </a:pPr>
            <a:r>
              <a:rPr spc="-10" dirty="0"/>
              <a:t>Evolution</a:t>
            </a:r>
            <a:r>
              <a:rPr spc="-40" dirty="0"/>
              <a:t> </a:t>
            </a:r>
            <a:r>
              <a:rPr spc="-5" dirty="0"/>
              <a:t>of</a:t>
            </a:r>
            <a:r>
              <a:rPr spc="-40" dirty="0"/>
              <a:t> </a:t>
            </a:r>
            <a:r>
              <a:rPr spc="-10" dirty="0"/>
              <a:t>Shared</a:t>
            </a:r>
            <a:r>
              <a:rPr spc="-40" dirty="0"/>
              <a:t> </a:t>
            </a:r>
            <a:r>
              <a:rPr spc="-5" dirty="0"/>
              <a:t>Computing</a:t>
            </a:r>
          </a:p>
        </p:txBody>
      </p:sp>
      <p:sp>
        <p:nvSpPr>
          <p:cNvPr id="3" name="object 3"/>
          <p:cNvSpPr txBox="1"/>
          <p:nvPr/>
        </p:nvSpPr>
        <p:spPr>
          <a:xfrm>
            <a:off x="591180" y="1529969"/>
            <a:ext cx="6174740" cy="3293110"/>
          </a:xfrm>
          <a:prstGeom prst="rect">
            <a:avLst/>
          </a:prstGeom>
        </p:spPr>
        <p:txBody>
          <a:bodyPr vert="horz" wrap="square" lIns="0" tIns="92075" rIns="0" bIns="0" rtlCol="0">
            <a:spAutoFit/>
          </a:bodyPr>
          <a:lstStyle/>
          <a:p>
            <a:pPr marL="294640" indent="-281940">
              <a:lnSpc>
                <a:spcPct val="100000"/>
              </a:lnSpc>
              <a:spcBef>
                <a:spcPts val="725"/>
              </a:spcBef>
              <a:buClr>
                <a:srgbClr val="78B146"/>
              </a:buClr>
              <a:buFont typeface="Times New Roman"/>
              <a:buChar char="•"/>
              <a:tabLst>
                <a:tab pos="294640" algn="l"/>
              </a:tabLst>
            </a:pPr>
            <a:r>
              <a:rPr sz="3200" spc="-10" dirty="0">
                <a:latin typeface="Arial MT"/>
                <a:cs typeface="Arial MT"/>
              </a:rPr>
              <a:t>Batch</a:t>
            </a:r>
            <a:r>
              <a:rPr sz="3200" spc="-55" dirty="0">
                <a:latin typeface="Arial MT"/>
                <a:cs typeface="Arial MT"/>
              </a:rPr>
              <a:t> </a:t>
            </a:r>
            <a:r>
              <a:rPr sz="3200" spc="-5" dirty="0">
                <a:latin typeface="Arial MT"/>
                <a:cs typeface="Arial MT"/>
              </a:rPr>
              <a:t>processing</a:t>
            </a:r>
            <a:endParaRPr sz="3200" dirty="0">
              <a:latin typeface="Arial MT"/>
              <a:cs typeface="Arial MT"/>
            </a:endParaRPr>
          </a:p>
          <a:p>
            <a:pPr marL="294640" indent="-281940">
              <a:lnSpc>
                <a:spcPct val="100000"/>
              </a:lnSpc>
              <a:spcBef>
                <a:spcPts val="625"/>
              </a:spcBef>
              <a:buClr>
                <a:srgbClr val="78B146"/>
              </a:buClr>
              <a:buFont typeface="Times New Roman"/>
              <a:buChar char="•"/>
              <a:tabLst>
                <a:tab pos="294640" algn="l"/>
              </a:tabLst>
            </a:pPr>
            <a:r>
              <a:rPr sz="3200" spc="-10" dirty="0">
                <a:latin typeface="Arial MT"/>
                <a:cs typeface="Arial MT"/>
              </a:rPr>
              <a:t>Interactive</a:t>
            </a:r>
            <a:r>
              <a:rPr sz="3200" spc="-55" dirty="0">
                <a:latin typeface="Arial MT"/>
                <a:cs typeface="Arial MT"/>
              </a:rPr>
              <a:t> </a:t>
            </a:r>
            <a:r>
              <a:rPr sz="3200" spc="-5" dirty="0">
                <a:latin typeface="Arial MT"/>
                <a:cs typeface="Arial MT"/>
              </a:rPr>
              <a:t>processing</a:t>
            </a:r>
            <a:endParaRPr sz="3200" dirty="0">
              <a:latin typeface="Arial MT"/>
              <a:cs typeface="Arial MT"/>
            </a:endParaRPr>
          </a:p>
          <a:p>
            <a:pPr marL="694690" lvl="1" indent="-306070">
              <a:lnSpc>
                <a:spcPct val="100000"/>
              </a:lnSpc>
              <a:spcBef>
                <a:spcPts val="595"/>
              </a:spcBef>
              <a:buClr>
                <a:srgbClr val="78B146"/>
              </a:buClr>
              <a:buChar char="–"/>
              <a:tabLst>
                <a:tab pos="694690" algn="l"/>
              </a:tabLst>
            </a:pPr>
            <a:r>
              <a:rPr sz="2800" spc="-5" dirty="0">
                <a:latin typeface="Arial MT"/>
                <a:cs typeface="Arial MT"/>
              </a:rPr>
              <a:t>Requires</a:t>
            </a:r>
            <a:r>
              <a:rPr sz="2800" spc="-35" dirty="0">
                <a:latin typeface="Arial MT"/>
                <a:cs typeface="Arial MT"/>
              </a:rPr>
              <a:t> </a:t>
            </a:r>
            <a:r>
              <a:rPr sz="2800" dirty="0">
                <a:latin typeface="Arial MT"/>
                <a:cs typeface="Arial MT"/>
              </a:rPr>
              <a:t>real-time</a:t>
            </a:r>
            <a:r>
              <a:rPr sz="2800" spc="-35" dirty="0">
                <a:latin typeface="Arial MT"/>
                <a:cs typeface="Arial MT"/>
              </a:rPr>
              <a:t> </a:t>
            </a:r>
            <a:r>
              <a:rPr sz="2800" spc="-5" dirty="0">
                <a:latin typeface="Arial MT"/>
                <a:cs typeface="Arial MT"/>
              </a:rPr>
              <a:t>processing</a:t>
            </a:r>
            <a:endParaRPr sz="2800" dirty="0">
              <a:latin typeface="Arial MT"/>
              <a:cs typeface="Arial MT"/>
            </a:endParaRPr>
          </a:p>
          <a:p>
            <a:pPr marL="294640" indent="-281940">
              <a:lnSpc>
                <a:spcPct val="100000"/>
              </a:lnSpc>
              <a:spcBef>
                <a:spcPts val="605"/>
              </a:spcBef>
              <a:buClr>
                <a:srgbClr val="78B146"/>
              </a:buClr>
              <a:buFont typeface="Times New Roman"/>
              <a:buChar char="•"/>
              <a:tabLst>
                <a:tab pos="294640" algn="l"/>
              </a:tabLst>
            </a:pPr>
            <a:r>
              <a:rPr sz="3200" spc="-5" dirty="0">
                <a:latin typeface="Arial MT"/>
                <a:cs typeface="Arial MT"/>
              </a:rPr>
              <a:t>Time-sharing/Multitasking</a:t>
            </a:r>
            <a:endParaRPr sz="3200" dirty="0">
              <a:latin typeface="Arial MT"/>
              <a:cs typeface="Arial MT"/>
            </a:endParaRPr>
          </a:p>
          <a:p>
            <a:pPr marL="694690" lvl="1" indent="-306070">
              <a:lnSpc>
                <a:spcPct val="100000"/>
              </a:lnSpc>
              <a:spcBef>
                <a:spcPts val="595"/>
              </a:spcBef>
              <a:buClr>
                <a:srgbClr val="78B146"/>
              </a:buClr>
              <a:buChar char="–"/>
              <a:tabLst>
                <a:tab pos="694690" algn="l"/>
              </a:tabLst>
            </a:pPr>
            <a:r>
              <a:rPr sz="2800" spc="-5" dirty="0">
                <a:latin typeface="Arial MT"/>
                <a:cs typeface="Arial MT"/>
              </a:rPr>
              <a:t>Implemented</a:t>
            </a:r>
            <a:r>
              <a:rPr sz="2800" spc="-55" dirty="0">
                <a:latin typeface="Arial MT"/>
                <a:cs typeface="Arial MT"/>
              </a:rPr>
              <a:t> </a:t>
            </a:r>
            <a:r>
              <a:rPr sz="2800" spc="-5" dirty="0">
                <a:latin typeface="Arial MT"/>
                <a:cs typeface="Arial MT"/>
              </a:rPr>
              <a:t>by</a:t>
            </a:r>
            <a:r>
              <a:rPr sz="2800" spc="-45" dirty="0">
                <a:latin typeface="Arial MT"/>
                <a:cs typeface="Arial MT"/>
              </a:rPr>
              <a:t> </a:t>
            </a:r>
            <a:r>
              <a:rPr sz="2800" dirty="0">
                <a:latin typeface="Arial MT"/>
                <a:cs typeface="Arial MT"/>
              </a:rPr>
              <a:t>Multiprogramming</a:t>
            </a:r>
          </a:p>
          <a:p>
            <a:pPr marL="294640" indent="-281940">
              <a:lnSpc>
                <a:spcPct val="100000"/>
              </a:lnSpc>
              <a:spcBef>
                <a:spcPts val="605"/>
              </a:spcBef>
              <a:buClr>
                <a:srgbClr val="78B146"/>
              </a:buClr>
              <a:buFont typeface="Times New Roman"/>
              <a:buChar char="•"/>
              <a:tabLst>
                <a:tab pos="294640" algn="l"/>
              </a:tabLst>
            </a:pPr>
            <a:r>
              <a:rPr sz="3200" spc="-5" dirty="0">
                <a:latin typeface="Arial MT"/>
                <a:cs typeface="Arial MT"/>
              </a:rPr>
              <a:t>Multiprocessor</a:t>
            </a:r>
            <a:r>
              <a:rPr sz="3200" spc="-50" dirty="0">
                <a:latin typeface="Arial MT"/>
                <a:cs typeface="Arial MT"/>
              </a:rPr>
              <a:t> </a:t>
            </a:r>
            <a:r>
              <a:rPr sz="3200" dirty="0">
                <a:latin typeface="Arial MT"/>
                <a:cs typeface="Arial MT"/>
              </a:rPr>
              <a:t>machines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6</a:t>
            </a:fld>
            <a:endParaRPr spc="-5" dirty="0"/>
          </a:p>
        </p:txBody>
      </p:sp>
      <p:sp>
        <p:nvSpPr>
          <p:cNvPr id="2" name="object 2"/>
          <p:cNvSpPr txBox="1">
            <a:spLocks noGrp="1"/>
          </p:cNvSpPr>
          <p:nvPr>
            <p:ph type="title"/>
          </p:nvPr>
        </p:nvSpPr>
        <p:spPr>
          <a:xfrm>
            <a:off x="838200" y="130283"/>
            <a:ext cx="6866255" cy="574040"/>
          </a:xfrm>
          <a:prstGeom prst="rect">
            <a:avLst/>
          </a:prstGeom>
        </p:spPr>
        <p:txBody>
          <a:bodyPr vert="horz" wrap="square" lIns="0" tIns="12700" rIns="0" bIns="0" rtlCol="0">
            <a:spAutoFit/>
          </a:bodyPr>
          <a:lstStyle/>
          <a:p>
            <a:pPr marL="12700">
              <a:lnSpc>
                <a:spcPct val="100000"/>
              </a:lnSpc>
              <a:spcBef>
                <a:spcPts val="100"/>
              </a:spcBef>
            </a:pPr>
            <a:r>
              <a:rPr spc="-10" dirty="0"/>
              <a:t>Evolution</a:t>
            </a:r>
            <a:r>
              <a:rPr spc="-40" dirty="0"/>
              <a:t> </a:t>
            </a:r>
            <a:r>
              <a:rPr spc="-5" dirty="0"/>
              <a:t>of</a:t>
            </a:r>
            <a:r>
              <a:rPr spc="-40" dirty="0"/>
              <a:t> </a:t>
            </a:r>
            <a:r>
              <a:rPr spc="-10" dirty="0"/>
              <a:t>Shared</a:t>
            </a:r>
            <a:r>
              <a:rPr spc="-40" dirty="0"/>
              <a:t> </a:t>
            </a:r>
            <a:r>
              <a:rPr spc="-5" dirty="0"/>
              <a:t>Computing</a:t>
            </a:r>
          </a:p>
        </p:txBody>
      </p:sp>
      <p:sp>
        <p:nvSpPr>
          <p:cNvPr id="3" name="object 3"/>
          <p:cNvSpPr txBox="1"/>
          <p:nvPr/>
        </p:nvSpPr>
        <p:spPr>
          <a:xfrm>
            <a:off x="0" y="838200"/>
            <a:ext cx="9144000" cy="6261329"/>
          </a:xfrm>
          <a:prstGeom prst="rect">
            <a:avLst/>
          </a:prstGeom>
        </p:spPr>
        <p:txBody>
          <a:bodyPr vert="horz" wrap="square" lIns="0" tIns="92075" rIns="0" bIns="0" rtlCol="0">
            <a:spAutoFit/>
          </a:bodyPr>
          <a:lstStyle/>
          <a:p>
            <a:pPr marL="294640" indent="-281940">
              <a:lnSpc>
                <a:spcPct val="100000"/>
              </a:lnSpc>
              <a:spcBef>
                <a:spcPts val="725"/>
              </a:spcBef>
              <a:buClr>
                <a:srgbClr val="78B146"/>
              </a:buClr>
              <a:buFont typeface="Times New Roman"/>
              <a:buChar char="•"/>
              <a:tabLst>
                <a:tab pos="294640" algn="l"/>
              </a:tabLst>
            </a:pPr>
            <a:r>
              <a:rPr lang="en-GB" sz="2400" b="1" dirty="0">
                <a:latin typeface="Arial MT"/>
                <a:cs typeface="Arial MT"/>
              </a:rPr>
              <a:t>Batch processing :</a:t>
            </a:r>
          </a:p>
          <a:p>
            <a:pPr marL="294640" indent="-281940">
              <a:lnSpc>
                <a:spcPct val="100000"/>
              </a:lnSpc>
              <a:spcBef>
                <a:spcPts val="725"/>
              </a:spcBef>
              <a:buClr>
                <a:srgbClr val="78B146"/>
              </a:buClr>
              <a:buFont typeface="Times New Roman"/>
              <a:buChar char="•"/>
              <a:tabLst>
                <a:tab pos="294640" algn="l"/>
              </a:tabLst>
            </a:pPr>
            <a:r>
              <a:rPr lang="en-US" sz="2400" dirty="0">
                <a:latin typeface="Arial MT"/>
              </a:rPr>
              <a:t>Batch processing is the method computers use to periodically complete high-volume, repetitive data jobs. Certain data processing tasks, such as backups, filtering, and sorting, can be compute intensive and inefficient to run on individual data transactions.</a:t>
            </a:r>
          </a:p>
          <a:p>
            <a:pPr marL="294640" indent="-281940">
              <a:lnSpc>
                <a:spcPct val="100000"/>
              </a:lnSpc>
              <a:spcBef>
                <a:spcPts val="725"/>
              </a:spcBef>
              <a:buClr>
                <a:srgbClr val="78B146"/>
              </a:buClr>
              <a:buFont typeface="Times New Roman"/>
              <a:buChar char="•"/>
              <a:tabLst>
                <a:tab pos="294640" algn="l"/>
              </a:tabLst>
            </a:pPr>
            <a:r>
              <a:rPr lang="en-GB" sz="2400" b="1" dirty="0">
                <a:latin typeface="Arial MT"/>
                <a:cs typeface="Arial MT"/>
              </a:rPr>
              <a:t>Interactive processing :</a:t>
            </a:r>
          </a:p>
          <a:p>
            <a:pPr marL="294640" indent="-281940">
              <a:lnSpc>
                <a:spcPct val="100000"/>
              </a:lnSpc>
              <a:spcBef>
                <a:spcPts val="725"/>
              </a:spcBef>
              <a:buClr>
                <a:srgbClr val="78B146"/>
              </a:buClr>
              <a:buFont typeface="Times New Roman"/>
              <a:buChar char="•"/>
              <a:tabLst>
                <a:tab pos="294640" algn="l"/>
              </a:tabLst>
            </a:pPr>
            <a:r>
              <a:rPr lang="en-US" sz="2400" dirty="0">
                <a:latin typeface="Arial MT"/>
                <a:cs typeface="Arial MT"/>
              </a:rPr>
              <a:t>It is the process of interacting directly with a program and/or data for immediately modifying, retrieving and/or displaying information.</a:t>
            </a:r>
          </a:p>
          <a:p>
            <a:pPr marL="294640" indent="-281940">
              <a:lnSpc>
                <a:spcPct val="100000"/>
              </a:lnSpc>
              <a:spcBef>
                <a:spcPts val="725"/>
              </a:spcBef>
              <a:buClr>
                <a:srgbClr val="78B146"/>
              </a:buClr>
              <a:buFont typeface="Times New Roman"/>
              <a:buChar char="•"/>
              <a:tabLst>
                <a:tab pos="294640" algn="l"/>
              </a:tabLst>
            </a:pPr>
            <a:r>
              <a:rPr lang="en-GB" sz="2400" b="1" dirty="0">
                <a:latin typeface="Arial MT"/>
                <a:cs typeface="Arial MT"/>
              </a:rPr>
              <a:t>Multi-tasking/time sharing :</a:t>
            </a:r>
          </a:p>
          <a:p>
            <a:pPr marL="294640" indent="-281940">
              <a:lnSpc>
                <a:spcPct val="100000"/>
              </a:lnSpc>
              <a:spcBef>
                <a:spcPts val="725"/>
              </a:spcBef>
              <a:buClr>
                <a:srgbClr val="78B146"/>
              </a:buClr>
              <a:buFont typeface="Times New Roman"/>
              <a:buChar char="•"/>
              <a:tabLst>
                <a:tab pos="294640" algn="l"/>
              </a:tabLst>
            </a:pPr>
            <a:r>
              <a:rPr lang="en-US" sz="2400" dirty="0">
                <a:latin typeface="Arial MT"/>
              </a:rPr>
              <a:t>In computing, multitasking is the concurrent execution of multiple tasks (also known as processes) over a certain period of time.</a:t>
            </a:r>
          </a:p>
          <a:p>
            <a:pPr marL="294640" indent="-281940">
              <a:lnSpc>
                <a:spcPct val="100000"/>
              </a:lnSpc>
              <a:spcBef>
                <a:spcPts val="725"/>
              </a:spcBef>
              <a:buClr>
                <a:srgbClr val="78B146"/>
              </a:buClr>
              <a:buFont typeface="Times New Roman"/>
              <a:buChar char="•"/>
              <a:tabLst>
                <a:tab pos="294640" algn="l"/>
              </a:tabLst>
            </a:pPr>
            <a:endParaRPr lang="en-GB" sz="2400" dirty="0">
              <a:latin typeface="Arial MT"/>
              <a:cs typeface="Arial MT"/>
            </a:endParaRPr>
          </a:p>
          <a:p>
            <a:pPr marL="294640" indent="-281940">
              <a:lnSpc>
                <a:spcPct val="100000"/>
              </a:lnSpc>
              <a:spcBef>
                <a:spcPts val="725"/>
              </a:spcBef>
              <a:buClr>
                <a:srgbClr val="78B146"/>
              </a:buClr>
              <a:buFont typeface="Times New Roman"/>
              <a:buChar char="•"/>
              <a:tabLst>
                <a:tab pos="294640" algn="l"/>
              </a:tabLst>
            </a:pPr>
            <a:endParaRPr sz="2400" b="1" dirty="0">
              <a:latin typeface="Arial MT"/>
              <a:cs typeface="Arial MT"/>
            </a:endParaRPr>
          </a:p>
        </p:txBody>
      </p:sp>
    </p:spTree>
    <p:extLst>
      <p:ext uri="{BB962C8B-B14F-4D97-AF65-F5344CB8AC3E}">
        <p14:creationId xmlns:p14="http://schemas.microsoft.com/office/powerpoint/2010/main" val="2838918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340486"/>
            <a:ext cx="6169025" cy="574040"/>
          </a:xfrm>
          <a:prstGeom prst="rect">
            <a:avLst/>
          </a:prstGeom>
        </p:spPr>
        <p:txBody>
          <a:bodyPr vert="horz" wrap="square" lIns="0" tIns="12700" rIns="0" bIns="0" rtlCol="0">
            <a:spAutoFit/>
          </a:bodyPr>
          <a:lstStyle/>
          <a:p>
            <a:pPr marL="12700">
              <a:lnSpc>
                <a:spcPct val="100000"/>
              </a:lnSpc>
              <a:spcBef>
                <a:spcPts val="100"/>
              </a:spcBef>
              <a:tabLst>
                <a:tab pos="2324100" algn="l"/>
              </a:tabLst>
            </a:pPr>
            <a:r>
              <a:rPr b="0" spc="-10" dirty="0">
                <a:latin typeface="Arial MT"/>
                <a:cs typeface="Arial MT"/>
              </a:rPr>
              <a:t>Figure </a:t>
            </a:r>
            <a:r>
              <a:rPr b="0" spc="-5" dirty="0">
                <a:latin typeface="Arial MT"/>
                <a:cs typeface="Arial MT"/>
              </a:rPr>
              <a:t>3.1	</a:t>
            </a:r>
            <a:r>
              <a:rPr spc="-5" dirty="0"/>
              <a:t>Batch</a:t>
            </a:r>
            <a:r>
              <a:rPr spc="-85" dirty="0"/>
              <a:t> </a:t>
            </a:r>
            <a:r>
              <a:rPr spc="-5" dirty="0"/>
              <a:t>processing</a:t>
            </a:r>
          </a:p>
        </p:txBody>
      </p:sp>
      <p:pic>
        <p:nvPicPr>
          <p:cNvPr id="3" name="object 3"/>
          <p:cNvPicPr/>
          <p:nvPr/>
        </p:nvPicPr>
        <p:blipFill>
          <a:blip r:embed="rId2" cstate="print"/>
          <a:stretch>
            <a:fillRect/>
          </a:stretch>
        </p:blipFill>
        <p:spPr>
          <a:xfrm>
            <a:off x="381000" y="2057400"/>
            <a:ext cx="8381999" cy="3243960"/>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7</a:t>
            </a:fld>
            <a:endParaRPr spc="-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340486"/>
            <a:ext cx="7178040" cy="574040"/>
          </a:xfrm>
          <a:prstGeom prst="rect">
            <a:avLst/>
          </a:prstGeom>
        </p:spPr>
        <p:txBody>
          <a:bodyPr vert="horz" wrap="square" lIns="0" tIns="12700" rIns="0" bIns="0" rtlCol="0">
            <a:spAutoFit/>
          </a:bodyPr>
          <a:lstStyle/>
          <a:p>
            <a:pPr marL="12700">
              <a:lnSpc>
                <a:spcPct val="100000"/>
              </a:lnSpc>
              <a:spcBef>
                <a:spcPts val="100"/>
              </a:spcBef>
              <a:tabLst>
                <a:tab pos="2324100" algn="l"/>
              </a:tabLst>
            </a:pPr>
            <a:r>
              <a:rPr b="0" spc="-10" dirty="0">
                <a:latin typeface="Arial MT"/>
                <a:cs typeface="Arial MT"/>
              </a:rPr>
              <a:t>Figure </a:t>
            </a:r>
            <a:r>
              <a:rPr b="0" spc="-5" dirty="0">
                <a:latin typeface="Arial MT"/>
                <a:cs typeface="Arial MT"/>
              </a:rPr>
              <a:t>3.2	</a:t>
            </a:r>
            <a:r>
              <a:rPr spc="-10" dirty="0"/>
              <a:t>Interactive</a:t>
            </a:r>
            <a:r>
              <a:rPr spc="-85" dirty="0"/>
              <a:t> </a:t>
            </a:r>
            <a:r>
              <a:rPr spc="-5" dirty="0"/>
              <a:t>processing</a:t>
            </a:r>
          </a:p>
        </p:txBody>
      </p:sp>
      <p:pic>
        <p:nvPicPr>
          <p:cNvPr id="3" name="object 3"/>
          <p:cNvPicPr/>
          <p:nvPr/>
        </p:nvPicPr>
        <p:blipFill>
          <a:blip r:embed="rId2" cstate="print"/>
          <a:stretch>
            <a:fillRect/>
          </a:stretch>
        </p:blipFill>
        <p:spPr>
          <a:xfrm>
            <a:off x="476250" y="1600200"/>
            <a:ext cx="8267699" cy="4080793"/>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8</a:t>
            </a:fld>
            <a:endParaRPr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5" dirty="0"/>
              <a:t>Copyright</a:t>
            </a:r>
            <a:r>
              <a:rPr spc="-20" dirty="0"/>
              <a:t> </a:t>
            </a:r>
            <a:r>
              <a:rPr dirty="0"/>
              <a:t>©</a:t>
            </a:r>
            <a:r>
              <a:rPr spc="-20" dirty="0"/>
              <a:t> </a:t>
            </a:r>
            <a:r>
              <a:rPr dirty="0"/>
              <a:t>2015</a:t>
            </a:r>
            <a:r>
              <a:rPr spc="-20" dirty="0"/>
              <a:t> </a:t>
            </a:r>
            <a:r>
              <a:rPr spc="-5" dirty="0"/>
              <a:t>Pearson</a:t>
            </a:r>
            <a:r>
              <a:rPr spc="-20" dirty="0"/>
              <a:t> </a:t>
            </a:r>
            <a:r>
              <a:rPr spc="-5" dirty="0"/>
              <a:t>Education,</a:t>
            </a:r>
            <a:r>
              <a:rPr spc="-20" dirty="0"/>
              <a:t> </a:t>
            </a:r>
            <a:r>
              <a:rPr dirty="0"/>
              <a:t>Inc.</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3-</a:t>
            </a:r>
            <a:fld id="{81D60167-4931-47E6-BA6A-407CBD079E47}" type="slidenum">
              <a:rPr spc="-5" dirty="0"/>
              <a:t>9</a:t>
            </a:fld>
            <a:endParaRPr spc="-5" dirty="0"/>
          </a:p>
        </p:txBody>
      </p:sp>
      <p:sp>
        <p:nvSpPr>
          <p:cNvPr id="2" name="object 2"/>
          <p:cNvSpPr txBox="1">
            <a:spLocks noGrp="1"/>
          </p:cNvSpPr>
          <p:nvPr>
            <p:ph type="title"/>
          </p:nvPr>
        </p:nvSpPr>
        <p:spPr>
          <a:xfrm>
            <a:off x="530225" y="340486"/>
            <a:ext cx="3953510" cy="574040"/>
          </a:xfrm>
          <a:prstGeom prst="rect">
            <a:avLst/>
          </a:prstGeom>
        </p:spPr>
        <p:txBody>
          <a:bodyPr vert="horz" wrap="square" lIns="0" tIns="12700" rIns="0" bIns="0" rtlCol="0">
            <a:spAutoFit/>
          </a:bodyPr>
          <a:lstStyle/>
          <a:p>
            <a:pPr marL="12700">
              <a:lnSpc>
                <a:spcPct val="100000"/>
              </a:lnSpc>
              <a:spcBef>
                <a:spcPts val="100"/>
              </a:spcBef>
            </a:pPr>
            <a:r>
              <a:rPr spc="-10" dirty="0"/>
              <a:t>Types</a:t>
            </a:r>
            <a:r>
              <a:rPr spc="-55" dirty="0"/>
              <a:t> </a:t>
            </a:r>
            <a:r>
              <a:rPr spc="-5" dirty="0"/>
              <a:t>of</a:t>
            </a:r>
            <a:r>
              <a:rPr spc="-50" dirty="0"/>
              <a:t> </a:t>
            </a:r>
            <a:r>
              <a:rPr spc="-5" dirty="0"/>
              <a:t>Software</a:t>
            </a:r>
          </a:p>
        </p:txBody>
      </p:sp>
      <p:sp>
        <p:nvSpPr>
          <p:cNvPr id="3" name="object 3"/>
          <p:cNvSpPr txBox="1"/>
          <p:nvPr/>
        </p:nvSpPr>
        <p:spPr>
          <a:xfrm>
            <a:off x="591180" y="1527918"/>
            <a:ext cx="8009255" cy="3079115"/>
          </a:xfrm>
          <a:prstGeom prst="rect">
            <a:avLst/>
          </a:prstGeom>
        </p:spPr>
        <p:txBody>
          <a:bodyPr vert="horz" wrap="square" lIns="0" tIns="93980" rIns="0" bIns="0" rtlCol="0">
            <a:spAutoFit/>
          </a:bodyPr>
          <a:lstStyle/>
          <a:p>
            <a:pPr marL="294640" indent="-281940">
              <a:lnSpc>
                <a:spcPct val="100000"/>
              </a:lnSpc>
              <a:spcBef>
                <a:spcPts val="740"/>
              </a:spcBef>
              <a:buClr>
                <a:srgbClr val="78B146"/>
              </a:buClr>
              <a:buFont typeface="Times New Roman"/>
              <a:buChar char="•"/>
              <a:tabLst>
                <a:tab pos="294640" algn="l"/>
              </a:tabLst>
            </a:pPr>
            <a:r>
              <a:rPr sz="3200" spc="-10" dirty="0">
                <a:latin typeface="Arial MT"/>
                <a:cs typeface="Arial MT"/>
              </a:rPr>
              <a:t>Application</a:t>
            </a:r>
            <a:r>
              <a:rPr sz="3200" spc="-55" dirty="0">
                <a:latin typeface="Arial MT"/>
                <a:cs typeface="Arial MT"/>
              </a:rPr>
              <a:t> </a:t>
            </a:r>
            <a:r>
              <a:rPr sz="3200" dirty="0">
                <a:latin typeface="Arial MT"/>
                <a:cs typeface="Arial MT"/>
              </a:rPr>
              <a:t>software</a:t>
            </a:r>
            <a:endParaRPr sz="3200">
              <a:latin typeface="Arial MT"/>
              <a:cs typeface="Arial MT"/>
            </a:endParaRPr>
          </a:p>
          <a:p>
            <a:pPr marL="694690" lvl="1" indent="-306070">
              <a:lnSpc>
                <a:spcPct val="100000"/>
              </a:lnSpc>
              <a:spcBef>
                <a:spcPts val="560"/>
              </a:spcBef>
              <a:buClr>
                <a:srgbClr val="78B146"/>
              </a:buClr>
              <a:buChar char="–"/>
              <a:tabLst>
                <a:tab pos="694690" algn="l"/>
              </a:tabLst>
            </a:pPr>
            <a:r>
              <a:rPr sz="2800" spc="-10" dirty="0">
                <a:latin typeface="Arial MT"/>
                <a:cs typeface="Arial MT"/>
              </a:rPr>
              <a:t>Performs</a:t>
            </a:r>
            <a:r>
              <a:rPr sz="2800" spc="-30" dirty="0">
                <a:latin typeface="Arial MT"/>
                <a:cs typeface="Arial MT"/>
              </a:rPr>
              <a:t> </a:t>
            </a:r>
            <a:r>
              <a:rPr sz="2800" dirty="0">
                <a:latin typeface="Arial MT"/>
                <a:cs typeface="Arial MT"/>
              </a:rPr>
              <a:t>specific</a:t>
            </a:r>
            <a:r>
              <a:rPr sz="2800" spc="-20" dirty="0">
                <a:latin typeface="Arial MT"/>
                <a:cs typeface="Arial MT"/>
              </a:rPr>
              <a:t> </a:t>
            </a:r>
            <a:r>
              <a:rPr sz="2800" spc="-5" dirty="0">
                <a:latin typeface="Arial MT"/>
                <a:cs typeface="Arial MT"/>
              </a:rPr>
              <a:t>tasks</a:t>
            </a:r>
            <a:r>
              <a:rPr sz="2800" spc="-25" dirty="0">
                <a:latin typeface="Arial MT"/>
                <a:cs typeface="Arial MT"/>
              </a:rPr>
              <a:t> </a:t>
            </a:r>
            <a:r>
              <a:rPr sz="2800" spc="-5" dirty="0">
                <a:latin typeface="Arial MT"/>
                <a:cs typeface="Arial MT"/>
              </a:rPr>
              <a:t>for</a:t>
            </a:r>
            <a:r>
              <a:rPr sz="2800" spc="-25" dirty="0">
                <a:latin typeface="Arial MT"/>
                <a:cs typeface="Arial MT"/>
              </a:rPr>
              <a:t> </a:t>
            </a:r>
            <a:r>
              <a:rPr sz="2800" spc="-5" dirty="0">
                <a:latin typeface="Arial MT"/>
                <a:cs typeface="Arial MT"/>
              </a:rPr>
              <a:t>users</a:t>
            </a:r>
            <a:endParaRPr sz="2800">
              <a:latin typeface="Arial MT"/>
              <a:cs typeface="Arial MT"/>
            </a:endParaRPr>
          </a:p>
          <a:p>
            <a:pPr marL="294640" indent="-281940">
              <a:lnSpc>
                <a:spcPct val="100000"/>
              </a:lnSpc>
              <a:spcBef>
                <a:spcPts val="605"/>
              </a:spcBef>
              <a:buClr>
                <a:srgbClr val="78B146"/>
              </a:buClr>
              <a:buFont typeface="Times New Roman"/>
              <a:buChar char="•"/>
              <a:tabLst>
                <a:tab pos="294640" algn="l"/>
              </a:tabLst>
            </a:pPr>
            <a:r>
              <a:rPr sz="3200" spc="-10" dirty="0">
                <a:latin typeface="Arial MT"/>
                <a:cs typeface="Arial MT"/>
              </a:rPr>
              <a:t>System</a:t>
            </a:r>
            <a:r>
              <a:rPr sz="3200" spc="-55" dirty="0">
                <a:latin typeface="Arial MT"/>
                <a:cs typeface="Arial MT"/>
              </a:rPr>
              <a:t> </a:t>
            </a:r>
            <a:r>
              <a:rPr sz="3200" dirty="0">
                <a:latin typeface="Arial MT"/>
                <a:cs typeface="Arial MT"/>
              </a:rPr>
              <a:t>software</a:t>
            </a:r>
            <a:endParaRPr sz="3200">
              <a:latin typeface="Arial MT"/>
              <a:cs typeface="Arial MT"/>
            </a:endParaRPr>
          </a:p>
          <a:p>
            <a:pPr marL="694690" lvl="1" indent="-306070">
              <a:lnSpc>
                <a:spcPct val="100000"/>
              </a:lnSpc>
              <a:spcBef>
                <a:spcPts val="595"/>
              </a:spcBef>
              <a:buClr>
                <a:srgbClr val="78B146"/>
              </a:buClr>
              <a:buChar char="–"/>
              <a:tabLst>
                <a:tab pos="694690" algn="l"/>
              </a:tabLst>
            </a:pPr>
            <a:r>
              <a:rPr sz="2800" spc="-10" dirty="0">
                <a:latin typeface="Arial MT"/>
                <a:cs typeface="Arial MT"/>
              </a:rPr>
              <a:t>Provides</a:t>
            </a:r>
            <a:r>
              <a:rPr sz="2800" spc="-30" dirty="0">
                <a:latin typeface="Arial MT"/>
                <a:cs typeface="Arial MT"/>
              </a:rPr>
              <a:t> </a:t>
            </a:r>
            <a:r>
              <a:rPr sz="2800" spc="-5" dirty="0">
                <a:latin typeface="Arial MT"/>
                <a:cs typeface="Arial MT"/>
              </a:rPr>
              <a:t>infrastructure</a:t>
            </a:r>
            <a:r>
              <a:rPr sz="2800" spc="-20" dirty="0">
                <a:latin typeface="Arial MT"/>
                <a:cs typeface="Arial MT"/>
              </a:rPr>
              <a:t> </a:t>
            </a:r>
            <a:r>
              <a:rPr sz="2800" spc="-5" dirty="0">
                <a:latin typeface="Arial MT"/>
                <a:cs typeface="Arial MT"/>
              </a:rPr>
              <a:t>for</a:t>
            </a:r>
            <a:r>
              <a:rPr sz="2800" spc="-30" dirty="0">
                <a:latin typeface="Arial MT"/>
                <a:cs typeface="Arial MT"/>
              </a:rPr>
              <a:t> </a:t>
            </a:r>
            <a:r>
              <a:rPr sz="2800" spc="-5" dirty="0">
                <a:latin typeface="Arial MT"/>
                <a:cs typeface="Arial MT"/>
              </a:rPr>
              <a:t>application</a:t>
            </a:r>
            <a:r>
              <a:rPr sz="2800" spc="-20" dirty="0">
                <a:latin typeface="Arial MT"/>
                <a:cs typeface="Arial MT"/>
              </a:rPr>
              <a:t> </a:t>
            </a:r>
            <a:r>
              <a:rPr sz="2800" dirty="0">
                <a:latin typeface="Arial MT"/>
                <a:cs typeface="Arial MT"/>
              </a:rPr>
              <a:t>software</a:t>
            </a:r>
            <a:endParaRPr sz="2800">
              <a:latin typeface="Arial MT"/>
              <a:cs typeface="Arial MT"/>
            </a:endParaRPr>
          </a:p>
          <a:p>
            <a:pPr marL="694690" marR="1144270" lvl="1" indent="-306070">
              <a:lnSpc>
                <a:spcPts val="3340"/>
              </a:lnSpc>
              <a:spcBef>
                <a:spcPts val="660"/>
              </a:spcBef>
              <a:buClr>
                <a:srgbClr val="78B146"/>
              </a:buClr>
              <a:buChar char="–"/>
              <a:tabLst>
                <a:tab pos="694690" algn="l"/>
              </a:tabLst>
            </a:pPr>
            <a:r>
              <a:rPr sz="2800" spc="-5" dirty="0">
                <a:latin typeface="Arial MT"/>
                <a:cs typeface="Arial MT"/>
              </a:rPr>
              <a:t>Consists of operating </a:t>
            </a:r>
            <a:r>
              <a:rPr sz="2800" dirty="0">
                <a:latin typeface="Arial MT"/>
                <a:cs typeface="Arial MT"/>
              </a:rPr>
              <a:t>system </a:t>
            </a:r>
            <a:r>
              <a:rPr sz="2800" spc="-5" dirty="0">
                <a:latin typeface="Arial MT"/>
                <a:cs typeface="Arial MT"/>
              </a:rPr>
              <a:t>and utility </a:t>
            </a:r>
            <a:r>
              <a:rPr sz="2800" spc="-765" dirty="0">
                <a:latin typeface="Arial MT"/>
                <a:cs typeface="Arial MT"/>
              </a:rPr>
              <a:t> </a:t>
            </a:r>
            <a:r>
              <a:rPr sz="2800" dirty="0">
                <a:latin typeface="Arial MT"/>
                <a:cs typeface="Arial MT"/>
              </a:rPr>
              <a:t>software</a:t>
            </a:r>
            <a:endParaRPr sz="28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1153</Words>
  <Application>Microsoft Office PowerPoint</Application>
  <PresentationFormat>On-screen Show (4:3)</PresentationFormat>
  <Paragraphs>145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vt:lpstr>
      <vt:lpstr>Arial MT</vt:lpstr>
      <vt:lpstr>Calibri</vt:lpstr>
      <vt:lpstr>Times New Roman</vt:lpstr>
      <vt:lpstr>Office Theme</vt:lpstr>
      <vt:lpstr>Operating Systems</vt:lpstr>
      <vt:lpstr>Chapter 3: Operating Systems</vt:lpstr>
      <vt:lpstr>Operating System</vt:lpstr>
      <vt:lpstr>Functions of Operating Systems</vt:lpstr>
      <vt:lpstr>Evolution of Shared Computing</vt:lpstr>
      <vt:lpstr>Evolution of Shared Computing</vt:lpstr>
      <vt:lpstr>Figure 3.1 Batch processing</vt:lpstr>
      <vt:lpstr>Figure 3.2 Interactive processing</vt:lpstr>
      <vt:lpstr>Types of Software</vt:lpstr>
      <vt:lpstr>Figure 3.3 Software classification</vt:lpstr>
      <vt:lpstr>Operating System Components</vt:lpstr>
      <vt:lpstr>Operating System Components</vt:lpstr>
      <vt:lpstr>Figure 3.4 The user interface act as an  intermediary between users and the  operating system kernel</vt:lpstr>
      <vt:lpstr>File Manager</vt:lpstr>
      <vt:lpstr>Memory Manager</vt:lpstr>
      <vt:lpstr>Getting it Started (Bootstrapping)</vt:lpstr>
      <vt:lpstr>Figure 3.5 The booting process</vt:lpstr>
      <vt:lpstr>Processes</vt:lpstr>
      <vt:lpstr>Process Administration</vt:lpstr>
      <vt:lpstr>Figure 3.6 Time-sharing between  process A and process B</vt:lpstr>
      <vt:lpstr>Handling Competition for  Resources</vt:lpstr>
      <vt:lpstr>Deadlock</vt:lpstr>
      <vt:lpstr>Figure 3.7 A deadlock resulting from  competition for nonshareable railroad  intersections</vt:lpstr>
      <vt:lpstr>Security</vt:lpstr>
      <vt:lpstr>Security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N J</cp:lastModifiedBy>
  <cp:revision>1</cp:revision>
  <dcterms:created xsi:type="dcterms:W3CDTF">2023-01-25T12:07:09Z</dcterms:created>
  <dcterms:modified xsi:type="dcterms:W3CDTF">2023-01-25T14:15:36Z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