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83" r:id="rId4"/>
    <p:sldId id="562" r:id="rId5"/>
    <p:sldId id="563" r:id="rId6"/>
    <p:sldId id="567" r:id="rId7"/>
    <p:sldId id="564" r:id="rId8"/>
    <p:sldId id="565" r:id="rId9"/>
    <p:sldId id="566" r:id="rId10"/>
    <p:sldId id="259" r:id="rId11"/>
    <p:sldId id="260" r:id="rId12"/>
    <p:sldId id="261" r:id="rId13"/>
    <p:sldId id="262" r:id="rId14"/>
    <p:sldId id="263" r:id="rId15"/>
    <p:sldId id="264" r:id="rId16"/>
    <p:sldId id="265" r:id="rId17"/>
    <p:sldId id="267" r:id="rId18"/>
    <p:sldId id="268" r:id="rId19"/>
    <p:sldId id="269" r:id="rId20"/>
    <p:sldId id="278" r:id="rId21"/>
    <p:sldId id="279" r:id="rId22"/>
    <p:sldId id="272" r:id="rId23"/>
    <p:sldId id="273" r:id="rId24"/>
    <p:sldId id="274" r:id="rId25"/>
    <p:sldId id="275" r:id="rId26"/>
    <p:sldId id="568" r:id="rId27"/>
    <p:sldId id="276" r:id="rId28"/>
    <p:sldId id="277" r:id="rId29"/>
    <p:sldId id="281" r:id="rId30"/>
    <p:sldId id="282" r:id="rId31"/>
    <p:sldId id="560" r:id="rId32"/>
    <p:sldId id="561" r:id="rId33"/>
    <p:sldId id="494" r:id="rId34"/>
    <p:sldId id="542" r:id="rId35"/>
    <p:sldId id="543" r:id="rId36"/>
    <p:sldId id="545" r:id="rId37"/>
    <p:sldId id="495" r:id="rId38"/>
    <p:sldId id="496" r:id="rId39"/>
    <p:sldId id="497" r:id="rId40"/>
    <p:sldId id="546" r:id="rId41"/>
    <p:sldId id="498" r:id="rId42"/>
    <p:sldId id="499" r:id="rId43"/>
    <p:sldId id="500" r:id="rId44"/>
    <p:sldId id="547" r:id="rId45"/>
    <p:sldId id="569" r:id="rId46"/>
    <p:sldId id="501" r:id="rId47"/>
    <p:sldId id="502" r:id="rId48"/>
    <p:sldId id="503" r:id="rId49"/>
    <p:sldId id="504" r:id="rId50"/>
    <p:sldId id="505" r:id="rId51"/>
    <p:sldId id="549" r:id="rId52"/>
    <p:sldId id="507" r:id="rId53"/>
    <p:sldId id="550" r:id="rId54"/>
    <p:sldId id="554" r:id="rId55"/>
    <p:sldId id="559" r:id="rId5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2ACD98-23D1-448A-8F13-DDB4759F4F1B}">
          <p14:sldIdLst>
            <p14:sldId id="256"/>
            <p14:sldId id="258"/>
            <p14:sldId id="283"/>
            <p14:sldId id="562"/>
            <p14:sldId id="563"/>
            <p14:sldId id="567"/>
            <p14:sldId id="564"/>
            <p14:sldId id="565"/>
            <p14:sldId id="566"/>
            <p14:sldId id="259"/>
            <p14:sldId id="260"/>
            <p14:sldId id="261"/>
            <p14:sldId id="262"/>
            <p14:sldId id="263"/>
            <p14:sldId id="264"/>
            <p14:sldId id="265"/>
            <p14:sldId id="267"/>
            <p14:sldId id="268"/>
            <p14:sldId id="269"/>
            <p14:sldId id="278"/>
            <p14:sldId id="279"/>
            <p14:sldId id="272"/>
            <p14:sldId id="273"/>
            <p14:sldId id="274"/>
            <p14:sldId id="275"/>
            <p14:sldId id="568"/>
            <p14:sldId id="276"/>
            <p14:sldId id="277"/>
            <p14:sldId id="281"/>
            <p14:sldId id="282"/>
            <p14:sldId id="560"/>
            <p14:sldId id="561"/>
            <p14:sldId id="494"/>
            <p14:sldId id="542"/>
            <p14:sldId id="543"/>
            <p14:sldId id="545"/>
            <p14:sldId id="495"/>
            <p14:sldId id="496"/>
          </p14:sldIdLst>
        </p14:section>
        <p14:section name="Untitled Section" id="{53FFB378-6181-4E24-BFC2-F3B79766482E}">
          <p14:sldIdLst>
            <p14:sldId id="497"/>
            <p14:sldId id="546"/>
            <p14:sldId id="498"/>
            <p14:sldId id="499"/>
            <p14:sldId id="500"/>
            <p14:sldId id="547"/>
            <p14:sldId id="569"/>
            <p14:sldId id="501"/>
            <p14:sldId id="502"/>
            <p14:sldId id="503"/>
            <p14:sldId id="504"/>
            <p14:sldId id="505"/>
            <p14:sldId id="549"/>
            <p14:sldId id="507"/>
            <p14:sldId id="550"/>
            <p14:sldId id="554"/>
            <p14:sldId id="55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p:cViewPr varScale="1">
        <p:scale>
          <a:sx n="64" d="100"/>
          <a:sy n="64" d="100"/>
        </p:scale>
        <p:origin x="136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adea"/>
                <a:cs typeface="Caladea"/>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adea"/>
                <a:cs typeface="Calade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adea"/>
                <a:cs typeface="Caladea"/>
              </a:defRPr>
            </a:lvl1pPr>
          </a:lstStyle>
          <a:p>
            <a:endParaRPr/>
          </a:p>
        </p:txBody>
      </p:sp>
      <p:sp>
        <p:nvSpPr>
          <p:cNvPr id="3" name="Holder 3"/>
          <p:cNvSpPr>
            <a:spLocks noGrp="1"/>
          </p:cNvSpPr>
          <p:nvPr>
            <p:ph type="ftr" sz="quarter" idx="5"/>
          </p:nvPr>
        </p:nvSpPr>
        <p:spPr>
          <a:xfrm>
            <a:off x="6122670" y="6356757"/>
            <a:ext cx="2943859" cy="476250"/>
          </a:xfrm>
          <a:prstGeom prst="rect">
            <a:avLst/>
          </a:prstGeom>
        </p:spPr>
        <p:txBody>
          <a:bodyPr lIns="0" tIns="0" rIns="0" bIns="0"/>
          <a:lstStyle>
            <a:lvl1pPr>
              <a:defRPr sz="1600" b="1" i="0">
                <a:solidFill>
                  <a:schemeClr val="bg1"/>
                </a:solidFill>
                <a:latin typeface="Caladea"/>
                <a:cs typeface="Caladea"/>
              </a:defRPr>
            </a:lvl1pPr>
          </a:lstStyle>
          <a:p>
            <a:pPr marL="12700">
              <a:lnSpc>
                <a:spcPts val="1920"/>
              </a:lnSpc>
              <a:spcBef>
                <a:spcPts val="15"/>
              </a:spcBef>
            </a:pPr>
            <a:r>
              <a:rPr spc="-10" dirty="0"/>
              <a:t>UNIVERSITI </a:t>
            </a:r>
            <a:r>
              <a:rPr spc="-20" dirty="0"/>
              <a:t>TENAGA</a:t>
            </a:r>
            <a:r>
              <a:rPr spc="15" dirty="0"/>
              <a:t> </a:t>
            </a:r>
            <a:r>
              <a:rPr spc="-20" dirty="0"/>
              <a:t>NASIONAL</a:t>
            </a:r>
          </a:p>
          <a:p>
            <a:pPr marL="1052195">
              <a:lnSpc>
                <a:spcPts val="1680"/>
              </a:lnSpc>
            </a:pPr>
            <a:r>
              <a:rPr sz="1400" b="0" i="1" spc="-10" dirty="0">
                <a:latin typeface="Caladea"/>
                <a:cs typeface="Caladea"/>
              </a:rPr>
              <a:t>“Generates</a:t>
            </a:r>
            <a:r>
              <a:rPr sz="1400" b="0" i="1" spc="5" dirty="0">
                <a:latin typeface="Caladea"/>
                <a:cs typeface="Caladea"/>
              </a:rPr>
              <a:t> </a:t>
            </a:r>
            <a:r>
              <a:rPr sz="1400" b="0" i="1" spc="-5" dirty="0">
                <a:latin typeface="Caladea"/>
                <a:cs typeface="Caladea"/>
              </a:rPr>
              <a:t>Professionals”</a:t>
            </a:r>
            <a:endParaRPr sz="1400">
              <a:latin typeface="Caladea"/>
              <a:cs typeface="Caladea"/>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4948428" y="6321551"/>
            <a:ext cx="4195571" cy="536447"/>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129152" y="292734"/>
            <a:ext cx="2885694" cy="696594"/>
          </a:xfrm>
          <a:prstGeom prst="rect">
            <a:avLst/>
          </a:prstGeom>
        </p:spPr>
        <p:txBody>
          <a:bodyPr wrap="square" lIns="0" tIns="0" rIns="0" bIns="0">
            <a:spAutoFit/>
          </a:bodyPr>
          <a:lstStyle>
            <a:lvl1pPr>
              <a:defRPr sz="4400" b="1" i="0">
                <a:solidFill>
                  <a:schemeClr val="tx1"/>
                </a:solidFill>
                <a:latin typeface="Caladea"/>
                <a:cs typeface="Caladea"/>
              </a:defRPr>
            </a:lvl1pPr>
          </a:lstStyle>
          <a:p>
            <a:endParaRPr/>
          </a:p>
        </p:txBody>
      </p:sp>
      <p:sp>
        <p:nvSpPr>
          <p:cNvPr id="3" name="Holder 3"/>
          <p:cNvSpPr>
            <a:spLocks noGrp="1"/>
          </p:cNvSpPr>
          <p:nvPr>
            <p:ph type="body" idx="1"/>
          </p:nvPr>
        </p:nvSpPr>
        <p:spPr>
          <a:xfrm>
            <a:off x="612140" y="1462557"/>
            <a:ext cx="8353425" cy="2611754"/>
          </a:xfrm>
          <a:prstGeom prst="rect">
            <a:avLst/>
          </a:prstGeom>
        </p:spPr>
        <p:txBody>
          <a:bodyPr wrap="square" lIns="0" tIns="0" rIns="0" bIns="0">
            <a:spAutoFit/>
          </a:bodyPr>
          <a:lstStyle>
            <a:lvl1pPr>
              <a:defRPr sz="2800" b="0" i="0">
                <a:solidFill>
                  <a:schemeClr val="tx1"/>
                </a:solidFill>
                <a:latin typeface="Caladea"/>
                <a:cs typeface="Caladea"/>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1/10/2023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948428" y="6321551"/>
              <a:ext cx="4195571" cy="53644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163311" y="6321551"/>
              <a:ext cx="3980687" cy="536447"/>
            </a:xfrm>
            <a:prstGeom prst="rect">
              <a:avLst/>
            </a:prstGeom>
            <a:blipFill>
              <a:blip r:embed="rId4" cstate="print"/>
              <a:stretch>
                <a:fillRect/>
              </a:stretch>
            </a:blipFill>
          </p:spPr>
          <p:txBody>
            <a:bodyPr wrap="square" lIns="0" tIns="0" rIns="0" bIns="0" rtlCol="0"/>
            <a:lstStyle/>
            <a:p>
              <a:endParaRPr/>
            </a:p>
          </p:txBody>
        </p:sp>
      </p:grpSp>
      <p:sp>
        <p:nvSpPr>
          <p:cNvPr id="7" name="object 7"/>
          <p:cNvSpPr/>
          <p:nvPr/>
        </p:nvSpPr>
        <p:spPr>
          <a:xfrm>
            <a:off x="685800" y="1484376"/>
            <a:ext cx="8458200" cy="1676400"/>
          </a:xfrm>
          <a:custGeom>
            <a:avLst/>
            <a:gdLst/>
            <a:ahLst/>
            <a:cxnLst/>
            <a:rect l="l" t="t" r="r" b="b"/>
            <a:pathLst>
              <a:path w="8458200" h="1676400">
                <a:moveTo>
                  <a:pt x="7620000" y="0"/>
                </a:moveTo>
                <a:lnTo>
                  <a:pt x="0" y="0"/>
                </a:lnTo>
                <a:lnTo>
                  <a:pt x="0" y="1676400"/>
                </a:lnTo>
                <a:lnTo>
                  <a:pt x="7620000" y="1676400"/>
                </a:lnTo>
                <a:lnTo>
                  <a:pt x="8458200" y="838200"/>
                </a:lnTo>
                <a:lnTo>
                  <a:pt x="7620000" y="0"/>
                </a:lnTo>
                <a:close/>
              </a:path>
            </a:pathLst>
          </a:custGeom>
          <a:solidFill>
            <a:srgbClr val="CECEEE">
              <a:alpha val="74900"/>
            </a:srgbClr>
          </a:solidFill>
        </p:spPr>
        <p:txBody>
          <a:bodyPr wrap="square" lIns="0" tIns="0" rIns="0" bIns="0" rtlCol="0"/>
          <a:lstStyle/>
          <a:p>
            <a:endParaRPr/>
          </a:p>
        </p:txBody>
      </p:sp>
      <p:sp>
        <p:nvSpPr>
          <p:cNvPr id="8" name="object 8"/>
          <p:cNvSpPr txBox="1">
            <a:spLocks noGrp="1"/>
          </p:cNvSpPr>
          <p:nvPr>
            <p:ph type="title"/>
          </p:nvPr>
        </p:nvSpPr>
        <p:spPr>
          <a:xfrm>
            <a:off x="683302" y="1642191"/>
            <a:ext cx="8038465" cy="2425664"/>
          </a:xfrm>
          <a:prstGeom prst="rect">
            <a:avLst/>
          </a:prstGeom>
        </p:spPr>
        <p:txBody>
          <a:bodyPr vert="horz" wrap="square" lIns="0" tIns="146685" rIns="0" bIns="0" rtlCol="0">
            <a:spAutoFit/>
          </a:bodyPr>
          <a:lstStyle/>
          <a:p>
            <a:pPr marL="12700" marR="5080" algn="ctr">
              <a:lnSpc>
                <a:spcPct val="100000"/>
              </a:lnSpc>
              <a:spcBef>
                <a:spcPts val="735"/>
              </a:spcBef>
            </a:pPr>
            <a:r>
              <a:rPr lang="en-US" sz="2800" spc="5" dirty="0">
                <a:latin typeface="Georgia"/>
                <a:cs typeface="Georgia"/>
              </a:rPr>
              <a:t>WEEK-</a:t>
            </a:r>
            <a:r>
              <a:rPr lang="en-US" sz="3600" spc="5" dirty="0">
                <a:latin typeface="Georgia"/>
                <a:cs typeface="Georgia"/>
              </a:rPr>
              <a:t>2</a:t>
            </a:r>
            <a:br>
              <a:rPr lang="en-US" sz="2800" spc="5" dirty="0">
                <a:latin typeface="Georgia"/>
                <a:cs typeface="Georgia"/>
              </a:rPr>
            </a:br>
            <a:br>
              <a:rPr lang="en-US" sz="2800" spc="5" dirty="0">
                <a:latin typeface="Georgia"/>
                <a:cs typeface="Georgia"/>
              </a:rPr>
            </a:br>
            <a:br>
              <a:rPr lang="en-US" sz="2800" spc="5" dirty="0">
                <a:latin typeface="Georgia"/>
                <a:cs typeface="Georgia"/>
              </a:rPr>
            </a:br>
            <a:r>
              <a:rPr sz="2800" spc="5" dirty="0">
                <a:latin typeface="Georgia"/>
                <a:cs typeface="Georgia"/>
              </a:rPr>
              <a:t>INTRODUCTION </a:t>
            </a:r>
            <a:r>
              <a:rPr sz="2800" spc="20" dirty="0">
                <a:latin typeface="Georgia"/>
                <a:cs typeface="Georgia"/>
              </a:rPr>
              <a:t>TO </a:t>
            </a:r>
            <a:r>
              <a:rPr sz="2800" spc="45" dirty="0">
                <a:latin typeface="Georgia"/>
                <a:cs typeface="Georgia"/>
              </a:rPr>
              <a:t>COMPUTER </a:t>
            </a:r>
            <a:r>
              <a:rPr sz="2800" spc="-20" dirty="0">
                <a:latin typeface="Georgia"/>
                <a:cs typeface="Georgia"/>
              </a:rPr>
              <a:t>SYSTEM:  </a:t>
            </a:r>
            <a:r>
              <a:rPr sz="2800" dirty="0">
                <a:latin typeface="Georgia"/>
                <a:cs typeface="Georgia"/>
              </a:rPr>
              <a:t>STRUCTURE </a:t>
            </a:r>
            <a:r>
              <a:rPr sz="2800" spc="235" dirty="0">
                <a:latin typeface="Georgia"/>
                <a:cs typeface="Georgia"/>
              </a:rPr>
              <a:t>&amp;</a:t>
            </a:r>
            <a:r>
              <a:rPr sz="2800" spc="420" dirty="0">
                <a:latin typeface="Georgia"/>
                <a:cs typeface="Georgia"/>
              </a:rPr>
              <a:t> </a:t>
            </a:r>
            <a:r>
              <a:rPr sz="2800" spc="10" dirty="0">
                <a:latin typeface="Georgia"/>
                <a:cs typeface="Georgia"/>
              </a:rPr>
              <a:t>PROCESSES</a:t>
            </a:r>
            <a:endParaRPr sz="2800" dirty="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948428" y="6321551"/>
              <a:ext cx="4195571" cy="536447"/>
            </a:xfrm>
            <a:prstGeom prst="rect">
              <a:avLst/>
            </a:prstGeom>
            <a:blipFill>
              <a:blip r:embed="rId3" cstate="print"/>
              <a:stretch>
                <a:fillRect/>
              </a:stretch>
            </a:blipFill>
          </p:spPr>
          <p:txBody>
            <a:bodyPr wrap="square" lIns="0" tIns="0" rIns="0" bIns="0" rtlCol="0"/>
            <a:lstStyle/>
            <a:p>
              <a:endParaRPr/>
            </a:p>
          </p:txBody>
        </p:sp>
      </p:grpSp>
      <p:sp>
        <p:nvSpPr>
          <p:cNvPr id="6" name="object 6"/>
          <p:cNvSpPr/>
          <p:nvPr/>
        </p:nvSpPr>
        <p:spPr>
          <a:xfrm>
            <a:off x="533400" y="1143000"/>
            <a:ext cx="8229600" cy="521970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5109" y="292734"/>
            <a:ext cx="8253095" cy="689932"/>
          </a:xfrm>
          <a:prstGeom prst="rect">
            <a:avLst/>
          </a:prstGeom>
        </p:spPr>
        <p:txBody>
          <a:bodyPr vert="horz" wrap="square" lIns="0" tIns="12700" rIns="0" bIns="0" rtlCol="0">
            <a:spAutoFit/>
          </a:bodyPr>
          <a:lstStyle/>
          <a:p>
            <a:pPr marL="12700">
              <a:lnSpc>
                <a:spcPct val="100000"/>
              </a:lnSpc>
              <a:spcBef>
                <a:spcPts val="100"/>
              </a:spcBef>
            </a:pPr>
            <a:r>
              <a:rPr lang="en-US" spc="-5" dirty="0"/>
              <a:t>Components </a:t>
            </a:r>
            <a:r>
              <a:rPr dirty="0"/>
              <a:t>of a Computer</a:t>
            </a:r>
            <a:r>
              <a:rPr spc="-75" dirty="0"/>
              <a:t> </a:t>
            </a:r>
            <a:r>
              <a:rPr spc="-5" dirty="0"/>
              <a:t>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5390" y="483234"/>
            <a:ext cx="7112000" cy="696595"/>
          </a:xfrm>
          <a:prstGeom prst="rect">
            <a:avLst/>
          </a:prstGeom>
        </p:spPr>
        <p:txBody>
          <a:bodyPr vert="horz" wrap="square" lIns="0" tIns="13335" rIns="0" bIns="0" rtlCol="0">
            <a:spAutoFit/>
          </a:bodyPr>
          <a:lstStyle/>
          <a:p>
            <a:pPr marL="12700">
              <a:lnSpc>
                <a:spcPct val="100000"/>
              </a:lnSpc>
              <a:spcBef>
                <a:spcPts val="105"/>
              </a:spcBef>
            </a:pPr>
            <a:r>
              <a:rPr spc="-5" dirty="0"/>
              <a:t>Components </a:t>
            </a:r>
            <a:r>
              <a:rPr dirty="0"/>
              <a:t>Of A</a:t>
            </a:r>
            <a:r>
              <a:rPr spc="-65" dirty="0"/>
              <a:t> </a:t>
            </a:r>
            <a:r>
              <a:rPr spc="-5" dirty="0"/>
              <a:t>Computer</a:t>
            </a:r>
          </a:p>
        </p:txBody>
      </p:sp>
      <p:sp>
        <p:nvSpPr>
          <p:cNvPr id="3" name="object 3"/>
          <p:cNvSpPr/>
          <p:nvPr/>
        </p:nvSpPr>
        <p:spPr>
          <a:xfrm>
            <a:off x="4844796" y="1972055"/>
            <a:ext cx="3829811" cy="413461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705602" y="3152013"/>
            <a:ext cx="35814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aladea"/>
                <a:cs typeface="Caladea"/>
              </a:rPr>
              <a:t>C</a:t>
            </a:r>
            <a:r>
              <a:rPr sz="1400" b="1" dirty="0">
                <a:solidFill>
                  <a:srgbClr val="FFFFFF"/>
                </a:solidFill>
                <a:latin typeface="Caladea"/>
                <a:cs typeface="Caladea"/>
              </a:rPr>
              <a:t>PU</a:t>
            </a:r>
            <a:endParaRPr sz="1400">
              <a:latin typeface="Caladea"/>
              <a:cs typeface="Caladea"/>
            </a:endParaRPr>
          </a:p>
        </p:txBody>
      </p:sp>
      <p:sp>
        <p:nvSpPr>
          <p:cNvPr id="5" name="object 5"/>
          <p:cNvSpPr txBox="1"/>
          <p:nvPr/>
        </p:nvSpPr>
        <p:spPr>
          <a:xfrm>
            <a:off x="6127750" y="3700652"/>
            <a:ext cx="1343025" cy="1588770"/>
          </a:xfrm>
          <a:prstGeom prst="rect">
            <a:avLst/>
          </a:prstGeom>
        </p:spPr>
        <p:txBody>
          <a:bodyPr vert="horz" wrap="square" lIns="0" tIns="12700" rIns="0" bIns="0" rtlCol="0">
            <a:spAutoFit/>
          </a:bodyPr>
          <a:lstStyle/>
          <a:p>
            <a:pPr marL="12700" marR="5080" indent="327660">
              <a:lnSpc>
                <a:spcPct val="100000"/>
              </a:lnSpc>
              <a:spcBef>
                <a:spcPts val="100"/>
              </a:spcBef>
            </a:pPr>
            <a:r>
              <a:rPr sz="1400" b="1" spc="-10" dirty="0">
                <a:solidFill>
                  <a:srgbClr val="FFFFFF"/>
                </a:solidFill>
                <a:latin typeface="Caladea"/>
                <a:cs typeface="Caladea"/>
              </a:rPr>
              <a:t>Systems  </a:t>
            </a:r>
            <a:r>
              <a:rPr sz="1400" b="1" dirty="0">
                <a:solidFill>
                  <a:srgbClr val="FFFFFF"/>
                </a:solidFill>
                <a:latin typeface="Caladea"/>
                <a:cs typeface="Caladea"/>
              </a:rPr>
              <a:t>In</a:t>
            </a:r>
            <a:r>
              <a:rPr sz="1400" b="1" spc="-25" dirty="0">
                <a:solidFill>
                  <a:srgbClr val="FFFFFF"/>
                </a:solidFill>
                <a:latin typeface="Caladea"/>
                <a:cs typeface="Caladea"/>
              </a:rPr>
              <a:t>t</a:t>
            </a:r>
            <a:r>
              <a:rPr sz="1400" b="1" dirty="0">
                <a:solidFill>
                  <a:srgbClr val="FFFFFF"/>
                </a:solidFill>
                <a:latin typeface="Caladea"/>
                <a:cs typeface="Caladea"/>
              </a:rPr>
              <a:t>e</a:t>
            </a:r>
            <a:r>
              <a:rPr sz="1400" b="1" spc="-25" dirty="0">
                <a:solidFill>
                  <a:srgbClr val="FFFFFF"/>
                </a:solidFill>
                <a:latin typeface="Caladea"/>
                <a:cs typeface="Caladea"/>
              </a:rPr>
              <a:t>r</a:t>
            </a:r>
            <a:r>
              <a:rPr sz="1400" b="1" spc="-10" dirty="0">
                <a:solidFill>
                  <a:srgbClr val="FFFFFF"/>
                </a:solidFill>
                <a:latin typeface="Caladea"/>
                <a:cs typeface="Caladea"/>
              </a:rPr>
              <a:t>c</a:t>
            </a:r>
            <a:r>
              <a:rPr sz="1400" b="1" dirty="0">
                <a:solidFill>
                  <a:srgbClr val="FFFFFF"/>
                </a:solidFill>
                <a:latin typeface="Caladea"/>
                <a:cs typeface="Caladea"/>
              </a:rPr>
              <a:t>on</a:t>
            </a:r>
            <a:r>
              <a:rPr sz="1400" b="1" spc="5" dirty="0">
                <a:solidFill>
                  <a:srgbClr val="FFFFFF"/>
                </a:solidFill>
                <a:latin typeface="Caladea"/>
                <a:cs typeface="Caladea"/>
              </a:rPr>
              <a:t>n</a:t>
            </a:r>
            <a:r>
              <a:rPr sz="1400" b="1" dirty="0">
                <a:solidFill>
                  <a:srgbClr val="FFFFFF"/>
                </a:solidFill>
                <a:latin typeface="Caladea"/>
                <a:cs typeface="Caladea"/>
              </a:rPr>
              <a:t>ect</a:t>
            </a:r>
            <a:r>
              <a:rPr sz="1400" b="1" spc="5" dirty="0">
                <a:solidFill>
                  <a:srgbClr val="FFFFFF"/>
                </a:solidFill>
                <a:latin typeface="Caladea"/>
                <a:cs typeface="Caladea"/>
              </a:rPr>
              <a:t>i</a:t>
            </a:r>
            <a:r>
              <a:rPr sz="1400" b="1" dirty="0">
                <a:solidFill>
                  <a:srgbClr val="FFFFFF"/>
                </a:solidFill>
                <a:latin typeface="Caladea"/>
                <a:cs typeface="Caladea"/>
              </a:rPr>
              <a:t>on</a:t>
            </a:r>
            <a:endParaRPr sz="1400">
              <a:latin typeface="Caladea"/>
              <a:cs typeface="Caladea"/>
            </a:endParaRPr>
          </a:p>
          <a:p>
            <a:pPr marL="388620">
              <a:lnSpc>
                <a:spcPct val="100000"/>
              </a:lnSpc>
              <a:spcBef>
                <a:spcPts val="5"/>
              </a:spcBef>
            </a:pPr>
            <a:r>
              <a:rPr sz="1400" b="1" spc="-5" dirty="0">
                <a:solidFill>
                  <a:srgbClr val="FFFFFF"/>
                </a:solidFill>
                <a:latin typeface="Caladea"/>
                <a:cs typeface="Caladea"/>
              </a:rPr>
              <a:t>i.e.</a:t>
            </a:r>
            <a:r>
              <a:rPr sz="1400" b="1" spc="-25" dirty="0">
                <a:solidFill>
                  <a:srgbClr val="FFFFFF"/>
                </a:solidFill>
                <a:latin typeface="Caladea"/>
                <a:cs typeface="Caladea"/>
              </a:rPr>
              <a:t> </a:t>
            </a:r>
            <a:r>
              <a:rPr sz="1400" b="1" spc="-5" dirty="0">
                <a:solidFill>
                  <a:srgbClr val="FFFFFF"/>
                </a:solidFill>
                <a:latin typeface="Caladea"/>
                <a:cs typeface="Caladea"/>
              </a:rPr>
              <a:t>bus</a:t>
            </a:r>
            <a:endParaRPr sz="1400">
              <a:latin typeface="Caladea"/>
              <a:cs typeface="Caladea"/>
            </a:endParaRPr>
          </a:p>
          <a:p>
            <a:pPr>
              <a:lnSpc>
                <a:spcPct val="100000"/>
              </a:lnSpc>
            </a:pPr>
            <a:endParaRPr sz="1600">
              <a:latin typeface="Caladea"/>
              <a:cs typeface="Caladea"/>
            </a:endParaRPr>
          </a:p>
          <a:p>
            <a:pPr>
              <a:lnSpc>
                <a:spcPct val="100000"/>
              </a:lnSpc>
              <a:spcBef>
                <a:spcPts val="30"/>
              </a:spcBef>
            </a:pPr>
            <a:endParaRPr sz="1700">
              <a:latin typeface="Caladea"/>
              <a:cs typeface="Caladea"/>
            </a:endParaRPr>
          </a:p>
          <a:p>
            <a:pPr marL="329565" marR="321945" indent="135255">
              <a:lnSpc>
                <a:spcPct val="100000"/>
              </a:lnSpc>
              <a:spcBef>
                <a:spcPts val="5"/>
              </a:spcBef>
            </a:pPr>
            <a:r>
              <a:rPr sz="1400" b="1" spc="-5" dirty="0">
                <a:solidFill>
                  <a:srgbClr val="FFFFFF"/>
                </a:solidFill>
                <a:latin typeface="Caladea"/>
                <a:cs typeface="Caladea"/>
              </a:rPr>
              <a:t>Main  Memory</a:t>
            </a:r>
            <a:endParaRPr sz="1400">
              <a:latin typeface="Caladea"/>
              <a:cs typeface="Caladea"/>
            </a:endParaRPr>
          </a:p>
        </p:txBody>
      </p:sp>
      <p:sp>
        <p:nvSpPr>
          <p:cNvPr id="6" name="object 6"/>
          <p:cNvSpPr txBox="1"/>
          <p:nvPr/>
        </p:nvSpPr>
        <p:spPr>
          <a:xfrm>
            <a:off x="7278369" y="3083432"/>
            <a:ext cx="621030" cy="452755"/>
          </a:xfrm>
          <a:prstGeom prst="rect">
            <a:avLst/>
          </a:prstGeom>
        </p:spPr>
        <p:txBody>
          <a:bodyPr vert="horz" wrap="square" lIns="0" tIns="13335" rIns="0" bIns="0" rtlCol="0">
            <a:spAutoFit/>
          </a:bodyPr>
          <a:lstStyle/>
          <a:p>
            <a:pPr marL="33655" marR="5080" indent="-21590">
              <a:lnSpc>
                <a:spcPct val="100000"/>
              </a:lnSpc>
              <a:spcBef>
                <a:spcPts val="105"/>
              </a:spcBef>
            </a:pPr>
            <a:r>
              <a:rPr sz="1400" b="1" spc="-5" dirty="0">
                <a:solidFill>
                  <a:srgbClr val="FFFFFF"/>
                </a:solidFill>
                <a:latin typeface="Caladea"/>
                <a:cs typeface="Caladea"/>
              </a:rPr>
              <a:t>Input </a:t>
            </a:r>
            <a:r>
              <a:rPr sz="1400" b="1" dirty="0">
                <a:solidFill>
                  <a:srgbClr val="FFFFFF"/>
                </a:solidFill>
                <a:latin typeface="Caladea"/>
                <a:cs typeface="Caladea"/>
              </a:rPr>
              <a:t>/  </a:t>
            </a:r>
            <a:r>
              <a:rPr sz="1400" b="1" spc="-5" dirty="0">
                <a:solidFill>
                  <a:srgbClr val="FFFFFF"/>
                </a:solidFill>
                <a:latin typeface="Caladea"/>
                <a:cs typeface="Caladea"/>
              </a:rPr>
              <a:t>Outp</a:t>
            </a:r>
            <a:r>
              <a:rPr sz="1400" b="1" dirty="0">
                <a:solidFill>
                  <a:srgbClr val="FFFFFF"/>
                </a:solidFill>
                <a:latin typeface="Caladea"/>
                <a:cs typeface="Caladea"/>
              </a:rPr>
              <a:t>ut</a:t>
            </a:r>
            <a:endParaRPr sz="1400">
              <a:latin typeface="Caladea"/>
              <a:cs typeface="Caladea"/>
            </a:endParaRPr>
          </a:p>
        </p:txBody>
      </p:sp>
      <p:grpSp>
        <p:nvGrpSpPr>
          <p:cNvPr id="7" name="object 7"/>
          <p:cNvGrpSpPr/>
          <p:nvPr/>
        </p:nvGrpSpPr>
        <p:grpSpPr>
          <a:xfrm>
            <a:off x="757237" y="2128837"/>
            <a:ext cx="5244465" cy="3819525"/>
            <a:chOff x="757237" y="2128837"/>
            <a:chExt cx="5244465" cy="3819525"/>
          </a:xfrm>
        </p:grpSpPr>
        <p:sp>
          <p:nvSpPr>
            <p:cNvPr id="8" name="object 8"/>
            <p:cNvSpPr/>
            <p:nvPr/>
          </p:nvSpPr>
          <p:spPr>
            <a:xfrm>
              <a:off x="1729739" y="2133600"/>
              <a:ext cx="4267200" cy="3810000"/>
            </a:xfrm>
            <a:custGeom>
              <a:avLst/>
              <a:gdLst/>
              <a:ahLst/>
              <a:cxnLst/>
              <a:rect l="l" t="t" r="r" b="b"/>
              <a:pathLst>
                <a:path w="4267200" h="3810000">
                  <a:moveTo>
                    <a:pt x="4267200" y="3810000"/>
                  </a:moveTo>
                  <a:lnTo>
                    <a:pt x="0" y="2286000"/>
                  </a:lnTo>
                </a:path>
                <a:path w="4267200" h="3810000">
                  <a:moveTo>
                    <a:pt x="76200" y="1295400"/>
                  </a:moveTo>
                  <a:lnTo>
                    <a:pt x="4267200" y="0"/>
                  </a:lnTo>
                </a:path>
              </a:pathLst>
            </a:custGeom>
            <a:ln w="9144">
              <a:solidFill>
                <a:srgbClr val="000000"/>
              </a:solidFill>
            </a:ln>
          </p:spPr>
          <p:txBody>
            <a:bodyPr wrap="square" lIns="0" tIns="0" rIns="0" bIns="0" rtlCol="0"/>
            <a:lstStyle/>
            <a:p>
              <a:endParaRPr/>
            </a:p>
          </p:txBody>
        </p:sp>
        <p:sp>
          <p:nvSpPr>
            <p:cNvPr id="9" name="object 9"/>
            <p:cNvSpPr/>
            <p:nvPr/>
          </p:nvSpPr>
          <p:spPr>
            <a:xfrm>
              <a:off x="1687068" y="2515361"/>
              <a:ext cx="86995" cy="2819400"/>
            </a:xfrm>
            <a:custGeom>
              <a:avLst/>
              <a:gdLst/>
              <a:ahLst/>
              <a:cxnLst/>
              <a:rect l="l" t="t" r="r" b="b"/>
              <a:pathLst>
                <a:path w="86994" h="2819400">
                  <a:moveTo>
                    <a:pt x="86868" y="1991868"/>
                  </a:moveTo>
                  <a:lnTo>
                    <a:pt x="79616" y="1977390"/>
                  </a:lnTo>
                  <a:lnTo>
                    <a:pt x="43434" y="1905000"/>
                  </a:lnTo>
                  <a:lnTo>
                    <a:pt x="0" y="1991868"/>
                  </a:lnTo>
                  <a:lnTo>
                    <a:pt x="28956" y="1991868"/>
                  </a:lnTo>
                  <a:lnTo>
                    <a:pt x="28956" y="2732532"/>
                  </a:lnTo>
                  <a:lnTo>
                    <a:pt x="0" y="2732532"/>
                  </a:lnTo>
                  <a:lnTo>
                    <a:pt x="43434" y="2819400"/>
                  </a:lnTo>
                  <a:lnTo>
                    <a:pt x="79629" y="2747010"/>
                  </a:lnTo>
                  <a:lnTo>
                    <a:pt x="86868" y="2732532"/>
                  </a:lnTo>
                  <a:lnTo>
                    <a:pt x="57912" y="2732532"/>
                  </a:lnTo>
                  <a:lnTo>
                    <a:pt x="57912" y="1991868"/>
                  </a:lnTo>
                  <a:lnTo>
                    <a:pt x="86868" y="1991868"/>
                  </a:lnTo>
                  <a:close/>
                </a:path>
                <a:path w="86994" h="2819400">
                  <a:moveTo>
                    <a:pt x="86868" y="86868"/>
                  </a:moveTo>
                  <a:lnTo>
                    <a:pt x="79629" y="72390"/>
                  </a:lnTo>
                  <a:lnTo>
                    <a:pt x="43434" y="0"/>
                  </a:lnTo>
                  <a:lnTo>
                    <a:pt x="0" y="86868"/>
                  </a:lnTo>
                  <a:lnTo>
                    <a:pt x="28956" y="86868"/>
                  </a:lnTo>
                  <a:lnTo>
                    <a:pt x="28956" y="827532"/>
                  </a:lnTo>
                  <a:lnTo>
                    <a:pt x="0" y="827532"/>
                  </a:lnTo>
                  <a:lnTo>
                    <a:pt x="43434" y="914400"/>
                  </a:lnTo>
                  <a:lnTo>
                    <a:pt x="79629" y="842010"/>
                  </a:lnTo>
                  <a:lnTo>
                    <a:pt x="86868" y="827532"/>
                  </a:lnTo>
                  <a:lnTo>
                    <a:pt x="57912" y="827532"/>
                  </a:lnTo>
                  <a:lnTo>
                    <a:pt x="57912" y="86868"/>
                  </a:lnTo>
                  <a:lnTo>
                    <a:pt x="86868" y="86868"/>
                  </a:lnTo>
                  <a:close/>
                </a:path>
              </a:pathLst>
            </a:custGeom>
            <a:solidFill>
              <a:srgbClr val="000000"/>
            </a:solidFill>
          </p:spPr>
          <p:txBody>
            <a:bodyPr wrap="square" lIns="0" tIns="0" rIns="0" bIns="0" rtlCol="0"/>
            <a:lstStyle/>
            <a:p>
              <a:endParaRPr/>
            </a:p>
          </p:txBody>
        </p:sp>
        <p:sp>
          <p:nvSpPr>
            <p:cNvPr id="10" name="object 10"/>
            <p:cNvSpPr/>
            <p:nvPr/>
          </p:nvSpPr>
          <p:spPr>
            <a:xfrm>
              <a:off x="762000" y="5410200"/>
              <a:ext cx="2045335" cy="314325"/>
            </a:xfrm>
            <a:custGeom>
              <a:avLst/>
              <a:gdLst/>
              <a:ahLst/>
              <a:cxnLst/>
              <a:rect l="l" t="t" r="r" b="b"/>
              <a:pathLst>
                <a:path w="2045335" h="314325">
                  <a:moveTo>
                    <a:pt x="2045208" y="0"/>
                  </a:moveTo>
                  <a:lnTo>
                    <a:pt x="0" y="0"/>
                  </a:lnTo>
                  <a:lnTo>
                    <a:pt x="0" y="313944"/>
                  </a:lnTo>
                  <a:lnTo>
                    <a:pt x="2045208" y="313944"/>
                  </a:lnTo>
                  <a:lnTo>
                    <a:pt x="2045208" y="0"/>
                  </a:lnTo>
                  <a:close/>
                </a:path>
              </a:pathLst>
            </a:custGeom>
            <a:solidFill>
              <a:srgbClr val="A1C0FB"/>
            </a:solidFill>
          </p:spPr>
          <p:txBody>
            <a:bodyPr wrap="square" lIns="0" tIns="0" rIns="0" bIns="0" rtlCol="0"/>
            <a:lstStyle/>
            <a:p>
              <a:endParaRPr/>
            </a:p>
          </p:txBody>
        </p:sp>
        <p:sp>
          <p:nvSpPr>
            <p:cNvPr id="11" name="object 11"/>
            <p:cNvSpPr/>
            <p:nvPr/>
          </p:nvSpPr>
          <p:spPr>
            <a:xfrm>
              <a:off x="762000" y="5410200"/>
              <a:ext cx="2045335" cy="314325"/>
            </a:xfrm>
            <a:custGeom>
              <a:avLst/>
              <a:gdLst/>
              <a:ahLst/>
              <a:cxnLst/>
              <a:rect l="l" t="t" r="r" b="b"/>
              <a:pathLst>
                <a:path w="2045335" h="314325">
                  <a:moveTo>
                    <a:pt x="0" y="313944"/>
                  </a:moveTo>
                  <a:lnTo>
                    <a:pt x="2045208" y="313944"/>
                  </a:lnTo>
                  <a:lnTo>
                    <a:pt x="2045208" y="0"/>
                  </a:lnTo>
                  <a:lnTo>
                    <a:pt x="0" y="0"/>
                  </a:lnTo>
                  <a:lnTo>
                    <a:pt x="0" y="313944"/>
                  </a:lnTo>
                  <a:close/>
                </a:path>
              </a:pathLst>
            </a:custGeom>
            <a:ln w="9144">
              <a:solidFill>
                <a:srgbClr val="000000"/>
              </a:solidFill>
            </a:ln>
          </p:spPr>
          <p:txBody>
            <a:bodyPr wrap="square" lIns="0" tIns="0" rIns="0" bIns="0" rtlCol="0"/>
            <a:lstStyle/>
            <a:p>
              <a:endParaRPr/>
            </a:p>
          </p:txBody>
        </p:sp>
      </p:grpSp>
      <p:sp>
        <p:nvSpPr>
          <p:cNvPr id="12" name="object 12"/>
          <p:cNvSpPr txBox="1"/>
          <p:nvPr/>
        </p:nvSpPr>
        <p:spPr>
          <a:xfrm>
            <a:off x="762000" y="5410200"/>
            <a:ext cx="2045335" cy="314325"/>
          </a:xfrm>
          <a:prstGeom prst="rect">
            <a:avLst/>
          </a:prstGeom>
        </p:spPr>
        <p:txBody>
          <a:bodyPr vert="horz" wrap="square" lIns="0" tIns="41275" rIns="0" bIns="0" rtlCol="0">
            <a:spAutoFit/>
          </a:bodyPr>
          <a:lstStyle/>
          <a:p>
            <a:pPr marL="91440">
              <a:lnSpc>
                <a:spcPct val="100000"/>
              </a:lnSpc>
              <a:spcBef>
                <a:spcPts val="325"/>
              </a:spcBef>
            </a:pPr>
            <a:r>
              <a:rPr sz="1400" b="1" dirty="0">
                <a:latin typeface="Caladea"/>
                <a:cs typeface="Caladea"/>
              </a:rPr>
              <a:t>Communication</a:t>
            </a:r>
            <a:r>
              <a:rPr sz="1400" b="1" spc="-45" dirty="0">
                <a:latin typeface="Caladea"/>
                <a:cs typeface="Caladea"/>
              </a:rPr>
              <a:t> </a:t>
            </a:r>
            <a:r>
              <a:rPr sz="1400" b="1" spc="-5" dirty="0">
                <a:latin typeface="Caladea"/>
                <a:cs typeface="Caladea"/>
              </a:rPr>
              <a:t>Lines</a:t>
            </a:r>
            <a:endParaRPr sz="1400">
              <a:latin typeface="Caladea"/>
              <a:cs typeface="Caladea"/>
            </a:endParaRPr>
          </a:p>
        </p:txBody>
      </p:sp>
      <p:grpSp>
        <p:nvGrpSpPr>
          <p:cNvPr id="13" name="object 13"/>
          <p:cNvGrpSpPr/>
          <p:nvPr/>
        </p:nvGrpSpPr>
        <p:grpSpPr>
          <a:xfrm>
            <a:off x="1115377" y="2128837"/>
            <a:ext cx="1170940" cy="323850"/>
            <a:chOff x="1115377" y="2128837"/>
            <a:chExt cx="1170940" cy="323850"/>
          </a:xfrm>
        </p:grpSpPr>
        <p:sp>
          <p:nvSpPr>
            <p:cNvPr id="14" name="object 14"/>
            <p:cNvSpPr/>
            <p:nvPr/>
          </p:nvSpPr>
          <p:spPr>
            <a:xfrm>
              <a:off x="1120139" y="2133600"/>
              <a:ext cx="1161415" cy="314325"/>
            </a:xfrm>
            <a:custGeom>
              <a:avLst/>
              <a:gdLst/>
              <a:ahLst/>
              <a:cxnLst/>
              <a:rect l="l" t="t" r="r" b="b"/>
              <a:pathLst>
                <a:path w="1161414" h="314325">
                  <a:moveTo>
                    <a:pt x="1161287" y="0"/>
                  </a:moveTo>
                  <a:lnTo>
                    <a:pt x="0" y="0"/>
                  </a:lnTo>
                  <a:lnTo>
                    <a:pt x="0" y="313944"/>
                  </a:lnTo>
                  <a:lnTo>
                    <a:pt x="1161287" y="313944"/>
                  </a:lnTo>
                  <a:lnTo>
                    <a:pt x="1161287" y="0"/>
                  </a:lnTo>
                  <a:close/>
                </a:path>
              </a:pathLst>
            </a:custGeom>
            <a:solidFill>
              <a:srgbClr val="25C745"/>
            </a:solidFill>
          </p:spPr>
          <p:txBody>
            <a:bodyPr wrap="square" lIns="0" tIns="0" rIns="0" bIns="0" rtlCol="0"/>
            <a:lstStyle/>
            <a:p>
              <a:endParaRPr/>
            </a:p>
          </p:txBody>
        </p:sp>
        <p:sp>
          <p:nvSpPr>
            <p:cNvPr id="15" name="object 15"/>
            <p:cNvSpPr/>
            <p:nvPr/>
          </p:nvSpPr>
          <p:spPr>
            <a:xfrm>
              <a:off x="1120139" y="2133600"/>
              <a:ext cx="1161415" cy="314325"/>
            </a:xfrm>
            <a:custGeom>
              <a:avLst/>
              <a:gdLst/>
              <a:ahLst/>
              <a:cxnLst/>
              <a:rect l="l" t="t" r="r" b="b"/>
              <a:pathLst>
                <a:path w="1161414" h="314325">
                  <a:moveTo>
                    <a:pt x="0" y="313944"/>
                  </a:moveTo>
                  <a:lnTo>
                    <a:pt x="1161287" y="313944"/>
                  </a:lnTo>
                  <a:lnTo>
                    <a:pt x="1161287" y="0"/>
                  </a:lnTo>
                  <a:lnTo>
                    <a:pt x="0" y="0"/>
                  </a:lnTo>
                  <a:lnTo>
                    <a:pt x="0" y="313944"/>
                  </a:lnTo>
                  <a:close/>
                </a:path>
              </a:pathLst>
            </a:custGeom>
            <a:ln w="9143">
              <a:solidFill>
                <a:srgbClr val="000000"/>
              </a:solidFill>
            </a:ln>
          </p:spPr>
          <p:txBody>
            <a:bodyPr wrap="square" lIns="0" tIns="0" rIns="0" bIns="0" rtlCol="0"/>
            <a:lstStyle/>
            <a:p>
              <a:endParaRPr/>
            </a:p>
          </p:txBody>
        </p:sp>
      </p:grpSp>
      <p:sp>
        <p:nvSpPr>
          <p:cNvPr id="16" name="object 16"/>
          <p:cNvSpPr txBox="1"/>
          <p:nvPr/>
        </p:nvSpPr>
        <p:spPr>
          <a:xfrm>
            <a:off x="1120139" y="2133600"/>
            <a:ext cx="1161415" cy="314325"/>
          </a:xfrm>
          <a:prstGeom prst="rect">
            <a:avLst/>
          </a:prstGeom>
        </p:spPr>
        <p:txBody>
          <a:bodyPr vert="horz" wrap="square" lIns="0" tIns="40640" rIns="0" bIns="0" rtlCol="0">
            <a:spAutoFit/>
          </a:bodyPr>
          <a:lstStyle/>
          <a:p>
            <a:pPr marL="92075">
              <a:lnSpc>
                <a:spcPct val="100000"/>
              </a:lnSpc>
              <a:spcBef>
                <a:spcPts val="320"/>
              </a:spcBef>
            </a:pPr>
            <a:r>
              <a:rPr sz="1400" b="1" spc="-5" dirty="0">
                <a:latin typeface="Caladea"/>
                <a:cs typeface="Caladea"/>
              </a:rPr>
              <a:t>Peripherals</a:t>
            </a:r>
            <a:endParaRPr sz="1400">
              <a:latin typeface="Caladea"/>
              <a:cs typeface="Caladea"/>
            </a:endParaRPr>
          </a:p>
        </p:txBody>
      </p:sp>
      <p:sp>
        <p:nvSpPr>
          <p:cNvPr id="17" name="object 17"/>
          <p:cNvSpPr txBox="1"/>
          <p:nvPr/>
        </p:nvSpPr>
        <p:spPr>
          <a:xfrm>
            <a:off x="6229858" y="2313559"/>
            <a:ext cx="107061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adea"/>
                <a:cs typeface="Caladea"/>
              </a:rPr>
              <a:t>Computer</a:t>
            </a:r>
            <a:endParaRPr sz="1800">
              <a:latin typeface="Caladea"/>
              <a:cs typeface="Caladea"/>
            </a:endParaRPr>
          </a:p>
        </p:txBody>
      </p:sp>
      <p:grpSp>
        <p:nvGrpSpPr>
          <p:cNvPr id="18" name="object 18"/>
          <p:cNvGrpSpPr/>
          <p:nvPr/>
        </p:nvGrpSpPr>
        <p:grpSpPr>
          <a:xfrm>
            <a:off x="304959" y="1373234"/>
            <a:ext cx="3829685" cy="5180330"/>
            <a:chOff x="304959" y="1373234"/>
            <a:chExt cx="3829685" cy="5180330"/>
          </a:xfrm>
        </p:grpSpPr>
        <p:sp>
          <p:nvSpPr>
            <p:cNvPr id="19" name="object 19"/>
            <p:cNvSpPr/>
            <p:nvPr/>
          </p:nvSpPr>
          <p:spPr>
            <a:xfrm>
              <a:off x="990562" y="3432864"/>
              <a:ext cx="1522318" cy="934831"/>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304959" y="1373234"/>
              <a:ext cx="681201" cy="681237"/>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1299120" y="1450564"/>
              <a:ext cx="341325" cy="514664"/>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2666999" y="1523990"/>
              <a:ext cx="912425" cy="859280"/>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1690685" y="1527857"/>
              <a:ext cx="901661" cy="404983"/>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2895600" y="5369052"/>
              <a:ext cx="1239012" cy="1184148"/>
            </a:xfrm>
            <a:prstGeom prst="rect">
              <a:avLst/>
            </a:prstGeom>
            <a:blipFill>
              <a:blip r:embed="rId8" cstate="print"/>
              <a:stretch>
                <a:fillRect/>
              </a:stretch>
            </a:blipFill>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1624711"/>
            <a:ext cx="2931160" cy="4429125"/>
          </a:xfrm>
          <a:prstGeom prst="rect">
            <a:avLst/>
          </a:prstGeom>
        </p:spPr>
        <p:txBody>
          <a:bodyPr vert="horz" wrap="square" lIns="0" tIns="12065" rIns="0" bIns="0" rtlCol="0">
            <a:spAutoFit/>
          </a:bodyPr>
          <a:lstStyle/>
          <a:p>
            <a:pPr marL="355600" marR="347980" indent="-343535">
              <a:lnSpc>
                <a:spcPct val="100000"/>
              </a:lnSpc>
              <a:spcBef>
                <a:spcPts val="95"/>
              </a:spcBef>
              <a:buChar char="•"/>
              <a:tabLst>
                <a:tab pos="355600" algn="l"/>
                <a:tab pos="356235" algn="l"/>
              </a:tabLst>
            </a:pPr>
            <a:r>
              <a:rPr sz="2800" spc="-10" dirty="0">
                <a:latin typeface="Caladea"/>
                <a:cs typeface="Caladea"/>
              </a:rPr>
              <a:t>Complex </a:t>
            </a:r>
            <a:r>
              <a:rPr sz="2800" spc="-5" dirty="0">
                <a:latin typeface="Caladea"/>
                <a:cs typeface="Caladea"/>
              </a:rPr>
              <a:t>set</a:t>
            </a:r>
            <a:r>
              <a:rPr sz="2800" spc="-50" dirty="0">
                <a:latin typeface="Caladea"/>
                <a:cs typeface="Caladea"/>
              </a:rPr>
              <a:t> </a:t>
            </a:r>
            <a:r>
              <a:rPr sz="2800" spc="-5" dirty="0">
                <a:latin typeface="Caladea"/>
                <a:cs typeface="Caladea"/>
              </a:rPr>
              <a:t>of  </a:t>
            </a:r>
            <a:r>
              <a:rPr sz="2800" spc="-10" dirty="0">
                <a:latin typeface="Caladea"/>
                <a:cs typeface="Caladea"/>
              </a:rPr>
              <a:t>electronic  </a:t>
            </a:r>
            <a:r>
              <a:rPr sz="2800" spc="-5" dirty="0">
                <a:latin typeface="Caladea"/>
                <a:cs typeface="Caladea"/>
              </a:rPr>
              <a:t>circuitry</a:t>
            </a:r>
            <a:endParaRPr sz="2800">
              <a:latin typeface="Caladea"/>
              <a:cs typeface="Caladea"/>
            </a:endParaRPr>
          </a:p>
          <a:p>
            <a:pPr marL="355600" marR="179705" indent="-343535">
              <a:lnSpc>
                <a:spcPct val="100000"/>
              </a:lnSpc>
              <a:spcBef>
                <a:spcPts val="675"/>
              </a:spcBef>
              <a:buChar char="•"/>
              <a:tabLst>
                <a:tab pos="355600" algn="l"/>
                <a:tab pos="356235" algn="l"/>
              </a:tabLst>
            </a:pPr>
            <a:r>
              <a:rPr sz="2800" spc="-15" dirty="0">
                <a:latin typeface="Caladea"/>
                <a:cs typeface="Caladea"/>
              </a:rPr>
              <a:t>Executes</a:t>
            </a:r>
            <a:r>
              <a:rPr sz="2800" spc="-75" dirty="0">
                <a:latin typeface="Caladea"/>
                <a:cs typeface="Caladea"/>
              </a:rPr>
              <a:t> </a:t>
            </a:r>
            <a:r>
              <a:rPr sz="2800" spc="-15" dirty="0">
                <a:latin typeface="Caladea"/>
                <a:cs typeface="Caladea"/>
              </a:rPr>
              <a:t>stored  </a:t>
            </a:r>
            <a:r>
              <a:rPr sz="2800" spc="-20" dirty="0">
                <a:latin typeface="Caladea"/>
                <a:cs typeface="Caladea"/>
              </a:rPr>
              <a:t>program  </a:t>
            </a:r>
            <a:r>
              <a:rPr sz="2800" spc="-5" dirty="0">
                <a:latin typeface="Caladea"/>
                <a:cs typeface="Caladea"/>
              </a:rPr>
              <a:t>instructions</a:t>
            </a:r>
            <a:endParaRPr sz="2800">
              <a:latin typeface="Caladea"/>
              <a:cs typeface="Caladea"/>
            </a:endParaRPr>
          </a:p>
          <a:p>
            <a:pPr marL="355600" indent="-343535">
              <a:lnSpc>
                <a:spcPct val="100000"/>
              </a:lnSpc>
              <a:spcBef>
                <a:spcPts val="675"/>
              </a:spcBef>
              <a:buChar char="•"/>
              <a:tabLst>
                <a:tab pos="355600" algn="l"/>
                <a:tab pos="356235" algn="l"/>
              </a:tabLst>
            </a:pPr>
            <a:r>
              <a:rPr sz="2800" spc="-50" dirty="0">
                <a:latin typeface="Caladea"/>
                <a:cs typeface="Caladea"/>
              </a:rPr>
              <a:t>Two</a:t>
            </a:r>
            <a:r>
              <a:rPr sz="2800" spc="-5" dirty="0">
                <a:latin typeface="Caladea"/>
                <a:cs typeface="Caladea"/>
              </a:rPr>
              <a:t> parts</a:t>
            </a:r>
            <a:endParaRPr sz="2800">
              <a:latin typeface="Caladea"/>
              <a:cs typeface="Caladea"/>
            </a:endParaRPr>
          </a:p>
          <a:p>
            <a:pPr marL="756285" lvl="1" indent="-287020">
              <a:lnSpc>
                <a:spcPct val="100000"/>
              </a:lnSpc>
              <a:spcBef>
                <a:spcPts val="590"/>
              </a:spcBef>
              <a:buChar char="–"/>
              <a:tabLst>
                <a:tab pos="756285" algn="l"/>
                <a:tab pos="756920" algn="l"/>
              </a:tabLst>
            </a:pPr>
            <a:r>
              <a:rPr sz="2400" spc="-5" dirty="0">
                <a:latin typeface="Caladea"/>
                <a:cs typeface="Caladea"/>
              </a:rPr>
              <a:t>Control</a:t>
            </a:r>
            <a:r>
              <a:rPr sz="2400" spc="-40" dirty="0">
                <a:latin typeface="Caladea"/>
                <a:cs typeface="Caladea"/>
              </a:rPr>
              <a:t> </a:t>
            </a:r>
            <a:r>
              <a:rPr sz="2400" spc="-5" dirty="0">
                <a:latin typeface="Caladea"/>
                <a:cs typeface="Caladea"/>
              </a:rPr>
              <a:t>unit</a:t>
            </a:r>
            <a:endParaRPr sz="2400">
              <a:latin typeface="Caladea"/>
              <a:cs typeface="Caladea"/>
            </a:endParaRPr>
          </a:p>
          <a:p>
            <a:pPr marL="756285" marR="5080" lvl="1" indent="-287020">
              <a:lnSpc>
                <a:spcPct val="100000"/>
              </a:lnSpc>
              <a:spcBef>
                <a:spcPts val="580"/>
              </a:spcBef>
              <a:buChar char="–"/>
              <a:tabLst>
                <a:tab pos="756285" algn="l"/>
                <a:tab pos="756920" algn="l"/>
              </a:tabLst>
            </a:pPr>
            <a:r>
              <a:rPr sz="2400" spc="-10" dirty="0">
                <a:latin typeface="Caladea"/>
                <a:cs typeface="Caladea"/>
              </a:rPr>
              <a:t>Ar</a:t>
            </a:r>
            <a:r>
              <a:rPr sz="2400" dirty="0">
                <a:latin typeface="Caladea"/>
                <a:cs typeface="Caladea"/>
              </a:rPr>
              <a:t>i</a:t>
            </a:r>
            <a:r>
              <a:rPr sz="2400" spc="-5" dirty="0">
                <a:latin typeface="Caladea"/>
                <a:cs typeface="Caladea"/>
              </a:rPr>
              <a:t>thmet</a:t>
            </a:r>
            <a:r>
              <a:rPr sz="2400" spc="5" dirty="0">
                <a:latin typeface="Caladea"/>
                <a:cs typeface="Caladea"/>
              </a:rPr>
              <a:t>i</a:t>
            </a:r>
            <a:r>
              <a:rPr sz="2400" dirty="0">
                <a:latin typeface="Caladea"/>
                <a:cs typeface="Caladea"/>
              </a:rPr>
              <a:t>c/l</a:t>
            </a:r>
            <a:r>
              <a:rPr sz="2400" spc="-10" dirty="0">
                <a:latin typeface="Caladea"/>
                <a:cs typeface="Caladea"/>
              </a:rPr>
              <a:t>o</a:t>
            </a:r>
            <a:r>
              <a:rPr sz="2400" spc="-5" dirty="0">
                <a:latin typeface="Caladea"/>
                <a:cs typeface="Caladea"/>
              </a:rPr>
              <a:t>g</a:t>
            </a:r>
            <a:r>
              <a:rPr sz="2400" dirty="0">
                <a:latin typeface="Caladea"/>
                <a:cs typeface="Caladea"/>
              </a:rPr>
              <a:t>i</a:t>
            </a:r>
            <a:r>
              <a:rPr sz="2400" spc="-5" dirty="0">
                <a:latin typeface="Caladea"/>
                <a:cs typeface="Caladea"/>
              </a:rPr>
              <a:t>c  unit</a:t>
            </a:r>
            <a:r>
              <a:rPr sz="2400" spc="-20" dirty="0">
                <a:latin typeface="Caladea"/>
                <a:cs typeface="Caladea"/>
              </a:rPr>
              <a:t> </a:t>
            </a:r>
            <a:r>
              <a:rPr sz="2400" spc="-15" dirty="0">
                <a:latin typeface="Caladea"/>
                <a:cs typeface="Caladea"/>
              </a:rPr>
              <a:t>(ALU)</a:t>
            </a:r>
            <a:endParaRPr sz="2400">
              <a:latin typeface="Caladea"/>
              <a:cs typeface="Caladea"/>
            </a:endParaRPr>
          </a:p>
        </p:txBody>
      </p:sp>
      <p:sp>
        <p:nvSpPr>
          <p:cNvPr id="3" name="object 3"/>
          <p:cNvSpPr txBox="1">
            <a:spLocks noGrp="1"/>
          </p:cNvSpPr>
          <p:nvPr>
            <p:ph type="title"/>
          </p:nvPr>
        </p:nvSpPr>
        <p:spPr>
          <a:xfrm>
            <a:off x="1548764" y="483234"/>
            <a:ext cx="6048375" cy="696595"/>
          </a:xfrm>
          <a:prstGeom prst="rect">
            <a:avLst/>
          </a:prstGeom>
        </p:spPr>
        <p:txBody>
          <a:bodyPr vert="horz" wrap="square" lIns="0" tIns="13335" rIns="0" bIns="0" rtlCol="0">
            <a:spAutoFit/>
          </a:bodyPr>
          <a:lstStyle/>
          <a:p>
            <a:pPr marL="12700">
              <a:lnSpc>
                <a:spcPct val="100000"/>
              </a:lnSpc>
              <a:spcBef>
                <a:spcPts val="105"/>
              </a:spcBef>
            </a:pPr>
            <a:r>
              <a:rPr spc="-5" dirty="0"/>
              <a:t>Central </a:t>
            </a:r>
            <a:r>
              <a:rPr dirty="0"/>
              <a:t>Processing</a:t>
            </a:r>
            <a:r>
              <a:rPr spc="-70" dirty="0"/>
              <a:t> </a:t>
            </a:r>
            <a:r>
              <a:rPr spc="-5" dirty="0"/>
              <a:t>Unit</a:t>
            </a:r>
          </a:p>
        </p:txBody>
      </p:sp>
      <p:grpSp>
        <p:nvGrpSpPr>
          <p:cNvPr id="4" name="object 4"/>
          <p:cNvGrpSpPr/>
          <p:nvPr/>
        </p:nvGrpSpPr>
        <p:grpSpPr>
          <a:xfrm>
            <a:off x="3881437" y="1524000"/>
            <a:ext cx="4881880" cy="5029200"/>
            <a:chOff x="3881437" y="1524000"/>
            <a:chExt cx="4881880" cy="5029200"/>
          </a:xfrm>
        </p:grpSpPr>
        <p:sp>
          <p:nvSpPr>
            <p:cNvPr id="5" name="object 5"/>
            <p:cNvSpPr/>
            <p:nvPr/>
          </p:nvSpPr>
          <p:spPr>
            <a:xfrm>
              <a:off x="3886200" y="1524000"/>
              <a:ext cx="4876800" cy="50292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86200" y="3810000"/>
              <a:ext cx="838200" cy="649605"/>
            </a:xfrm>
            <a:custGeom>
              <a:avLst/>
              <a:gdLst/>
              <a:ahLst/>
              <a:cxnLst/>
              <a:rect l="l" t="t" r="r" b="b"/>
              <a:pathLst>
                <a:path w="838200" h="649604">
                  <a:moveTo>
                    <a:pt x="0" y="649224"/>
                  </a:moveTo>
                  <a:lnTo>
                    <a:pt x="838200" y="649224"/>
                  </a:lnTo>
                  <a:lnTo>
                    <a:pt x="838200" y="0"/>
                  </a:lnTo>
                  <a:lnTo>
                    <a:pt x="0" y="0"/>
                  </a:lnTo>
                  <a:lnTo>
                    <a:pt x="0" y="649224"/>
                  </a:lnTo>
                  <a:close/>
                </a:path>
              </a:pathLst>
            </a:custGeom>
            <a:ln w="9144">
              <a:solidFill>
                <a:srgbClr val="000000"/>
              </a:solidFill>
            </a:ln>
          </p:spPr>
          <p:txBody>
            <a:bodyPr wrap="square" lIns="0" tIns="0" rIns="0" bIns="0" rtlCol="0"/>
            <a:lstStyle/>
            <a:p>
              <a:endParaRPr/>
            </a:p>
          </p:txBody>
        </p:sp>
      </p:grpSp>
      <p:sp>
        <p:nvSpPr>
          <p:cNvPr id="7" name="object 7"/>
          <p:cNvSpPr txBox="1"/>
          <p:nvPr/>
        </p:nvSpPr>
        <p:spPr>
          <a:xfrm>
            <a:off x="3886200" y="3810000"/>
            <a:ext cx="838200" cy="609600"/>
          </a:xfrm>
          <a:prstGeom prst="rect">
            <a:avLst/>
          </a:prstGeom>
          <a:solidFill>
            <a:srgbClr val="D9F060"/>
          </a:solidFill>
        </p:spPr>
        <p:txBody>
          <a:bodyPr vert="horz" wrap="square" lIns="0" tIns="41910" rIns="0" bIns="0" rtlCol="0">
            <a:spAutoFit/>
          </a:bodyPr>
          <a:lstStyle/>
          <a:p>
            <a:pPr marL="147320" marR="137795" indent="65405" algn="just">
              <a:lnSpc>
                <a:spcPct val="100000"/>
              </a:lnSpc>
              <a:spcBef>
                <a:spcPts val="330"/>
              </a:spcBef>
            </a:pPr>
            <a:r>
              <a:rPr sz="1200" b="1" spc="-5" dirty="0">
                <a:latin typeface="Caladea"/>
                <a:cs typeface="Caladea"/>
              </a:rPr>
              <a:t>Sends  </a:t>
            </a:r>
            <a:r>
              <a:rPr sz="1200" b="1" dirty="0">
                <a:latin typeface="Caladea"/>
                <a:cs typeface="Caladea"/>
              </a:rPr>
              <a:t>data </a:t>
            </a:r>
            <a:r>
              <a:rPr sz="1200" b="1" spc="-5" dirty="0">
                <a:latin typeface="Caladea"/>
                <a:cs typeface="Caladea"/>
              </a:rPr>
              <a:t>to  </a:t>
            </a:r>
            <a:r>
              <a:rPr sz="1200" b="1" dirty="0">
                <a:latin typeface="Caladea"/>
                <a:cs typeface="Caladea"/>
              </a:rPr>
              <a:t>the</a:t>
            </a:r>
            <a:r>
              <a:rPr sz="1200" b="1" spc="-95" dirty="0">
                <a:latin typeface="Caladea"/>
                <a:cs typeface="Caladea"/>
              </a:rPr>
              <a:t> </a:t>
            </a:r>
            <a:r>
              <a:rPr sz="1200" b="1" spc="-5" dirty="0">
                <a:latin typeface="Caladea"/>
                <a:cs typeface="Caladea"/>
              </a:rPr>
              <a:t>CPU</a:t>
            </a:r>
            <a:endParaRPr sz="1200">
              <a:latin typeface="Caladea"/>
              <a:cs typeface="Caladea"/>
            </a:endParaRPr>
          </a:p>
        </p:txBody>
      </p:sp>
      <p:grpSp>
        <p:nvGrpSpPr>
          <p:cNvPr id="8" name="object 8"/>
          <p:cNvGrpSpPr/>
          <p:nvPr/>
        </p:nvGrpSpPr>
        <p:grpSpPr>
          <a:xfrm>
            <a:off x="5634037" y="5100637"/>
            <a:ext cx="1838325" cy="695325"/>
            <a:chOff x="5634037" y="5100637"/>
            <a:chExt cx="1838325" cy="695325"/>
          </a:xfrm>
        </p:grpSpPr>
        <p:sp>
          <p:nvSpPr>
            <p:cNvPr id="9" name="object 9"/>
            <p:cNvSpPr/>
            <p:nvPr/>
          </p:nvSpPr>
          <p:spPr>
            <a:xfrm>
              <a:off x="5638800" y="5105400"/>
              <a:ext cx="1828800" cy="685800"/>
            </a:xfrm>
            <a:custGeom>
              <a:avLst/>
              <a:gdLst/>
              <a:ahLst/>
              <a:cxnLst/>
              <a:rect l="l" t="t" r="r" b="b"/>
              <a:pathLst>
                <a:path w="1828800" h="685800">
                  <a:moveTo>
                    <a:pt x="1828800" y="0"/>
                  </a:moveTo>
                  <a:lnTo>
                    <a:pt x="0" y="0"/>
                  </a:lnTo>
                  <a:lnTo>
                    <a:pt x="0" y="685800"/>
                  </a:lnTo>
                  <a:lnTo>
                    <a:pt x="1828800" y="685800"/>
                  </a:lnTo>
                  <a:lnTo>
                    <a:pt x="1828800" y="0"/>
                  </a:lnTo>
                  <a:close/>
                </a:path>
              </a:pathLst>
            </a:custGeom>
            <a:solidFill>
              <a:srgbClr val="F6C701"/>
            </a:solidFill>
          </p:spPr>
          <p:txBody>
            <a:bodyPr wrap="square" lIns="0" tIns="0" rIns="0" bIns="0" rtlCol="0"/>
            <a:lstStyle/>
            <a:p>
              <a:endParaRPr/>
            </a:p>
          </p:txBody>
        </p:sp>
        <p:sp>
          <p:nvSpPr>
            <p:cNvPr id="10" name="object 10"/>
            <p:cNvSpPr/>
            <p:nvPr/>
          </p:nvSpPr>
          <p:spPr>
            <a:xfrm>
              <a:off x="5638800" y="5105400"/>
              <a:ext cx="1828800" cy="685800"/>
            </a:xfrm>
            <a:custGeom>
              <a:avLst/>
              <a:gdLst/>
              <a:ahLst/>
              <a:cxnLst/>
              <a:rect l="l" t="t" r="r" b="b"/>
              <a:pathLst>
                <a:path w="1828800" h="685800">
                  <a:moveTo>
                    <a:pt x="0" y="685800"/>
                  </a:moveTo>
                  <a:lnTo>
                    <a:pt x="1828800" y="685800"/>
                  </a:lnTo>
                  <a:lnTo>
                    <a:pt x="1828800" y="0"/>
                  </a:lnTo>
                  <a:lnTo>
                    <a:pt x="0" y="0"/>
                  </a:lnTo>
                  <a:lnTo>
                    <a:pt x="0" y="685800"/>
                  </a:lnTo>
                  <a:close/>
                </a:path>
              </a:pathLst>
            </a:custGeom>
            <a:ln w="9144">
              <a:solidFill>
                <a:srgbClr val="000000"/>
              </a:solidFill>
            </a:ln>
          </p:spPr>
          <p:txBody>
            <a:bodyPr wrap="square" lIns="0" tIns="0" rIns="0" bIns="0" rtlCol="0"/>
            <a:lstStyle/>
            <a:p>
              <a:endParaRPr/>
            </a:p>
          </p:txBody>
        </p:sp>
      </p:grpSp>
      <p:sp>
        <p:nvSpPr>
          <p:cNvPr id="11" name="object 11"/>
          <p:cNvSpPr txBox="1"/>
          <p:nvPr/>
        </p:nvSpPr>
        <p:spPr>
          <a:xfrm>
            <a:off x="5638800" y="5105400"/>
            <a:ext cx="1828800" cy="685800"/>
          </a:xfrm>
          <a:prstGeom prst="rect">
            <a:avLst/>
          </a:prstGeom>
        </p:spPr>
        <p:txBody>
          <a:bodyPr vert="horz" wrap="square" lIns="0" tIns="200660" rIns="0" bIns="0" rtlCol="0">
            <a:spAutoFit/>
          </a:bodyPr>
          <a:lstStyle/>
          <a:p>
            <a:pPr marL="426720">
              <a:lnSpc>
                <a:spcPct val="100000"/>
              </a:lnSpc>
              <a:spcBef>
                <a:spcPts val="1580"/>
              </a:spcBef>
            </a:pPr>
            <a:r>
              <a:rPr sz="1800" b="1" spc="-10" dirty="0">
                <a:latin typeface="Caladea"/>
                <a:cs typeface="Caladea"/>
              </a:rPr>
              <a:t>Registers</a:t>
            </a:r>
            <a:endParaRPr sz="1800">
              <a:latin typeface="Caladea"/>
              <a:cs typeface="Caladea"/>
            </a:endParaRPr>
          </a:p>
        </p:txBody>
      </p:sp>
      <p:grpSp>
        <p:nvGrpSpPr>
          <p:cNvPr id="12" name="object 12"/>
          <p:cNvGrpSpPr/>
          <p:nvPr/>
        </p:nvGrpSpPr>
        <p:grpSpPr>
          <a:xfrm>
            <a:off x="5634037" y="4262437"/>
            <a:ext cx="847725" cy="771525"/>
            <a:chOff x="5634037" y="4262437"/>
            <a:chExt cx="847725" cy="771525"/>
          </a:xfrm>
        </p:grpSpPr>
        <p:sp>
          <p:nvSpPr>
            <p:cNvPr id="13" name="object 13"/>
            <p:cNvSpPr/>
            <p:nvPr/>
          </p:nvSpPr>
          <p:spPr>
            <a:xfrm>
              <a:off x="5638800" y="4267200"/>
              <a:ext cx="838200" cy="762000"/>
            </a:xfrm>
            <a:custGeom>
              <a:avLst/>
              <a:gdLst/>
              <a:ahLst/>
              <a:cxnLst/>
              <a:rect l="l" t="t" r="r" b="b"/>
              <a:pathLst>
                <a:path w="838200" h="762000">
                  <a:moveTo>
                    <a:pt x="838200" y="0"/>
                  </a:moveTo>
                  <a:lnTo>
                    <a:pt x="0" y="0"/>
                  </a:lnTo>
                  <a:lnTo>
                    <a:pt x="0" y="762000"/>
                  </a:lnTo>
                  <a:lnTo>
                    <a:pt x="838200" y="762000"/>
                  </a:lnTo>
                  <a:lnTo>
                    <a:pt x="838200" y="0"/>
                  </a:lnTo>
                  <a:close/>
                </a:path>
              </a:pathLst>
            </a:custGeom>
            <a:solidFill>
              <a:srgbClr val="FF9FD1"/>
            </a:solidFill>
          </p:spPr>
          <p:txBody>
            <a:bodyPr wrap="square" lIns="0" tIns="0" rIns="0" bIns="0" rtlCol="0"/>
            <a:lstStyle/>
            <a:p>
              <a:endParaRPr/>
            </a:p>
          </p:txBody>
        </p:sp>
        <p:sp>
          <p:nvSpPr>
            <p:cNvPr id="14" name="object 14"/>
            <p:cNvSpPr/>
            <p:nvPr/>
          </p:nvSpPr>
          <p:spPr>
            <a:xfrm>
              <a:off x="5638800" y="4267200"/>
              <a:ext cx="838200" cy="762000"/>
            </a:xfrm>
            <a:custGeom>
              <a:avLst/>
              <a:gdLst/>
              <a:ahLst/>
              <a:cxnLst/>
              <a:rect l="l" t="t" r="r" b="b"/>
              <a:pathLst>
                <a:path w="838200" h="762000">
                  <a:moveTo>
                    <a:pt x="0" y="762000"/>
                  </a:moveTo>
                  <a:lnTo>
                    <a:pt x="838200" y="762000"/>
                  </a:lnTo>
                  <a:lnTo>
                    <a:pt x="838200" y="0"/>
                  </a:lnTo>
                  <a:lnTo>
                    <a:pt x="0" y="0"/>
                  </a:lnTo>
                  <a:lnTo>
                    <a:pt x="0" y="762000"/>
                  </a:lnTo>
                  <a:close/>
                </a:path>
              </a:pathLst>
            </a:custGeom>
            <a:ln w="9144">
              <a:solidFill>
                <a:srgbClr val="000000"/>
              </a:solidFill>
            </a:ln>
          </p:spPr>
          <p:txBody>
            <a:bodyPr wrap="square" lIns="0" tIns="0" rIns="0" bIns="0" rtlCol="0"/>
            <a:lstStyle/>
            <a:p>
              <a:endParaRPr/>
            </a:p>
          </p:txBody>
        </p:sp>
      </p:grpSp>
      <p:sp>
        <p:nvSpPr>
          <p:cNvPr id="15" name="object 15"/>
          <p:cNvSpPr txBox="1"/>
          <p:nvPr/>
        </p:nvSpPr>
        <p:spPr>
          <a:xfrm>
            <a:off x="5638800" y="4267200"/>
            <a:ext cx="838200" cy="762000"/>
          </a:xfrm>
          <a:prstGeom prst="rect">
            <a:avLst/>
          </a:prstGeom>
        </p:spPr>
        <p:txBody>
          <a:bodyPr vert="horz" wrap="square" lIns="0" tIns="4445" rIns="0" bIns="0" rtlCol="0">
            <a:spAutoFit/>
          </a:bodyPr>
          <a:lstStyle/>
          <a:p>
            <a:pPr>
              <a:lnSpc>
                <a:spcPct val="100000"/>
              </a:lnSpc>
              <a:spcBef>
                <a:spcPts val="35"/>
              </a:spcBef>
            </a:pPr>
            <a:endParaRPr sz="1300">
              <a:latin typeface="Times New Roman"/>
              <a:cs typeface="Times New Roman"/>
            </a:endParaRPr>
          </a:p>
          <a:p>
            <a:pPr marL="269240" marR="167640" indent="-129539">
              <a:lnSpc>
                <a:spcPct val="100000"/>
              </a:lnSpc>
              <a:spcBef>
                <a:spcPts val="5"/>
              </a:spcBef>
            </a:pPr>
            <a:r>
              <a:rPr sz="1200" b="1" spc="-20" dirty="0">
                <a:latin typeface="Caladea"/>
                <a:cs typeface="Caladea"/>
              </a:rPr>
              <a:t>C</a:t>
            </a:r>
            <a:r>
              <a:rPr sz="1200" b="1" spc="-5" dirty="0">
                <a:latin typeface="Caladea"/>
                <a:cs typeface="Caladea"/>
              </a:rPr>
              <a:t>ont</a:t>
            </a:r>
            <a:r>
              <a:rPr sz="1200" b="1" spc="-15" dirty="0">
                <a:latin typeface="Caladea"/>
                <a:cs typeface="Caladea"/>
              </a:rPr>
              <a:t>r</a:t>
            </a:r>
            <a:r>
              <a:rPr sz="1200" b="1" spc="-5" dirty="0">
                <a:latin typeface="Caladea"/>
                <a:cs typeface="Caladea"/>
              </a:rPr>
              <a:t>ol  Unit</a:t>
            </a:r>
            <a:endParaRPr sz="1200">
              <a:latin typeface="Caladea"/>
              <a:cs typeface="Caladea"/>
            </a:endParaRPr>
          </a:p>
        </p:txBody>
      </p:sp>
      <p:grpSp>
        <p:nvGrpSpPr>
          <p:cNvPr id="16" name="object 16"/>
          <p:cNvGrpSpPr/>
          <p:nvPr/>
        </p:nvGrpSpPr>
        <p:grpSpPr>
          <a:xfrm>
            <a:off x="6624637" y="4262437"/>
            <a:ext cx="847725" cy="771525"/>
            <a:chOff x="6624637" y="4262437"/>
            <a:chExt cx="847725" cy="771525"/>
          </a:xfrm>
        </p:grpSpPr>
        <p:sp>
          <p:nvSpPr>
            <p:cNvPr id="17" name="object 17"/>
            <p:cNvSpPr/>
            <p:nvPr/>
          </p:nvSpPr>
          <p:spPr>
            <a:xfrm>
              <a:off x="6629400" y="4267200"/>
              <a:ext cx="838200" cy="762000"/>
            </a:xfrm>
            <a:custGeom>
              <a:avLst/>
              <a:gdLst/>
              <a:ahLst/>
              <a:cxnLst/>
              <a:rect l="l" t="t" r="r" b="b"/>
              <a:pathLst>
                <a:path w="838200" h="762000">
                  <a:moveTo>
                    <a:pt x="838200" y="0"/>
                  </a:moveTo>
                  <a:lnTo>
                    <a:pt x="0" y="0"/>
                  </a:lnTo>
                  <a:lnTo>
                    <a:pt x="0" y="762000"/>
                  </a:lnTo>
                  <a:lnTo>
                    <a:pt x="838200" y="762000"/>
                  </a:lnTo>
                  <a:lnTo>
                    <a:pt x="838200" y="0"/>
                  </a:lnTo>
                  <a:close/>
                </a:path>
              </a:pathLst>
            </a:custGeom>
            <a:solidFill>
              <a:srgbClr val="6FD5F9"/>
            </a:solidFill>
          </p:spPr>
          <p:txBody>
            <a:bodyPr wrap="square" lIns="0" tIns="0" rIns="0" bIns="0" rtlCol="0"/>
            <a:lstStyle/>
            <a:p>
              <a:endParaRPr/>
            </a:p>
          </p:txBody>
        </p:sp>
        <p:sp>
          <p:nvSpPr>
            <p:cNvPr id="18" name="object 18"/>
            <p:cNvSpPr/>
            <p:nvPr/>
          </p:nvSpPr>
          <p:spPr>
            <a:xfrm>
              <a:off x="6629400" y="4267200"/>
              <a:ext cx="838200" cy="762000"/>
            </a:xfrm>
            <a:custGeom>
              <a:avLst/>
              <a:gdLst/>
              <a:ahLst/>
              <a:cxnLst/>
              <a:rect l="l" t="t" r="r" b="b"/>
              <a:pathLst>
                <a:path w="838200" h="762000">
                  <a:moveTo>
                    <a:pt x="0" y="762000"/>
                  </a:moveTo>
                  <a:lnTo>
                    <a:pt x="838200" y="762000"/>
                  </a:lnTo>
                  <a:lnTo>
                    <a:pt x="838200" y="0"/>
                  </a:lnTo>
                  <a:lnTo>
                    <a:pt x="0" y="0"/>
                  </a:lnTo>
                  <a:lnTo>
                    <a:pt x="0" y="762000"/>
                  </a:lnTo>
                  <a:close/>
                </a:path>
              </a:pathLst>
            </a:custGeom>
            <a:ln w="9144">
              <a:solidFill>
                <a:srgbClr val="000000"/>
              </a:solidFill>
            </a:ln>
          </p:spPr>
          <p:txBody>
            <a:bodyPr wrap="square" lIns="0" tIns="0" rIns="0" bIns="0" rtlCol="0"/>
            <a:lstStyle/>
            <a:p>
              <a:endParaRPr/>
            </a:p>
          </p:txBody>
        </p:sp>
      </p:grpSp>
      <p:sp>
        <p:nvSpPr>
          <p:cNvPr id="19" name="object 19"/>
          <p:cNvSpPr txBox="1"/>
          <p:nvPr/>
        </p:nvSpPr>
        <p:spPr>
          <a:xfrm>
            <a:off x="6629400" y="4267200"/>
            <a:ext cx="838200" cy="762000"/>
          </a:xfrm>
          <a:prstGeom prst="rect">
            <a:avLst/>
          </a:prstGeom>
        </p:spPr>
        <p:txBody>
          <a:bodyPr vert="horz" wrap="square" lIns="0" tIns="4445" rIns="0" bIns="0" rtlCol="0">
            <a:spAutoFit/>
          </a:bodyPr>
          <a:lstStyle/>
          <a:p>
            <a:pPr>
              <a:lnSpc>
                <a:spcPct val="100000"/>
              </a:lnSpc>
              <a:spcBef>
                <a:spcPts val="35"/>
              </a:spcBef>
            </a:pPr>
            <a:endParaRPr sz="1300">
              <a:latin typeface="Times New Roman"/>
              <a:cs typeface="Times New Roman"/>
            </a:endParaRPr>
          </a:p>
          <a:p>
            <a:pPr marL="278765">
              <a:lnSpc>
                <a:spcPct val="100000"/>
              </a:lnSpc>
              <a:spcBef>
                <a:spcPts val="5"/>
              </a:spcBef>
            </a:pPr>
            <a:r>
              <a:rPr sz="1200" b="1" spc="-15" dirty="0">
                <a:latin typeface="Caladea"/>
                <a:cs typeface="Caladea"/>
              </a:rPr>
              <a:t>ALU</a:t>
            </a:r>
            <a:endParaRPr sz="1200">
              <a:latin typeface="Caladea"/>
              <a:cs typeface="Caladea"/>
            </a:endParaRPr>
          </a:p>
          <a:p>
            <a:pPr marL="269875">
              <a:lnSpc>
                <a:spcPct val="100000"/>
              </a:lnSpc>
            </a:pPr>
            <a:r>
              <a:rPr sz="1200" b="1" spc="-5" dirty="0">
                <a:latin typeface="Caladea"/>
                <a:cs typeface="Caladea"/>
              </a:rPr>
              <a:t>Unit</a:t>
            </a:r>
            <a:endParaRPr sz="1200">
              <a:latin typeface="Caladea"/>
              <a:cs typeface="Caladea"/>
            </a:endParaRPr>
          </a:p>
        </p:txBody>
      </p:sp>
      <p:grpSp>
        <p:nvGrpSpPr>
          <p:cNvPr id="20" name="object 20"/>
          <p:cNvGrpSpPr/>
          <p:nvPr/>
        </p:nvGrpSpPr>
        <p:grpSpPr>
          <a:xfrm>
            <a:off x="3881437" y="4414837"/>
            <a:ext cx="3362325" cy="2272665"/>
            <a:chOff x="3881437" y="4414837"/>
            <a:chExt cx="3362325" cy="2272665"/>
          </a:xfrm>
        </p:grpSpPr>
        <p:sp>
          <p:nvSpPr>
            <p:cNvPr id="21" name="object 21"/>
            <p:cNvSpPr/>
            <p:nvPr/>
          </p:nvSpPr>
          <p:spPr>
            <a:xfrm>
              <a:off x="5960364" y="6368795"/>
              <a:ext cx="1278890" cy="314325"/>
            </a:xfrm>
            <a:custGeom>
              <a:avLst/>
              <a:gdLst/>
              <a:ahLst/>
              <a:cxnLst/>
              <a:rect l="l" t="t" r="r" b="b"/>
              <a:pathLst>
                <a:path w="1278890" h="314325">
                  <a:moveTo>
                    <a:pt x="1278636" y="0"/>
                  </a:moveTo>
                  <a:lnTo>
                    <a:pt x="0" y="0"/>
                  </a:lnTo>
                  <a:lnTo>
                    <a:pt x="0" y="313943"/>
                  </a:lnTo>
                  <a:lnTo>
                    <a:pt x="1278636" y="313943"/>
                  </a:lnTo>
                  <a:lnTo>
                    <a:pt x="1278636" y="0"/>
                  </a:lnTo>
                  <a:close/>
                </a:path>
              </a:pathLst>
            </a:custGeom>
            <a:solidFill>
              <a:srgbClr val="99FFCC"/>
            </a:solidFill>
          </p:spPr>
          <p:txBody>
            <a:bodyPr wrap="square" lIns="0" tIns="0" rIns="0" bIns="0" rtlCol="0"/>
            <a:lstStyle/>
            <a:p>
              <a:endParaRPr/>
            </a:p>
          </p:txBody>
        </p:sp>
        <p:sp>
          <p:nvSpPr>
            <p:cNvPr id="22" name="object 22"/>
            <p:cNvSpPr/>
            <p:nvPr/>
          </p:nvSpPr>
          <p:spPr>
            <a:xfrm>
              <a:off x="5960364" y="6368795"/>
              <a:ext cx="1278890" cy="314325"/>
            </a:xfrm>
            <a:custGeom>
              <a:avLst/>
              <a:gdLst/>
              <a:ahLst/>
              <a:cxnLst/>
              <a:rect l="l" t="t" r="r" b="b"/>
              <a:pathLst>
                <a:path w="1278890" h="314325">
                  <a:moveTo>
                    <a:pt x="0" y="313943"/>
                  </a:moveTo>
                  <a:lnTo>
                    <a:pt x="1278636" y="313943"/>
                  </a:lnTo>
                  <a:lnTo>
                    <a:pt x="1278636" y="0"/>
                  </a:lnTo>
                  <a:lnTo>
                    <a:pt x="0" y="0"/>
                  </a:lnTo>
                  <a:lnTo>
                    <a:pt x="0" y="313943"/>
                  </a:lnTo>
                  <a:close/>
                </a:path>
              </a:pathLst>
            </a:custGeom>
            <a:ln w="9143">
              <a:solidFill>
                <a:srgbClr val="000000"/>
              </a:solidFill>
            </a:ln>
          </p:spPr>
          <p:txBody>
            <a:bodyPr wrap="square" lIns="0" tIns="0" rIns="0" bIns="0" rtlCol="0"/>
            <a:lstStyle/>
            <a:p>
              <a:endParaRPr/>
            </a:p>
          </p:txBody>
        </p:sp>
        <p:sp>
          <p:nvSpPr>
            <p:cNvPr id="23" name="object 23"/>
            <p:cNvSpPr/>
            <p:nvPr/>
          </p:nvSpPr>
          <p:spPr>
            <a:xfrm>
              <a:off x="3886200" y="4419600"/>
              <a:ext cx="838200" cy="314325"/>
            </a:xfrm>
            <a:custGeom>
              <a:avLst/>
              <a:gdLst/>
              <a:ahLst/>
              <a:cxnLst/>
              <a:rect l="l" t="t" r="r" b="b"/>
              <a:pathLst>
                <a:path w="838200" h="314325">
                  <a:moveTo>
                    <a:pt x="838200" y="0"/>
                  </a:moveTo>
                  <a:lnTo>
                    <a:pt x="0" y="0"/>
                  </a:lnTo>
                  <a:lnTo>
                    <a:pt x="0" y="313944"/>
                  </a:lnTo>
                  <a:lnTo>
                    <a:pt x="838200" y="313944"/>
                  </a:lnTo>
                  <a:lnTo>
                    <a:pt x="838200" y="0"/>
                  </a:lnTo>
                  <a:close/>
                </a:path>
              </a:pathLst>
            </a:custGeom>
            <a:solidFill>
              <a:srgbClr val="99FFCC"/>
            </a:solidFill>
          </p:spPr>
          <p:txBody>
            <a:bodyPr wrap="square" lIns="0" tIns="0" rIns="0" bIns="0" rtlCol="0"/>
            <a:lstStyle/>
            <a:p>
              <a:endParaRPr/>
            </a:p>
          </p:txBody>
        </p:sp>
        <p:sp>
          <p:nvSpPr>
            <p:cNvPr id="24" name="object 24"/>
            <p:cNvSpPr/>
            <p:nvPr/>
          </p:nvSpPr>
          <p:spPr>
            <a:xfrm>
              <a:off x="3886200" y="4419600"/>
              <a:ext cx="838200" cy="314325"/>
            </a:xfrm>
            <a:custGeom>
              <a:avLst/>
              <a:gdLst/>
              <a:ahLst/>
              <a:cxnLst/>
              <a:rect l="l" t="t" r="r" b="b"/>
              <a:pathLst>
                <a:path w="838200" h="314325">
                  <a:moveTo>
                    <a:pt x="0" y="313944"/>
                  </a:moveTo>
                  <a:lnTo>
                    <a:pt x="838200" y="313944"/>
                  </a:lnTo>
                  <a:lnTo>
                    <a:pt x="838200" y="0"/>
                  </a:lnTo>
                  <a:lnTo>
                    <a:pt x="0" y="0"/>
                  </a:lnTo>
                  <a:lnTo>
                    <a:pt x="0" y="313944"/>
                  </a:lnTo>
                  <a:close/>
                </a:path>
              </a:pathLst>
            </a:custGeom>
            <a:ln w="9143">
              <a:solidFill>
                <a:srgbClr val="000000"/>
              </a:solidFill>
            </a:ln>
          </p:spPr>
          <p:txBody>
            <a:bodyPr wrap="square" lIns="0" tIns="0" rIns="0" bIns="0" rtlCol="0"/>
            <a:lstStyle/>
            <a:p>
              <a:endParaRPr/>
            </a:p>
          </p:txBody>
        </p:sp>
      </p:grpSp>
      <p:sp>
        <p:nvSpPr>
          <p:cNvPr id="25" name="object 25"/>
          <p:cNvSpPr txBox="1"/>
          <p:nvPr/>
        </p:nvSpPr>
        <p:spPr>
          <a:xfrm>
            <a:off x="3886200" y="4419600"/>
            <a:ext cx="838200" cy="314325"/>
          </a:xfrm>
          <a:prstGeom prst="rect">
            <a:avLst/>
          </a:prstGeom>
        </p:spPr>
        <p:txBody>
          <a:bodyPr vert="horz" wrap="square" lIns="0" tIns="41275" rIns="0" bIns="0" rtlCol="0">
            <a:spAutoFit/>
          </a:bodyPr>
          <a:lstStyle/>
          <a:p>
            <a:pPr marL="194310">
              <a:lnSpc>
                <a:spcPct val="100000"/>
              </a:lnSpc>
              <a:spcBef>
                <a:spcPts val="325"/>
              </a:spcBef>
            </a:pPr>
            <a:r>
              <a:rPr sz="1400" b="1" spc="-5" dirty="0">
                <a:latin typeface="Caladea"/>
                <a:cs typeface="Caladea"/>
              </a:rPr>
              <a:t>Input</a:t>
            </a:r>
            <a:endParaRPr sz="1400">
              <a:latin typeface="Caladea"/>
              <a:cs typeface="Caladea"/>
            </a:endParaRPr>
          </a:p>
        </p:txBody>
      </p:sp>
      <p:grpSp>
        <p:nvGrpSpPr>
          <p:cNvPr id="26" name="object 26"/>
          <p:cNvGrpSpPr/>
          <p:nvPr/>
        </p:nvGrpSpPr>
        <p:grpSpPr>
          <a:xfrm>
            <a:off x="8072437" y="4558093"/>
            <a:ext cx="1076325" cy="323850"/>
            <a:chOff x="8072437" y="4558093"/>
            <a:chExt cx="1076325" cy="323850"/>
          </a:xfrm>
        </p:grpSpPr>
        <p:sp>
          <p:nvSpPr>
            <p:cNvPr id="27" name="object 27"/>
            <p:cNvSpPr/>
            <p:nvPr/>
          </p:nvSpPr>
          <p:spPr>
            <a:xfrm>
              <a:off x="8077200" y="4562855"/>
              <a:ext cx="1066800" cy="314325"/>
            </a:xfrm>
            <a:custGeom>
              <a:avLst/>
              <a:gdLst/>
              <a:ahLst/>
              <a:cxnLst/>
              <a:rect l="l" t="t" r="r" b="b"/>
              <a:pathLst>
                <a:path w="1066800" h="314325">
                  <a:moveTo>
                    <a:pt x="1066800" y="0"/>
                  </a:moveTo>
                  <a:lnTo>
                    <a:pt x="0" y="0"/>
                  </a:lnTo>
                  <a:lnTo>
                    <a:pt x="0" y="313944"/>
                  </a:lnTo>
                  <a:lnTo>
                    <a:pt x="1066800" y="313944"/>
                  </a:lnTo>
                  <a:lnTo>
                    <a:pt x="1066800" y="0"/>
                  </a:lnTo>
                  <a:close/>
                </a:path>
              </a:pathLst>
            </a:custGeom>
            <a:solidFill>
              <a:srgbClr val="99FFCC"/>
            </a:solidFill>
          </p:spPr>
          <p:txBody>
            <a:bodyPr wrap="square" lIns="0" tIns="0" rIns="0" bIns="0" rtlCol="0"/>
            <a:lstStyle/>
            <a:p>
              <a:endParaRPr/>
            </a:p>
          </p:txBody>
        </p:sp>
        <p:sp>
          <p:nvSpPr>
            <p:cNvPr id="28" name="object 28"/>
            <p:cNvSpPr/>
            <p:nvPr/>
          </p:nvSpPr>
          <p:spPr>
            <a:xfrm>
              <a:off x="8077200" y="4562855"/>
              <a:ext cx="1066800" cy="314325"/>
            </a:xfrm>
            <a:custGeom>
              <a:avLst/>
              <a:gdLst/>
              <a:ahLst/>
              <a:cxnLst/>
              <a:rect l="l" t="t" r="r" b="b"/>
              <a:pathLst>
                <a:path w="1066800" h="314325">
                  <a:moveTo>
                    <a:pt x="0" y="313944"/>
                  </a:moveTo>
                  <a:lnTo>
                    <a:pt x="1066800" y="313944"/>
                  </a:lnTo>
                  <a:lnTo>
                    <a:pt x="1066800" y="0"/>
                  </a:lnTo>
                  <a:lnTo>
                    <a:pt x="0" y="0"/>
                  </a:lnTo>
                  <a:lnTo>
                    <a:pt x="0" y="313944"/>
                  </a:lnTo>
                  <a:close/>
                </a:path>
              </a:pathLst>
            </a:custGeom>
            <a:ln w="9144">
              <a:solidFill>
                <a:srgbClr val="000000"/>
              </a:solidFill>
            </a:ln>
          </p:spPr>
          <p:txBody>
            <a:bodyPr wrap="square" lIns="0" tIns="0" rIns="0" bIns="0" rtlCol="0"/>
            <a:lstStyle/>
            <a:p>
              <a:endParaRPr/>
            </a:p>
          </p:txBody>
        </p:sp>
      </p:grpSp>
      <p:sp>
        <p:nvSpPr>
          <p:cNvPr id="29" name="object 29"/>
          <p:cNvSpPr txBox="1"/>
          <p:nvPr/>
        </p:nvSpPr>
        <p:spPr>
          <a:xfrm>
            <a:off x="8081771" y="4590669"/>
            <a:ext cx="1062355" cy="239395"/>
          </a:xfrm>
          <a:prstGeom prst="rect">
            <a:avLst/>
          </a:prstGeom>
        </p:spPr>
        <p:txBody>
          <a:bodyPr vert="horz" wrap="square" lIns="0" tIns="12700" rIns="0" bIns="0" rtlCol="0">
            <a:spAutoFit/>
          </a:bodyPr>
          <a:lstStyle/>
          <a:p>
            <a:pPr marL="242570">
              <a:lnSpc>
                <a:spcPct val="100000"/>
              </a:lnSpc>
              <a:spcBef>
                <a:spcPts val="100"/>
              </a:spcBef>
            </a:pPr>
            <a:r>
              <a:rPr sz="1400" b="1" spc="-5" dirty="0">
                <a:latin typeface="Caladea"/>
                <a:cs typeface="Caladea"/>
              </a:rPr>
              <a:t>Output</a:t>
            </a:r>
            <a:endParaRPr sz="1400">
              <a:latin typeface="Caladea"/>
              <a:cs typeface="Caladea"/>
            </a:endParaRPr>
          </a:p>
        </p:txBody>
      </p:sp>
      <p:grpSp>
        <p:nvGrpSpPr>
          <p:cNvPr id="30" name="object 30"/>
          <p:cNvGrpSpPr/>
          <p:nvPr/>
        </p:nvGrpSpPr>
        <p:grpSpPr>
          <a:xfrm>
            <a:off x="5557837" y="1747837"/>
            <a:ext cx="1838325" cy="323850"/>
            <a:chOff x="5557837" y="1747837"/>
            <a:chExt cx="1838325" cy="323850"/>
          </a:xfrm>
        </p:grpSpPr>
        <p:sp>
          <p:nvSpPr>
            <p:cNvPr id="31" name="object 31"/>
            <p:cNvSpPr/>
            <p:nvPr/>
          </p:nvSpPr>
          <p:spPr>
            <a:xfrm>
              <a:off x="5562600" y="1761744"/>
              <a:ext cx="1828800" cy="304800"/>
            </a:xfrm>
            <a:custGeom>
              <a:avLst/>
              <a:gdLst/>
              <a:ahLst/>
              <a:cxnLst/>
              <a:rect l="l" t="t" r="r" b="b"/>
              <a:pathLst>
                <a:path w="1828800" h="304800">
                  <a:moveTo>
                    <a:pt x="0" y="304800"/>
                  </a:moveTo>
                  <a:lnTo>
                    <a:pt x="1828800" y="304800"/>
                  </a:lnTo>
                  <a:lnTo>
                    <a:pt x="1828800" y="0"/>
                  </a:lnTo>
                  <a:lnTo>
                    <a:pt x="0" y="0"/>
                  </a:lnTo>
                  <a:lnTo>
                    <a:pt x="0" y="304800"/>
                  </a:lnTo>
                  <a:close/>
                </a:path>
              </a:pathLst>
            </a:custGeom>
            <a:solidFill>
              <a:srgbClr val="99FFCC"/>
            </a:solidFill>
          </p:spPr>
          <p:txBody>
            <a:bodyPr wrap="square" lIns="0" tIns="0" rIns="0" bIns="0" rtlCol="0"/>
            <a:lstStyle/>
            <a:p>
              <a:endParaRPr/>
            </a:p>
          </p:txBody>
        </p:sp>
        <p:sp>
          <p:nvSpPr>
            <p:cNvPr id="32" name="object 32"/>
            <p:cNvSpPr/>
            <p:nvPr/>
          </p:nvSpPr>
          <p:spPr>
            <a:xfrm>
              <a:off x="5562600" y="1752600"/>
              <a:ext cx="1828800" cy="314325"/>
            </a:xfrm>
            <a:custGeom>
              <a:avLst/>
              <a:gdLst/>
              <a:ahLst/>
              <a:cxnLst/>
              <a:rect l="l" t="t" r="r" b="b"/>
              <a:pathLst>
                <a:path w="1828800" h="314325">
                  <a:moveTo>
                    <a:pt x="0" y="313944"/>
                  </a:moveTo>
                  <a:lnTo>
                    <a:pt x="1828800" y="313944"/>
                  </a:lnTo>
                  <a:lnTo>
                    <a:pt x="1828800" y="0"/>
                  </a:lnTo>
                  <a:lnTo>
                    <a:pt x="0" y="0"/>
                  </a:lnTo>
                  <a:lnTo>
                    <a:pt x="0" y="313944"/>
                  </a:lnTo>
                  <a:close/>
                </a:path>
              </a:pathLst>
            </a:custGeom>
            <a:ln w="9144">
              <a:solidFill>
                <a:srgbClr val="000000"/>
              </a:solidFill>
            </a:ln>
          </p:spPr>
          <p:txBody>
            <a:bodyPr wrap="square" lIns="0" tIns="0" rIns="0" bIns="0" rtlCol="0"/>
            <a:lstStyle/>
            <a:p>
              <a:endParaRPr/>
            </a:p>
          </p:txBody>
        </p:sp>
      </p:grpSp>
      <p:sp>
        <p:nvSpPr>
          <p:cNvPr id="33" name="object 33"/>
          <p:cNvSpPr txBox="1"/>
          <p:nvPr/>
        </p:nvSpPr>
        <p:spPr>
          <a:xfrm>
            <a:off x="5562600" y="1761744"/>
            <a:ext cx="1828800" cy="304800"/>
          </a:xfrm>
          <a:prstGeom prst="rect">
            <a:avLst/>
          </a:prstGeom>
        </p:spPr>
        <p:txBody>
          <a:bodyPr vert="horz" wrap="square" lIns="0" tIns="31115" rIns="0" bIns="0" rtlCol="0">
            <a:spAutoFit/>
          </a:bodyPr>
          <a:lstStyle/>
          <a:p>
            <a:pPr marL="161290">
              <a:lnSpc>
                <a:spcPct val="100000"/>
              </a:lnSpc>
              <a:spcBef>
                <a:spcPts val="245"/>
              </a:spcBef>
            </a:pPr>
            <a:r>
              <a:rPr sz="1400" b="1" dirty="0">
                <a:latin typeface="Caladea"/>
                <a:cs typeface="Caladea"/>
              </a:rPr>
              <a:t>Secondary</a:t>
            </a:r>
            <a:r>
              <a:rPr sz="1400" b="1" spc="-45" dirty="0">
                <a:latin typeface="Caladea"/>
                <a:cs typeface="Caladea"/>
              </a:rPr>
              <a:t> </a:t>
            </a:r>
            <a:r>
              <a:rPr sz="1400" b="1" spc="-5" dirty="0">
                <a:latin typeface="Caladea"/>
                <a:cs typeface="Caladea"/>
              </a:rPr>
              <a:t>storage</a:t>
            </a:r>
            <a:endParaRPr sz="1400">
              <a:latin typeface="Caladea"/>
              <a:cs typeface="Caladea"/>
            </a:endParaRPr>
          </a:p>
        </p:txBody>
      </p:sp>
      <p:grpSp>
        <p:nvGrpSpPr>
          <p:cNvPr id="34" name="object 34"/>
          <p:cNvGrpSpPr/>
          <p:nvPr/>
        </p:nvGrpSpPr>
        <p:grpSpPr>
          <a:xfrm>
            <a:off x="5405437" y="1473517"/>
            <a:ext cx="2143125" cy="293370"/>
            <a:chOff x="5405437" y="1473517"/>
            <a:chExt cx="2143125" cy="293370"/>
          </a:xfrm>
        </p:grpSpPr>
        <p:sp>
          <p:nvSpPr>
            <p:cNvPr id="35" name="object 35"/>
            <p:cNvSpPr/>
            <p:nvPr/>
          </p:nvSpPr>
          <p:spPr>
            <a:xfrm>
              <a:off x="5410200" y="1478280"/>
              <a:ext cx="2133600" cy="283845"/>
            </a:xfrm>
            <a:custGeom>
              <a:avLst/>
              <a:gdLst/>
              <a:ahLst/>
              <a:cxnLst/>
              <a:rect l="l" t="t" r="r" b="b"/>
              <a:pathLst>
                <a:path w="2133600" h="283844">
                  <a:moveTo>
                    <a:pt x="2133600" y="0"/>
                  </a:moveTo>
                  <a:lnTo>
                    <a:pt x="0" y="0"/>
                  </a:lnTo>
                  <a:lnTo>
                    <a:pt x="0" y="283463"/>
                  </a:lnTo>
                  <a:lnTo>
                    <a:pt x="2133600" y="283463"/>
                  </a:lnTo>
                  <a:lnTo>
                    <a:pt x="2133600" y="0"/>
                  </a:lnTo>
                  <a:close/>
                </a:path>
              </a:pathLst>
            </a:custGeom>
            <a:solidFill>
              <a:srgbClr val="D9F060"/>
            </a:solidFill>
          </p:spPr>
          <p:txBody>
            <a:bodyPr wrap="square" lIns="0" tIns="0" rIns="0" bIns="0" rtlCol="0"/>
            <a:lstStyle/>
            <a:p>
              <a:endParaRPr/>
            </a:p>
          </p:txBody>
        </p:sp>
        <p:sp>
          <p:nvSpPr>
            <p:cNvPr id="36" name="object 36"/>
            <p:cNvSpPr/>
            <p:nvPr/>
          </p:nvSpPr>
          <p:spPr>
            <a:xfrm>
              <a:off x="5410200" y="1478280"/>
              <a:ext cx="2133600" cy="283845"/>
            </a:xfrm>
            <a:custGeom>
              <a:avLst/>
              <a:gdLst/>
              <a:ahLst/>
              <a:cxnLst/>
              <a:rect l="l" t="t" r="r" b="b"/>
              <a:pathLst>
                <a:path w="2133600" h="283844">
                  <a:moveTo>
                    <a:pt x="0" y="283463"/>
                  </a:moveTo>
                  <a:lnTo>
                    <a:pt x="2133600" y="283463"/>
                  </a:lnTo>
                  <a:lnTo>
                    <a:pt x="2133600" y="0"/>
                  </a:lnTo>
                  <a:lnTo>
                    <a:pt x="0" y="0"/>
                  </a:lnTo>
                  <a:lnTo>
                    <a:pt x="0" y="283463"/>
                  </a:lnTo>
                  <a:close/>
                </a:path>
              </a:pathLst>
            </a:custGeom>
            <a:ln w="9144">
              <a:solidFill>
                <a:srgbClr val="000000"/>
              </a:solidFill>
            </a:ln>
          </p:spPr>
          <p:txBody>
            <a:bodyPr wrap="square" lIns="0" tIns="0" rIns="0" bIns="0" rtlCol="0"/>
            <a:lstStyle/>
            <a:p>
              <a:endParaRPr/>
            </a:p>
          </p:txBody>
        </p:sp>
      </p:grpSp>
      <p:sp>
        <p:nvSpPr>
          <p:cNvPr id="37" name="object 37"/>
          <p:cNvSpPr txBox="1"/>
          <p:nvPr/>
        </p:nvSpPr>
        <p:spPr>
          <a:xfrm>
            <a:off x="5410200" y="1478280"/>
            <a:ext cx="2133600" cy="283845"/>
          </a:xfrm>
          <a:prstGeom prst="rect">
            <a:avLst/>
          </a:prstGeom>
        </p:spPr>
        <p:txBody>
          <a:bodyPr vert="horz" wrap="square" lIns="0" tIns="41275" rIns="0" bIns="0" rtlCol="0">
            <a:spAutoFit/>
          </a:bodyPr>
          <a:lstStyle/>
          <a:p>
            <a:pPr marL="172085">
              <a:lnSpc>
                <a:spcPct val="100000"/>
              </a:lnSpc>
              <a:spcBef>
                <a:spcPts val="325"/>
              </a:spcBef>
            </a:pPr>
            <a:r>
              <a:rPr sz="1200" b="1" spc="-10" dirty="0">
                <a:latin typeface="Caladea"/>
                <a:cs typeface="Caladea"/>
              </a:rPr>
              <a:t>Stores </a:t>
            </a:r>
            <a:r>
              <a:rPr sz="1200" b="1" dirty="0">
                <a:latin typeface="Caladea"/>
                <a:cs typeface="Caladea"/>
              </a:rPr>
              <a:t>data </a:t>
            </a:r>
            <a:r>
              <a:rPr sz="1200" b="1" spc="-5" dirty="0">
                <a:latin typeface="Caladea"/>
                <a:cs typeface="Caladea"/>
              </a:rPr>
              <a:t>and</a:t>
            </a:r>
            <a:r>
              <a:rPr sz="1200" b="1" spc="-80" dirty="0">
                <a:latin typeface="Caladea"/>
                <a:cs typeface="Caladea"/>
              </a:rPr>
              <a:t> </a:t>
            </a:r>
            <a:r>
              <a:rPr sz="1200" b="1" spc="-10" dirty="0">
                <a:latin typeface="Caladea"/>
                <a:cs typeface="Caladea"/>
              </a:rPr>
              <a:t>programs</a:t>
            </a:r>
            <a:endParaRPr sz="1200">
              <a:latin typeface="Caladea"/>
              <a:cs typeface="Caladea"/>
            </a:endParaRPr>
          </a:p>
        </p:txBody>
      </p:sp>
      <p:grpSp>
        <p:nvGrpSpPr>
          <p:cNvPr id="38" name="object 38"/>
          <p:cNvGrpSpPr/>
          <p:nvPr/>
        </p:nvGrpSpPr>
        <p:grpSpPr>
          <a:xfrm>
            <a:off x="8072437" y="3729037"/>
            <a:ext cx="1076325" cy="842010"/>
            <a:chOff x="8072437" y="3729037"/>
            <a:chExt cx="1076325" cy="842010"/>
          </a:xfrm>
        </p:grpSpPr>
        <p:sp>
          <p:nvSpPr>
            <p:cNvPr id="39" name="object 39"/>
            <p:cNvSpPr/>
            <p:nvPr/>
          </p:nvSpPr>
          <p:spPr>
            <a:xfrm>
              <a:off x="8077200" y="3733800"/>
              <a:ext cx="1066800" cy="832485"/>
            </a:xfrm>
            <a:custGeom>
              <a:avLst/>
              <a:gdLst/>
              <a:ahLst/>
              <a:cxnLst/>
              <a:rect l="l" t="t" r="r" b="b"/>
              <a:pathLst>
                <a:path w="1066800" h="832485">
                  <a:moveTo>
                    <a:pt x="1066800" y="0"/>
                  </a:moveTo>
                  <a:lnTo>
                    <a:pt x="0" y="0"/>
                  </a:lnTo>
                  <a:lnTo>
                    <a:pt x="0" y="832104"/>
                  </a:lnTo>
                  <a:lnTo>
                    <a:pt x="1066800" y="832104"/>
                  </a:lnTo>
                  <a:lnTo>
                    <a:pt x="1066800" y="0"/>
                  </a:lnTo>
                  <a:close/>
                </a:path>
              </a:pathLst>
            </a:custGeom>
            <a:solidFill>
              <a:srgbClr val="D9F060"/>
            </a:solidFill>
          </p:spPr>
          <p:txBody>
            <a:bodyPr wrap="square" lIns="0" tIns="0" rIns="0" bIns="0" rtlCol="0"/>
            <a:lstStyle/>
            <a:p>
              <a:endParaRPr/>
            </a:p>
          </p:txBody>
        </p:sp>
        <p:sp>
          <p:nvSpPr>
            <p:cNvPr id="40" name="object 40"/>
            <p:cNvSpPr/>
            <p:nvPr/>
          </p:nvSpPr>
          <p:spPr>
            <a:xfrm>
              <a:off x="8077200" y="3733800"/>
              <a:ext cx="1066800" cy="832485"/>
            </a:xfrm>
            <a:custGeom>
              <a:avLst/>
              <a:gdLst/>
              <a:ahLst/>
              <a:cxnLst/>
              <a:rect l="l" t="t" r="r" b="b"/>
              <a:pathLst>
                <a:path w="1066800" h="832485">
                  <a:moveTo>
                    <a:pt x="0" y="832104"/>
                  </a:moveTo>
                  <a:lnTo>
                    <a:pt x="1066800" y="832104"/>
                  </a:lnTo>
                  <a:lnTo>
                    <a:pt x="1066800" y="0"/>
                  </a:lnTo>
                  <a:lnTo>
                    <a:pt x="0" y="0"/>
                  </a:lnTo>
                  <a:lnTo>
                    <a:pt x="0" y="832104"/>
                  </a:lnTo>
                  <a:close/>
                </a:path>
              </a:pathLst>
            </a:custGeom>
            <a:ln w="9144">
              <a:solidFill>
                <a:srgbClr val="000000"/>
              </a:solidFill>
            </a:ln>
          </p:spPr>
          <p:txBody>
            <a:bodyPr wrap="square" lIns="0" tIns="0" rIns="0" bIns="0" rtlCol="0"/>
            <a:lstStyle/>
            <a:p>
              <a:endParaRPr/>
            </a:p>
          </p:txBody>
        </p:sp>
      </p:grpSp>
      <p:sp>
        <p:nvSpPr>
          <p:cNvPr id="41" name="object 41"/>
          <p:cNvSpPr txBox="1"/>
          <p:nvPr/>
        </p:nvSpPr>
        <p:spPr>
          <a:xfrm>
            <a:off x="8081771" y="3763136"/>
            <a:ext cx="1062355" cy="757555"/>
          </a:xfrm>
          <a:prstGeom prst="rect">
            <a:avLst/>
          </a:prstGeom>
        </p:spPr>
        <p:txBody>
          <a:bodyPr vert="horz" wrap="square" lIns="0" tIns="12700" rIns="0" bIns="0" rtlCol="0">
            <a:spAutoFit/>
          </a:bodyPr>
          <a:lstStyle/>
          <a:p>
            <a:pPr marL="173990" marR="170180" indent="1270" algn="ctr">
              <a:lnSpc>
                <a:spcPct val="100000"/>
              </a:lnSpc>
              <a:spcBef>
                <a:spcPts val="100"/>
              </a:spcBef>
            </a:pPr>
            <a:r>
              <a:rPr sz="1200" b="1" spc="-10" dirty="0">
                <a:latin typeface="Caladea"/>
                <a:cs typeface="Caladea"/>
              </a:rPr>
              <a:t>Makes  </a:t>
            </a:r>
            <a:r>
              <a:rPr sz="1200" b="1" dirty="0">
                <a:latin typeface="Caladea"/>
                <a:cs typeface="Caladea"/>
              </a:rPr>
              <a:t>p</a:t>
            </a:r>
            <a:r>
              <a:rPr sz="1200" b="1" spc="-15" dirty="0">
                <a:latin typeface="Caladea"/>
                <a:cs typeface="Caladea"/>
              </a:rPr>
              <a:t>r</a:t>
            </a:r>
            <a:r>
              <a:rPr sz="1200" b="1" spc="-5" dirty="0">
                <a:latin typeface="Caladea"/>
                <a:cs typeface="Caladea"/>
              </a:rPr>
              <a:t>o</a:t>
            </a:r>
            <a:r>
              <a:rPr sz="1200" b="1" spc="-10" dirty="0">
                <a:latin typeface="Caladea"/>
                <a:cs typeface="Caladea"/>
              </a:rPr>
              <a:t>c</a:t>
            </a:r>
            <a:r>
              <a:rPr sz="1200" b="1" spc="-5" dirty="0">
                <a:latin typeface="Caladea"/>
                <a:cs typeface="Caladea"/>
              </a:rPr>
              <a:t>essed  info  </a:t>
            </a:r>
            <a:r>
              <a:rPr sz="1200" b="1" spc="-10" dirty="0">
                <a:latin typeface="Caladea"/>
                <a:cs typeface="Caladea"/>
              </a:rPr>
              <a:t>available</a:t>
            </a:r>
            <a:endParaRPr sz="1200">
              <a:latin typeface="Caladea"/>
              <a:cs typeface="Caladea"/>
            </a:endParaRPr>
          </a:p>
        </p:txBody>
      </p:sp>
      <p:grpSp>
        <p:nvGrpSpPr>
          <p:cNvPr id="42" name="object 42"/>
          <p:cNvGrpSpPr/>
          <p:nvPr/>
        </p:nvGrpSpPr>
        <p:grpSpPr>
          <a:xfrm>
            <a:off x="5634228" y="3957828"/>
            <a:ext cx="1838325" cy="279400"/>
            <a:chOff x="5634228" y="3957828"/>
            <a:chExt cx="1838325" cy="279400"/>
          </a:xfrm>
        </p:grpSpPr>
        <p:sp>
          <p:nvSpPr>
            <p:cNvPr id="43" name="object 43"/>
            <p:cNvSpPr/>
            <p:nvPr/>
          </p:nvSpPr>
          <p:spPr>
            <a:xfrm>
              <a:off x="5638800" y="3962400"/>
              <a:ext cx="1828800" cy="269875"/>
            </a:xfrm>
            <a:custGeom>
              <a:avLst/>
              <a:gdLst/>
              <a:ahLst/>
              <a:cxnLst/>
              <a:rect l="l" t="t" r="r" b="b"/>
              <a:pathLst>
                <a:path w="1828800" h="269875">
                  <a:moveTo>
                    <a:pt x="1828800" y="0"/>
                  </a:moveTo>
                  <a:lnTo>
                    <a:pt x="0" y="0"/>
                  </a:lnTo>
                  <a:lnTo>
                    <a:pt x="0" y="269748"/>
                  </a:lnTo>
                  <a:lnTo>
                    <a:pt x="1828800" y="269748"/>
                  </a:lnTo>
                  <a:lnTo>
                    <a:pt x="1828800" y="0"/>
                  </a:lnTo>
                  <a:close/>
                </a:path>
              </a:pathLst>
            </a:custGeom>
            <a:solidFill>
              <a:srgbClr val="D9F060"/>
            </a:solidFill>
          </p:spPr>
          <p:txBody>
            <a:bodyPr wrap="square" lIns="0" tIns="0" rIns="0" bIns="0" rtlCol="0"/>
            <a:lstStyle/>
            <a:p>
              <a:endParaRPr/>
            </a:p>
          </p:txBody>
        </p:sp>
        <p:sp>
          <p:nvSpPr>
            <p:cNvPr id="44" name="object 44"/>
            <p:cNvSpPr/>
            <p:nvPr/>
          </p:nvSpPr>
          <p:spPr>
            <a:xfrm>
              <a:off x="5638800" y="3962400"/>
              <a:ext cx="1828800" cy="269875"/>
            </a:xfrm>
            <a:custGeom>
              <a:avLst/>
              <a:gdLst/>
              <a:ahLst/>
              <a:cxnLst/>
              <a:rect l="l" t="t" r="r" b="b"/>
              <a:pathLst>
                <a:path w="1828800" h="269875">
                  <a:moveTo>
                    <a:pt x="0" y="269748"/>
                  </a:moveTo>
                  <a:lnTo>
                    <a:pt x="1828800" y="269748"/>
                  </a:lnTo>
                  <a:lnTo>
                    <a:pt x="1828800" y="0"/>
                  </a:lnTo>
                  <a:lnTo>
                    <a:pt x="0" y="0"/>
                  </a:lnTo>
                  <a:lnTo>
                    <a:pt x="0" y="269748"/>
                  </a:lnTo>
                  <a:close/>
                </a:path>
              </a:pathLst>
            </a:custGeom>
            <a:ln w="9143">
              <a:solidFill>
                <a:srgbClr val="000000"/>
              </a:solidFill>
            </a:ln>
          </p:spPr>
          <p:txBody>
            <a:bodyPr wrap="square" lIns="0" tIns="0" rIns="0" bIns="0" rtlCol="0"/>
            <a:lstStyle/>
            <a:p>
              <a:endParaRPr/>
            </a:p>
          </p:txBody>
        </p:sp>
      </p:grpSp>
      <p:sp>
        <p:nvSpPr>
          <p:cNvPr id="45" name="object 45"/>
          <p:cNvSpPr txBox="1"/>
          <p:nvPr/>
        </p:nvSpPr>
        <p:spPr>
          <a:xfrm>
            <a:off x="5638800" y="3962400"/>
            <a:ext cx="1828800" cy="304800"/>
          </a:xfrm>
          <a:prstGeom prst="rect">
            <a:avLst/>
          </a:prstGeom>
        </p:spPr>
        <p:txBody>
          <a:bodyPr vert="horz" wrap="square" lIns="0" tIns="42545" rIns="0" bIns="0" rtlCol="0">
            <a:spAutoFit/>
          </a:bodyPr>
          <a:lstStyle/>
          <a:p>
            <a:pPr marL="161290">
              <a:lnSpc>
                <a:spcPct val="100000"/>
              </a:lnSpc>
              <a:spcBef>
                <a:spcPts val="335"/>
              </a:spcBef>
            </a:pPr>
            <a:r>
              <a:rPr sz="1100" b="1" dirty="0">
                <a:latin typeface="Caladea"/>
                <a:cs typeface="Caladea"/>
              </a:rPr>
              <a:t>Central </a:t>
            </a:r>
            <a:r>
              <a:rPr sz="1100" b="1" spc="-5" dirty="0">
                <a:latin typeface="Caladea"/>
                <a:cs typeface="Caladea"/>
              </a:rPr>
              <a:t>Processing</a:t>
            </a:r>
            <a:r>
              <a:rPr sz="1100" b="1" spc="-60" dirty="0">
                <a:latin typeface="Caladea"/>
                <a:cs typeface="Caladea"/>
              </a:rPr>
              <a:t> </a:t>
            </a:r>
            <a:r>
              <a:rPr sz="1100" b="1" spc="-5" dirty="0">
                <a:latin typeface="Caladea"/>
                <a:cs typeface="Caladea"/>
              </a:rPr>
              <a:t>Unit</a:t>
            </a:r>
            <a:endParaRPr sz="1100">
              <a:latin typeface="Caladea"/>
              <a:cs typeface="Caladea"/>
            </a:endParaRPr>
          </a:p>
        </p:txBody>
      </p:sp>
      <p:sp>
        <p:nvSpPr>
          <p:cNvPr id="46" name="object 46"/>
          <p:cNvSpPr txBox="1"/>
          <p:nvPr/>
        </p:nvSpPr>
        <p:spPr>
          <a:xfrm>
            <a:off x="6135370" y="6369457"/>
            <a:ext cx="2541905" cy="238125"/>
          </a:xfrm>
          <a:prstGeom prst="rect">
            <a:avLst/>
          </a:prstGeom>
        </p:spPr>
        <p:txBody>
          <a:bodyPr vert="horz" wrap="square" lIns="0" tIns="0" rIns="0" bIns="0" rtlCol="0">
            <a:spAutoFit/>
          </a:bodyPr>
          <a:lstStyle/>
          <a:p>
            <a:pPr>
              <a:lnSpc>
                <a:spcPts val="1839"/>
              </a:lnSpc>
            </a:pPr>
            <a:r>
              <a:rPr sz="1600" b="1" spc="-10" dirty="0">
                <a:solidFill>
                  <a:srgbClr val="FFFFFF"/>
                </a:solidFill>
                <a:latin typeface="Caladea"/>
                <a:cs typeface="Caladea"/>
              </a:rPr>
              <a:t>UNIVERSITI </a:t>
            </a:r>
            <a:r>
              <a:rPr sz="1600" b="1" spc="-20" dirty="0">
                <a:solidFill>
                  <a:srgbClr val="FFFFFF"/>
                </a:solidFill>
                <a:latin typeface="Caladea"/>
                <a:cs typeface="Caladea"/>
              </a:rPr>
              <a:t>TENAGA</a:t>
            </a:r>
            <a:r>
              <a:rPr sz="1600" b="1" spc="15" dirty="0">
                <a:solidFill>
                  <a:srgbClr val="FFFFFF"/>
                </a:solidFill>
                <a:latin typeface="Caladea"/>
                <a:cs typeface="Caladea"/>
              </a:rPr>
              <a:t> </a:t>
            </a:r>
            <a:r>
              <a:rPr sz="1600" b="1" spc="-20" dirty="0">
                <a:solidFill>
                  <a:srgbClr val="FFFFFF"/>
                </a:solidFill>
                <a:latin typeface="Caladea"/>
                <a:cs typeface="Caladea"/>
              </a:rPr>
              <a:t>NASIO</a:t>
            </a:r>
            <a:endParaRPr sz="1600">
              <a:latin typeface="Caladea"/>
              <a:cs typeface="Caladea"/>
            </a:endParaRPr>
          </a:p>
        </p:txBody>
      </p:sp>
      <p:sp>
        <p:nvSpPr>
          <p:cNvPr id="48" name="object 48"/>
          <p:cNvSpPr txBox="1"/>
          <p:nvPr/>
        </p:nvSpPr>
        <p:spPr>
          <a:xfrm>
            <a:off x="6143625" y="6406429"/>
            <a:ext cx="915035" cy="234950"/>
          </a:xfrm>
          <a:prstGeom prst="rect">
            <a:avLst/>
          </a:prstGeom>
        </p:spPr>
        <p:txBody>
          <a:bodyPr vert="horz" wrap="square" lIns="0" tIns="4445" rIns="0" bIns="0" rtlCol="0">
            <a:spAutoFit/>
          </a:bodyPr>
          <a:lstStyle/>
          <a:p>
            <a:pPr marL="12700">
              <a:lnSpc>
                <a:spcPct val="100000"/>
              </a:lnSpc>
              <a:spcBef>
                <a:spcPts val="35"/>
              </a:spcBef>
            </a:pPr>
            <a:r>
              <a:rPr sz="1400" b="1" spc="-5" dirty="0">
                <a:latin typeface="Caladea"/>
                <a:cs typeface="Caladea"/>
              </a:rPr>
              <a:t>Processing</a:t>
            </a:r>
            <a:endParaRPr sz="1400">
              <a:latin typeface="Caladea"/>
              <a:cs typeface="Calad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7801" y="483234"/>
            <a:ext cx="3169920" cy="696595"/>
          </a:xfrm>
          <a:prstGeom prst="rect">
            <a:avLst/>
          </a:prstGeom>
        </p:spPr>
        <p:txBody>
          <a:bodyPr vert="horz" wrap="square" lIns="0" tIns="13335" rIns="0" bIns="0" rtlCol="0">
            <a:spAutoFit/>
          </a:bodyPr>
          <a:lstStyle/>
          <a:p>
            <a:pPr marL="12700">
              <a:lnSpc>
                <a:spcPct val="100000"/>
              </a:lnSpc>
              <a:spcBef>
                <a:spcPts val="105"/>
              </a:spcBef>
            </a:pPr>
            <a:r>
              <a:rPr spc="-5" dirty="0"/>
              <a:t>Control</a:t>
            </a:r>
            <a:r>
              <a:rPr spc="-80" dirty="0"/>
              <a:t> </a:t>
            </a:r>
            <a:r>
              <a:rPr spc="-5" dirty="0"/>
              <a:t>Unit</a:t>
            </a:r>
          </a:p>
        </p:txBody>
      </p:sp>
      <p:sp>
        <p:nvSpPr>
          <p:cNvPr id="3" name="object 3"/>
          <p:cNvSpPr txBox="1"/>
          <p:nvPr/>
        </p:nvSpPr>
        <p:spPr>
          <a:xfrm>
            <a:off x="535940" y="1621663"/>
            <a:ext cx="7985125" cy="3070712"/>
          </a:xfrm>
          <a:prstGeom prst="rect">
            <a:avLst/>
          </a:prstGeom>
        </p:spPr>
        <p:txBody>
          <a:bodyPr vert="horz" wrap="square" lIns="0" tIns="13335" rIns="0" bIns="0" rtlCol="0">
            <a:spAutoFit/>
          </a:bodyPr>
          <a:lstStyle/>
          <a:p>
            <a:pPr marL="355600" marR="772795" indent="-343535">
              <a:spcBef>
                <a:spcPts val="105"/>
              </a:spcBef>
              <a:buFontTx/>
              <a:buChar char="•"/>
              <a:tabLst>
                <a:tab pos="355600" algn="l"/>
                <a:tab pos="356235" algn="l"/>
              </a:tabLst>
            </a:pPr>
            <a:r>
              <a:rPr lang="en-GB" sz="3200" spc="-5" dirty="0">
                <a:latin typeface="Caladea"/>
                <a:cs typeface="Caladea"/>
              </a:rPr>
              <a:t>It is a part of CPU which d</a:t>
            </a:r>
            <a:r>
              <a:rPr sz="3200" spc="-5" dirty="0" err="1">
                <a:latin typeface="Caladea"/>
                <a:cs typeface="Caladea"/>
              </a:rPr>
              <a:t>irects</a:t>
            </a:r>
            <a:r>
              <a:rPr sz="3200" spc="-5" dirty="0">
                <a:latin typeface="Caladea"/>
                <a:cs typeface="Caladea"/>
              </a:rPr>
              <a:t> the computer </a:t>
            </a:r>
            <a:r>
              <a:rPr sz="3200" dirty="0">
                <a:latin typeface="Caladea"/>
                <a:cs typeface="Caladea"/>
              </a:rPr>
              <a:t>system </a:t>
            </a:r>
            <a:r>
              <a:rPr sz="3200" spc="-5" dirty="0">
                <a:latin typeface="Caladea"/>
                <a:cs typeface="Caladea"/>
              </a:rPr>
              <a:t>to </a:t>
            </a:r>
            <a:r>
              <a:rPr sz="3200" dirty="0">
                <a:latin typeface="Caladea"/>
                <a:cs typeface="Caladea"/>
              </a:rPr>
              <a:t>execute  stored program</a:t>
            </a:r>
            <a:r>
              <a:rPr sz="3200" spc="-25" dirty="0">
                <a:latin typeface="Caladea"/>
                <a:cs typeface="Caladea"/>
              </a:rPr>
              <a:t> </a:t>
            </a:r>
            <a:r>
              <a:rPr sz="3200" spc="-5" dirty="0">
                <a:latin typeface="Caladea"/>
                <a:cs typeface="Caladea"/>
              </a:rPr>
              <a:t>instructions</a:t>
            </a:r>
            <a:r>
              <a:rPr lang="en-GB" sz="3200" spc="-5" dirty="0">
                <a:latin typeface="Caladea"/>
                <a:cs typeface="Caladea"/>
              </a:rPr>
              <a:t>. </a:t>
            </a:r>
            <a:r>
              <a:rPr lang="en-US" sz="3200" spc="-5" dirty="0">
                <a:latin typeface="Caladea"/>
                <a:cs typeface="Caladea"/>
              </a:rPr>
              <a:t>It sends data and instructions </a:t>
            </a:r>
            <a:r>
              <a:rPr lang="en-US" sz="3200" dirty="0">
                <a:latin typeface="Caladea"/>
                <a:cs typeface="Caladea"/>
              </a:rPr>
              <a:t>from secondary  </a:t>
            </a:r>
            <a:r>
              <a:rPr lang="en-US" sz="3200" spc="-5" dirty="0">
                <a:latin typeface="Caladea"/>
                <a:cs typeface="Caladea"/>
              </a:rPr>
              <a:t>storage </a:t>
            </a:r>
            <a:r>
              <a:rPr lang="en-US" sz="3200" dirty="0">
                <a:latin typeface="Caladea"/>
                <a:cs typeface="Caladea"/>
              </a:rPr>
              <a:t>to </a:t>
            </a:r>
            <a:r>
              <a:rPr lang="en-US" sz="3200" spc="-5" dirty="0">
                <a:latin typeface="Caladea"/>
                <a:cs typeface="Caladea"/>
              </a:rPr>
              <a:t>memory as</a:t>
            </a:r>
            <a:r>
              <a:rPr lang="en-US" sz="3200" dirty="0">
                <a:latin typeface="Caladea"/>
                <a:cs typeface="Caladea"/>
              </a:rPr>
              <a:t> </a:t>
            </a:r>
            <a:r>
              <a:rPr lang="en-US" sz="3200" spc="-5" dirty="0">
                <a:latin typeface="Caladea"/>
                <a:cs typeface="Caladea"/>
              </a:rPr>
              <a:t>needed</a:t>
            </a:r>
            <a:endParaRPr sz="3200" dirty="0">
              <a:latin typeface="Caladea"/>
              <a:cs typeface="Caladea"/>
            </a:endParaRPr>
          </a:p>
          <a:p>
            <a:pPr marL="355600" indent="-343535">
              <a:lnSpc>
                <a:spcPct val="100000"/>
              </a:lnSpc>
              <a:spcBef>
                <a:spcPts val="770"/>
              </a:spcBef>
              <a:buChar char="•"/>
              <a:tabLst>
                <a:tab pos="355600" algn="l"/>
                <a:tab pos="356235" algn="l"/>
              </a:tabLst>
            </a:pPr>
            <a:r>
              <a:rPr sz="3200" spc="-5" dirty="0">
                <a:latin typeface="Caladea"/>
                <a:cs typeface="Caladea"/>
              </a:rPr>
              <a:t>Must communicate with memory and</a:t>
            </a:r>
            <a:r>
              <a:rPr sz="3200" spc="-55" dirty="0">
                <a:latin typeface="Caladea"/>
                <a:cs typeface="Caladea"/>
              </a:rPr>
              <a:t> </a:t>
            </a:r>
            <a:r>
              <a:rPr sz="3200" spc="-5" dirty="0">
                <a:latin typeface="Caladea"/>
                <a:cs typeface="Caladea"/>
              </a:rPr>
              <a:t>ALU</a:t>
            </a:r>
            <a:endParaRPr sz="3200" dirty="0">
              <a:latin typeface="Caladea"/>
              <a:cs typeface="Calad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4608" y="483234"/>
            <a:ext cx="5497195" cy="696595"/>
          </a:xfrm>
          <a:prstGeom prst="rect">
            <a:avLst/>
          </a:prstGeom>
        </p:spPr>
        <p:txBody>
          <a:bodyPr vert="horz" wrap="square" lIns="0" tIns="13335" rIns="0" bIns="0" rtlCol="0">
            <a:spAutoFit/>
          </a:bodyPr>
          <a:lstStyle/>
          <a:p>
            <a:pPr marL="12700">
              <a:lnSpc>
                <a:spcPct val="100000"/>
              </a:lnSpc>
              <a:spcBef>
                <a:spcPts val="105"/>
              </a:spcBef>
            </a:pPr>
            <a:r>
              <a:rPr dirty="0"/>
              <a:t>Arithmetic Logic</a:t>
            </a:r>
            <a:r>
              <a:rPr spc="-65" dirty="0"/>
              <a:t> </a:t>
            </a:r>
            <a:r>
              <a:rPr spc="-5" dirty="0"/>
              <a:t>Unit</a:t>
            </a:r>
          </a:p>
        </p:txBody>
      </p:sp>
      <p:sp>
        <p:nvSpPr>
          <p:cNvPr id="3" name="object 3"/>
          <p:cNvSpPr txBox="1"/>
          <p:nvPr/>
        </p:nvSpPr>
        <p:spPr>
          <a:xfrm>
            <a:off x="535940" y="1538757"/>
            <a:ext cx="7245984" cy="3979545"/>
          </a:xfrm>
          <a:prstGeom prst="rect">
            <a:avLst/>
          </a:prstGeom>
        </p:spPr>
        <p:txBody>
          <a:bodyPr vert="horz" wrap="square" lIns="0" tIns="97790" rIns="0" bIns="0" rtlCol="0">
            <a:spAutoFit/>
          </a:bodyPr>
          <a:lstStyle/>
          <a:p>
            <a:pPr marL="355600" indent="-343535">
              <a:lnSpc>
                <a:spcPct val="100000"/>
              </a:lnSpc>
              <a:spcBef>
                <a:spcPts val="770"/>
              </a:spcBef>
              <a:buChar char="•"/>
              <a:tabLst>
                <a:tab pos="355600" algn="l"/>
                <a:tab pos="356235" algn="l"/>
              </a:tabLst>
            </a:pPr>
            <a:r>
              <a:rPr sz="2800" spc="-5" dirty="0">
                <a:latin typeface="Caladea"/>
                <a:cs typeface="Caladea"/>
              </a:rPr>
              <a:t>Executes all arithmetic </a:t>
            </a:r>
            <a:r>
              <a:rPr sz="2800" spc="-10" dirty="0">
                <a:latin typeface="Caladea"/>
                <a:cs typeface="Caladea"/>
              </a:rPr>
              <a:t>and logical</a:t>
            </a:r>
            <a:r>
              <a:rPr sz="2800" spc="25" dirty="0">
                <a:latin typeface="Caladea"/>
                <a:cs typeface="Caladea"/>
              </a:rPr>
              <a:t> </a:t>
            </a:r>
            <a:r>
              <a:rPr sz="2800" spc="-5" dirty="0">
                <a:latin typeface="Caladea"/>
                <a:cs typeface="Caladea"/>
              </a:rPr>
              <a:t>operations</a:t>
            </a:r>
            <a:endParaRPr sz="2800">
              <a:latin typeface="Caladea"/>
              <a:cs typeface="Caladea"/>
            </a:endParaRPr>
          </a:p>
          <a:p>
            <a:pPr marL="355600" indent="-343535">
              <a:lnSpc>
                <a:spcPct val="100000"/>
              </a:lnSpc>
              <a:spcBef>
                <a:spcPts val="675"/>
              </a:spcBef>
              <a:buChar char="•"/>
              <a:tabLst>
                <a:tab pos="355600" algn="l"/>
                <a:tab pos="356235" algn="l"/>
              </a:tabLst>
            </a:pPr>
            <a:r>
              <a:rPr sz="2800" spc="-5" dirty="0">
                <a:latin typeface="Caladea"/>
                <a:cs typeface="Caladea"/>
              </a:rPr>
              <a:t>Arithmetic</a:t>
            </a:r>
            <a:r>
              <a:rPr sz="2800" spc="5" dirty="0">
                <a:latin typeface="Caladea"/>
                <a:cs typeface="Caladea"/>
              </a:rPr>
              <a:t> </a:t>
            </a:r>
            <a:r>
              <a:rPr sz="2800" spc="-5" dirty="0">
                <a:latin typeface="Caladea"/>
                <a:cs typeface="Caladea"/>
              </a:rPr>
              <a:t>operations</a:t>
            </a:r>
            <a:endParaRPr sz="2800">
              <a:latin typeface="Caladea"/>
              <a:cs typeface="Caladea"/>
            </a:endParaRPr>
          </a:p>
          <a:p>
            <a:pPr marL="756285" lvl="1" indent="-287020">
              <a:lnSpc>
                <a:spcPct val="100000"/>
              </a:lnSpc>
              <a:spcBef>
                <a:spcPts val="590"/>
              </a:spcBef>
              <a:buChar char="–"/>
              <a:tabLst>
                <a:tab pos="756285" algn="l"/>
                <a:tab pos="756920" algn="l"/>
              </a:tabLst>
            </a:pPr>
            <a:r>
              <a:rPr sz="2400" spc="-5" dirty="0">
                <a:latin typeface="Caladea"/>
                <a:cs typeface="Caladea"/>
              </a:rPr>
              <a:t>Addition, subtraction, multiplication,</a:t>
            </a:r>
            <a:r>
              <a:rPr sz="2400" spc="-45" dirty="0">
                <a:latin typeface="Caladea"/>
                <a:cs typeface="Caladea"/>
              </a:rPr>
              <a:t> </a:t>
            </a:r>
            <a:r>
              <a:rPr sz="2400" dirty="0">
                <a:latin typeface="Caladea"/>
                <a:cs typeface="Caladea"/>
              </a:rPr>
              <a:t>division</a:t>
            </a:r>
            <a:endParaRPr sz="2400">
              <a:latin typeface="Caladea"/>
              <a:cs typeface="Caladea"/>
            </a:endParaRPr>
          </a:p>
          <a:p>
            <a:pPr marL="355600" indent="-343535">
              <a:lnSpc>
                <a:spcPct val="100000"/>
              </a:lnSpc>
              <a:spcBef>
                <a:spcPts val="660"/>
              </a:spcBef>
              <a:buChar char="•"/>
              <a:tabLst>
                <a:tab pos="355600" algn="l"/>
                <a:tab pos="356235" algn="l"/>
              </a:tabLst>
            </a:pPr>
            <a:r>
              <a:rPr sz="2800" spc="-5" dirty="0">
                <a:latin typeface="Caladea"/>
                <a:cs typeface="Caladea"/>
              </a:rPr>
              <a:t>Logical</a:t>
            </a:r>
            <a:r>
              <a:rPr sz="2800" spc="-10" dirty="0">
                <a:latin typeface="Caladea"/>
                <a:cs typeface="Caladea"/>
              </a:rPr>
              <a:t> </a:t>
            </a:r>
            <a:r>
              <a:rPr sz="2800" spc="-5" dirty="0">
                <a:latin typeface="Caladea"/>
                <a:cs typeface="Caladea"/>
              </a:rPr>
              <a:t>operations</a:t>
            </a:r>
            <a:endParaRPr sz="2800">
              <a:latin typeface="Caladea"/>
              <a:cs typeface="Caladea"/>
            </a:endParaRPr>
          </a:p>
          <a:p>
            <a:pPr marL="756285" lvl="1" indent="-287020">
              <a:lnSpc>
                <a:spcPct val="100000"/>
              </a:lnSpc>
              <a:spcBef>
                <a:spcPts val="590"/>
              </a:spcBef>
              <a:buChar char="–"/>
              <a:tabLst>
                <a:tab pos="756285" algn="l"/>
                <a:tab pos="756920" algn="l"/>
              </a:tabLst>
            </a:pPr>
            <a:r>
              <a:rPr sz="2400" dirty="0">
                <a:latin typeface="Caladea"/>
                <a:cs typeface="Caladea"/>
              </a:rPr>
              <a:t>Compare </a:t>
            </a:r>
            <a:r>
              <a:rPr sz="2400" spc="-5" dirty="0">
                <a:latin typeface="Caladea"/>
                <a:cs typeface="Caladea"/>
              </a:rPr>
              <a:t>numbers, </a:t>
            </a:r>
            <a:r>
              <a:rPr sz="2400" dirty="0">
                <a:latin typeface="Caladea"/>
                <a:cs typeface="Caladea"/>
              </a:rPr>
              <a:t>letters, </a:t>
            </a:r>
            <a:r>
              <a:rPr sz="2400" spc="-5" dirty="0">
                <a:latin typeface="Caladea"/>
                <a:cs typeface="Caladea"/>
              </a:rPr>
              <a:t>or </a:t>
            </a:r>
            <a:r>
              <a:rPr sz="2400" dirty="0">
                <a:latin typeface="Caladea"/>
                <a:cs typeface="Caladea"/>
              </a:rPr>
              <a:t>special</a:t>
            </a:r>
            <a:r>
              <a:rPr sz="2400" spc="-30" dirty="0">
                <a:latin typeface="Caladea"/>
                <a:cs typeface="Caladea"/>
              </a:rPr>
              <a:t> </a:t>
            </a:r>
            <a:r>
              <a:rPr sz="2400" spc="-5" dirty="0">
                <a:latin typeface="Caladea"/>
                <a:cs typeface="Caladea"/>
              </a:rPr>
              <a:t>characters</a:t>
            </a:r>
            <a:endParaRPr sz="2400">
              <a:latin typeface="Caladea"/>
              <a:cs typeface="Caladea"/>
            </a:endParaRPr>
          </a:p>
          <a:p>
            <a:pPr marL="756285" lvl="1" indent="-287020">
              <a:lnSpc>
                <a:spcPct val="100000"/>
              </a:lnSpc>
              <a:spcBef>
                <a:spcPts val="580"/>
              </a:spcBef>
              <a:buChar char="–"/>
              <a:tabLst>
                <a:tab pos="756285" algn="l"/>
                <a:tab pos="756920" algn="l"/>
              </a:tabLst>
            </a:pPr>
            <a:r>
              <a:rPr sz="2400" dirty="0">
                <a:latin typeface="Caladea"/>
                <a:cs typeface="Caladea"/>
              </a:rPr>
              <a:t>Tests for </a:t>
            </a:r>
            <a:r>
              <a:rPr sz="2400" spc="-5" dirty="0">
                <a:latin typeface="Caladea"/>
                <a:cs typeface="Caladea"/>
              </a:rPr>
              <a:t>one </a:t>
            </a:r>
            <a:r>
              <a:rPr sz="2400" spc="-10" dirty="0">
                <a:latin typeface="Caladea"/>
                <a:cs typeface="Caladea"/>
              </a:rPr>
              <a:t>of </a:t>
            </a:r>
            <a:r>
              <a:rPr sz="2400" dirty="0">
                <a:latin typeface="Caladea"/>
                <a:cs typeface="Caladea"/>
              </a:rPr>
              <a:t>three</a:t>
            </a:r>
            <a:r>
              <a:rPr sz="2400" spc="-20" dirty="0">
                <a:latin typeface="Caladea"/>
                <a:cs typeface="Caladea"/>
              </a:rPr>
              <a:t> </a:t>
            </a:r>
            <a:r>
              <a:rPr sz="2400" dirty="0">
                <a:latin typeface="Caladea"/>
                <a:cs typeface="Caladea"/>
              </a:rPr>
              <a:t>conditions</a:t>
            </a:r>
            <a:endParaRPr sz="2400">
              <a:latin typeface="Caladea"/>
              <a:cs typeface="Caladea"/>
            </a:endParaRPr>
          </a:p>
          <a:p>
            <a:pPr marL="1155700" lvl="2" indent="-229235">
              <a:lnSpc>
                <a:spcPct val="100000"/>
              </a:lnSpc>
              <a:spcBef>
                <a:spcPts val="484"/>
              </a:spcBef>
              <a:buChar char="•"/>
              <a:tabLst>
                <a:tab pos="1156335" algn="l"/>
              </a:tabLst>
            </a:pPr>
            <a:r>
              <a:rPr sz="2000" spc="-5" dirty="0">
                <a:latin typeface="Caladea"/>
                <a:cs typeface="Caladea"/>
              </a:rPr>
              <a:t>Equal-to</a:t>
            </a:r>
            <a:r>
              <a:rPr sz="2000" spc="-20" dirty="0">
                <a:latin typeface="Caladea"/>
                <a:cs typeface="Caladea"/>
              </a:rPr>
              <a:t> </a:t>
            </a:r>
            <a:r>
              <a:rPr sz="2000" spc="-5" dirty="0">
                <a:latin typeface="Caladea"/>
                <a:cs typeface="Caladea"/>
              </a:rPr>
              <a:t>condition</a:t>
            </a:r>
            <a:endParaRPr sz="2000">
              <a:latin typeface="Caladea"/>
              <a:cs typeface="Caladea"/>
            </a:endParaRPr>
          </a:p>
          <a:p>
            <a:pPr marL="1155700" lvl="2" indent="-229235">
              <a:lnSpc>
                <a:spcPct val="100000"/>
              </a:lnSpc>
              <a:spcBef>
                <a:spcPts val="480"/>
              </a:spcBef>
              <a:buChar char="•"/>
              <a:tabLst>
                <a:tab pos="1156335" algn="l"/>
              </a:tabLst>
            </a:pPr>
            <a:r>
              <a:rPr sz="2000" dirty="0">
                <a:latin typeface="Caladea"/>
                <a:cs typeface="Caladea"/>
              </a:rPr>
              <a:t>Less-than</a:t>
            </a:r>
            <a:r>
              <a:rPr sz="2000" spc="-40" dirty="0">
                <a:latin typeface="Caladea"/>
                <a:cs typeface="Caladea"/>
              </a:rPr>
              <a:t> </a:t>
            </a:r>
            <a:r>
              <a:rPr sz="2000" spc="-5" dirty="0">
                <a:latin typeface="Caladea"/>
                <a:cs typeface="Caladea"/>
              </a:rPr>
              <a:t>condition</a:t>
            </a:r>
            <a:endParaRPr sz="2000">
              <a:latin typeface="Caladea"/>
              <a:cs typeface="Caladea"/>
            </a:endParaRPr>
          </a:p>
          <a:p>
            <a:pPr marL="1155700" lvl="2" indent="-229235">
              <a:lnSpc>
                <a:spcPct val="100000"/>
              </a:lnSpc>
              <a:spcBef>
                <a:spcPts val="480"/>
              </a:spcBef>
              <a:buChar char="•"/>
              <a:tabLst>
                <a:tab pos="1156335" algn="l"/>
              </a:tabLst>
            </a:pPr>
            <a:r>
              <a:rPr sz="2000" dirty="0">
                <a:latin typeface="Caladea"/>
                <a:cs typeface="Caladea"/>
              </a:rPr>
              <a:t>Greater-than</a:t>
            </a:r>
            <a:r>
              <a:rPr sz="2000" spc="-55" dirty="0">
                <a:latin typeface="Caladea"/>
                <a:cs typeface="Caladea"/>
              </a:rPr>
              <a:t> </a:t>
            </a:r>
            <a:r>
              <a:rPr sz="2000" dirty="0">
                <a:latin typeface="Caladea"/>
                <a:cs typeface="Caladea"/>
              </a:rPr>
              <a:t>condition</a:t>
            </a:r>
            <a:endParaRPr sz="2000">
              <a:latin typeface="Caladea"/>
              <a:cs typeface="Calad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9600" y="1981200"/>
            <a:ext cx="5334000" cy="2133600"/>
          </a:xfrm>
          <a:custGeom>
            <a:avLst/>
            <a:gdLst/>
            <a:ahLst/>
            <a:cxnLst/>
            <a:rect l="l" t="t" r="r" b="b"/>
            <a:pathLst>
              <a:path w="5334000" h="2133600">
                <a:moveTo>
                  <a:pt x="0" y="2133600"/>
                </a:moveTo>
                <a:lnTo>
                  <a:pt x="5334000" y="2133600"/>
                </a:lnTo>
                <a:lnTo>
                  <a:pt x="5334000" y="0"/>
                </a:lnTo>
                <a:lnTo>
                  <a:pt x="0" y="0"/>
                </a:lnTo>
                <a:lnTo>
                  <a:pt x="0" y="2133600"/>
                </a:lnTo>
                <a:close/>
              </a:path>
            </a:pathLst>
          </a:custGeom>
          <a:ln w="9144">
            <a:solidFill>
              <a:srgbClr val="000000"/>
            </a:solidFill>
          </a:ln>
        </p:spPr>
        <p:txBody>
          <a:bodyPr wrap="square" lIns="0" tIns="0" rIns="0" bIns="0" rtlCol="0"/>
          <a:lstStyle/>
          <a:p>
            <a:endParaRPr/>
          </a:p>
        </p:txBody>
      </p:sp>
      <p:sp>
        <p:nvSpPr>
          <p:cNvPr id="3" name="object 3"/>
          <p:cNvSpPr txBox="1"/>
          <p:nvPr/>
        </p:nvSpPr>
        <p:spPr>
          <a:xfrm>
            <a:off x="2974975" y="1472311"/>
            <a:ext cx="727075"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A40020"/>
                </a:solidFill>
                <a:latin typeface="Caladea"/>
                <a:cs typeface="Caladea"/>
              </a:rPr>
              <a:t>In</a:t>
            </a:r>
            <a:r>
              <a:rPr sz="2800" spc="-20" dirty="0">
                <a:solidFill>
                  <a:srgbClr val="A40020"/>
                </a:solidFill>
                <a:latin typeface="Caladea"/>
                <a:cs typeface="Caladea"/>
              </a:rPr>
              <a:t>t</a:t>
            </a:r>
            <a:r>
              <a:rPr sz="2800" spc="-5" dirty="0">
                <a:solidFill>
                  <a:srgbClr val="A40020"/>
                </a:solidFill>
                <a:latin typeface="Caladea"/>
                <a:cs typeface="Caladea"/>
              </a:rPr>
              <a:t>el</a:t>
            </a:r>
            <a:endParaRPr sz="2800">
              <a:latin typeface="Caladea"/>
              <a:cs typeface="Caladea"/>
            </a:endParaRPr>
          </a:p>
        </p:txBody>
      </p:sp>
      <p:sp>
        <p:nvSpPr>
          <p:cNvPr id="4" name="object 4"/>
          <p:cNvSpPr txBox="1"/>
          <p:nvPr/>
        </p:nvSpPr>
        <p:spPr>
          <a:xfrm>
            <a:off x="6480809" y="1319224"/>
            <a:ext cx="2146300" cy="1306195"/>
          </a:xfrm>
          <a:prstGeom prst="rect">
            <a:avLst/>
          </a:prstGeom>
        </p:spPr>
        <p:txBody>
          <a:bodyPr vert="horz" wrap="square" lIns="0" tIns="12065" rIns="0" bIns="0" rtlCol="0">
            <a:spAutoFit/>
          </a:bodyPr>
          <a:lstStyle/>
          <a:p>
            <a:pPr marL="12700" marR="5080">
              <a:lnSpc>
                <a:spcPct val="100000"/>
              </a:lnSpc>
              <a:spcBef>
                <a:spcPts val="95"/>
              </a:spcBef>
            </a:pPr>
            <a:r>
              <a:rPr sz="2800" spc="-25" dirty="0">
                <a:solidFill>
                  <a:srgbClr val="A40020"/>
                </a:solidFill>
                <a:latin typeface="Caladea"/>
                <a:cs typeface="Caladea"/>
              </a:rPr>
              <a:t>Advanced  </a:t>
            </a:r>
            <a:r>
              <a:rPr sz="2800" spc="-15" dirty="0">
                <a:solidFill>
                  <a:srgbClr val="A40020"/>
                </a:solidFill>
                <a:latin typeface="Caladea"/>
                <a:cs typeface="Caladea"/>
              </a:rPr>
              <a:t>Micro</a:t>
            </a:r>
            <a:r>
              <a:rPr sz="2800" spc="-55" dirty="0">
                <a:solidFill>
                  <a:srgbClr val="A40020"/>
                </a:solidFill>
                <a:latin typeface="Caladea"/>
                <a:cs typeface="Caladea"/>
              </a:rPr>
              <a:t> </a:t>
            </a:r>
            <a:r>
              <a:rPr sz="2800" spc="-10" dirty="0">
                <a:solidFill>
                  <a:srgbClr val="A40020"/>
                </a:solidFill>
                <a:latin typeface="Caladea"/>
                <a:cs typeface="Caladea"/>
              </a:rPr>
              <a:t>Devices  </a:t>
            </a:r>
            <a:r>
              <a:rPr sz="2800" spc="-5" dirty="0">
                <a:solidFill>
                  <a:srgbClr val="A40020"/>
                </a:solidFill>
                <a:latin typeface="Caladea"/>
                <a:cs typeface="Caladea"/>
              </a:rPr>
              <a:t>(AMD)</a:t>
            </a:r>
            <a:endParaRPr sz="2800">
              <a:latin typeface="Caladea"/>
              <a:cs typeface="Caladea"/>
            </a:endParaRPr>
          </a:p>
        </p:txBody>
      </p:sp>
      <p:sp>
        <p:nvSpPr>
          <p:cNvPr id="5" name="object 5"/>
          <p:cNvSpPr txBox="1"/>
          <p:nvPr/>
        </p:nvSpPr>
        <p:spPr>
          <a:xfrm>
            <a:off x="2288794" y="4292346"/>
            <a:ext cx="815340" cy="452120"/>
          </a:xfrm>
          <a:prstGeom prst="rect">
            <a:avLst/>
          </a:prstGeom>
        </p:spPr>
        <p:txBody>
          <a:bodyPr vert="horz" wrap="square" lIns="0" tIns="12065" rIns="0" bIns="0" rtlCol="0">
            <a:spAutoFit/>
          </a:bodyPr>
          <a:lstStyle/>
          <a:p>
            <a:pPr marL="12700">
              <a:lnSpc>
                <a:spcPct val="100000"/>
              </a:lnSpc>
              <a:spcBef>
                <a:spcPts val="95"/>
              </a:spcBef>
            </a:pPr>
            <a:r>
              <a:rPr sz="2800" spc="-45" dirty="0">
                <a:solidFill>
                  <a:srgbClr val="A40020"/>
                </a:solidFill>
                <a:latin typeface="Caladea"/>
                <a:cs typeface="Caladea"/>
              </a:rPr>
              <a:t>C</a:t>
            </a:r>
            <a:r>
              <a:rPr sz="2800" spc="-5" dirty="0">
                <a:solidFill>
                  <a:srgbClr val="A40020"/>
                </a:solidFill>
                <a:latin typeface="Caladea"/>
                <a:cs typeface="Caladea"/>
              </a:rPr>
              <a:t>y</a:t>
            </a:r>
            <a:r>
              <a:rPr sz="2800" spc="-20" dirty="0">
                <a:solidFill>
                  <a:srgbClr val="A40020"/>
                </a:solidFill>
                <a:latin typeface="Caladea"/>
                <a:cs typeface="Caladea"/>
              </a:rPr>
              <a:t>r</a:t>
            </a:r>
            <a:r>
              <a:rPr sz="2800" spc="-5" dirty="0">
                <a:solidFill>
                  <a:srgbClr val="A40020"/>
                </a:solidFill>
                <a:latin typeface="Caladea"/>
                <a:cs typeface="Caladea"/>
              </a:rPr>
              <a:t>ix</a:t>
            </a:r>
            <a:endParaRPr sz="2800">
              <a:latin typeface="Caladea"/>
              <a:cs typeface="Caladea"/>
            </a:endParaRPr>
          </a:p>
        </p:txBody>
      </p:sp>
      <p:sp>
        <p:nvSpPr>
          <p:cNvPr id="6" name="object 6"/>
          <p:cNvSpPr txBox="1"/>
          <p:nvPr/>
        </p:nvSpPr>
        <p:spPr>
          <a:xfrm>
            <a:off x="6059170" y="4292346"/>
            <a:ext cx="91186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A40020"/>
                </a:solidFill>
                <a:latin typeface="Caladea"/>
                <a:cs typeface="Caladea"/>
              </a:rPr>
              <a:t>Ap</a:t>
            </a:r>
            <a:r>
              <a:rPr sz="2800" dirty="0">
                <a:solidFill>
                  <a:srgbClr val="A40020"/>
                </a:solidFill>
                <a:latin typeface="Caladea"/>
                <a:cs typeface="Caladea"/>
              </a:rPr>
              <a:t>p</a:t>
            </a:r>
            <a:r>
              <a:rPr sz="2800" spc="-10" dirty="0">
                <a:solidFill>
                  <a:srgbClr val="A40020"/>
                </a:solidFill>
                <a:latin typeface="Caladea"/>
                <a:cs typeface="Caladea"/>
              </a:rPr>
              <a:t>le</a:t>
            </a:r>
            <a:endParaRPr sz="2800">
              <a:latin typeface="Caladea"/>
              <a:cs typeface="Caladea"/>
            </a:endParaRPr>
          </a:p>
        </p:txBody>
      </p:sp>
      <p:sp>
        <p:nvSpPr>
          <p:cNvPr id="7" name="object 7"/>
          <p:cNvSpPr txBox="1"/>
          <p:nvPr/>
        </p:nvSpPr>
        <p:spPr>
          <a:xfrm>
            <a:off x="4972811" y="2238882"/>
            <a:ext cx="508634" cy="269240"/>
          </a:xfrm>
          <a:prstGeom prst="rect">
            <a:avLst/>
          </a:prstGeom>
        </p:spPr>
        <p:txBody>
          <a:bodyPr vert="horz" wrap="square" lIns="0" tIns="12065" rIns="0" bIns="0" rtlCol="0">
            <a:spAutoFit/>
          </a:bodyPr>
          <a:lstStyle/>
          <a:p>
            <a:pPr>
              <a:lnSpc>
                <a:spcPct val="100000"/>
              </a:lnSpc>
              <a:spcBef>
                <a:spcPts val="95"/>
              </a:spcBef>
            </a:pPr>
            <a:r>
              <a:rPr sz="1600" b="1" spc="-40" dirty="0">
                <a:latin typeface="Caladea"/>
                <a:cs typeface="Caladea"/>
              </a:rPr>
              <a:t>A</a:t>
            </a:r>
            <a:r>
              <a:rPr sz="1600" b="1" spc="-25" dirty="0">
                <a:latin typeface="Caladea"/>
                <a:cs typeface="Caladea"/>
              </a:rPr>
              <a:t>t</a:t>
            </a:r>
            <a:r>
              <a:rPr sz="1600" b="1" spc="-10" dirty="0">
                <a:latin typeface="Caladea"/>
                <a:cs typeface="Caladea"/>
              </a:rPr>
              <a:t>om</a:t>
            </a:r>
            <a:endParaRPr sz="1600">
              <a:latin typeface="Caladea"/>
              <a:cs typeface="Caladea"/>
            </a:endParaRPr>
          </a:p>
        </p:txBody>
      </p:sp>
      <p:sp>
        <p:nvSpPr>
          <p:cNvPr id="8" name="object 8"/>
          <p:cNvSpPr txBox="1"/>
          <p:nvPr/>
        </p:nvSpPr>
        <p:spPr>
          <a:xfrm>
            <a:off x="1194206" y="2162682"/>
            <a:ext cx="670560" cy="269240"/>
          </a:xfrm>
          <a:prstGeom prst="rect">
            <a:avLst/>
          </a:prstGeom>
        </p:spPr>
        <p:txBody>
          <a:bodyPr vert="horz" wrap="square" lIns="0" tIns="12065" rIns="0" bIns="0" rtlCol="0">
            <a:spAutoFit/>
          </a:bodyPr>
          <a:lstStyle/>
          <a:p>
            <a:pPr>
              <a:lnSpc>
                <a:spcPct val="100000"/>
              </a:lnSpc>
              <a:spcBef>
                <a:spcPts val="95"/>
              </a:spcBef>
            </a:pPr>
            <a:r>
              <a:rPr sz="1600" b="1" spc="-15" dirty="0">
                <a:latin typeface="Caladea"/>
                <a:cs typeface="Caladea"/>
              </a:rPr>
              <a:t>Core</a:t>
            </a:r>
            <a:r>
              <a:rPr sz="1600" b="1" spc="-55" dirty="0">
                <a:latin typeface="Caladea"/>
                <a:cs typeface="Caladea"/>
              </a:rPr>
              <a:t> </a:t>
            </a:r>
            <a:r>
              <a:rPr sz="1600" b="1" spc="-10" dirty="0">
                <a:latin typeface="Caladea"/>
                <a:cs typeface="Caladea"/>
              </a:rPr>
              <a:t>i7</a:t>
            </a:r>
            <a:endParaRPr sz="1600">
              <a:latin typeface="Caladea"/>
              <a:cs typeface="Caladea"/>
            </a:endParaRPr>
          </a:p>
        </p:txBody>
      </p:sp>
      <p:sp>
        <p:nvSpPr>
          <p:cNvPr id="9" name="object 9"/>
          <p:cNvSpPr txBox="1"/>
          <p:nvPr/>
        </p:nvSpPr>
        <p:spPr>
          <a:xfrm>
            <a:off x="3063875" y="3731514"/>
            <a:ext cx="670560" cy="269240"/>
          </a:xfrm>
          <a:prstGeom prst="rect">
            <a:avLst/>
          </a:prstGeom>
        </p:spPr>
        <p:txBody>
          <a:bodyPr vert="horz" wrap="square" lIns="0" tIns="12065" rIns="0" bIns="0" rtlCol="0">
            <a:spAutoFit/>
          </a:bodyPr>
          <a:lstStyle/>
          <a:p>
            <a:pPr>
              <a:lnSpc>
                <a:spcPct val="100000"/>
              </a:lnSpc>
              <a:spcBef>
                <a:spcPts val="95"/>
              </a:spcBef>
            </a:pPr>
            <a:r>
              <a:rPr sz="1600" b="1" spc="-15" dirty="0">
                <a:latin typeface="Caladea"/>
                <a:cs typeface="Caladea"/>
              </a:rPr>
              <a:t>Core</a:t>
            </a:r>
            <a:r>
              <a:rPr sz="1600" b="1" spc="-55" dirty="0">
                <a:latin typeface="Caladea"/>
                <a:cs typeface="Caladea"/>
              </a:rPr>
              <a:t> </a:t>
            </a:r>
            <a:r>
              <a:rPr sz="1600" b="1" spc="-10" dirty="0">
                <a:latin typeface="Caladea"/>
                <a:cs typeface="Caladea"/>
              </a:rPr>
              <a:t>i5</a:t>
            </a:r>
            <a:endParaRPr sz="1600">
              <a:latin typeface="Caladea"/>
              <a:cs typeface="Caladea"/>
            </a:endParaRPr>
          </a:p>
        </p:txBody>
      </p:sp>
      <p:sp>
        <p:nvSpPr>
          <p:cNvPr id="10" name="object 10"/>
          <p:cNvSpPr/>
          <p:nvPr/>
        </p:nvSpPr>
        <p:spPr>
          <a:xfrm>
            <a:off x="6553200" y="2667000"/>
            <a:ext cx="2133600" cy="1918716"/>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title"/>
          </p:nvPr>
        </p:nvSpPr>
        <p:spPr>
          <a:xfrm>
            <a:off x="2821685" y="483234"/>
            <a:ext cx="3504565" cy="696595"/>
          </a:xfrm>
          <a:prstGeom prst="rect">
            <a:avLst/>
          </a:prstGeom>
        </p:spPr>
        <p:txBody>
          <a:bodyPr vert="horz" wrap="square" lIns="0" tIns="13335" rIns="0" bIns="0" rtlCol="0">
            <a:spAutoFit/>
          </a:bodyPr>
          <a:lstStyle/>
          <a:p>
            <a:pPr marL="12700">
              <a:lnSpc>
                <a:spcPct val="100000"/>
              </a:lnSpc>
              <a:spcBef>
                <a:spcPts val="105"/>
              </a:spcBef>
            </a:pPr>
            <a:r>
              <a:rPr dirty="0"/>
              <a:t>Popular</a:t>
            </a:r>
            <a:r>
              <a:rPr spc="-95" dirty="0"/>
              <a:t> </a:t>
            </a:r>
            <a:r>
              <a:rPr spc="-5" dirty="0"/>
              <a:t>CPUs</a:t>
            </a:r>
          </a:p>
        </p:txBody>
      </p:sp>
      <p:sp>
        <p:nvSpPr>
          <p:cNvPr id="12" name="object 12"/>
          <p:cNvSpPr/>
          <p:nvPr/>
        </p:nvSpPr>
        <p:spPr>
          <a:xfrm>
            <a:off x="5346191" y="4974335"/>
            <a:ext cx="2414016" cy="1328927"/>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927860" y="4786884"/>
            <a:ext cx="1847088" cy="1645920"/>
          </a:xfrm>
          <a:prstGeom prst="rect">
            <a:avLst/>
          </a:prstGeom>
          <a:blipFill>
            <a:blip r:embed="rId4" cstate="print"/>
            <a:stretch>
              <a:fillRect/>
            </a:stretch>
          </a:blipFill>
        </p:spPr>
        <p:txBody>
          <a:bodyPr wrap="square" lIns="0" tIns="0" rIns="0" bIns="0" rtlCol="0"/>
          <a:lstStyle/>
          <a:p>
            <a:endParaRPr/>
          </a:p>
        </p:txBody>
      </p:sp>
      <p:grpSp>
        <p:nvGrpSpPr>
          <p:cNvPr id="14" name="object 14"/>
          <p:cNvGrpSpPr/>
          <p:nvPr/>
        </p:nvGrpSpPr>
        <p:grpSpPr>
          <a:xfrm>
            <a:off x="912875" y="2596895"/>
            <a:ext cx="4768850" cy="1137285"/>
            <a:chOff x="912875" y="2596895"/>
            <a:chExt cx="4768850" cy="1137285"/>
          </a:xfrm>
        </p:grpSpPr>
        <p:sp>
          <p:nvSpPr>
            <p:cNvPr id="15" name="object 15"/>
            <p:cNvSpPr/>
            <p:nvPr/>
          </p:nvSpPr>
          <p:spPr>
            <a:xfrm>
              <a:off x="912875" y="2619755"/>
              <a:ext cx="1296924" cy="1114044"/>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2514600" y="2596895"/>
              <a:ext cx="1600200" cy="1136903"/>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4343399" y="2596895"/>
              <a:ext cx="1338072" cy="1136903"/>
            </a:xfrm>
            <a:prstGeom prst="rect">
              <a:avLst/>
            </a:prstGeom>
            <a:blipFill>
              <a:blip r:embed="rId7" cstate="print"/>
              <a:stretch>
                <a:fillRect/>
              </a:stretch>
            </a:blipFill>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749" y="483234"/>
            <a:ext cx="7919720" cy="696595"/>
          </a:xfrm>
          <a:prstGeom prst="rect">
            <a:avLst/>
          </a:prstGeom>
        </p:spPr>
        <p:txBody>
          <a:bodyPr vert="horz" wrap="square" lIns="0" tIns="13335" rIns="0" bIns="0" rtlCol="0">
            <a:spAutoFit/>
          </a:bodyPr>
          <a:lstStyle/>
          <a:p>
            <a:pPr marL="12700">
              <a:lnSpc>
                <a:spcPct val="100000"/>
              </a:lnSpc>
              <a:spcBef>
                <a:spcPts val="105"/>
              </a:spcBef>
            </a:pPr>
            <a:r>
              <a:rPr spc="-5" dirty="0"/>
              <a:t>Systems </a:t>
            </a:r>
            <a:r>
              <a:rPr dirty="0"/>
              <a:t>Interconnection</a:t>
            </a:r>
            <a:r>
              <a:rPr spc="-25" dirty="0"/>
              <a:t> </a:t>
            </a:r>
            <a:r>
              <a:rPr spc="-20" dirty="0"/>
              <a:t>(Bus)</a:t>
            </a:r>
          </a:p>
        </p:txBody>
      </p:sp>
      <p:sp>
        <p:nvSpPr>
          <p:cNvPr id="3" name="object 3"/>
          <p:cNvSpPr txBox="1">
            <a:spLocks noGrp="1"/>
          </p:cNvSpPr>
          <p:nvPr>
            <p:ph type="body" idx="1"/>
          </p:nvPr>
        </p:nvSpPr>
        <p:spPr>
          <a:prstGeom prst="rect">
            <a:avLst/>
          </a:prstGeom>
        </p:spPr>
        <p:txBody>
          <a:bodyPr vert="horz" wrap="square" lIns="0" tIns="55244" rIns="0" bIns="0" rtlCol="0">
            <a:spAutoFit/>
          </a:bodyPr>
          <a:lstStyle/>
          <a:p>
            <a:pPr marL="355600" indent="-343535">
              <a:lnSpc>
                <a:spcPct val="100000"/>
              </a:lnSpc>
              <a:spcBef>
                <a:spcPts val="434"/>
              </a:spcBef>
              <a:buChar char="•"/>
              <a:tabLst>
                <a:tab pos="355600" algn="l"/>
                <a:tab pos="356235" algn="l"/>
              </a:tabLst>
            </a:pPr>
            <a:r>
              <a:rPr spc="-5" dirty="0"/>
              <a:t>shared communication </a:t>
            </a:r>
            <a:r>
              <a:rPr spc="-10" dirty="0"/>
              <a:t>link</a:t>
            </a:r>
          </a:p>
          <a:p>
            <a:pPr marL="355600" indent="-343535">
              <a:lnSpc>
                <a:spcPct val="100000"/>
              </a:lnSpc>
              <a:spcBef>
                <a:spcPts val="335"/>
              </a:spcBef>
              <a:buChar char="•"/>
              <a:tabLst>
                <a:tab pos="355600" algn="l"/>
                <a:tab pos="356235" algn="l"/>
              </a:tabLst>
            </a:pPr>
            <a:r>
              <a:rPr spc="-5" dirty="0"/>
              <a:t>set of </a:t>
            </a:r>
            <a:r>
              <a:rPr spc="-10" dirty="0"/>
              <a:t>wires used </a:t>
            </a:r>
            <a:r>
              <a:rPr spc="-5" dirty="0"/>
              <a:t>to connect multiple</a:t>
            </a:r>
            <a:r>
              <a:rPr spc="20" dirty="0"/>
              <a:t> </a:t>
            </a:r>
            <a:r>
              <a:rPr spc="-5" dirty="0"/>
              <a:t>subsystems</a:t>
            </a:r>
          </a:p>
          <a:p>
            <a:pPr marL="355600" marR="5080" indent="-343535">
              <a:lnSpc>
                <a:spcPts val="3030"/>
              </a:lnSpc>
              <a:spcBef>
                <a:spcPts val="715"/>
              </a:spcBef>
              <a:buChar char="•"/>
              <a:tabLst>
                <a:tab pos="355600" algn="l"/>
                <a:tab pos="356235" algn="l"/>
              </a:tabLst>
            </a:pPr>
            <a:r>
              <a:rPr spc="-5" dirty="0"/>
              <a:t>A Bus </a:t>
            </a:r>
            <a:r>
              <a:rPr dirty="0"/>
              <a:t>is </a:t>
            </a:r>
            <a:r>
              <a:rPr spc="-5" dirty="0"/>
              <a:t>also </a:t>
            </a:r>
            <a:r>
              <a:rPr dirty="0"/>
              <a:t>a </a:t>
            </a:r>
            <a:r>
              <a:rPr spc="-5" dirty="0"/>
              <a:t>fundamental tool for composing </a:t>
            </a:r>
            <a:r>
              <a:rPr spc="-10" dirty="0"/>
              <a:t>large,  </a:t>
            </a:r>
            <a:r>
              <a:rPr spc="-5" dirty="0"/>
              <a:t>complex</a:t>
            </a:r>
            <a:r>
              <a:rPr spc="-10" dirty="0"/>
              <a:t> </a:t>
            </a:r>
            <a:r>
              <a:rPr spc="-5" dirty="0"/>
              <a:t>systems</a:t>
            </a:r>
          </a:p>
          <a:p>
            <a:pPr marL="355600" marR="358140" indent="-343535">
              <a:lnSpc>
                <a:spcPts val="2810"/>
              </a:lnSpc>
              <a:spcBef>
                <a:spcPts val="620"/>
              </a:spcBef>
              <a:buChar char="•"/>
              <a:tabLst>
                <a:tab pos="355600" algn="l"/>
                <a:tab pos="356235" algn="l"/>
              </a:tabLst>
            </a:pPr>
            <a:r>
              <a:rPr sz="2600" dirty="0"/>
              <a:t>The </a:t>
            </a:r>
            <a:r>
              <a:rPr sz="2600" b="1" spc="-5" dirty="0">
                <a:latin typeface="Caladea"/>
                <a:cs typeface="Caladea"/>
              </a:rPr>
              <a:t>input/output bus </a:t>
            </a:r>
            <a:r>
              <a:rPr sz="2600" spc="-5" dirty="0"/>
              <a:t>provides </a:t>
            </a:r>
            <a:r>
              <a:rPr sz="2600" dirty="0"/>
              <a:t>a </a:t>
            </a:r>
            <a:r>
              <a:rPr sz="2600" spc="-5" dirty="0"/>
              <a:t>pathway </a:t>
            </a:r>
            <a:r>
              <a:rPr sz="2600" dirty="0"/>
              <a:t>so </a:t>
            </a:r>
            <a:r>
              <a:rPr sz="2600" spc="-5" dirty="0"/>
              <a:t>that the  microprocessor </a:t>
            </a:r>
            <a:r>
              <a:rPr sz="2600" dirty="0"/>
              <a:t>can communicate </a:t>
            </a:r>
            <a:r>
              <a:rPr sz="2600" spc="-5" dirty="0"/>
              <a:t>with</a:t>
            </a:r>
            <a:r>
              <a:rPr sz="2600" spc="-85" dirty="0"/>
              <a:t> </a:t>
            </a:r>
            <a:r>
              <a:rPr sz="2600" dirty="0"/>
              <a:t>input/output</a:t>
            </a:r>
            <a:endParaRPr sz="2600">
              <a:latin typeface="Caladea"/>
              <a:cs typeface="Caladea"/>
            </a:endParaRPr>
          </a:p>
        </p:txBody>
      </p:sp>
      <p:sp>
        <p:nvSpPr>
          <p:cNvPr id="4" name="object 4"/>
          <p:cNvSpPr txBox="1"/>
          <p:nvPr/>
        </p:nvSpPr>
        <p:spPr>
          <a:xfrm>
            <a:off x="955344" y="4008882"/>
            <a:ext cx="1077595" cy="422275"/>
          </a:xfrm>
          <a:prstGeom prst="rect">
            <a:avLst/>
          </a:prstGeom>
        </p:spPr>
        <p:txBody>
          <a:bodyPr vert="horz" wrap="square" lIns="0" tIns="12700" rIns="0" bIns="0" rtlCol="0">
            <a:spAutoFit/>
          </a:bodyPr>
          <a:lstStyle/>
          <a:p>
            <a:pPr marL="12700">
              <a:lnSpc>
                <a:spcPct val="100000"/>
              </a:lnSpc>
              <a:spcBef>
                <a:spcPts val="100"/>
              </a:spcBef>
            </a:pPr>
            <a:r>
              <a:rPr sz="2600" spc="-5" dirty="0">
                <a:latin typeface="Caladea"/>
                <a:cs typeface="Caladea"/>
              </a:rPr>
              <a:t>devices</a:t>
            </a:r>
            <a:endParaRPr sz="2600">
              <a:latin typeface="Caladea"/>
              <a:cs typeface="Caladea"/>
            </a:endParaRPr>
          </a:p>
        </p:txBody>
      </p:sp>
      <p:sp>
        <p:nvSpPr>
          <p:cNvPr id="5" name="object 5"/>
          <p:cNvSpPr txBox="1"/>
          <p:nvPr/>
        </p:nvSpPr>
        <p:spPr>
          <a:xfrm>
            <a:off x="1831085" y="4851653"/>
            <a:ext cx="970915" cy="567055"/>
          </a:xfrm>
          <a:prstGeom prst="rect">
            <a:avLst/>
          </a:prstGeom>
          <a:ln w="25908">
            <a:solidFill>
              <a:srgbClr val="000000"/>
            </a:solidFill>
          </a:ln>
        </p:spPr>
        <p:txBody>
          <a:bodyPr vert="horz" wrap="square" lIns="0" tIns="140335" rIns="0" bIns="0" rtlCol="0">
            <a:spAutoFit/>
          </a:bodyPr>
          <a:lstStyle/>
          <a:p>
            <a:pPr marL="143510">
              <a:lnSpc>
                <a:spcPct val="100000"/>
              </a:lnSpc>
              <a:spcBef>
                <a:spcPts val="1105"/>
              </a:spcBef>
            </a:pPr>
            <a:r>
              <a:rPr sz="1600" b="1" spc="-10" dirty="0">
                <a:latin typeface="Times New Roman"/>
                <a:cs typeface="Times New Roman"/>
              </a:rPr>
              <a:t>Control</a:t>
            </a:r>
            <a:endParaRPr sz="1600">
              <a:latin typeface="Times New Roman"/>
              <a:cs typeface="Times New Roman"/>
            </a:endParaRPr>
          </a:p>
        </p:txBody>
      </p:sp>
      <p:sp>
        <p:nvSpPr>
          <p:cNvPr id="6" name="object 6"/>
          <p:cNvSpPr txBox="1"/>
          <p:nvPr/>
        </p:nvSpPr>
        <p:spPr>
          <a:xfrm>
            <a:off x="1815845" y="5563361"/>
            <a:ext cx="969644" cy="567055"/>
          </a:xfrm>
          <a:prstGeom prst="rect">
            <a:avLst/>
          </a:prstGeom>
          <a:ln w="25908">
            <a:solidFill>
              <a:srgbClr val="000000"/>
            </a:solidFill>
          </a:ln>
        </p:spPr>
        <p:txBody>
          <a:bodyPr vert="horz" wrap="square" lIns="0" tIns="38735" rIns="0" bIns="0" rtlCol="0">
            <a:spAutoFit/>
          </a:bodyPr>
          <a:lstStyle/>
          <a:p>
            <a:pPr marL="292735" marR="251460">
              <a:lnSpc>
                <a:spcPct val="100000"/>
              </a:lnSpc>
              <a:spcBef>
                <a:spcPts val="305"/>
              </a:spcBef>
            </a:pPr>
            <a:r>
              <a:rPr sz="1600" b="1" spc="-5" dirty="0">
                <a:latin typeface="Times New Roman"/>
                <a:cs typeface="Times New Roman"/>
              </a:rPr>
              <a:t>Data  path</a:t>
            </a:r>
            <a:endParaRPr sz="1600">
              <a:latin typeface="Times New Roman"/>
              <a:cs typeface="Times New Roman"/>
            </a:endParaRPr>
          </a:p>
        </p:txBody>
      </p:sp>
      <p:sp>
        <p:nvSpPr>
          <p:cNvPr id="7" name="object 7"/>
          <p:cNvSpPr txBox="1"/>
          <p:nvPr/>
        </p:nvSpPr>
        <p:spPr>
          <a:xfrm>
            <a:off x="3979926" y="4555997"/>
            <a:ext cx="795655" cy="1693545"/>
          </a:xfrm>
          <a:prstGeom prst="rect">
            <a:avLst/>
          </a:prstGeom>
          <a:ln w="25907">
            <a:solidFill>
              <a:srgbClr val="000000"/>
            </a:solidFill>
          </a:ln>
        </p:spPr>
        <p:txBody>
          <a:bodyPr vert="vert270" wrap="square" lIns="0" tIns="1270" rIns="0" bIns="0" rtlCol="0">
            <a:spAutoFit/>
          </a:bodyPr>
          <a:lstStyle/>
          <a:p>
            <a:pPr>
              <a:lnSpc>
                <a:spcPct val="100000"/>
              </a:lnSpc>
              <a:spcBef>
                <a:spcPts val="10"/>
              </a:spcBef>
            </a:pPr>
            <a:endParaRPr sz="1700">
              <a:latin typeface="Times New Roman"/>
              <a:cs typeface="Times New Roman"/>
            </a:endParaRPr>
          </a:p>
          <a:p>
            <a:pPr marL="502284">
              <a:lnSpc>
                <a:spcPct val="100000"/>
              </a:lnSpc>
            </a:pPr>
            <a:r>
              <a:rPr sz="1600" b="1" spc="-5" dirty="0">
                <a:latin typeface="Times New Roman"/>
                <a:cs typeface="Times New Roman"/>
              </a:rPr>
              <a:t>Memory</a:t>
            </a:r>
            <a:endParaRPr sz="1600">
              <a:latin typeface="Times New Roman"/>
              <a:cs typeface="Times New Roman"/>
            </a:endParaRPr>
          </a:p>
        </p:txBody>
      </p:sp>
      <p:sp>
        <p:nvSpPr>
          <p:cNvPr id="8" name="object 8"/>
          <p:cNvSpPr txBox="1"/>
          <p:nvPr/>
        </p:nvSpPr>
        <p:spPr>
          <a:xfrm>
            <a:off x="1698498" y="4555997"/>
            <a:ext cx="1202690" cy="1693545"/>
          </a:xfrm>
          <a:prstGeom prst="rect">
            <a:avLst/>
          </a:prstGeom>
          <a:ln w="25908">
            <a:solidFill>
              <a:srgbClr val="000000"/>
            </a:solidFill>
          </a:ln>
        </p:spPr>
        <p:txBody>
          <a:bodyPr vert="horz" wrap="square" lIns="0" tIns="15240" rIns="0" bIns="0" rtlCol="0">
            <a:spAutoFit/>
          </a:bodyPr>
          <a:lstStyle/>
          <a:p>
            <a:pPr marL="144780">
              <a:lnSpc>
                <a:spcPct val="100000"/>
              </a:lnSpc>
              <a:spcBef>
                <a:spcPts val="120"/>
              </a:spcBef>
            </a:pPr>
            <a:r>
              <a:rPr sz="1600" b="1" spc="-10" dirty="0">
                <a:latin typeface="Times New Roman"/>
                <a:cs typeface="Times New Roman"/>
              </a:rPr>
              <a:t>Processor</a:t>
            </a:r>
            <a:endParaRPr sz="1600">
              <a:latin typeface="Times New Roman"/>
              <a:cs typeface="Times New Roman"/>
            </a:endParaRPr>
          </a:p>
        </p:txBody>
      </p:sp>
      <p:sp>
        <p:nvSpPr>
          <p:cNvPr id="9" name="object 9"/>
          <p:cNvSpPr txBox="1"/>
          <p:nvPr/>
        </p:nvSpPr>
        <p:spPr>
          <a:xfrm>
            <a:off x="5677661" y="4555997"/>
            <a:ext cx="795655" cy="685800"/>
          </a:xfrm>
          <a:prstGeom prst="rect">
            <a:avLst/>
          </a:prstGeom>
          <a:ln w="25907">
            <a:solidFill>
              <a:srgbClr val="000000"/>
            </a:solidFill>
          </a:ln>
        </p:spPr>
        <p:txBody>
          <a:bodyPr vert="horz" wrap="square" lIns="0" tIns="3175" rIns="0" bIns="0" rtlCol="0">
            <a:spAutoFit/>
          </a:bodyPr>
          <a:lstStyle/>
          <a:p>
            <a:pPr>
              <a:lnSpc>
                <a:spcPct val="100000"/>
              </a:lnSpc>
              <a:spcBef>
                <a:spcPts val="25"/>
              </a:spcBef>
            </a:pPr>
            <a:endParaRPr sz="1700">
              <a:latin typeface="Times New Roman"/>
              <a:cs typeface="Times New Roman"/>
            </a:endParaRPr>
          </a:p>
          <a:p>
            <a:pPr marL="149860">
              <a:lnSpc>
                <a:spcPct val="100000"/>
              </a:lnSpc>
              <a:spcBef>
                <a:spcPts val="5"/>
              </a:spcBef>
            </a:pPr>
            <a:r>
              <a:rPr sz="1600" b="1" spc="-5" dirty="0">
                <a:latin typeface="Times New Roman"/>
                <a:cs typeface="Times New Roman"/>
              </a:rPr>
              <a:t>Input</a:t>
            </a:r>
            <a:endParaRPr sz="1600">
              <a:latin typeface="Times New Roman"/>
              <a:cs typeface="Times New Roman"/>
            </a:endParaRPr>
          </a:p>
        </p:txBody>
      </p:sp>
      <p:sp>
        <p:nvSpPr>
          <p:cNvPr id="10" name="object 10"/>
          <p:cNvSpPr/>
          <p:nvPr/>
        </p:nvSpPr>
        <p:spPr>
          <a:xfrm>
            <a:off x="5677661" y="5563361"/>
            <a:ext cx="795655" cy="685800"/>
          </a:xfrm>
          <a:custGeom>
            <a:avLst/>
            <a:gdLst/>
            <a:ahLst/>
            <a:cxnLst/>
            <a:rect l="l" t="t" r="r" b="b"/>
            <a:pathLst>
              <a:path w="795654" h="685800">
                <a:moveTo>
                  <a:pt x="0" y="685800"/>
                </a:moveTo>
                <a:lnTo>
                  <a:pt x="795527" y="685800"/>
                </a:lnTo>
                <a:lnTo>
                  <a:pt x="795527" y="0"/>
                </a:lnTo>
                <a:lnTo>
                  <a:pt x="0" y="0"/>
                </a:lnTo>
                <a:lnTo>
                  <a:pt x="0" y="685800"/>
                </a:lnTo>
                <a:close/>
              </a:path>
            </a:pathLst>
          </a:custGeom>
          <a:ln w="25908">
            <a:solidFill>
              <a:srgbClr val="000000"/>
            </a:solidFill>
          </a:ln>
        </p:spPr>
        <p:txBody>
          <a:bodyPr wrap="square" lIns="0" tIns="0" rIns="0" bIns="0" rtlCol="0"/>
          <a:lstStyle/>
          <a:p>
            <a:endParaRPr/>
          </a:p>
        </p:txBody>
      </p:sp>
      <p:sp>
        <p:nvSpPr>
          <p:cNvPr id="11" name="object 11"/>
          <p:cNvSpPr txBox="1"/>
          <p:nvPr/>
        </p:nvSpPr>
        <p:spPr>
          <a:xfrm>
            <a:off x="5743702" y="5804103"/>
            <a:ext cx="655955" cy="269240"/>
          </a:xfrm>
          <a:prstGeom prst="rect">
            <a:avLst/>
          </a:prstGeom>
        </p:spPr>
        <p:txBody>
          <a:bodyPr vert="horz" wrap="square" lIns="0" tIns="12065" rIns="0" bIns="0" rtlCol="0">
            <a:spAutoFit/>
          </a:bodyPr>
          <a:lstStyle/>
          <a:p>
            <a:pPr marL="12700">
              <a:lnSpc>
                <a:spcPct val="100000"/>
              </a:lnSpc>
              <a:spcBef>
                <a:spcPts val="95"/>
              </a:spcBef>
            </a:pPr>
            <a:r>
              <a:rPr sz="1600" b="1" spc="-15" dirty="0">
                <a:latin typeface="Times New Roman"/>
                <a:cs typeface="Times New Roman"/>
              </a:rPr>
              <a:t>O</a:t>
            </a:r>
            <a:r>
              <a:rPr sz="1600" b="1" spc="-5" dirty="0">
                <a:latin typeface="Times New Roman"/>
                <a:cs typeface="Times New Roman"/>
              </a:rPr>
              <a:t>utput</a:t>
            </a:r>
            <a:endParaRPr sz="1600">
              <a:latin typeface="Times New Roman"/>
              <a:cs typeface="Times New Roman"/>
            </a:endParaRPr>
          </a:p>
        </p:txBody>
      </p:sp>
      <p:sp>
        <p:nvSpPr>
          <p:cNvPr id="12" name="object 12"/>
          <p:cNvSpPr/>
          <p:nvPr/>
        </p:nvSpPr>
        <p:spPr>
          <a:xfrm>
            <a:off x="2950464" y="5257800"/>
            <a:ext cx="978535" cy="228600"/>
          </a:xfrm>
          <a:custGeom>
            <a:avLst/>
            <a:gdLst/>
            <a:ahLst/>
            <a:cxnLst/>
            <a:rect l="l" t="t" r="r" b="b"/>
            <a:pathLst>
              <a:path w="978535" h="228600">
                <a:moveTo>
                  <a:pt x="228600" y="0"/>
                </a:moveTo>
                <a:lnTo>
                  <a:pt x="0" y="114300"/>
                </a:lnTo>
                <a:lnTo>
                  <a:pt x="228600" y="228600"/>
                </a:lnTo>
                <a:lnTo>
                  <a:pt x="228600" y="152400"/>
                </a:lnTo>
                <a:lnTo>
                  <a:pt x="190500" y="152400"/>
                </a:lnTo>
                <a:lnTo>
                  <a:pt x="190500" y="76200"/>
                </a:lnTo>
                <a:lnTo>
                  <a:pt x="228600" y="76200"/>
                </a:lnTo>
                <a:lnTo>
                  <a:pt x="228600" y="0"/>
                </a:lnTo>
                <a:close/>
              </a:path>
              <a:path w="978535" h="228600">
                <a:moveTo>
                  <a:pt x="749808" y="0"/>
                </a:moveTo>
                <a:lnTo>
                  <a:pt x="749808" y="228600"/>
                </a:lnTo>
                <a:lnTo>
                  <a:pt x="902208" y="152400"/>
                </a:lnTo>
                <a:lnTo>
                  <a:pt x="787908" y="152400"/>
                </a:lnTo>
                <a:lnTo>
                  <a:pt x="787908" y="76200"/>
                </a:lnTo>
                <a:lnTo>
                  <a:pt x="902208" y="76200"/>
                </a:lnTo>
                <a:lnTo>
                  <a:pt x="749808" y="0"/>
                </a:lnTo>
                <a:close/>
              </a:path>
              <a:path w="978535" h="228600">
                <a:moveTo>
                  <a:pt x="228600" y="76200"/>
                </a:moveTo>
                <a:lnTo>
                  <a:pt x="190500" y="76200"/>
                </a:lnTo>
                <a:lnTo>
                  <a:pt x="190500" y="152400"/>
                </a:lnTo>
                <a:lnTo>
                  <a:pt x="228600" y="152400"/>
                </a:lnTo>
                <a:lnTo>
                  <a:pt x="228600" y="76200"/>
                </a:lnTo>
                <a:close/>
              </a:path>
              <a:path w="978535" h="228600">
                <a:moveTo>
                  <a:pt x="749808" y="76200"/>
                </a:moveTo>
                <a:lnTo>
                  <a:pt x="228600" y="76200"/>
                </a:lnTo>
                <a:lnTo>
                  <a:pt x="228600" y="152400"/>
                </a:lnTo>
                <a:lnTo>
                  <a:pt x="749808" y="152400"/>
                </a:lnTo>
                <a:lnTo>
                  <a:pt x="749808" y="76200"/>
                </a:lnTo>
                <a:close/>
              </a:path>
              <a:path w="978535" h="228600">
                <a:moveTo>
                  <a:pt x="902208" y="76200"/>
                </a:moveTo>
                <a:lnTo>
                  <a:pt x="787908" y="76200"/>
                </a:lnTo>
                <a:lnTo>
                  <a:pt x="787908" y="152400"/>
                </a:lnTo>
                <a:lnTo>
                  <a:pt x="902208" y="152400"/>
                </a:lnTo>
                <a:lnTo>
                  <a:pt x="978408" y="114300"/>
                </a:lnTo>
                <a:lnTo>
                  <a:pt x="902208" y="76200"/>
                </a:lnTo>
                <a:close/>
              </a:path>
            </a:pathLst>
          </a:custGeom>
          <a:solidFill>
            <a:srgbClr val="FF0000"/>
          </a:solidFill>
        </p:spPr>
        <p:txBody>
          <a:bodyPr wrap="square" lIns="0" tIns="0" rIns="0" bIns="0" rtlCol="0"/>
          <a:lstStyle/>
          <a:p>
            <a:endParaRPr/>
          </a:p>
        </p:txBody>
      </p:sp>
      <p:grpSp>
        <p:nvGrpSpPr>
          <p:cNvPr id="13" name="object 13"/>
          <p:cNvGrpSpPr/>
          <p:nvPr/>
        </p:nvGrpSpPr>
        <p:grpSpPr>
          <a:xfrm>
            <a:off x="2273807" y="4088891"/>
            <a:ext cx="3458210" cy="1969135"/>
            <a:chOff x="2273807" y="4088891"/>
            <a:chExt cx="3458210" cy="1969135"/>
          </a:xfrm>
        </p:grpSpPr>
        <p:sp>
          <p:nvSpPr>
            <p:cNvPr id="14" name="object 14"/>
            <p:cNvSpPr/>
            <p:nvPr/>
          </p:nvSpPr>
          <p:spPr>
            <a:xfrm>
              <a:off x="5129783" y="5829299"/>
              <a:ext cx="601980" cy="228600"/>
            </a:xfrm>
            <a:custGeom>
              <a:avLst/>
              <a:gdLst/>
              <a:ahLst/>
              <a:cxnLst/>
              <a:rect l="l" t="t" r="r" b="b"/>
              <a:pathLst>
                <a:path w="601979" h="228600">
                  <a:moveTo>
                    <a:pt x="373379" y="0"/>
                  </a:moveTo>
                  <a:lnTo>
                    <a:pt x="373379" y="228600"/>
                  </a:lnTo>
                  <a:lnTo>
                    <a:pt x="525779" y="152400"/>
                  </a:lnTo>
                  <a:lnTo>
                    <a:pt x="411479" y="152400"/>
                  </a:lnTo>
                  <a:lnTo>
                    <a:pt x="411479" y="76200"/>
                  </a:lnTo>
                  <a:lnTo>
                    <a:pt x="525779" y="76200"/>
                  </a:lnTo>
                  <a:lnTo>
                    <a:pt x="373379" y="0"/>
                  </a:lnTo>
                  <a:close/>
                </a:path>
                <a:path w="601979" h="228600">
                  <a:moveTo>
                    <a:pt x="373379" y="76200"/>
                  </a:moveTo>
                  <a:lnTo>
                    <a:pt x="0" y="76200"/>
                  </a:lnTo>
                  <a:lnTo>
                    <a:pt x="0" y="152400"/>
                  </a:lnTo>
                  <a:lnTo>
                    <a:pt x="373379" y="152400"/>
                  </a:lnTo>
                  <a:lnTo>
                    <a:pt x="373379" y="76200"/>
                  </a:lnTo>
                  <a:close/>
                </a:path>
                <a:path w="601979" h="228600">
                  <a:moveTo>
                    <a:pt x="525779" y="76200"/>
                  </a:moveTo>
                  <a:lnTo>
                    <a:pt x="411479" y="76200"/>
                  </a:lnTo>
                  <a:lnTo>
                    <a:pt x="411479" y="152400"/>
                  </a:lnTo>
                  <a:lnTo>
                    <a:pt x="525779" y="152400"/>
                  </a:lnTo>
                  <a:lnTo>
                    <a:pt x="601979" y="114300"/>
                  </a:lnTo>
                  <a:lnTo>
                    <a:pt x="525779" y="76200"/>
                  </a:lnTo>
                  <a:close/>
                </a:path>
              </a:pathLst>
            </a:custGeom>
            <a:solidFill>
              <a:srgbClr val="FF0000"/>
            </a:solidFill>
          </p:spPr>
          <p:txBody>
            <a:bodyPr wrap="square" lIns="0" tIns="0" rIns="0" bIns="0" rtlCol="0"/>
            <a:lstStyle/>
            <a:p>
              <a:endParaRPr/>
            </a:p>
          </p:txBody>
        </p:sp>
        <p:sp>
          <p:nvSpPr>
            <p:cNvPr id="15" name="object 15"/>
            <p:cNvSpPr/>
            <p:nvPr/>
          </p:nvSpPr>
          <p:spPr>
            <a:xfrm>
              <a:off x="2426207" y="4126991"/>
              <a:ext cx="2674620" cy="0"/>
            </a:xfrm>
            <a:custGeom>
              <a:avLst/>
              <a:gdLst/>
              <a:ahLst/>
              <a:cxnLst/>
              <a:rect l="l" t="t" r="r" b="b"/>
              <a:pathLst>
                <a:path w="2674620">
                  <a:moveTo>
                    <a:pt x="0" y="0"/>
                  </a:moveTo>
                  <a:lnTo>
                    <a:pt x="2674620" y="0"/>
                  </a:lnTo>
                </a:path>
              </a:pathLst>
            </a:custGeom>
            <a:ln w="76200">
              <a:solidFill>
                <a:srgbClr val="FF0000"/>
              </a:solidFill>
            </a:ln>
          </p:spPr>
          <p:txBody>
            <a:bodyPr wrap="square" lIns="0" tIns="0" rIns="0" bIns="0" rtlCol="0"/>
            <a:lstStyle/>
            <a:p>
              <a:endParaRPr/>
            </a:p>
          </p:txBody>
        </p:sp>
        <p:sp>
          <p:nvSpPr>
            <p:cNvPr id="16" name="object 16"/>
            <p:cNvSpPr/>
            <p:nvPr/>
          </p:nvSpPr>
          <p:spPr>
            <a:xfrm>
              <a:off x="2273808" y="4088891"/>
              <a:ext cx="3382010" cy="952500"/>
            </a:xfrm>
            <a:custGeom>
              <a:avLst/>
              <a:gdLst/>
              <a:ahLst/>
              <a:cxnLst/>
              <a:rect l="l" t="t" r="r" b="b"/>
              <a:pathLst>
                <a:path w="3382010" h="952500">
                  <a:moveTo>
                    <a:pt x="228600" y="262128"/>
                  </a:moveTo>
                  <a:lnTo>
                    <a:pt x="152400" y="262128"/>
                  </a:lnTo>
                  <a:lnTo>
                    <a:pt x="152400" y="0"/>
                  </a:lnTo>
                  <a:lnTo>
                    <a:pt x="76200" y="0"/>
                  </a:lnTo>
                  <a:lnTo>
                    <a:pt x="76200" y="262128"/>
                  </a:lnTo>
                  <a:lnTo>
                    <a:pt x="0" y="262128"/>
                  </a:lnTo>
                  <a:lnTo>
                    <a:pt x="114300" y="490728"/>
                  </a:lnTo>
                  <a:lnTo>
                    <a:pt x="209550" y="300228"/>
                  </a:lnTo>
                  <a:lnTo>
                    <a:pt x="228600" y="262128"/>
                  </a:lnTo>
                  <a:close/>
                </a:path>
                <a:path w="3382010" h="952500">
                  <a:moveTo>
                    <a:pt x="3381756" y="800100"/>
                  </a:moveTo>
                  <a:lnTo>
                    <a:pt x="3160776" y="800100"/>
                  </a:lnTo>
                  <a:lnTo>
                    <a:pt x="3160776" y="723900"/>
                  </a:lnTo>
                  <a:lnTo>
                    <a:pt x="2932176" y="838200"/>
                  </a:lnTo>
                  <a:lnTo>
                    <a:pt x="3160776" y="952500"/>
                  </a:lnTo>
                  <a:lnTo>
                    <a:pt x="3160776" y="876300"/>
                  </a:lnTo>
                  <a:lnTo>
                    <a:pt x="3381756" y="876300"/>
                  </a:lnTo>
                  <a:lnTo>
                    <a:pt x="3381756" y="800100"/>
                  </a:lnTo>
                  <a:close/>
                </a:path>
              </a:pathLst>
            </a:custGeom>
            <a:solidFill>
              <a:srgbClr val="FF0000"/>
            </a:solidFill>
          </p:spPr>
          <p:txBody>
            <a:bodyPr wrap="square" lIns="0" tIns="0" rIns="0" bIns="0" rtlCol="0"/>
            <a:lstStyle/>
            <a:p>
              <a:endParaRPr/>
            </a:p>
          </p:txBody>
        </p:sp>
        <p:sp>
          <p:nvSpPr>
            <p:cNvPr id="17" name="object 17"/>
            <p:cNvSpPr/>
            <p:nvPr/>
          </p:nvSpPr>
          <p:spPr>
            <a:xfrm>
              <a:off x="5138927" y="4088891"/>
              <a:ext cx="0" cy="1854835"/>
            </a:xfrm>
            <a:custGeom>
              <a:avLst/>
              <a:gdLst/>
              <a:ahLst/>
              <a:cxnLst/>
              <a:rect l="l" t="t" r="r" b="b"/>
              <a:pathLst>
                <a:path h="1854835">
                  <a:moveTo>
                    <a:pt x="0" y="1854707"/>
                  </a:moveTo>
                  <a:lnTo>
                    <a:pt x="0" y="0"/>
                  </a:lnTo>
                </a:path>
              </a:pathLst>
            </a:custGeom>
            <a:ln w="76200">
              <a:solidFill>
                <a:srgbClr val="FF0000"/>
              </a:solidFill>
            </a:ln>
          </p:spPr>
          <p:txBody>
            <a:bodyPr wrap="square" lIns="0" tIns="0" rIns="0" bIns="0" rtlCol="0"/>
            <a:lstStyle/>
            <a:p>
              <a:endParaRPr/>
            </a:p>
          </p:txBody>
        </p:sp>
      </p:grpSp>
      <p:sp>
        <p:nvSpPr>
          <p:cNvPr id="18" name="object 18"/>
          <p:cNvSpPr/>
          <p:nvPr/>
        </p:nvSpPr>
        <p:spPr>
          <a:xfrm>
            <a:off x="7199376" y="4038600"/>
            <a:ext cx="1487424" cy="22448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5592" y="483234"/>
            <a:ext cx="6513195" cy="696595"/>
          </a:xfrm>
          <a:prstGeom prst="rect">
            <a:avLst/>
          </a:prstGeom>
        </p:spPr>
        <p:txBody>
          <a:bodyPr vert="horz" wrap="square" lIns="0" tIns="13335" rIns="0" bIns="0" rtlCol="0">
            <a:spAutoFit/>
          </a:bodyPr>
          <a:lstStyle/>
          <a:p>
            <a:pPr marL="12700">
              <a:lnSpc>
                <a:spcPct val="100000"/>
              </a:lnSpc>
              <a:spcBef>
                <a:spcPts val="105"/>
              </a:spcBef>
            </a:pPr>
            <a:r>
              <a:rPr dirty="0"/>
              <a:t>Data </a:t>
            </a:r>
            <a:r>
              <a:rPr spc="-5" dirty="0"/>
              <a:t>Storage and the</a:t>
            </a:r>
            <a:r>
              <a:rPr spc="-65" dirty="0"/>
              <a:t> </a:t>
            </a:r>
            <a:r>
              <a:rPr spc="-5" dirty="0"/>
              <a:t>CPU</a:t>
            </a:r>
          </a:p>
        </p:txBody>
      </p:sp>
      <p:sp>
        <p:nvSpPr>
          <p:cNvPr id="3" name="object 3"/>
          <p:cNvSpPr txBox="1"/>
          <p:nvPr/>
        </p:nvSpPr>
        <p:spPr>
          <a:xfrm>
            <a:off x="535940" y="1444871"/>
            <a:ext cx="5501005" cy="4935220"/>
          </a:xfrm>
          <a:prstGeom prst="rect">
            <a:avLst/>
          </a:prstGeom>
        </p:spPr>
        <p:txBody>
          <a:bodyPr vert="horz" wrap="square" lIns="0" tIns="113664" rIns="0" bIns="0" rtlCol="0">
            <a:spAutoFit/>
          </a:bodyPr>
          <a:lstStyle/>
          <a:p>
            <a:pPr marL="355600" indent="-343535">
              <a:lnSpc>
                <a:spcPct val="100000"/>
              </a:lnSpc>
              <a:spcBef>
                <a:spcPts val="894"/>
              </a:spcBef>
              <a:buChar char="•"/>
              <a:tabLst>
                <a:tab pos="355600" algn="l"/>
                <a:tab pos="356235" algn="l"/>
              </a:tabLst>
            </a:pPr>
            <a:r>
              <a:rPr sz="3200" dirty="0">
                <a:latin typeface="Caladea"/>
                <a:cs typeface="Caladea"/>
              </a:rPr>
              <a:t>Two </a:t>
            </a:r>
            <a:r>
              <a:rPr sz="3200" spc="-5" dirty="0">
                <a:latin typeface="Caladea"/>
                <a:cs typeface="Caladea"/>
              </a:rPr>
              <a:t>types </a:t>
            </a:r>
            <a:r>
              <a:rPr sz="3200" dirty="0">
                <a:latin typeface="Caladea"/>
                <a:cs typeface="Caladea"/>
              </a:rPr>
              <a:t>of</a:t>
            </a:r>
            <a:r>
              <a:rPr sz="3200" spc="-30" dirty="0">
                <a:latin typeface="Caladea"/>
                <a:cs typeface="Caladea"/>
              </a:rPr>
              <a:t> </a:t>
            </a:r>
            <a:r>
              <a:rPr sz="3200" spc="-5" dirty="0">
                <a:latin typeface="Caladea"/>
                <a:cs typeface="Caladea"/>
              </a:rPr>
              <a:t>storage:</a:t>
            </a:r>
            <a:endParaRPr sz="3200" dirty="0">
              <a:latin typeface="Caladea"/>
              <a:cs typeface="Caladea"/>
            </a:endParaRPr>
          </a:p>
          <a:p>
            <a:pPr marL="756285" lvl="1" indent="-287020">
              <a:lnSpc>
                <a:spcPct val="100000"/>
              </a:lnSpc>
              <a:spcBef>
                <a:spcPts val="690"/>
              </a:spcBef>
              <a:buFont typeface="Caladea"/>
              <a:buChar char="–"/>
              <a:tabLst>
                <a:tab pos="756920" algn="l"/>
              </a:tabLst>
            </a:pPr>
            <a:r>
              <a:rPr sz="2800" b="1" spc="-5" dirty="0">
                <a:solidFill>
                  <a:srgbClr val="FF0000"/>
                </a:solidFill>
                <a:latin typeface="Caladea"/>
                <a:cs typeface="Caladea"/>
              </a:rPr>
              <a:t>Primary storage</a:t>
            </a:r>
            <a:r>
              <a:rPr sz="2800" b="1" spc="-20" dirty="0">
                <a:solidFill>
                  <a:srgbClr val="FF0000"/>
                </a:solidFill>
                <a:latin typeface="Caladea"/>
                <a:cs typeface="Caladea"/>
              </a:rPr>
              <a:t> </a:t>
            </a:r>
            <a:r>
              <a:rPr sz="2800" b="1" spc="-10" dirty="0">
                <a:solidFill>
                  <a:srgbClr val="FF0000"/>
                </a:solidFill>
                <a:latin typeface="Caladea"/>
                <a:cs typeface="Caladea"/>
              </a:rPr>
              <a:t>(memory)</a:t>
            </a:r>
            <a:endParaRPr sz="2800" dirty="0">
              <a:latin typeface="Caladea"/>
              <a:cs typeface="Caladea"/>
            </a:endParaRPr>
          </a:p>
          <a:p>
            <a:pPr marL="1155700" lvl="2" indent="-229235">
              <a:lnSpc>
                <a:spcPct val="100000"/>
              </a:lnSpc>
              <a:spcBef>
                <a:spcPts val="590"/>
              </a:spcBef>
              <a:buChar char="•"/>
              <a:tabLst>
                <a:tab pos="1156335" algn="l"/>
              </a:tabLst>
            </a:pPr>
            <a:r>
              <a:rPr sz="2400" spc="-5" dirty="0">
                <a:latin typeface="Caladea"/>
                <a:cs typeface="Caladea"/>
              </a:rPr>
              <a:t>Stores </a:t>
            </a:r>
            <a:r>
              <a:rPr sz="2400" dirty="0">
                <a:latin typeface="Caladea"/>
                <a:cs typeface="Caladea"/>
              </a:rPr>
              <a:t>data </a:t>
            </a:r>
            <a:r>
              <a:rPr sz="2400" spc="-5" dirty="0">
                <a:latin typeface="Caladea"/>
                <a:cs typeface="Caladea"/>
              </a:rPr>
              <a:t>temporarily </a:t>
            </a:r>
            <a:r>
              <a:rPr sz="2400" dirty="0">
                <a:latin typeface="Caladea"/>
                <a:cs typeface="Caladea"/>
              </a:rPr>
              <a:t>/</a:t>
            </a:r>
            <a:r>
              <a:rPr sz="2400" spc="-85" dirty="0">
                <a:latin typeface="Caladea"/>
                <a:cs typeface="Caladea"/>
              </a:rPr>
              <a:t> </a:t>
            </a:r>
            <a:r>
              <a:rPr sz="2400" dirty="0">
                <a:latin typeface="Caladea"/>
                <a:cs typeface="Caladea"/>
              </a:rPr>
              <a:t>volatile</a:t>
            </a:r>
          </a:p>
          <a:p>
            <a:pPr marL="1155700" marR="54610" lvl="2" indent="-228600">
              <a:lnSpc>
                <a:spcPct val="100000"/>
              </a:lnSpc>
              <a:spcBef>
                <a:spcPts val="580"/>
              </a:spcBef>
              <a:buChar char="•"/>
              <a:tabLst>
                <a:tab pos="1156335" algn="l"/>
              </a:tabLst>
            </a:pPr>
            <a:r>
              <a:rPr sz="2400" dirty="0">
                <a:latin typeface="Caladea"/>
                <a:cs typeface="Caladea"/>
              </a:rPr>
              <a:t>CPU refers </a:t>
            </a:r>
            <a:r>
              <a:rPr sz="2400" spc="-5" dirty="0">
                <a:latin typeface="Caladea"/>
                <a:cs typeface="Caladea"/>
              </a:rPr>
              <a:t>to </a:t>
            </a:r>
            <a:r>
              <a:rPr sz="2400" dirty="0">
                <a:latin typeface="Caladea"/>
                <a:cs typeface="Caladea"/>
              </a:rPr>
              <a:t>it </a:t>
            </a:r>
            <a:r>
              <a:rPr sz="2400" spc="-5" dirty="0">
                <a:latin typeface="Caladea"/>
                <a:cs typeface="Caladea"/>
              </a:rPr>
              <a:t>for both</a:t>
            </a:r>
            <a:r>
              <a:rPr sz="2400" spc="-120" dirty="0">
                <a:latin typeface="Caladea"/>
                <a:cs typeface="Caladea"/>
              </a:rPr>
              <a:t> </a:t>
            </a:r>
            <a:r>
              <a:rPr sz="2400" spc="-5" dirty="0">
                <a:latin typeface="Caladea"/>
                <a:cs typeface="Caladea"/>
              </a:rPr>
              <a:t>program  </a:t>
            </a:r>
            <a:r>
              <a:rPr sz="2400" dirty="0">
                <a:latin typeface="Caladea"/>
                <a:cs typeface="Caladea"/>
              </a:rPr>
              <a:t>instructions and</a:t>
            </a:r>
            <a:r>
              <a:rPr sz="2400" spc="-35" dirty="0">
                <a:latin typeface="Caladea"/>
                <a:cs typeface="Caladea"/>
              </a:rPr>
              <a:t> </a:t>
            </a:r>
            <a:r>
              <a:rPr sz="2400" dirty="0">
                <a:latin typeface="Caladea"/>
                <a:cs typeface="Caladea"/>
              </a:rPr>
              <a:t>data</a:t>
            </a:r>
          </a:p>
          <a:p>
            <a:pPr marL="1155700" lvl="2" indent="-229235">
              <a:lnSpc>
                <a:spcPct val="100000"/>
              </a:lnSpc>
              <a:spcBef>
                <a:spcPts val="575"/>
              </a:spcBef>
              <a:buChar char="•"/>
              <a:tabLst>
                <a:tab pos="1156335" algn="l"/>
              </a:tabLst>
            </a:pPr>
            <a:r>
              <a:rPr sz="2400" spc="-5" dirty="0">
                <a:latin typeface="Caladea"/>
                <a:cs typeface="Caladea"/>
              </a:rPr>
              <a:t>Holds input to be processed</a:t>
            </a:r>
            <a:r>
              <a:rPr sz="2400" spc="5" dirty="0">
                <a:latin typeface="Caladea"/>
                <a:cs typeface="Caladea"/>
              </a:rPr>
              <a:t> </a:t>
            </a:r>
            <a:r>
              <a:rPr sz="2400" dirty="0">
                <a:latin typeface="Caladea"/>
                <a:cs typeface="Caladea"/>
              </a:rPr>
              <a:t>or</a:t>
            </a:r>
          </a:p>
          <a:p>
            <a:pPr marL="1155700">
              <a:lnSpc>
                <a:spcPct val="100000"/>
              </a:lnSpc>
            </a:pPr>
            <a:r>
              <a:rPr sz="2400" spc="-5" dirty="0">
                <a:latin typeface="Caladea"/>
                <a:cs typeface="Caladea"/>
              </a:rPr>
              <a:t>holds </a:t>
            </a:r>
            <a:r>
              <a:rPr sz="2400" dirty="0">
                <a:latin typeface="Caladea"/>
                <a:cs typeface="Caladea"/>
              </a:rPr>
              <a:t>results </a:t>
            </a:r>
            <a:r>
              <a:rPr sz="2400" spc="-5" dirty="0">
                <a:latin typeface="Caladea"/>
                <a:cs typeface="Caladea"/>
              </a:rPr>
              <a:t>of processing</a:t>
            </a:r>
            <a:endParaRPr sz="2400" dirty="0">
              <a:latin typeface="Caladea"/>
              <a:cs typeface="Caladea"/>
            </a:endParaRPr>
          </a:p>
          <a:p>
            <a:pPr marL="756285" lvl="1" indent="-287020">
              <a:lnSpc>
                <a:spcPct val="100000"/>
              </a:lnSpc>
              <a:spcBef>
                <a:spcPts val="660"/>
              </a:spcBef>
              <a:buFont typeface="Caladea"/>
              <a:buChar char="–"/>
              <a:tabLst>
                <a:tab pos="756920" algn="l"/>
              </a:tabLst>
            </a:pPr>
            <a:r>
              <a:rPr sz="2800" b="1" spc="-5" dirty="0">
                <a:solidFill>
                  <a:srgbClr val="FF0000"/>
                </a:solidFill>
                <a:latin typeface="Caladea"/>
                <a:cs typeface="Caladea"/>
              </a:rPr>
              <a:t>Secondary storage</a:t>
            </a:r>
            <a:endParaRPr sz="2800" dirty="0">
              <a:latin typeface="Caladea"/>
              <a:cs typeface="Caladea"/>
            </a:endParaRPr>
          </a:p>
          <a:p>
            <a:pPr marL="1155700" lvl="2" indent="-229235">
              <a:lnSpc>
                <a:spcPct val="100000"/>
              </a:lnSpc>
              <a:spcBef>
                <a:spcPts val="590"/>
              </a:spcBef>
              <a:buChar char="•"/>
              <a:tabLst>
                <a:tab pos="1156335" algn="l"/>
              </a:tabLst>
            </a:pPr>
            <a:r>
              <a:rPr sz="2400" spc="-5" dirty="0">
                <a:latin typeface="Caladea"/>
                <a:cs typeface="Caladea"/>
              </a:rPr>
              <a:t>Long-term </a:t>
            </a:r>
            <a:r>
              <a:rPr sz="2400" dirty="0">
                <a:latin typeface="Caladea"/>
                <a:cs typeface="Caladea"/>
              </a:rPr>
              <a:t>storage /</a:t>
            </a:r>
            <a:r>
              <a:rPr sz="2400" spc="-20" dirty="0">
                <a:latin typeface="Caladea"/>
                <a:cs typeface="Caladea"/>
              </a:rPr>
              <a:t> </a:t>
            </a:r>
            <a:r>
              <a:rPr sz="2400" spc="-5" dirty="0">
                <a:latin typeface="Caladea"/>
                <a:cs typeface="Caladea"/>
              </a:rPr>
              <a:t>non-volatile</a:t>
            </a:r>
            <a:endParaRPr sz="2400" dirty="0">
              <a:latin typeface="Caladea"/>
              <a:cs typeface="Caladea"/>
            </a:endParaRPr>
          </a:p>
          <a:p>
            <a:pPr marL="1155700" marR="59055" lvl="2" indent="-228600">
              <a:lnSpc>
                <a:spcPct val="100000"/>
              </a:lnSpc>
              <a:spcBef>
                <a:spcPts val="580"/>
              </a:spcBef>
              <a:buChar char="•"/>
              <a:tabLst>
                <a:tab pos="1156335" algn="l"/>
              </a:tabLst>
            </a:pPr>
            <a:r>
              <a:rPr sz="2400" spc="-5" dirty="0">
                <a:latin typeface="Caladea"/>
                <a:cs typeface="Caladea"/>
              </a:rPr>
              <a:t>Stored on </a:t>
            </a:r>
            <a:r>
              <a:rPr sz="2400" dirty="0">
                <a:latin typeface="Caladea"/>
                <a:cs typeface="Caladea"/>
              </a:rPr>
              <a:t>external </a:t>
            </a:r>
            <a:r>
              <a:rPr sz="2400" spc="-5" dirty="0">
                <a:latin typeface="Caladea"/>
                <a:cs typeface="Caladea"/>
              </a:rPr>
              <a:t>medium, such  as </a:t>
            </a:r>
            <a:r>
              <a:rPr sz="2400" dirty="0">
                <a:latin typeface="Caladea"/>
                <a:cs typeface="Caladea"/>
              </a:rPr>
              <a:t>a </a:t>
            </a:r>
            <a:r>
              <a:rPr sz="2400" spc="-5" dirty="0">
                <a:latin typeface="Caladea"/>
                <a:cs typeface="Caladea"/>
              </a:rPr>
              <a:t>disk</a:t>
            </a:r>
            <a:endParaRPr sz="2400" dirty="0">
              <a:latin typeface="Caladea"/>
              <a:cs typeface="Caladea"/>
            </a:endParaRPr>
          </a:p>
        </p:txBody>
      </p:sp>
      <p:grpSp>
        <p:nvGrpSpPr>
          <p:cNvPr id="4" name="object 4"/>
          <p:cNvGrpSpPr/>
          <p:nvPr/>
        </p:nvGrpSpPr>
        <p:grpSpPr>
          <a:xfrm>
            <a:off x="6467855" y="4791455"/>
            <a:ext cx="1999614" cy="1455420"/>
            <a:chOff x="6467855" y="4791455"/>
            <a:chExt cx="1999614" cy="1455420"/>
          </a:xfrm>
        </p:grpSpPr>
        <p:sp>
          <p:nvSpPr>
            <p:cNvPr id="5" name="object 5"/>
            <p:cNvSpPr/>
            <p:nvPr/>
          </p:nvSpPr>
          <p:spPr>
            <a:xfrm>
              <a:off x="6476999" y="4800599"/>
              <a:ext cx="1981200" cy="143713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472427" y="4796027"/>
              <a:ext cx="1990725" cy="1446530"/>
            </a:xfrm>
            <a:custGeom>
              <a:avLst/>
              <a:gdLst/>
              <a:ahLst/>
              <a:cxnLst/>
              <a:rect l="l" t="t" r="r" b="b"/>
              <a:pathLst>
                <a:path w="1990725" h="1446529">
                  <a:moveTo>
                    <a:pt x="0" y="1446276"/>
                  </a:moveTo>
                  <a:lnTo>
                    <a:pt x="1990344" y="1446276"/>
                  </a:lnTo>
                  <a:lnTo>
                    <a:pt x="1990344" y="0"/>
                  </a:lnTo>
                  <a:lnTo>
                    <a:pt x="0" y="0"/>
                  </a:lnTo>
                  <a:lnTo>
                    <a:pt x="0" y="1446276"/>
                  </a:lnTo>
                  <a:close/>
                </a:path>
              </a:pathLst>
            </a:custGeom>
            <a:ln w="9144">
              <a:solidFill>
                <a:srgbClr val="000000"/>
              </a:solidFill>
            </a:ln>
          </p:spPr>
          <p:txBody>
            <a:bodyPr wrap="square" lIns="0" tIns="0" rIns="0" bIns="0" rtlCol="0"/>
            <a:lstStyle/>
            <a:p>
              <a:endParaRPr/>
            </a:p>
          </p:txBody>
        </p:sp>
      </p:grpSp>
      <p:sp>
        <p:nvSpPr>
          <p:cNvPr id="7" name="object 7"/>
          <p:cNvSpPr/>
          <p:nvPr/>
        </p:nvSpPr>
        <p:spPr>
          <a:xfrm>
            <a:off x="6324600" y="2133600"/>
            <a:ext cx="2209800" cy="1371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3273" y="483234"/>
            <a:ext cx="5533390" cy="696595"/>
          </a:xfrm>
          <a:prstGeom prst="rect">
            <a:avLst/>
          </a:prstGeom>
        </p:spPr>
        <p:txBody>
          <a:bodyPr vert="horz" wrap="square" lIns="0" tIns="13335" rIns="0" bIns="0" rtlCol="0">
            <a:spAutoFit/>
          </a:bodyPr>
          <a:lstStyle/>
          <a:p>
            <a:pPr marL="12700">
              <a:lnSpc>
                <a:spcPct val="100000"/>
              </a:lnSpc>
              <a:spcBef>
                <a:spcPts val="105"/>
              </a:spcBef>
            </a:pPr>
            <a:r>
              <a:rPr spc="-5" dirty="0"/>
              <a:t>The CPU and</a:t>
            </a:r>
            <a:r>
              <a:rPr spc="-55" dirty="0"/>
              <a:t> </a:t>
            </a:r>
            <a:r>
              <a:rPr spc="-5" dirty="0"/>
              <a:t>Memory</a:t>
            </a:r>
          </a:p>
        </p:txBody>
      </p:sp>
      <p:sp>
        <p:nvSpPr>
          <p:cNvPr id="3" name="object 3"/>
          <p:cNvSpPr txBox="1"/>
          <p:nvPr/>
        </p:nvSpPr>
        <p:spPr>
          <a:xfrm>
            <a:off x="535940" y="1537003"/>
            <a:ext cx="7995920" cy="4465955"/>
          </a:xfrm>
          <a:prstGeom prst="rect">
            <a:avLst/>
          </a:prstGeom>
        </p:spPr>
        <p:txBody>
          <a:bodyPr vert="horz" wrap="square" lIns="0" tIns="99695" rIns="0" bIns="0" rtlCol="0">
            <a:spAutoFit/>
          </a:bodyPr>
          <a:lstStyle/>
          <a:p>
            <a:pPr marL="355600" indent="-343535">
              <a:lnSpc>
                <a:spcPct val="100000"/>
              </a:lnSpc>
              <a:spcBef>
                <a:spcPts val="785"/>
              </a:spcBef>
              <a:buChar char="•"/>
              <a:tabLst>
                <a:tab pos="355600" algn="l"/>
                <a:tab pos="356235" algn="l"/>
              </a:tabLst>
            </a:pPr>
            <a:r>
              <a:rPr sz="2800" spc="-5" dirty="0">
                <a:latin typeface="Caladea"/>
                <a:cs typeface="Caladea"/>
              </a:rPr>
              <a:t>CPU cannot process data from disk or input</a:t>
            </a:r>
            <a:r>
              <a:rPr sz="2800" spc="5" dirty="0">
                <a:latin typeface="Caladea"/>
                <a:cs typeface="Caladea"/>
              </a:rPr>
              <a:t> </a:t>
            </a:r>
            <a:r>
              <a:rPr sz="2800" spc="-5" dirty="0">
                <a:latin typeface="Caladea"/>
                <a:cs typeface="Caladea"/>
              </a:rPr>
              <a:t>device</a:t>
            </a:r>
            <a:endParaRPr sz="2800" dirty="0">
              <a:latin typeface="Caladea"/>
              <a:cs typeface="Caladea"/>
            </a:endParaRPr>
          </a:p>
          <a:p>
            <a:pPr marL="756285" lvl="1" indent="-287020">
              <a:lnSpc>
                <a:spcPct val="100000"/>
              </a:lnSpc>
              <a:spcBef>
                <a:spcPts val="590"/>
              </a:spcBef>
              <a:buChar char="–"/>
              <a:tabLst>
                <a:tab pos="756285" algn="l"/>
                <a:tab pos="756920" algn="l"/>
              </a:tabLst>
            </a:pPr>
            <a:r>
              <a:rPr sz="2400" spc="-5" dirty="0">
                <a:latin typeface="Caladea"/>
                <a:cs typeface="Caladea"/>
              </a:rPr>
              <a:t>It must </a:t>
            </a:r>
            <a:r>
              <a:rPr sz="2400" dirty="0">
                <a:latin typeface="Caladea"/>
                <a:cs typeface="Caladea"/>
              </a:rPr>
              <a:t>first reside in</a:t>
            </a:r>
            <a:r>
              <a:rPr sz="2400" spc="-45" dirty="0">
                <a:latin typeface="Caladea"/>
                <a:cs typeface="Caladea"/>
              </a:rPr>
              <a:t> </a:t>
            </a:r>
            <a:r>
              <a:rPr sz="2400" spc="-5" dirty="0">
                <a:latin typeface="Caladea"/>
                <a:cs typeface="Caladea"/>
              </a:rPr>
              <a:t>memory</a:t>
            </a:r>
            <a:endParaRPr sz="2400" dirty="0">
              <a:latin typeface="Caladea"/>
              <a:cs typeface="Caladea"/>
            </a:endParaRPr>
          </a:p>
          <a:p>
            <a:pPr marL="756285" lvl="1" indent="-287020">
              <a:lnSpc>
                <a:spcPct val="100000"/>
              </a:lnSpc>
              <a:spcBef>
                <a:spcPts val="580"/>
              </a:spcBef>
              <a:buChar char="–"/>
              <a:tabLst>
                <a:tab pos="756285" algn="l"/>
                <a:tab pos="756920" algn="l"/>
              </a:tabLst>
            </a:pPr>
            <a:r>
              <a:rPr sz="2400" dirty="0">
                <a:latin typeface="Caladea"/>
                <a:cs typeface="Caladea"/>
              </a:rPr>
              <a:t>Control </a:t>
            </a:r>
            <a:r>
              <a:rPr sz="2400" spc="-5" dirty="0">
                <a:latin typeface="Caladea"/>
                <a:cs typeface="Caladea"/>
              </a:rPr>
              <a:t>unit </a:t>
            </a:r>
            <a:r>
              <a:rPr sz="2400" dirty="0">
                <a:latin typeface="Caladea"/>
                <a:cs typeface="Caladea"/>
              </a:rPr>
              <a:t>retrieves data from </a:t>
            </a:r>
            <a:r>
              <a:rPr sz="2400" spc="-5" dirty="0">
                <a:latin typeface="Caladea"/>
                <a:cs typeface="Caladea"/>
              </a:rPr>
              <a:t>disk and moves </a:t>
            </a:r>
            <a:r>
              <a:rPr sz="2400" dirty="0">
                <a:latin typeface="Caladea"/>
                <a:cs typeface="Caladea"/>
              </a:rPr>
              <a:t>it</a:t>
            </a:r>
            <a:r>
              <a:rPr sz="2400" spc="-55" dirty="0">
                <a:latin typeface="Caladea"/>
                <a:cs typeface="Caladea"/>
              </a:rPr>
              <a:t> </a:t>
            </a:r>
            <a:r>
              <a:rPr sz="2400" spc="-5" dirty="0">
                <a:latin typeface="Caladea"/>
                <a:cs typeface="Caladea"/>
              </a:rPr>
              <a:t>into</a:t>
            </a:r>
            <a:endParaRPr sz="2400" dirty="0">
              <a:latin typeface="Caladea"/>
              <a:cs typeface="Caladea"/>
            </a:endParaRPr>
          </a:p>
          <a:p>
            <a:pPr marL="756285">
              <a:lnSpc>
                <a:spcPct val="100000"/>
              </a:lnSpc>
            </a:pPr>
            <a:r>
              <a:rPr sz="2400" spc="-5" dirty="0">
                <a:latin typeface="Caladea"/>
                <a:cs typeface="Caladea"/>
              </a:rPr>
              <a:t>memory</a:t>
            </a:r>
            <a:endParaRPr sz="2400" dirty="0">
              <a:latin typeface="Caladea"/>
              <a:cs typeface="Caladea"/>
            </a:endParaRPr>
          </a:p>
          <a:p>
            <a:pPr marL="355600" indent="-343535">
              <a:lnSpc>
                <a:spcPct val="100000"/>
              </a:lnSpc>
              <a:spcBef>
                <a:spcPts val="655"/>
              </a:spcBef>
              <a:buChar char="•"/>
              <a:tabLst>
                <a:tab pos="355600" algn="l"/>
                <a:tab pos="356235" algn="l"/>
              </a:tabLst>
            </a:pPr>
            <a:r>
              <a:rPr sz="2800" spc="-5" dirty="0">
                <a:latin typeface="Caladea"/>
                <a:cs typeface="Caladea"/>
              </a:rPr>
              <a:t>Items sent to </a:t>
            </a:r>
            <a:r>
              <a:rPr sz="2800" spc="-10" dirty="0">
                <a:latin typeface="Caladea"/>
                <a:cs typeface="Caladea"/>
              </a:rPr>
              <a:t>ALU </a:t>
            </a:r>
            <a:r>
              <a:rPr sz="2800" spc="-5" dirty="0">
                <a:latin typeface="Caladea"/>
                <a:cs typeface="Caladea"/>
              </a:rPr>
              <a:t>for</a:t>
            </a:r>
            <a:r>
              <a:rPr sz="2800" spc="15" dirty="0">
                <a:latin typeface="Caladea"/>
                <a:cs typeface="Caladea"/>
              </a:rPr>
              <a:t> </a:t>
            </a:r>
            <a:r>
              <a:rPr sz="2800" spc="-5" dirty="0">
                <a:latin typeface="Caladea"/>
                <a:cs typeface="Caladea"/>
              </a:rPr>
              <a:t>processing</a:t>
            </a:r>
            <a:endParaRPr sz="2800" dirty="0">
              <a:latin typeface="Caladea"/>
              <a:cs typeface="Caladea"/>
            </a:endParaRPr>
          </a:p>
          <a:p>
            <a:pPr marL="756285" lvl="1" indent="-287020">
              <a:lnSpc>
                <a:spcPct val="100000"/>
              </a:lnSpc>
              <a:spcBef>
                <a:spcPts val="595"/>
              </a:spcBef>
              <a:buChar char="–"/>
              <a:tabLst>
                <a:tab pos="756285" algn="l"/>
                <a:tab pos="756920" algn="l"/>
              </a:tabLst>
            </a:pPr>
            <a:r>
              <a:rPr sz="2400" dirty="0">
                <a:latin typeface="Caladea"/>
                <a:cs typeface="Caladea"/>
              </a:rPr>
              <a:t>Control </a:t>
            </a:r>
            <a:r>
              <a:rPr sz="2400" spc="-5" dirty="0">
                <a:latin typeface="Caladea"/>
                <a:cs typeface="Caladea"/>
              </a:rPr>
              <a:t>unit sends </a:t>
            </a:r>
            <a:r>
              <a:rPr sz="2400" dirty="0">
                <a:latin typeface="Caladea"/>
                <a:cs typeface="Caladea"/>
              </a:rPr>
              <a:t>items </a:t>
            </a:r>
            <a:r>
              <a:rPr sz="2400" spc="-5" dirty="0">
                <a:latin typeface="Caladea"/>
                <a:cs typeface="Caladea"/>
              </a:rPr>
              <a:t>to ALU, then </a:t>
            </a:r>
            <a:r>
              <a:rPr sz="2400" dirty="0">
                <a:latin typeface="Caladea"/>
                <a:cs typeface="Caladea"/>
              </a:rPr>
              <a:t>sends </a:t>
            </a:r>
            <a:r>
              <a:rPr sz="2400" spc="-5" dirty="0">
                <a:latin typeface="Caladea"/>
                <a:cs typeface="Caladea"/>
              </a:rPr>
              <a:t>back</a:t>
            </a:r>
            <a:r>
              <a:rPr sz="2400" spc="-55" dirty="0">
                <a:latin typeface="Caladea"/>
                <a:cs typeface="Caladea"/>
              </a:rPr>
              <a:t> </a:t>
            </a:r>
            <a:r>
              <a:rPr sz="2400" spc="-5" dirty="0">
                <a:latin typeface="Caladea"/>
                <a:cs typeface="Caladea"/>
              </a:rPr>
              <a:t>to</a:t>
            </a:r>
            <a:endParaRPr sz="2400" dirty="0">
              <a:latin typeface="Caladea"/>
              <a:cs typeface="Caladea"/>
            </a:endParaRPr>
          </a:p>
          <a:p>
            <a:pPr marL="756285">
              <a:lnSpc>
                <a:spcPct val="100000"/>
              </a:lnSpc>
            </a:pPr>
            <a:r>
              <a:rPr sz="2400" spc="-5" dirty="0">
                <a:latin typeface="Caladea"/>
                <a:cs typeface="Caladea"/>
              </a:rPr>
              <a:t>memory after processing</a:t>
            </a:r>
            <a:endParaRPr sz="2400" dirty="0">
              <a:latin typeface="Caladea"/>
              <a:cs typeface="Caladea"/>
            </a:endParaRPr>
          </a:p>
          <a:p>
            <a:pPr marL="355600" marR="5080" indent="-343535">
              <a:lnSpc>
                <a:spcPct val="100000"/>
              </a:lnSpc>
              <a:spcBef>
                <a:spcPts val="655"/>
              </a:spcBef>
              <a:buChar char="•"/>
              <a:tabLst>
                <a:tab pos="355600" algn="l"/>
                <a:tab pos="356235" algn="l"/>
              </a:tabLst>
            </a:pPr>
            <a:r>
              <a:rPr sz="2800" spc="-5" dirty="0">
                <a:latin typeface="Caladea"/>
                <a:cs typeface="Caladea"/>
              </a:rPr>
              <a:t>Data </a:t>
            </a:r>
            <a:r>
              <a:rPr sz="2800" spc="-10" dirty="0">
                <a:latin typeface="Caladea"/>
                <a:cs typeface="Caladea"/>
              </a:rPr>
              <a:t>and </a:t>
            </a:r>
            <a:r>
              <a:rPr sz="2800" spc="-5" dirty="0">
                <a:latin typeface="Caladea"/>
                <a:cs typeface="Caladea"/>
              </a:rPr>
              <a:t>instructions held in memory until sent </a:t>
            </a:r>
            <a:r>
              <a:rPr sz="2800" spc="-10" dirty="0">
                <a:latin typeface="Caladea"/>
                <a:cs typeface="Caladea"/>
              </a:rPr>
              <a:t>to  </a:t>
            </a:r>
            <a:r>
              <a:rPr sz="2800" spc="-5" dirty="0">
                <a:latin typeface="Caladea"/>
                <a:cs typeface="Caladea"/>
              </a:rPr>
              <a:t>an output or storage device or program is shut  down</a:t>
            </a:r>
            <a:endParaRPr sz="2800" dirty="0">
              <a:latin typeface="Caladea"/>
              <a:cs typeface="Calad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35370" y="6369457"/>
            <a:ext cx="2806065" cy="450850"/>
          </a:xfrm>
          <a:prstGeom prst="rect">
            <a:avLst/>
          </a:prstGeom>
        </p:spPr>
        <p:txBody>
          <a:bodyPr vert="horz" wrap="square" lIns="0" tIns="0" rIns="0" bIns="0" rtlCol="0">
            <a:spAutoFit/>
          </a:bodyPr>
          <a:lstStyle/>
          <a:p>
            <a:pPr>
              <a:lnSpc>
                <a:spcPts val="1835"/>
              </a:lnSpc>
            </a:pPr>
            <a:r>
              <a:rPr sz="1600" b="1" spc="-10" dirty="0">
                <a:solidFill>
                  <a:srgbClr val="FFFFFF"/>
                </a:solidFill>
                <a:latin typeface="Caladea"/>
                <a:cs typeface="Caladea"/>
              </a:rPr>
              <a:t>UNIVERSITI </a:t>
            </a:r>
            <a:r>
              <a:rPr sz="1600" b="1" spc="-20" dirty="0">
                <a:solidFill>
                  <a:srgbClr val="FFFFFF"/>
                </a:solidFill>
                <a:latin typeface="Caladea"/>
                <a:cs typeface="Caladea"/>
              </a:rPr>
              <a:t>TENAGA</a:t>
            </a:r>
            <a:r>
              <a:rPr sz="1600" b="1" spc="-5" dirty="0">
                <a:solidFill>
                  <a:srgbClr val="FFFFFF"/>
                </a:solidFill>
                <a:latin typeface="Caladea"/>
                <a:cs typeface="Caladea"/>
              </a:rPr>
              <a:t> </a:t>
            </a:r>
            <a:r>
              <a:rPr sz="1600" b="1" spc="-20" dirty="0">
                <a:solidFill>
                  <a:srgbClr val="FFFFFF"/>
                </a:solidFill>
                <a:latin typeface="Caladea"/>
                <a:cs typeface="Caladea"/>
              </a:rPr>
              <a:t>NASIONA</a:t>
            </a:r>
            <a:endParaRPr sz="1600">
              <a:latin typeface="Caladea"/>
              <a:cs typeface="Caladea"/>
            </a:endParaRPr>
          </a:p>
          <a:p>
            <a:pPr marL="1039494">
              <a:lnSpc>
                <a:spcPts val="1680"/>
              </a:lnSpc>
            </a:pPr>
            <a:r>
              <a:rPr sz="1400" i="1" spc="-10" dirty="0">
                <a:solidFill>
                  <a:srgbClr val="FFFFFF"/>
                </a:solidFill>
                <a:latin typeface="Caladea"/>
                <a:cs typeface="Caladea"/>
              </a:rPr>
              <a:t>“Generates </a:t>
            </a:r>
            <a:r>
              <a:rPr sz="1400" i="1" spc="-5" dirty="0">
                <a:solidFill>
                  <a:srgbClr val="FFFFFF"/>
                </a:solidFill>
                <a:latin typeface="Caladea"/>
                <a:cs typeface="Caladea"/>
              </a:rPr>
              <a:t>Professional</a:t>
            </a:r>
            <a:endParaRPr sz="1400">
              <a:latin typeface="Caladea"/>
              <a:cs typeface="Caladea"/>
            </a:endParaRPr>
          </a:p>
        </p:txBody>
      </p:sp>
      <p:sp>
        <p:nvSpPr>
          <p:cNvPr id="4" name="object 4"/>
          <p:cNvSpPr txBox="1">
            <a:spLocks noGrp="1"/>
          </p:cNvSpPr>
          <p:nvPr>
            <p:ph type="title"/>
          </p:nvPr>
        </p:nvSpPr>
        <p:spPr>
          <a:xfrm>
            <a:off x="1266825" y="483234"/>
            <a:ext cx="6611620" cy="696595"/>
          </a:xfrm>
          <a:prstGeom prst="rect">
            <a:avLst/>
          </a:prstGeom>
        </p:spPr>
        <p:txBody>
          <a:bodyPr vert="horz" wrap="square" lIns="0" tIns="13335" rIns="0" bIns="0" rtlCol="0">
            <a:spAutoFit/>
          </a:bodyPr>
          <a:lstStyle/>
          <a:p>
            <a:pPr marL="12700">
              <a:lnSpc>
                <a:spcPct val="100000"/>
              </a:lnSpc>
              <a:spcBef>
                <a:spcPts val="105"/>
              </a:spcBef>
            </a:pPr>
            <a:r>
              <a:rPr spc="-5" dirty="0"/>
              <a:t>Temporary Storage</a:t>
            </a:r>
            <a:r>
              <a:rPr spc="-80" dirty="0"/>
              <a:t> </a:t>
            </a:r>
            <a:r>
              <a:rPr dirty="0"/>
              <a:t>Areas</a:t>
            </a:r>
          </a:p>
        </p:txBody>
      </p:sp>
      <p:sp>
        <p:nvSpPr>
          <p:cNvPr id="5" name="object 5"/>
          <p:cNvSpPr/>
          <p:nvPr/>
        </p:nvSpPr>
        <p:spPr>
          <a:xfrm>
            <a:off x="228600" y="2057398"/>
            <a:ext cx="4038600" cy="4724400"/>
          </a:xfrm>
          <a:custGeom>
            <a:avLst/>
            <a:gdLst/>
            <a:ahLst/>
            <a:cxnLst/>
            <a:rect l="l" t="t" r="r" b="b"/>
            <a:pathLst>
              <a:path w="4038600" h="4724400">
                <a:moveTo>
                  <a:pt x="0" y="4724400"/>
                </a:moveTo>
                <a:lnTo>
                  <a:pt x="4038600" y="4724400"/>
                </a:lnTo>
                <a:lnTo>
                  <a:pt x="4038600" y="0"/>
                </a:lnTo>
                <a:lnTo>
                  <a:pt x="0" y="0"/>
                </a:lnTo>
                <a:lnTo>
                  <a:pt x="0" y="4724400"/>
                </a:lnTo>
                <a:close/>
              </a:path>
            </a:pathLst>
          </a:custGeom>
          <a:ln w="9144">
            <a:solidFill>
              <a:srgbClr val="000000"/>
            </a:solidFill>
          </a:ln>
        </p:spPr>
        <p:txBody>
          <a:bodyPr wrap="square" lIns="0" tIns="0" rIns="0" bIns="0" rtlCol="0"/>
          <a:lstStyle/>
          <a:p>
            <a:endParaRPr/>
          </a:p>
        </p:txBody>
      </p:sp>
      <p:sp>
        <p:nvSpPr>
          <p:cNvPr id="6" name="object 6"/>
          <p:cNvSpPr txBox="1"/>
          <p:nvPr/>
        </p:nvSpPr>
        <p:spPr>
          <a:xfrm>
            <a:off x="307340" y="2083434"/>
            <a:ext cx="3877945" cy="3575050"/>
          </a:xfrm>
          <a:prstGeom prst="rect">
            <a:avLst/>
          </a:prstGeom>
        </p:spPr>
        <p:txBody>
          <a:bodyPr vert="horz" wrap="square" lIns="0" tIns="12700" rIns="0" bIns="0" rtlCol="0">
            <a:spAutoFit/>
          </a:bodyPr>
          <a:lstStyle/>
          <a:p>
            <a:pPr marL="355600" marR="571500" indent="-342900">
              <a:lnSpc>
                <a:spcPct val="100000"/>
              </a:lnSpc>
              <a:spcBef>
                <a:spcPts val="100"/>
              </a:spcBef>
              <a:buChar char="•"/>
              <a:tabLst>
                <a:tab pos="354965" algn="l"/>
                <a:tab pos="355600" algn="l"/>
              </a:tabLst>
            </a:pPr>
            <a:r>
              <a:rPr sz="2400" spc="-5" dirty="0">
                <a:latin typeface="Caladea"/>
                <a:cs typeface="Caladea"/>
              </a:rPr>
              <a:t>High-speed temporary  </a:t>
            </a:r>
            <a:r>
              <a:rPr sz="2400" dirty="0">
                <a:latin typeface="Caladea"/>
                <a:cs typeface="Caladea"/>
              </a:rPr>
              <a:t>storage</a:t>
            </a:r>
            <a:r>
              <a:rPr sz="2400" spc="-10" dirty="0">
                <a:latin typeface="Caladea"/>
                <a:cs typeface="Caladea"/>
              </a:rPr>
              <a:t> </a:t>
            </a:r>
            <a:r>
              <a:rPr sz="2400" spc="-5" dirty="0">
                <a:latin typeface="Caladea"/>
                <a:cs typeface="Caladea"/>
              </a:rPr>
              <a:t>areas</a:t>
            </a:r>
            <a:endParaRPr sz="2400">
              <a:latin typeface="Caladea"/>
              <a:cs typeface="Caladea"/>
            </a:endParaRPr>
          </a:p>
          <a:p>
            <a:pPr marL="756285" lvl="1" indent="-287020">
              <a:lnSpc>
                <a:spcPct val="100000"/>
              </a:lnSpc>
              <a:spcBef>
                <a:spcPts val="484"/>
              </a:spcBef>
              <a:buFont typeface="Caladea"/>
              <a:buChar char="–"/>
              <a:tabLst>
                <a:tab pos="756285" algn="l"/>
                <a:tab pos="756920" algn="l"/>
              </a:tabLst>
            </a:pPr>
            <a:r>
              <a:rPr sz="2000" b="1" u="heavy" spc="-5" dirty="0">
                <a:solidFill>
                  <a:srgbClr val="FF0000"/>
                </a:solidFill>
                <a:uFill>
                  <a:solidFill>
                    <a:srgbClr val="FF0000"/>
                  </a:solidFill>
                </a:uFill>
                <a:latin typeface="Caladea"/>
                <a:cs typeface="Caladea"/>
              </a:rPr>
              <a:t>located within the</a:t>
            </a:r>
            <a:r>
              <a:rPr sz="2000" b="1" u="heavy" spc="-65" dirty="0">
                <a:solidFill>
                  <a:srgbClr val="FF0000"/>
                </a:solidFill>
                <a:uFill>
                  <a:solidFill>
                    <a:srgbClr val="FF0000"/>
                  </a:solidFill>
                </a:uFill>
                <a:latin typeface="Caladea"/>
                <a:cs typeface="Caladea"/>
              </a:rPr>
              <a:t> </a:t>
            </a:r>
            <a:r>
              <a:rPr sz="2000" b="1" u="heavy" spc="-5" dirty="0">
                <a:solidFill>
                  <a:srgbClr val="FF0000"/>
                </a:solidFill>
                <a:uFill>
                  <a:solidFill>
                    <a:srgbClr val="FF0000"/>
                  </a:solidFill>
                </a:uFill>
                <a:latin typeface="Caladea"/>
                <a:cs typeface="Caladea"/>
              </a:rPr>
              <a:t>CPU</a:t>
            </a:r>
            <a:endParaRPr sz="2000">
              <a:latin typeface="Caladea"/>
              <a:cs typeface="Caladea"/>
            </a:endParaRPr>
          </a:p>
          <a:p>
            <a:pPr marL="355600" marR="365760" indent="-342900">
              <a:lnSpc>
                <a:spcPct val="100000"/>
              </a:lnSpc>
              <a:spcBef>
                <a:spcPts val="570"/>
              </a:spcBef>
              <a:buChar char="•"/>
              <a:tabLst>
                <a:tab pos="354965" algn="l"/>
                <a:tab pos="355600" algn="l"/>
              </a:tabLst>
            </a:pPr>
            <a:r>
              <a:rPr sz="2400" spc="-5" dirty="0">
                <a:latin typeface="Caladea"/>
                <a:cs typeface="Caladea"/>
              </a:rPr>
              <a:t>Work under </a:t>
            </a:r>
            <a:r>
              <a:rPr sz="2400" dirty="0">
                <a:latin typeface="Caladea"/>
                <a:cs typeface="Caladea"/>
              </a:rPr>
              <a:t>direction</a:t>
            </a:r>
            <a:r>
              <a:rPr sz="2400" spc="-75" dirty="0">
                <a:latin typeface="Caladea"/>
                <a:cs typeface="Caladea"/>
              </a:rPr>
              <a:t> </a:t>
            </a:r>
            <a:r>
              <a:rPr sz="2400" spc="-5" dirty="0">
                <a:latin typeface="Caladea"/>
                <a:cs typeface="Caladea"/>
              </a:rPr>
              <a:t>of  </a:t>
            </a:r>
            <a:r>
              <a:rPr sz="2400" dirty="0">
                <a:latin typeface="Caladea"/>
                <a:cs typeface="Caladea"/>
              </a:rPr>
              <a:t>control</a:t>
            </a:r>
            <a:r>
              <a:rPr sz="2400" spc="-25" dirty="0">
                <a:latin typeface="Caladea"/>
                <a:cs typeface="Caladea"/>
              </a:rPr>
              <a:t> </a:t>
            </a:r>
            <a:r>
              <a:rPr sz="2400" spc="-5" dirty="0">
                <a:latin typeface="Caladea"/>
                <a:cs typeface="Caladea"/>
              </a:rPr>
              <a:t>unit</a:t>
            </a:r>
            <a:endParaRPr sz="2400">
              <a:latin typeface="Caladea"/>
              <a:cs typeface="Caladea"/>
            </a:endParaRPr>
          </a:p>
          <a:p>
            <a:pPr marL="756285" marR="340360" lvl="1" indent="-287020">
              <a:lnSpc>
                <a:spcPct val="100000"/>
              </a:lnSpc>
              <a:spcBef>
                <a:spcPts val="490"/>
              </a:spcBef>
              <a:buChar char="–"/>
              <a:tabLst>
                <a:tab pos="756285" algn="l"/>
                <a:tab pos="756920" algn="l"/>
              </a:tabLst>
            </a:pPr>
            <a:r>
              <a:rPr sz="2000" dirty="0">
                <a:latin typeface="Caladea"/>
                <a:cs typeface="Caladea"/>
              </a:rPr>
              <a:t>Accept, hold, and</a:t>
            </a:r>
            <a:r>
              <a:rPr sz="2000" spc="-105" dirty="0">
                <a:latin typeface="Caladea"/>
                <a:cs typeface="Caladea"/>
              </a:rPr>
              <a:t> </a:t>
            </a:r>
            <a:r>
              <a:rPr sz="2000" dirty="0">
                <a:latin typeface="Caladea"/>
                <a:cs typeface="Caladea"/>
              </a:rPr>
              <a:t>transfer  instructions or</a:t>
            </a:r>
            <a:r>
              <a:rPr sz="2000" spc="-65" dirty="0">
                <a:latin typeface="Caladea"/>
                <a:cs typeface="Caladea"/>
              </a:rPr>
              <a:t> </a:t>
            </a:r>
            <a:r>
              <a:rPr sz="2000" dirty="0">
                <a:latin typeface="Caladea"/>
                <a:cs typeface="Caladea"/>
              </a:rPr>
              <a:t>data</a:t>
            </a:r>
            <a:endParaRPr sz="2000">
              <a:latin typeface="Caladea"/>
              <a:cs typeface="Caladea"/>
            </a:endParaRPr>
          </a:p>
          <a:p>
            <a:pPr marL="756285" marR="5080" lvl="1" indent="-287020">
              <a:lnSpc>
                <a:spcPct val="100000"/>
              </a:lnSpc>
              <a:spcBef>
                <a:spcPts val="480"/>
              </a:spcBef>
              <a:buChar char="–"/>
              <a:tabLst>
                <a:tab pos="756285" algn="l"/>
                <a:tab pos="756920" algn="l"/>
              </a:tabLst>
            </a:pPr>
            <a:r>
              <a:rPr sz="2000" spc="-5" dirty="0">
                <a:latin typeface="Caladea"/>
                <a:cs typeface="Caladea"/>
              </a:rPr>
              <a:t>Keep </a:t>
            </a:r>
            <a:r>
              <a:rPr sz="2000" dirty="0">
                <a:latin typeface="Caladea"/>
                <a:cs typeface="Caladea"/>
              </a:rPr>
              <a:t>track of </a:t>
            </a:r>
            <a:r>
              <a:rPr sz="2000" spc="-5" dirty="0">
                <a:latin typeface="Caladea"/>
                <a:cs typeface="Caladea"/>
              </a:rPr>
              <a:t>where </a:t>
            </a:r>
            <a:r>
              <a:rPr sz="2000" dirty="0">
                <a:latin typeface="Caladea"/>
                <a:cs typeface="Caladea"/>
              </a:rPr>
              <a:t>the</a:t>
            </a:r>
            <a:r>
              <a:rPr sz="2000" spc="-125" dirty="0">
                <a:latin typeface="Caladea"/>
                <a:cs typeface="Caladea"/>
              </a:rPr>
              <a:t> </a:t>
            </a:r>
            <a:r>
              <a:rPr sz="2000" spc="-5" dirty="0">
                <a:latin typeface="Caladea"/>
                <a:cs typeface="Caladea"/>
              </a:rPr>
              <a:t>next  </a:t>
            </a:r>
            <a:r>
              <a:rPr sz="2000" dirty="0">
                <a:latin typeface="Caladea"/>
                <a:cs typeface="Caladea"/>
              </a:rPr>
              <a:t>instruction to </a:t>
            </a:r>
            <a:r>
              <a:rPr sz="2000" spc="-5" dirty="0">
                <a:latin typeface="Caladea"/>
                <a:cs typeface="Caladea"/>
              </a:rPr>
              <a:t>be </a:t>
            </a:r>
            <a:r>
              <a:rPr sz="2000" dirty="0">
                <a:latin typeface="Caladea"/>
                <a:cs typeface="Caladea"/>
              </a:rPr>
              <a:t>executed  or </a:t>
            </a:r>
            <a:r>
              <a:rPr sz="2000" spc="-5" dirty="0">
                <a:latin typeface="Caladea"/>
                <a:cs typeface="Caladea"/>
              </a:rPr>
              <a:t>needed </a:t>
            </a:r>
            <a:r>
              <a:rPr sz="2000" dirty="0">
                <a:latin typeface="Caladea"/>
                <a:cs typeface="Caladea"/>
              </a:rPr>
              <a:t>data is</a:t>
            </a:r>
            <a:r>
              <a:rPr sz="2000" spc="-60" dirty="0">
                <a:latin typeface="Caladea"/>
                <a:cs typeface="Caladea"/>
              </a:rPr>
              <a:t> </a:t>
            </a:r>
            <a:r>
              <a:rPr sz="2000" dirty="0">
                <a:latin typeface="Caladea"/>
                <a:cs typeface="Caladea"/>
              </a:rPr>
              <a:t>stored</a:t>
            </a:r>
            <a:endParaRPr sz="2000">
              <a:latin typeface="Caladea"/>
              <a:cs typeface="Caladea"/>
            </a:endParaRPr>
          </a:p>
        </p:txBody>
      </p:sp>
      <p:grpSp>
        <p:nvGrpSpPr>
          <p:cNvPr id="7" name="object 7"/>
          <p:cNvGrpSpPr/>
          <p:nvPr/>
        </p:nvGrpSpPr>
        <p:grpSpPr>
          <a:xfrm>
            <a:off x="4719637" y="2052636"/>
            <a:ext cx="4200525" cy="4733925"/>
            <a:chOff x="4719637" y="2052636"/>
            <a:chExt cx="4200525" cy="4733925"/>
          </a:xfrm>
        </p:grpSpPr>
        <p:sp>
          <p:nvSpPr>
            <p:cNvPr id="8" name="object 8"/>
            <p:cNvSpPr/>
            <p:nvPr/>
          </p:nvSpPr>
          <p:spPr>
            <a:xfrm>
              <a:off x="4724400" y="2057398"/>
              <a:ext cx="4191000" cy="4724400"/>
            </a:xfrm>
            <a:custGeom>
              <a:avLst/>
              <a:gdLst/>
              <a:ahLst/>
              <a:cxnLst/>
              <a:rect l="l" t="t" r="r" b="b"/>
              <a:pathLst>
                <a:path w="4191000" h="4724400">
                  <a:moveTo>
                    <a:pt x="4191000" y="0"/>
                  </a:moveTo>
                  <a:lnTo>
                    <a:pt x="0" y="0"/>
                  </a:lnTo>
                  <a:lnTo>
                    <a:pt x="0" y="4724400"/>
                  </a:lnTo>
                  <a:lnTo>
                    <a:pt x="4191000" y="4724400"/>
                  </a:lnTo>
                  <a:lnTo>
                    <a:pt x="4191000" y="0"/>
                  </a:lnTo>
                  <a:close/>
                </a:path>
              </a:pathLst>
            </a:custGeom>
            <a:solidFill>
              <a:srgbClr val="FFFFFF"/>
            </a:solidFill>
          </p:spPr>
          <p:txBody>
            <a:bodyPr wrap="square" lIns="0" tIns="0" rIns="0" bIns="0" rtlCol="0"/>
            <a:lstStyle/>
            <a:p>
              <a:endParaRPr/>
            </a:p>
          </p:txBody>
        </p:sp>
        <p:sp>
          <p:nvSpPr>
            <p:cNvPr id="9" name="object 9"/>
            <p:cNvSpPr/>
            <p:nvPr/>
          </p:nvSpPr>
          <p:spPr>
            <a:xfrm>
              <a:off x="4724400" y="2057398"/>
              <a:ext cx="4191000" cy="4724400"/>
            </a:xfrm>
            <a:custGeom>
              <a:avLst/>
              <a:gdLst/>
              <a:ahLst/>
              <a:cxnLst/>
              <a:rect l="l" t="t" r="r" b="b"/>
              <a:pathLst>
                <a:path w="4191000" h="4724400">
                  <a:moveTo>
                    <a:pt x="0" y="4724400"/>
                  </a:moveTo>
                  <a:lnTo>
                    <a:pt x="4191000" y="4724400"/>
                  </a:lnTo>
                  <a:lnTo>
                    <a:pt x="4191000" y="0"/>
                  </a:lnTo>
                  <a:lnTo>
                    <a:pt x="0" y="0"/>
                  </a:lnTo>
                  <a:lnTo>
                    <a:pt x="0" y="4724400"/>
                  </a:lnTo>
                  <a:close/>
                </a:path>
              </a:pathLst>
            </a:custGeom>
            <a:ln w="9144">
              <a:solidFill>
                <a:srgbClr val="000000"/>
              </a:solidFill>
            </a:ln>
          </p:spPr>
          <p:txBody>
            <a:bodyPr wrap="square" lIns="0" tIns="0" rIns="0" bIns="0" rtlCol="0"/>
            <a:lstStyle/>
            <a:p>
              <a:endParaRPr/>
            </a:p>
          </p:txBody>
        </p:sp>
      </p:grpSp>
      <p:sp>
        <p:nvSpPr>
          <p:cNvPr id="10" name="object 10"/>
          <p:cNvSpPr txBox="1"/>
          <p:nvPr/>
        </p:nvSpPr>
        <p:spPr>
          <a:xfrm>
            <a:off x="4804028" y="2083434"/>
            <a:ext cx="3954145" cy="3769360"/>
          </a:xfrm>
          <a:prstGeom prst="rect">
            <a:avLst/>
          </a:prstGeom>
        </p:spPr>
        <p:txBody>
          <a:bodyPr vert="horz" wrap="square" lIns="0" tIns="12700" rIns="0" bIns="0" rtlCol="0">
            <a:spAutoFit/>
          </a:bodyPr>
          <a:lstStyle/>
          <a:p>
            <a:pPr marL="355600" marR="514984" indent="-342900">
              <a:lnSpc>
                <a:spcPct val="100000"/>
              </a:lnSpc>
              <a:spcBef>
                <a:spcPts val="100"/>
              </a:spcBef>
              <a:buChar char="•"/>
              <a:tabLst>
                <a:tab pos="354965" algn="l"/>
                <a:tab pos="355600" algn="l"/>
              </a:tabLst>
            </a:pPr>
            <a:r>
              <a:rPr sz="2400" spc="-5" dirty="0">
                <a:latin typeface="Caladea"/>
                <a:cs typeface="Caladea"/>
              </a:rPr>
              <a:t>Also known as primary  </a:t>
            </a:r>
            <a:r>
              <a:rPr sz="2400" dirty="0">
                <a:latin typeface="Caladea"/>
                <a:cs typeface="Caladea"/>
              </a:rPr>
              <a:t>storage / </a:t>
            </a:r>
            <a:r>
              <a:rPr sz="2400" spc="-5" dirty="0">
                <a:latin typeface="Caladea"/>
                <a:cs typeface="Caladea"/>
              </a:rPr>
              <a:t>main</a:t>
            </a:r>
            <a:r>
              <a:rPr sz="2400" spc="-85" dirty="0">
                <a:latin typeface="Caladea"/>
                <a:cs typeface="Caladea"/>
              </a:rPr>
              <a:t> </a:t>
            </a:r>
            <a:r>
              <a:rPr sz="2400" spc="-5" dirty="0">
                <a:latin typeface="Caladea"/>
                <a:cs typeface="Caladea"/>
              </a:rPr>
              <a:t>memory</a:t>
            </a:r>
            <a:endParaRPr sz="2400" dirty="0">
              <a:latin typeface="Caladea"/>
              <a:cs typeface="Caladea"/>
            </a:endParaRPr>
          </a:p>
          <a:p>
            <a:pPr marL="756285" marR="149225" lvl="1" indent="-287020">
              <a:lnSpc>
                <a:spcPct val="100000"/>
              </a:lnSpc>
              <a:spcBef>
                <a:spcPts val="484"/>
              </a:spcBef>
              <a:buChar char="–"/>
              <a:tabLst>
                <a:tab pos="756285" algn="l"/>
                <a:tab pos="756920" algn="l"/>
              </a:tabLst>
            </a:pPr>
            <a:r>
              <a:rPr sz="2000" dirty="0">
                <a:latin typeface="Caladea"/>
                <a:cs typeface="Caladea"/>
              </a:rPr>
              <a:t>Often expressed as</a:t>
            </a:r>
            <a:r>
              <a:rPr sz="2000" spc="-125" dirty="0">
                <a:latin typeface="Caladea"/>
                <a:cs typeface="Caladea"/>
              </a:rPr>
              <a:t> </a:t>
            </a:r>
            <a:r>
              <a:rPr sz="2000" dirty="0">
                <a:latin typeface="Caladea"/>
                <a:cs typeface="Caladea"/>
              </a:rPr>
              <a:t>random-  access </a:t>
            </a:r>
            <a:r>
              <a:rPr sz="2000" spc="-5" dirty="0">
                <a:latin typeface="Caladea"/>
                <a:cs typeface="Caladea"/>
              </a:rPr>
              <a:t>memory</a:t>
            </a:r>
            <a:r>
              <a:rPr sz="2000" spc="-50" dirty="0">
                <a:latin typeface="Caladea"/>
                <a:cs typeface="Caladea"/>
              </a:rPr>
              <a:t> </a:t>
            </a:r>
            <a:r>
              <a:rPr sz="2000" dirty="0">
                <a:latin typeface="Caladea"/>
                <a:cs typeface="Caladea"/>
              </a:rPr>
              <a:t>(</a:t>
            </a:r>
            <a:r>
              <a:rPr sz="2000" b="1" dirty="0">
                <a:solidFill>
                  <a:srgbClr val="FF0000"/>
                </a:solidFill>
                <a:latin typeface="Caladea"/>
                <a:cs typeface="Caladea"/>
              </a:rPr>
              <a:t>RAM</a:t>
            </a:r>
            <a:r>
              <a:rPr sz="2000" dirty="0">
                <a:latin typeface="Caladea"/>
                <a:cs typeface="Caladea"/>
              </a:rPr>
              <a:t>)</a:t>
            </a:r>
          </a:p>
          <a:p>
            <a:pPr marL="756285" lvl="1" indent="-287020">
              <a:lnSpc>
                <a:spcPct val="100000"/>
              </a:lnSpc>
              <a:spcBef>
                <a:spcPts val="480"/>
              </a:spcBef>
              <a:buFont typeface="Caladea"/>
              <a:buChar char="–"/>
              <a:tabLst>
                <a:tab pos="756285" algn="l"/>
                <a:tab pos="756920" algn="l"/>
              </a:tabLst>
            </a:pPr>
            <a:r>
              <a:rPr sz="2000" b="1" u="heavy" spc="-5" dirty="0">
                <a:solidFill>
                  <a:srgbClr val="FF0000"/>
                </a:solidFill>
                <a:uFill>
                  <a:solidFill>
                    <a:srgbClr val="FF0000"/>
                  </a:solidFill>
                </a:uFill>
                <a:latin typeface="Caladea"/>
                <a:cs typeface="Caladea"/>
              </a:rPr>
              <a:t>Not part of the</a:t>
            </a:r>
            <a:r>
              <a:rPr sz="2000" b="1" u="heavy" spc="-40" dirty="0">
                <a:solidFill>
                  <a:srgbClr val="FF0000"/>
                </a:solidFill>
                <a:uFill>
                  <a:solidFill>
                    <a:srgbClr val="FF0000"/>
                  </a:solidFill>
                </a:uFill>
                <a:latin typeface="Caladea"/>
                <a:cs typeface="Caladea"/>
              </a:rPr>
              <a:t> </a:t>
            </a:r>
            <a:r>
              <a:rPr sz="2000" b="1" u="heavy" spc="-5" dirty="0">
                <a:solidFill>
                  <a:srgbClr val="FF0000"/>
                </a:solidFill>
                <a:uFill>
                  <a:solidFill>
                    <a:srgbClr val="FF0000"/>
                  </a:solidFill>
                </a:uFill>
                <a:latin typeface="Caladea"/>
                <a:cs typeface="Caladea"/>
              </a:rPr>
              <a:t>CPU</a:t>
            </a:r>
            <a:endParaRPr sz="2000" dirty="0">
              <a:latin typeface="Caladea"/>
              <a:cs typeface="Caladea"/>
            </a:endParaRPr>
          </a:p>
          <a:p>
            <a:pPr marL="355600" indent="-342900">
              <a:lnSpc>
                <a:spcPct val="100000"/>
              </a:lnSpc>
              <a:spcBef>
                <a:spcPts val="570"/>
              </a:spcBef>
              <a:buChar char="•"/>
              <a:tabLst>
                <a:tab pos="354965" algn="l"/>
                <a:tab pos="355600" algn="l"/>
              </a:tabLst>
            </a:pPr>
            <a:r>
              <a:rPr sz="2400" spc="-5" dirty="0">
                <a:latin typeface="Caladea"/>
                <a:cs typeface="Caladea"/>
              </a:rPr>
              <a:t>Holds </a:t>
            </a:r>
            <a:r>
              <a:rPr sz="2400" dirty="0">
                <a:latin typeface="Caladea"/>
                <a:cs typeface="Caladea"/>
              </a:rPr>
              <a:t>data </a:t>
            </a:r>
            <a:r>
              <a:rPr sz="2400" spc="-5" dirty="0">
                <a:latin typeface="Caladea"/>
                <a:cs typeface="Caladea"/>
              </a:rPr>
              <a:t>and</a:t>
            </a:r>
            <a:r>
              <a:rPr sz="2400" spc="-30" dirty="0">
                <a:latin typeface="Caladea"/>
                <a:cs typeface="Caladea"/>
              </a:rPr>
              <a:t> </a:t>
            </a:r>
            <a:r>
              <a:rPr sz="2400" spc="-5" dirty="0">
                <a:latin typeface="Caladea"/>
                <a:cs typeface="Caladea"/>
              </a:rPr>
              <a:t>instructions</a:t>
            </a:r>
            <a:endParaRPr sz="2400" dirty="0">
              <a:latin typeface="Caladea"/>
              <a:cs typeface="Caladea"/>
            </a:endParaRPr>
          </a:p>
          <a:p>
            <a:pPr marL="355600">
              <a:lnSpc>
                <a:spcPct val="100000"/>
              </a:lnSpc>
              <a:spcBef>
                <a:spcPts val="5"/>
              </a:spcBef>
            </a:pPr>
            <a:r>
              <a:rPr sz="2400" spc="-5" dirty="0">
                <a:latin typeface="Caladea"/>
                <a:cs typeface="Caladea"/>
              </a:rPr>
              <a:t>for</a:t>
            </a:r>
            <a:r>
              <a:rPr sz="2400" spc="-15" dirty="0">
                <a:latin typeface="Caladea"/>
                <a:cs typeface="Caladea"/>
              </a:rPr>
              <a:t> </a:t>
            </a:r>
            <a:r>
              <a:rPr sz="2400" spc="-5" dirty="0">
                <a:latin typeface="Caladea"/>
                <a:cs typeface="Caladea"/>
              </a:rPr>
              <a:t>processing</a:t>
            </a:r>
            <a:endParaRPr sz="2400" dirty="0">
              <a:latin typeface="Caladea"/>
              <a:cs typeface="Caladea"/>
            </a:endParaRPr>
          </a:p>
          <a:p>
            <a:pPr marL="355600" marR="163830" indent="-342900">
              <a:lnSpc>
                <a:spcPct val="100000"/>
              </a:lnSpc>
              <a:spcBef>
                <a:spcPts val="575"/>
              </a:spcBef>
              <a:buChar char="•"/>
              <a:tabLst>
                <a:tab pos="354965" algn="l"/>
                <a:tab pos="355600" algn="l"/>
              </a:tabLst>
            </a:pPr>
            <a:r>
              <a:rPr sz="2400" spc="-5" dirty="0">
                <a:latin typeface="Caladea"/>
                <a:cs typeface="Caladea"/>
              </a:rPr>
              <a:t>Stores </a:t>
            </a:r>
            <a:r>
              <a:rPr sz="2400" dirty="0">
                <a:latin typeface="Caladea"/>
                <a:cs typeface="Caladea"/>
              </a:rPr>
              <a:t>information only</a:t>
            </a:r>
            <a:r>
              <a:rPr sz="2400" spc="-120" dirty="0">
                <a:latin typeface="Caladea"/>
                <a:cs typeface="Caladea"/>
              </a:rPr>
              <a:t> </a:t>
            </a:r>
            <a:r>
              <a:rPr sz="2400" spc="-5" dirty="0">
                <a:latin typeface="Caladea"/>
                <a:cs typeface="Caladea"/>
              </a:rPr>
              <a:t>as  long as the program </a:t>
            </a:r>
            <a:r>
              <a:rPr sz="2400" dirty="0">
                <a:latin typeface="Caladea"/>
                <a:cs typeface="Caladea"/>
              </a:rPr>
              <a:t>is in  operation</a:t>
            </a:r>
          </a:p>
        </p:txBody>
      </p:sp>
      <p:grpSp>
        <p:nvGrpSpPr>
          <p:cNvPr id="11" name="object 11"/>
          <p:cNvGrpSpPr/>
          <p:nvPr/>
        </p:nvGrpSpPr>
        <p:grpSpPr>
          <a:xfrm>
            <a:off x="4719828" y="1524000"/>
            <a:ext cx="4200525" cy="538480"/>
            <a:chOff x="4719828" y="1524000"/>
            <a:chExt cx="4200525" cy="538480"/>
          </a:xfrm>
        </p:grpSpPr>
        <p:sp>
          <p:nvSpPr>
            <p:cNvPr id="12" name="object 12"/>
            <p:cNvSpPr/>
            <p:nvPr/>
          </p:nvSpPr>
          <p:spPr>
            <a:xfrm>
              <a:off x="4724400" y="1528572"/>
              <a:ext cx="4191000" cy="528955"/>
            </a:xfrm>
            <a:custGeom>
              <a:avLst/>
              <a:gdLst/>
              <a:ahLst/>
              <a:cxnLst/>
              <a:rect l="l" t="t" r="r" b="b"/>
              <a:pathLst>
                <a:path w="4191000" h="528955">
                  <a:moveTo>
                    <a:pt x="4191000" y="0"/>
                  </a:moveTo>
                  <a:lnTo>
                    <a:pt x="0" y="0"/>
                  </a:lnTo>
                  <a:lnTo>
                    <a:pt x="0" y="528827"/>
                  </a:lnTo>
                  <a:lnTo>
                    <a:pt x="4191000" y="528827"/>
                  </a:lnTo>
                  <a:lnTo>
                    <a:pt x="4191000" y="0"/>
                  </a:lnTo>
                  <a:close/>
                </a:path>
              </a:pathLst>
            </a:custGeom>
            <a:solidFill>
              <a:srgbClr val="66CCFF"/>
            </a:solidFill>
          </p:spPr>
          <p:txBody>
            <a:bodyPr wrap="square" lIns="0" tIns="0" rIns="0" bIns="0" rtlCol="0"/>
            <a:lstStyle/>
            <a:p>
              <a:endParaRPr dirty="0"/>
            </a:p>
          </p:txBody>
        </p:sp>
        <p:sp>
          <p:nvSpPr>
            <p:cNvPr id="13" name="object 13"/>
            <p:cNvSpPr/>
            <p:nvPr/>
          </p:nvSpPr>
          <p:spPr>
            <a:xfrm>
              <a:off x="4724400" y="1528572"/>
              <a:ext cx="4191000" cy="528955"/>
            </a:xfrm>
            <a:custGeom>
              <a:avLst/>
              <a:gdLst/>
              <a:ahLst/>
              <a:cxnLst/>
              <a:rect l="l" t="t" r="r" b="b"/>
              <a:pathLst>
                <a:path w="4191000" h="528955">
                  <a:moveTo>
                    <a:pt x="0" y="528827"/>
                  </a:moveTo>
                  <a:lnTo>
                    <a:pt x="4191000" y="528827"/>
                  </a:lnTo>
                  <a:lnTo>
                    <a:pt x="4191000" y="0"/>
                  </a:lnTo>
                  <a:lnTo>
                    <a:pt x="0" y="0"/>
                  </a:lnTo>
                  <a:lnTo>
                    <a:pt x="0" y="528827"/>
                  </a:lnTo>
                  <a:close/>
                </a:path>
              </a:pathLst>
            </a:custGeom>
            <a:ln w="9144">
              <a:solidFill>
                <a:srgbClr val="000000"/>
              </a:solidFill>
            </a:ln>
          </p:spPr>
          <p:txBody>
            <a:bodyPr wrap="square" lIns="0" tIns="0" rIns="0" bIns="0" rtlCol="0"/>
            <a:lstStyle/>
            <a:p>
              <a:endParaRPr/>
            </a:p>
          </p:txBody>
        </p:sp>
      </p:grpSp>
      <p:sp>
        <p:nvSpPr>
          <p:cNvPr id="14" name="object 14"/>
          <p:cNvSpPr txBox="1"/>
          <p:nvPr/>
        </p:nvSpPr>
        <p:spPr>
          <a:xfrm>
            <a:off x="6127750" y="1552778"/>
            <a:ext cx="1386205" cy="452120"/>
          </a:xfrm>
          <a:prstGeom prst="rect">
            <a:avLst/>
          </a:prstGeom>
        </p:spPr>
        <p:txBody>
          <a:bodyPr vert="horz" wrap="square" lIns="0" tIns="12065" rIns="0" bIns="0" rtlCol="0">
            <a:spAutoFit/>
          </a:bodyPr>
          <a:lstStyle/>
          <a:p>
            <a:pPr marL="12700">
              <a:lnSpc>
                <a:spcPct val="100000"/>
              </a:lnSpc>
              <a:spcBef>
                <a:spcPts val="95"/>
              </a:spcBef>
            </a:pPr>
            <a:r>
              <a:rPr sz="2800" b="1" spc="-10" dirty="0">
                <a:latin typeface="Caladea"/>
                <a:cs typeface="Caladea"/>
              </a:rPr>
              <a:t>Memory</a:t>
            </a:r>
            <a:endParaRPr sz="2800">
              <a:latin typeface="Caladea"/>
              <a:cs typeface="Caladea"/>
            </a:endParaRPr>
          </a:p>
        </p:txBody>
      </p:sp>
      <p:grpSp>
        <p:nvGrpSpPr>
          <p:cNvPr id="15" name="object 15"/>
          <p:cNvGrpSpPr/>
          <p:nvPr/>
        </p:nvGrpSpPr>
        <p:grpSpPr>
          <a:xfrm>
            <a:off x="224027" y="1556003"/>
            <a:ext cx="4048125" cy="538480"/>
            <a:chOff x="224027" y="1556003"/>
            <a:chExt cx="4048125" cy="538480"/>
          </a:xfrm>
        </p:grpSpPr>
        <p:sp>
          <p:nvSpPr>
            <p:cNvPr id="16" name="object 16"/>
            <p:cNvSpPr/>
            <p:nvPr/>
          </p:nvSpPr>
          <p:spPr>
            <a:xfrm>
              <a:off x="228599" y="1560575"/>
              <a:ext cx="4038600" cy="528955"/>
            </a:xfrm>
            <a:custGeom>
              <a:avLst/>
              <a:gdLst/>
              <a:ahLst/>
              <a:cxnLst/>
              <a:rect l="l" t="t" r="r" b="b"/>
              <a:pathLst>
                <a:path w="4038600" h="528955">
                  <a:moveTo>
                    <a:pt x="4038600" y="0"/>
                  </a:moveTo>
                  <a:lnTo>
                    <a:pt x="0" y="0"/>
                  </a:lnTo>
                  <a:lnTo>
                    <a:pt x="0" y="528827"/>
                  </a:lnTo>
                  <a:lnTo>
                    <a:pt x="4038600" y="528827"/>
                  </a:lnTo>
                  <a:lnTo>
                    <a:pt x="4038600" y="0"/>
                  </a:lnTo>
                  <a:close/>
                </a:path>
              </a:pathLst>
            </a:custGeom>
            <a:solidFill>
              <a:srgbClr val="99CC00"/>
            </a:solidFill>
          </p:spPr>
          <p:txBody>
            <a:bodyPr wrap="square" lIns="0" tIns="0" rIns="0" bIns="0" rtlCol="0"/>
            <a:lstStyle/>
            <a:p>
              <a:endParaRPr/>
            </a:p>
          </p:txBody>
        </p:sp>
        <p:sp>
          <p:nvSpPr>
            <p:cNvPr id="17" name="object 17"/>
            <p:cNvSpPr/>
            <p:nvPr/>
          </p:nvSpPr>
          <p:spPr>
            <a:xfrm>
              <a:off x="228599" y="1560575"/>
              <a:ext cx="4038600" cy="528955"/>
            </a:xfrm>
            <a:custGeom>
              <a:avLst/>
              <a:gdLst/>
              <a:ahLst/>
              <a:cxnLst/>
              <a:rect l="l" t="t" r="r" b="b"/>
              <a:pathLst>
                <a:path w="4038600" h="528955">
                  <a:moveTo>
                    <a:pt x="0" y="528827"/>
                  </a:moveTo>
                  <a:lnTo>
                    <a:pt x="4038600" y="528827"/>
                  </a:lnTo>
                  <a:lnTo>
                    <a:pt x="4038600" y="0"/>
                  </a:lnTo>
                  <a:lnTo>
                    <a:pt x="0" y="0"/>
                  </a:lnTo>
                  <a:lnTo>
                    <a:pt x="0" y="528827"/>
                  </a:lnTo>
                  <a:close/>
                </a:path>
              </a:pathLst>
            </a:custGeom>
            <a:ln w="9144">
              <a:solidFill>
                <a:srgbClr val="000000"/>
              </a:solidFill>
            </a:ln>
          </p:spPr>
          <p:txBody>
            <a:bodyPr wrap="square" lIns="0" tIns="0" rIns="0" bIns="0" rtlCol="0"/>
            <a:lstStyle/>
            <a:p>
              <a:endParaRPr/>
            </a:p>
          </p:txBody>
        </p:sp>
      </p:grpSp>
      <p:sp>
        <p:nvSpPr>
          <p:cNvPr id="18" name="object 18"/>
          <p:cNvSpPr txBox="1"/>
          <p:nvPr/>
        </p:nvSpPr>
        <p:spPr>
          <a:xfrm>
            <a:off x="1532000" y="1584401"/>
            <a:ext cx="1431925" cy="452120"/>
          </a:xfrm>
          <a:prstGeom prst="rect">
            <a:avLst/>
          </a:prstGeom>
        </p:spPr>
        <p:txBody>
          <a:bodyPr vert="horz" wrap="square" lIns="0" tIns="12065" rIns="0" bIns="0" rtlCol="0">
            <a:spAutoFit/>
          </a:bodyPr>
          <a:lstStyle/>
          <a:p>
            <a:pPr marL="12700">
              <a:lnSpc>
                <a:spcPct val="100000"/>
              </a:lnSpc>
              <a:spcBef>
                <a:spcPts val="95"/>
              </a:spcBef>
            </a:pPr>
            <a:r>
              <a:rPr sz="2800" spc="-50" dirty="0">
                <a:latin typeface="Caladea"/>
                <a:cs typeface="Caladea"/>
              </a:rPr>
              <a:t>R</a:t>
            </a:r>
            <a:r>
              <a:rPr sz="2800" spc="-5" dirty="0">
                <a:latin typeface="Caladea"/>
                <a:cs typeface="Caladea"/>
              </a:rPr>
              <a:t>egis</a:t>
            </a:r>
            <a:r>
              <a:rPr sz="2800" spc="-30" dirty="0">
                <a:latin typeface="Caladea"/>
                <a:cs typeface="Caladea"/>
              </a:rPr>
              <a:t>t</a:t>
            </a:r>
            <a:r>
              <a:rPr sz="2800" spc="-5" dirty="0">
                <a:latin typeface="Caladea"/>
                <a:cs typeface="Caladea"/>
              </a:rPr>
              <a:t>ers</a:t>
            </a:r>
            <a:endParaRPr sz="2800">
              <a:latin typeface="Caladea"/>
              <a:cs typeface="Calad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7081" y="95704"/>
            <a:ext cx="7462520" cy="696595"/>
          </a:xfrm>
          <a:prstGeom prst="rect">
            <a:avLst/>
          </a:prstGeom>
        </p:spPr>
        <p:txBody>
          <a:bodyPr vert="horz" wrap="square" lIns="0" tIns="13335" rIns="0" bIns="0" rtlCol="0">
            <a:spAutoFit/>
          </a:bodyPr>
          <a:lstStyle/>
          <a:p>
            <a:pPr marL="12700">
              <a:lnSpc>
                <a:spcPct val="100000"/>
              </a:lnSpc>
              <a:spcBef>
                <a:spcPts val="105"/>
              </a:spcBef>
            </a:pPr>
            <a:r>
              <a:rPr spc="-5" dirty="0"/>
              <a:t>What </a:t>
            </a:r>
            <a:r>
              <a:rPr dirty="0"/>
              <a:t>is A </a:t>
            </a:r>
            <a:r>
              <a:rPr spc="-5" dirty="0"/>
              <a:t>Computer System</a:t>
            </a:r>
            <a:r>
              <a:rPr spc="-50" dirty="0"/>
              <a:t> </a:t>
            </a:r>
            <a:r>
              <a:rPr dirty="0"/>
              <a:t>?</a:t>
            </a:r>
          </a:p>
        </p:txBody>
      </p:sp>
      <p:sp>
        <p:nvSpPr>
          <p:cNvPr id="4" name="object 4"/>
          <p:cNvSpPr txBox="1"/>
          <p:nvPr/>
        </p:nvSpPr>
        <p:spPr>
          <a:xfrm>
            <a:off x="531328" y="609600"/>
            <a:ext cx="8074025" cy="5004575"/>
          </a:xfrm>
          <a:prstGeom prst="rect">
            <a:avLst/>
          </a:prstGeom>
        </p:spPr>
        <p:txBody>
          <a:bodyPr vert="horz" wrap="square" lIns="0" tIns="13335" rIns="0" bIns="0" rtlCol="0">
            <a:spAutoFit/>
          </a:bodyPr>
          <a:lstStyle/>
          <a:p>
            <a:pPr marL="355600" marR="5080" indent="-343535" algn="just">
              <a:lnSpc>
                <a:spcPct val="100000"/>
              </a:lnSpc>
              <a:spcBef>
                <a:spcPts val="105"/>
              </a:spcBef>
              <a:buChar char="•"/>
              <a:tabLst>
                <a:tab pos="356235" algn="l"/>
              </a:tabLst>
            </a:pPr>
            <a:r>
              <a:rPr sz="3200" dirty="0">
                <a:latin typeface="Caladea"/>
                <a:cs typeface="Caladea"/>
              </a:rPr>
              <a:t>A functional </a:t>
            </a:r>
            <a:r>
              <a:rPr sz="3200" spc="-5" dirty="0">
                <a:latin typeface="Caladea"/>
                <a:cs typeface="Caladea"/>
              </a:rPr>
              <a:t>unit, consisting </a:t>
            </a:r>
            <a:r>
              <a:rPr sz="3200" dirty="0">
                <a:latin typeface="Caladea"/>
                <a:cs typeface="Caladea"/>
              </a:rPr>
              <a:t>of one or </a:t>
            </a:r>
            <a:r>
              <a:rPr sz="3200" spc="-5" dirty="0">
                <a:latin typeface="Caladea"/>
                <a:cs typeface="Caladea"/>
              </a:rPr>
              <a:t>more </a:t>
            </a:r>
            <a:r>
              <a:rPr sz="3200" spc="690" dirty="0">
                <a:latin typeface="Caladea"/>
                <a:cs typeface="Caladea"/>
              </a:rPr>
              <a:t> </a:t>
            </a:r>
            <a:r>
              <a:rPr sz="3200" dirty="0">
                <a:latin typeface="Caladea"/>
                <a:cs typeface="Caladea"/>
              </a:rPr>
              <a:t>computers </a:t>
            </a:r>
            <a:r>
              <a:rPr sz="3200" spc="-5" dirty="0">
                <a:latin typeface="Caladea"/>
                <a:cs typeface="Caladea"/>
              </a:rPr>
              <a:t>and associated</a:t>
            </a:r>
            <a:r>
              <a:rPr sz="3200" spc="690" dirty="0">
                <a:latin typeface="Caladea"/>
                <a:cs typeface="Caladea"/>
              </a:rPr>
              <a:t> </a:t>
            </a:r>
            <a:r>
              <a:rPr sz="3200" dirty="0">
                <a:latin typeface="Caladea"/>
                <a:cs typeface="Caladea"/>
              </a:rPr>
              <a:t>software, that  </a:t>
            </a:r>
            <a:r>
              <a:rPr sz="3200" spc="-5" dirty="0">
                <a:latin typeface="Caladea"/>
                <a:cs typeface="Caladea"/>
              </a:rPr>
              <a:t>uses common storage </a:t>
            </a:r>
            <a:r>
              <a:rPr sz="3200" spc="5" dirty="0">
                <a:latin typeface="Caladea"/>
                <a:cs typeface="Caladea"/>
              </a:rPr>
              <a:t>for </a:t>
            </a:r>
            <a:r>
              <a:rPr sz="3200" spc="-5" dirty="0">
                <a:latin typeface="Caladea"/>
                <a:cs typeface="Caladea"/>
              </a:rPr>
              <a:t>the </a:t>
            </a:r>
            <a:r>
              <a:rPr sz="3200" dirty="0">
                <a:latin typeface="Caladea"/>
                <a:cs typeface="Caladea"/>
              </a:rPr>
              <a:t>execution of  </a:t>
            </a:r>
            <a:r>
              <a:rPr sz="3200" spc="-5" dirty="0">
                <a:latin typeface="Caladea"/>
                <a:cs typeface="Caladea"/>
              </a:rPr>
              <a:t>the</a:t>
            </a:r>
            <a:r>
              <a:rPr sz="3200" spc="-10" dirty="0">
                <a:latin typeface="Caladea"/>
                <a:cs typeface="Caladea"/>
              </a:rPr>
              <a:t> </a:t>
            </a:r>
            <a:r>
              <a:rPr sz="3200" spc="-5" dirty="0">
                <a:latin typeface="Caladea"/>
                <a:cs typeface="Caladea"/>
              </a:rPr>
              <a:t>program.</a:t>
            </a:r>
            <a:r>
              <a:rPr lang="en-US" sz="3200" spc="-5" dirty="0">
                <a:latin typeface="Caladea"/>
                <a:cs typeface="Caladea"/>
              </a:rPr>
              <a:t> They input, output, process, and store data and information.</a:t>
            </a:r>
            <a:endParaRPr sz="3200" dirty="0">
              <a:latin typeface="Caladea"/>
              <a:cs typeface="Caladea"/>
            </a:endParaRPr>
          </a:p>
          <a:p>
            <a:pPr marL="355600" indent="-343535" algn="just">
              <a:lnSpc>
                <a:spcPct val="100000"/>
              </a:lnSpc>
              <a:spcBef>
                <a:spcPts val="765"/>
              </a:spcBef>
              <a:buChar char="•"/>
              <a:tabLst>
                <a:tab pos="356235" algn="l"/>
              </a:tabLst>
            </a:pPr>
            <a:r>
              <a:rPr sz="3200" dirty="0">
                <a:latin typeface="Caladea"/>
                <a:cs typeface="Caladea"/>
              </a:rPr>
              <a:t>Consists of </a:t>
            </a:r>
            <a:r>
              <a:rPr sz="3200" spc="-5" dirty="0">
                <a:latin typeface="Caladea"/>
                <a:cs typeface="Caladea"/>
              </a:rPr>
              <a:t>three</a:t>
            </a:r>
            <a:r>
              <a:rPr sz="3200" spc="-30" dirty="0">
                <a:latin typeface="Caladea"/>
                <a:cs typeface="Caladea"/>
              </a:rPr>
              <a:t> </a:t>
            </a:r>
            <a:r>
              <a:rPr sz="3200" dirty="0">
                <a:latin typeface="Caladea"/>
                <a:cs typeface="Caladea"/>
              </a:rPr>
              <a:t>components</a:t>
            </a:r>
          </a:p>
          <a:p>
            <a:pPr marL="756285" lvl="1" indent="-287020" algn="just">
              <a:lnSpc>
                <a:spcPct val="100000"/>
              </a:lnSpc>
              <a:spcBef>
                <a:spcPts val="695"/>
              </a:spcBef>
              <a:buChar char="–"/>
              <a:tabLst>
                <a:tab pos="756920" algn="l"/>
              </a:tabLst>
            </a:pPr>
            <a:r>
              <a:rPr sz="2800" spc="-5" dirty="0">
                <a:solidFill>
                  <a:srgbClr val="FF0000"/>
                </a:solidFill>
                <a:latin typeface="Caladea"/>
                <a:cs typeface="Caladea"/>
              </a:rPr>
              <a:t>People</a:t>
            </a:r>
            <a:endParaRPr sz="2800" dirty="0">
              <a:latin typeface="Caladea"/>
              <a:cs typeface="Caladea"/>
            </a:endParaRPr>
          </a:p>
          <a:p>
            <a:pPr marL="1155700" lvl="2" indent="-229235" algn="just">
              <a:lnSpc>
                <a:spcPct val="100000"/>
              </a:lnSpc>
              <a:spcBef>
                <a:spcPts val="590"/>
              </a:spcBef>
              <a:buChar char="•"/>
              <a:tabLst>
                <a:tab pos="1156335" algn="l"/>
              </a:tabLst>
            </a:pPr>
            <a:r>
              <a:rPr sz="2400" spc="-5" dirty="0">
                <a:latin typeface="Caladea"/>
                <a:cs typeface="Caladea"/>
              </a:rPr>
              <a:t>Computer programmer</a:t>
            </a:r>
            <a:endParaRPr sz="2400" dirty="0">
              <a:latin typeface="Caladea"/>
              <a:cs typeface="Caladea"/>
            </a:endParaRPr>
          </a:p>
          <a:p>
            <a:pPr marL="1155700" lvl="2" indent="-229235" algn="just">
              <a:lnSpc>
                <a:spcPct val="100000"/>
              </a:lnSpc>
              <a:spcBef>
                <a:spcPts val="575"/>
              </a:spcBef>
              <a:buChar char="•"/>
              <a:tabLst>
                <a:tab pos="1156335" algn="l"/>
              </a:tabLst>
            </a:pPr>
            <a:r>
              <a:rPr sz="2400" spc="-5" dirty="0">
                <a:latin typeface="Caladea"/>
                <a:cs typeface="Caladea"/>
              </a:rPr>
              <a:t>Users/End-user</a:t>
            </a:r>
            <a:endParaRPr sz="2400" dirty="0">
              <a:latin typeface="Caladea"/>
              <a:cs typeface="Caladea"/>
            </a:endParaRPr>
          </a:p>
          <a:p>
            <a:pPr marL="756285" lvl="1" indent="-287020" algn="just">
              <a:lnSpc>
                <a:spcPct val="100000"/>
              </a:lnSpc>
              <a:spcBef>
                <a:spcPts val="660"/>
              </a:spcBef>
              <a:buChar char="–"/>
              <a:tabLst>
                <a:tab pos="756920" algn="l"/>
              </a:tabLst>
            </a:pPr>
            <a:r>
              <a:rPr sz="2800" spc="-5" dirty="0">
                <a:solidFill>
                  <a:srgbClr val="FF0000"/>
                </a:solidFill>
                <a:latin typeface="Caladea"/>
                <a:cs typeface="Caladea"/>
              </a:rPr>
              <a:t>Software</a:t>
            </a:r>
            <a:endParaRPr sz="2800" dirty="0">
              <a:latin typeface="Caladea"/>
              <a:cs typeface="Caladea"/>
            </a:endParaRPr>
          </a:p>
        </p:txBody>
      </p:sp>
      <p:sp>
        <p:nvSpPr>
          <p:cNvPr id="5" name="object 5"/>
          <p:cNvSpPr txBox="1"/>
          <p:nvPr/>
        </p:nvSpPr>
        <p:spPr>
          <a:xfrm>
            <a:off x="990600" y="5614175"/>
            <a:ext cx="184023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0000"/>
                </a:solidFill>
                <a:latin typeface="Caladea"/>
                <a:cs typeface="Caladea"/>
              </a:rPr>
              <a:t>–</a:t>
            </a:r>
            <a:r>
              <a:rPr sz="2800" spc="185" dirty="0">
                <a:solidFill>
                  <a:srgbClr val="FF0000"/>
                </a:solidFill>
                <a:latin typeface="Caladea"/>
                <a:cs typeface="Caladea"/>
              </a:rPr>
              <a:t> </a:t>
            </a:r>
            <a:r>
              <a:rPr sz="2800" spc="-10" dirty="0">
                <a:solidFill>
                  <a:srgbClr val="FF0000"/>
                </a:solidFill>
                <a:latin typeface="Caladea"/>
                <a:cs typeface="Caladea"/>
              </a:rPr>
              <a:t>Hardware</a:t>
            </a:r>
            <a:endParaRPr sz="2800">
              <a:latin typeface="Caladea"/>
              <a:cs typeface="Calad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5317" y="483234"/>
            <a:ext cx="7980680" cy="696595"/>
          </a:xfrm>
          <a:prstGeom prst="rect">
            <a:avLst/>
          </a:prstGeom>
        </p:spPr>
        <p:txBody>
          <a:bodyPr vert="horz" wrap="square" lIns="0" tIns="13335" rIns="0" bIns="0" rtlCol="0">
            <a:spAutoFit/>
          </a:bodyPr>
          <a:lstStyle/>
          <a:p>
            <a:pPr marL="12700">
              <a:lnSpc>
                <a:spcPct val="100000"/>
              </a:lnSpc>
              <a:spcBef>
                <a:spcPts val="105"/>
              </a:spcBef>
            </a:pPr>
            <a:r>
              <a:rPr dirty="0"/>
              <a:t>Inside the System </a:t>
            </a:r>
            <a:r>
              <a:rPr spc="-5" dirty="0"/>
              <a:t>Unit </a:t>
            </a:r>
            <a:r>
              <a:rPr dirty="0"/>
              <a:t>/</a:t>
            </a:r>
            <a:r>
              <a:rPr spc="10" dirty="0"/>
              <a:t> </a:t>
            </a:r>
            <a:r>
              <a:rPr spc="-5" dirty="0"/>
              <a:t>Casing</a:t>
            </a:r>
          </a:p>
        </p:txBody>
      </p:sp>
      <p:sp>
        <p:nvSpPr>
          <p:cNvPr id="3" name="object 3"/>
          <p:cNvSpPr/>
          <p:nvPr/>
        </p:nvSpPr>
        <p:spPr>
          <a:xfrm>
            <a:off x="5257800" y="2514600"/>
            <a:ext cx="3505200" cy="290169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83540" y="1668906"/>
            <a:ext cx="4711700" cy="4686300"/>
          </a:xfrm>
          <a:prstGeom prst="rect">
            <a:avLst/>
          </a:prstGeom>
        </p:spPr>
        <p:txBody>
          <a:bodyPr vert="horz" wrap="square" lIns="0" tIns="49530" rIns="0" bIns="0" rtlCol="0">
            <a:spAutoFit/>
          </a:bodyPr>
          <a:lstStyle/>
          <a:p>
            <a:pPr marL="302260" marR="19050" indent="-289560">
              <a:lnSpc>
                <a:spcPts val="2380"/>
              </a:lnSpc>
              <a:spcBef>
                <a:spcPts val="390"/>
              </a:spcBef>
              <a:buFont typeface="Wingdings"/>
              <a:buChar char=""/>
              <a:tabLst>
                <a:tab pos="302260" algn="l"/>
              </a:tabLst>
            </a:pPr>
            <a:r>
              <a:rPr sz="2200" b="1" spc="-15" dirty="0">
                <a:latin typeface="Caladea"/>
                <a:cs typeface="Caladea"/>
              </a:rPr>
              <a:t>Motherboard </a:t>
            </a:r>
            <a:r>
              <a:rPr sz="2200" spc="-10" dirty="0">
                <a:latin typeface="Caladea"/>
                <a:cs typeface="Caladea"/>
              </a:rPr>
              <a:t>(mainboard) </a:t>
            </a:r>
            <a:r>
              <a:rPr sz="2200" spc="-5" dirty="0">
                <a:latin typeface="Caladea"/>
                <a:cs typeface="Caladea"/>
              </a:rPr>
              <a:t>– </a:t>
            </a:r>
            <a:r>
              <a:rPr sz="2200" spc="-10" dirty="0">
                <a:latin typeface="Caladea"/>
                <a:cs typeface="Caladea"/>
              </a:rPr>
              <a:t>Large  printed circuit </a:t>
            </a:r>
            <a:r>
              <a:rPr sz="2200" spc="-15" dirty="0">
                <a:latin typeface="Caladea"/>
                <a:cs typeface="Caladea"/>
              </a:rPr>
              <a:t>board </a:t>
            </a:r>
            <a:r>
              <a:rPr sz="2200" spc="-5" dirty="0">
                <a:latin typeface="Caladea"/>
                <a:cs typeface="Caladea"/>
              </a:rPr>
              <a:t>with </a:t>
            </a:r>
            <a:r>
              <a:rPr sz="2200" spc="-10" dirty="0">
                <a:latin typeface="Caladea"/>
                <a:cs typeface="Caladea"/>
              </a:rPr>
              <a:t>thousands  </a:t>
            </a:r>
            <a:r>
              <a:rPr sz="2200" spc="-5" dirty="0">
                <a:latin typeface="Caladea"/>
                <a:cs typeface="Caladea"/>
              </a:rPr>
              <a:t>of electrical</a:t>
            </a:r>
            <a:r>
              <a:rPr sz="2200" spc="25" dirty="0">
                <a:latin typeface="Caladea"/>
                <a:cs typeface="Caladea"/>
              </a:rPr>
              <a:t> </a:t>
            </a:r>
            <a:r>
              <a:rPr sz="2200" spc="-10" dirty="0">
                <a:latin typeface="Caladea"/>
                <a:cs typeface="Caladea"/>
              </a:rPr>
              <a:t>circuits</a:t>
            </a:r>
            <a:endParaRPr sz="2200">
              <a:latin typeface="Caladea"/>
              <a:cs typeface="Caladea"/>
            </a:endParaRPr>
          </a:p>
          <a:p>
            <a:pPr marL="302260" marR="5080" indent="-289560">
              <a:lnSpc>
                <a:spcPct val="90000"/>
              </a:lnSpc>
              <a:spcBef>
                <a:spcPts val="750"/>
              </a:spcBef>
              <a:buFont typeface="Wingdings"/>
              <a:buChar char=""/>
              <a:tabLst>
                <a:tab pos="302260" algn="l"/>
              </a:tabLst>
            </a:pPr>
            <a:r>
              <a:rPr sz="2200" b="1" spc="-40" dirty="0">
                <a:latin typeface="Caladea"/>
                <a:cs typeface="Caladea"/>
              </a:rPr>
              <a:t>Power </a:t>
            </a:r>
            <a:r>
              <a:rPr sz="2200" b="1" spc="-20" dirty="0">
                <a:latin typeface="Caladea"/>
                <a:cs typeface="Caladea"/>
              </a:rPr>
              <a:t>supply </a:t>
            </a:r>
            <a:r>
              <a:rPr sz="2200" spc="-5" dirty="0">
                <a:latin typeface="Caladea"/>
                <a:cs typeface="Caladea"/>
              </a:rPr>
              <a:t>– </a:t>
            </a:r>
            <a:r>
              <a:rPr sz="2200" spc="-20" dirty="0">
                <a:latin typeface="Caladea"/>
                <a:cs typeface="Caladea"/>
              </a:rPr>
              <a:t>Transforms  </a:t>
            </a:r>
            <a:r>
              <a:rPr sz="2200" spc="-5" dirty="0">
                <a:latin typeface="Caladea"/>
                <a:cs typeface="Caladea"/>
              </a:rPr>
              <a:t>alternating </a:t>
            </a:r>
            <a:r>
              <a:rPr sz="2200" spc="-10" dirty="0">
                <a:latin typeface="Caladea"/>
                <a:cs typeface="Caladea"/>
              </a:rPr>
              <a:t>current </a:t>
            </a:r>
            <a:r>
              <a:rPr sz="2200" spc="-15" dirty="0">
                <a:latin typeface="Caladea"/>
                <a:cs typeface="Caladea"/>
              </a:rPr>
              <a:t>(AC) from wall  </a:t>
            </a:r>
            <a:r>
              <a:rPr sz="2200" spc="-5" dirty="0">
                <a:latin typeface="Caladea"/>
                <a:cs typeface="Caladea"/>
              </a:rPr>
              <a:t>outlets </a:t>
            </a:r>
            <a:r>
              <a:rPr sz="2200" spc="-15" dirty="0">
                <a:latin typeface="Caladea"/>
                <a:cs typeface="Caladea"/>
              </a:rPr>
              <a:t>to </a:t>
            </a:r>
            <a:r>
              <a:rPr sz="2200" spc="-10" dirty="0">
                <a:latin typeface="Caladea"/>
                <a:cs typeface="Caladea"/>
              </a:rPr>
              <a:t>direct current </a:t>
            </a:r>
            <a:r>
              <a:rPr sz="2200" spc="-5" dirty="0">
                <a:latin typeface="Caladea"/>
                <a:cs typeface="Caladea"/>
              </a:rPr>
              <a:t>(DC) </a:t>
            </a:r>
            <a:r>
              <a:rPr sz="2200" spc="-10" dirty="0">
                <a:latin typeface="Caladea"/>
                <a:cs typeface="Caladea"/>
              </a:rPr>
              <a:t>needed  </a:t>
            </a:r>
            <a:r>
              <a:rPr sz="2200" spc="-25" dirty="0">
                <a:latin typeface="Caladea"/>
                <a:cs typeface="Caladea"/>
              </a:rPr>
              <a:t>by </a:t>
            </a:r>
            <a:r>
              <a:rPr sz="2200" spc="-10" dirty="0">
                <a:latin typeface="Caladea"/>
                <a:cs typeface="Caladea"/>
              </a:rPr>
              <a:t>the</a:t>
            </a:r>
            <a:r>
              <a:rPr sz="2200" spc="30" dirty="0">
                <a:latin typeface="Caladea"/>
                <a:cs typeface="Caladea"/>
              </a:rPr>
              <a:t> </a:t>
            </a:r>
            <a:r>
              <a:rPr sz="2200" spc="-5" dirty="0">
                <a:latin typeface="Caladea"/>
                <a:cs typeface="Caladea"/>
              </a:rPr>
              <a:t>computer</a:t>
            </a:r>
            <a:endParaRPr sz="2200">
              <a:latin typeface="Caladea"/>
              <a:cs typeface="Caladea"/>
            </a:endParaRPr>
          </a:p>
          <a:p>
            <a:pPr marL="302260" indent="-289560">
              <a:lnSpc>
                <a:spcPts val="2510"/>
              </a:lnSpc>
              <a:spcBef>
                <a:spcPts val="525"/>
              </a:spcBef>
              <a:buFont typeface="Wingdings"/>
              <a:buChar char=""/>
              <a:tabLst>
                <a:tab pos="302260" algn="l"/>
              </a:tabLst>
            </a:pPr>
            <a:r>
              <a:rPr sz="2200" b="1" spc="-10" dirty="0">
                <a:latin typeface="Caladea"/>
                <a:cs typeface="Caladea"/>
              </a:rPr>
              <a:t>Cooling </a:t>
            </a:r>
            <a:r>
              <a:rPr sz="2200" b="1" spc="-5" dirty="0">
                <a:latin typeface="Caladea"/>
                <a:cs typeface="Caladea"/>
              </a:rPr>
              <a:t>fan </a:t>
            </a:r>
            <a:r>
              <a:rPr sz="2200" spc="-5" dirty="0">
                <a:latin typeface="Caladea"/>
                <a:cs typeface="Caladea"/>
              </a:rPr>
              <a:t>– </a:t>
            </a:r>
            <a:r>
              <a:rPr sz="2200" spc="-15" dirty="0">
                <a:latin typeface="Caladea"/>
                <a:cs typeface="Caladea"/>
              </a:rPr>
              <a:t>Keeps </a:t>
            </a:r>
            <a:r>
              <a:rPr sz="2200" spc="-5" dirty="0">
                <a:latin typeface="Caladea"/>
                <a:cs typeface="Caladea"/>
              </a:rPr>
              <a:t>the </a:t>
            </a:r>
            <a:r>
              <a:rPr sz="2200" spc="-15" dirty="0">
                <a:latin typeface="Caladea"/>
                <a:cs typeface="Caladea"/>
              </a:rPr>
              <a:t>system</a:t>
            </a:r>
            <a:r>
              <a:rPr sz="2200" spc="75" dirty="0">
                <a:latin typeface="Caladea"/>
                <a:cs typeface="Caladea"/>
              </a:rPr>
              <a:t> </a:t>
            </a:r>
            <a:r>
              <a:rPr sz="2200" spc="-10" dirty="0">
                <a:latin typeface="Caladea"/>
                <a:cs typeface="Caladea"/>
              </a:rPr>
              <a:t>unit</a:t>
            </a:r>
            <a:endParaRPr sz="2200">
              <a:latin typeface="Caladea"/>
              <a:cs typeface="Caladea"/>
            </a:endParaRPr>
          </a:p>
          <a:p>
            <a:pPr marL="302260">
              <a:lnSpc>
                <a:spcPts val="2510"/>
              </a:lnSpc>
            </a:pPr>
            <a:r>
              <a:rPr sz="2200" spc="-5" dirty="0">
                <a:latin typeface="Caladea"/>
                <a:cs typeface="Caladea"/>
              </a:rPr>
              <a:t>cool</a:t>
            </a:r>
            <a:endParaRPr sz="2200">
              <a:latin typeface="Caladea"/>
              <a:cs typeface="Caladea"/>
            </a:endParaRPr>
          </a:p>
          <a:p>
            <a:pPr marL="302260" indent="-289560">
              <a:lnSpc>
                <a:spcPts val="2510"/>
              </a:lnSpc>
              <a:spcBef>
                <a:spcPts val="530"/>
              </a:spcBef>
              <a:buFont typeface="Wingdings"/>
              <a:buChar char=""/>
              <a:tabLst>
                <a:tab pos="302260" algn="l"/>
              </a:tabLst>
            </a:pPr>
            <a:r>
              <a:rPr sz="2200" b="1" spc="-10" dirty="0">
                <a:latin typeface="Caladea"/>
                <a:cs typeface="Caladea"/>
              </a:rPr>
              <a:t>Internal </a:t>
            </a:r>
            <a:r>
              <a:rPr sz="2200" b="1" spc="-15" dirty="0">
                <a:latin typeface="Caladea"/>
                <a:cs typeface="Caladea"/>
              </a:rPr>
              <a:t>Speaker </a:t>
            </a:r>
            <a:r>
              <a:rPr sz="2200" spc="-5" dirty="0">
                <a:latin typeface="Caladea"/>
                <a:cs typeface="Caladea"/>
              </a:rPr>
              <a:t>– Used </a:t>
            </a:r>
            <a:r>
              <a:rPr sz="2200" spc="-15" dirty="0">
                <a:latin typeface="Caladea"/>
                <a:cs typeface="Caladea"/>
              </a:rPr>
              <a:t>for</a:t>
            </a:r>
            <a:r>
              <a:rPr sz="2200" spc="40" dirty="0">
                <a:latin typeface="Caladea"/>
                <a:cs typeface="Caladea"/>
              </a:rPr>
              <a:t> </a:t>
            </a:r>
            <a:r>
              <a:rPr sz="2200" spc="-10" dirty="0">
                <a:latin typeface="Caladea"/>
                <a:cs typeface="Caladea"/>
              </a:rPr>
              <a:t>beeps</a:t>
            </a:r>
            <a:endParaRPr sz="2200">
              <a:latin typeface="Caladea"/>
              <a:cs typeface="Caladea"/>
            </a:endParaRPr>
          </a:p>
          <a:p>
            <a:pPr marR="922655" algn="r">
              <a:lnSpc>
                <a:spcPts val="2510"/>
              </a:lnSpc>
            </a:pPr>
            <a:r>
              <a:rPr sz="2200" spc="-10" dirty="0">
                <a:latin typeface="Caladea"/>
                <a:cs typeface="Caladea"/>
              </a:rPr>
              <a:t>when errors </a:t>
            </a:r>
            <a:r>
              <a:rPr sz="2200" spc="-20" dirty="0">
                <a:latin typeface="Caladea"/>
                <a:cs typeface="Caladea"/>
              </a:rPr>
              <a:t>are</a:t>
            </a:r>
            <a:r>
              <a:rPr sz="2200" spc="-10" dirty="0">
                <a:latin typeface="Caladea"/>
                <a:cs typeface="Caladea"/>
              </a:rPr>
              <a:t> encountered</a:t>
            </a:r>
            <a:endParaRPr sz="2200">
              <a:latin typeface="Caladea"/>
              <a:cs typeface="Caladea"/>
            </a:endParaRPr>
          </a:p>
          <a:p>
            <a:pPr marL="289560" marR="966469" indent="-289560" algn="r">
              <a:lnSpc>
                <a:spcPts val="2510"/>
              </a:lnSpc>
              <a:spcBef>
                <a:spcPts val="530"/>
              </a:spcBef>
              <a:buFont typeface="Wingdings"/>
              <a:buChar char=""/>
              <a:tabLst>
                <a:tab pos="289560" algn="l"/>
              </a:tabLst>
            </a:pPr>
            <a:r>
              <a:rPr sz="2200" b="1" spc="-30" dirty="0">
                <a:latin typeface="Caladea"/>
                <a:cs typeface="Caladea"/>
              </a:rPr>
              <a:t>Drive </a:t>
            </a:r>
            <a:r>
              <a:rPr sz="2200" b="1" spc="-35" dirty="0">
                <a:latin typeface="Caladea"/>
                <a:cs typeface="Caladea"/>
              </a:rPr>
              <a:t>bays </a:t>
            </a:r>
            <a:r>
              <a:rPr sz="2200" spc="-5" dirty="0">
                <a:latin typeface="Caladea"/>
                <a:cs typeface="Caladea"/>
              </a:rPr>
              <a:t>– Housing </a:t>
            </a:r>
            <a:r>
              <a:rPr sz="2200" spc="-15" dirty="0">
                <a:latin typeface="Caladea"/>
                <a:cs typeface="Caladea"/>
              </a:rPr>
              <a:t>for</a:t>
            </a:r>
            <a:r>
              <a:rPr sz="2200" spc="60" dirty="0">
                <a:latin typeface="Caladea"/>
                <a:cs typeface="Caladea"/>
              </a:rPr>
              <a:t> </a:t>
            </a:r>
            <a:r>
              <a:rPr sz="2200" spc="-10" dirty="0">
                <a:latin typeface="Caladea"/>
                <a:cs typeface="Caladea"/>
              </a:rPr>
              <a:t>the</a:t>
            </a:r>
            <a:endParaRPr sz="2200">
              <a:latin typeface="Caladea"/>
              <a:cs typeface="Caladea"/>
            </a:endParaRPr>
          </a:p>
          <a:p>
            <a:pPr marL="302260" marR="155575">
              <a:lnSpc>
                <a:spcPts val="2380"/>
              </a:lnSpc>
              <a:spcBef>
                <a:spcPts val="165"/>
              </a:spcBef>
            </a:pPr>
            <a:r>
              <a:rPr sz="2200" spc="-5" dirty="0">
                <a:latin typeface="Caladea"/>
                <a:cs typeface="Caladea"/>
              </a:rPr>
              <a:t>computer’s </a:t>
            </a:r>
            <a:r>
              <a:rPr sz="2200" spc="-15" dirty="0">
                <a:latin typeface="Caladea"/>
                <a:cs typeface="Caladea"/>
              </a:rPr>
              <a:t>hard </a:t>
            </a:r>
            <a:r>
              <a:rPr sz="2200" spc="-20" dirty="0">
                <a:latin typeface="Caladea"/>
                <a:cs typeface="Caladea"/>
              </a:rPr>
              <a:t>drive, </a:t>
            </a:r>
            <a:r>
              <a:rPr sz="2200" spc="-10" dirty="0">
                <a:latin typeface="Caladea"/>
                <a:cs typeface="Caladea"/>
              </a:rPr>
              <a:t>floppy </a:t>
            </a:r>
            <a:r>
              <a:rPr sz="2200" spc="-20" dirty="0">
                <a:latin typeface="Caladea"/>
                <a:cs typeface="Caladea"/>
              </a:rPr>
              <a:t>drive,  </a:t>
            </a:r>
            <a:r>
              <a:rPr sz="2200" spc="-10" dirty="0">
                <a:latin typeface="Caladea"/>
                <a:cs typeface="Caladea"/>
              </a:rPr>
              <a:t>and CD-ROM </a:t>
            </a:r>
            <a:r>
              <a:rPr sz="2200" spc="-5" dirty="0">
                <a:latin typeface="Caladea"/>
                <a:cs typeface="Caladea"/>
              </a:rPr>
              <a:t>/ </a:t>
            </a:r>
            <a:r>
              <a:rPr sz="2200" spc="-20" dirty="0">
                <a:latin typeface="Caladea"/>
                <a:cs typeface="Caladea"/>
              </a:rPr>
              <a:t>DVD-ROM</a:t>
            </a:r>
            <a:r>
              <a:rPr sz="2200" spc="15" dirty="0">
                <a:latin typeface="Caladea"/>
                <a:cs typeface="Caladea"/>
              </a:rPr>
              <a:t> </a:t>
            </a:r>
            <a:r>
              <a:rPr sz="2200" spc="-20" dirty="0">
                <a:latin typeface="Caladea"/>
                <a:cs typeface="Caladea"/>
              </a:rPr>
              <a:t>drives</a:t>
            </a:r>
            <a:endParaRPr sz="2200">
              <a:latin typeface="Caladea"/>
              <a:cs typeface="Caladea"/>
            </a:endParaRPr>
          </a:p>
        </p:txBody>
      </p:sp>
    </p:spTree>
    <p:extLst>
      <p:ext uri="{BB962C8B-B14F-4D97-AF65-F5344CB8AC3E}">
        <p14:creationId xmlns:p14="http://schemas.microsoft.com/office/powerpoint/2010/main" val="499758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9600" y="1447800"/>
            <a:ext cx="2503932" cy="32766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667000" y="2209800"/>
            <a:ext cx="1295400" cy="337185"/>
          </a:xfrm>
          <a:prstGeom prst="rect">
            <a:avLst/>
          </a:prstGeom>
          <a:solidFill>
            <a:srgbClr val="FF0000"/>
          </a:solidFill>
        </p:spPr>
        <p:txBody>
          <a:bodyPr vert="horz" wrap="square" lIns="0" tIns="41275" rIns="0" bIns="0" rtlCol="0">
            <a:spAutoFit/>
          </a:bodyPr>
          <a:lstStyle/>
          <a:p>
            <a:pPr marL="92075">
              <a:lnSpc>
                <a:spcPct val="100000"/>
              </a:lnSpc>
              <a:spcBef>
                <a:spcPts val="325"/>
              </a:spcBef>
            </a:pPr>
            <a:r>
              <a:rPr sz="1600" b="1" spc="-20" dirty="0">
                <a:solidFill>
                  <a:srgbClr val="FFFFFF"/>
                </a:solidFill>
                <a:latin typeface="Caladea"/>
                <a:cs typeface="Caladea"/>
              </a:rPr>
              <a:t>Drive</a:t>
            </a:r>
            <a:r>
              <a:rPr sz="1600" b="1" spc="-30" dirty="0">
                <a:solidFill>
                  <a:srgbClr val="FFFFFF"/>
                </a:solidFill>
                <a:latin typeface="Caladea"/>
                <a:cs typeface="Caladea"/>
              </a:rPr>
              <a:t> </a:t>
            </a:r>
            <a:r>
              <a:rPr sz="1600" b="1" spc="-25" dirty="0">
                <a:solidFill>
                  <a:srgbClr val="FFFFFF"/>
                </a:solidFill>
                <a:latin typeface="Caladea"/>
                <a:cs typeface="Caladea"/>
              </a:rPr>
              <a:t>bays</a:t>
            </a:r>
            <a:endParaRPr sz="1600">
              <a:latin typeface="Caladea"/>
              <a:cs typeface="Caladea"/>
            </a:endParaRPr>
          </a:p>
        </p:txBody>
      </p:sp>
      <p:sp>
        <p:nvSpPr>
          <p:cNvPr id="4" name="object 4"/>
          <p:cNvSpPr txBox="1"/>
          <p:nvPr/>
        </p:nvSpPr>
        <p:spPr>
          <a:xfrm>
            <a:off x="2667000" y="2819400"/>
            <a:ext cx="1524000" cy="337185"/>
          </a:xfrm>
          <a:prstGeom prst="rect">
            <a:avLst/>
          </a:prstGeom>
          <a:solidFill>
            <a:srgbClr val="000080"/>
          </a:solidFill>
        </p:spPr>
        <p:txBody>
          <a:bodyPr vert="horz" wrap="square" lIns="0" tIns="41275" rIns="0" bIns="0" rtlCol="0">
            <a:spAutoFit/>
          </a:bodyPr>
          <a:lstStyle/>
          <a:p>
            <a:pPr marL="92075">
              <a:lnSpc>
                <a:spcPct val="100000"/>
              </a:lnSpc>
              <a:spcBef>
                <a:spcPts val="325"/>
              </a:spcBef>
            </a:pPr>
            <a:r>
              <a:rPr sz="1600" b="1" spc="-10" dirty="0">
                <a:solidFill>
                  <a:srgbClr val="FFFFFF"/>
                </a:solidFill>
                <a:latin typeface="Caladea"/>
                <a:cs typeface="Caladea"/>
              </a:rPr>
              <a:t>On/off</a:t>
            </a:r>
            <a:r>
              <a:rPr sz="1600" b="1" spc="5" dirty="0">
                <a:solidFill>
                  <a:srgbClr val="FFFFFF"/>
                </a:solidFill>
                <a:latin typeface="Caladea"/>
                <a:cs typeface="Caladea"/>
              </a:rPr>
              <a:t> </a:t>
            </a:r>
            <a:r>
              <a:rPr sz="1600" b="1" spc="-15" dirty="0">
                <a:solidFill>
                  <a:srgbClr val="FFFFFF"/>
                </a:solidFill>
                <a:latin typeface="Caladea"/>
                <a:cs typeface="Caladea"/>
              </a:rPr>
              <a:t>switch</a:t>
            </a:r>
            <a:endParaRPr sz="1600">
              <a:latin typeface="Caladea"/>
              <a:cs typeface="Caladea"/>
            </a:endParaRPr>
          </a:p>
        </p:txBody>
      </p:sp>
      <p:sp>
        <p:nvSpPr>
          <p:cNvPr id="5" name="object 5"/>
          <p:cNvSpPr txBox="1"/>
          <p:nvPr/>
        </p:nvSpPr>
        <p:spPr>
          <a:xfrm>
            <a:off x="2667000" y="3733800"/>
            <a:ext cx="1676400" cy="337185"/>
          </a:xfrm>
          <a:prstGeom prst="rect">
            <a:avLst/>
          </a:prstGeom>
          <a:solidFill>
            <a:srgbClr val="FF9900"/>
          </a:solidFill>
        </p:spPr>
        <p:txBody>
          <a:bodyPr vert="horz" wrap="square" lIns="0" tIns="41275" rIns="0" bIns="0" rtlCol="0">
            <a:spAutoFit/>
          </a:bodyPr>
          <a:lstStyle/>
          <a:p>
            <a:pPr marL="92075">
              <a:lnSpc>
                <a:spcPct val="100000"/>
              </a:lnSpc>
              <a:spcBef>
                <a:spcPts val="325"/>
              </a:spcBef>
            </a:pPr>
            <a:r>
              <a:rPr sz="1600" b="1" spc="-10" dirty="0">
                <a:solidFill>
                  <a:srgbClr val="FFFFFF"/>
                </a:solidFill>
                <a:latin typeface="Caladea"/>
                <a:cs typeface="Caladea"/>
              </a:rPr>
              <a:t>Indicator</a:t>
            </a:r>
            <a:r>
              <a:rPr sz="1600" b="1" spc="10" dirty="0">
                <a:solidFill>
                  <a:srgbClr val="FFFFFF"/>
                </a:solidFill>
                <a:latin typeface="Caladea"/>
                <a:cs typeface="Caladea"/>
              </a:rPr>
              <a:t> </a:t>
            </a:r>
            <a:r>
              <a:rPr sz="1600" b="1" spc="-10" dirty="0">
                <a:solidFill>
                  <a:srgbClr val="FFFFFF"/>
                </a:solidFill>
                <a:latin typeface="Caladea"/>
                <a:cs typeface="Caladea"/>
              </a:rPr>
              <a:t>lights</a:t>
            </a:r>
            <a:endParaRPr sz="1600">
              <a:latin typeface="Caladea"/>
              <a:cs typeface="Caladea"/>
            </a:endParaRPr>
          </a:p>
        </p:txBody>
      </p:sp>
      <p:sp>
        <p:nvSpPr>
          <p:cNvPr id="6" name="object 6"/>
          <p:cNvSpPr/>
          <p:nvPr/>
        </p:nvSpPr>
        <p:spPr>
          <a:xfrm>
            <a:off x="1296162" y="1815845"/>
            <a:ext cx="1376680" cy="2085339"/>
          </a:xfrm>
          <a:custGeom>
            <a:avLst/>
            <a:gdLst/>
            <a:ahLst/>
            <a:cxnLst/>
            <a:rect l="l" t="t" r="r" b="b"/>
            <a:pathLst>
              <a:path w="1376680" h="2085339">
                <a:moveTo>
                  <a:pt x="1375537" y="2057146"/>
                </a:moveTo>
                <a:lnTo>
                  <a:pt x="392328" y="1776298"/>
                </a:lnTo>
                <a:lnTo>
                  <a:pt x="393471" y="1772285"/>
                </a:lnTo>
                <a:lnTo>
                  <a:pt x="400304" y="1748409"/>
                </a:lnTo>
                <a:lnTo>
                  <a:pt x="304800" y="1766316"/>
                </a:lnTo>
                <a:lnTo>
                  <a:pt x="376428" y="1831975"/>
                </a:lnTo>
                <a:lnTo>
                  <a:pt x="384390" y="1804085"/>
                </a:lnTo>
                <a:lnTo>
                  <a:pt x="1367663" y="2085086"/>
                </a:lnTo>
                <a:lnTo>
                  <a:pt x="1375537" y="2057146"/>
                </a:lnTo>
                <a:close/>
              </a:path>
              <a:path w="1376680" h="2085339">
                <a:moveTo>
                  <a:pt x="1375537" y="1170686"/>
                </a:moveTo>
                <a:lnTo>
                  <a:pt x="1367663" y="1142746"/>
                </a:lnTo>
                <a:lnTo>
                  <a:pt x="384390" y="1423758"/>
                </a:lnTo>
                <a:lnTo>
                  <a:pt x="376428" y="1395857"/>
                </a:lnTo>
                <a:lnTo>
                  <a:pt x="304800" y="1461516"/>
                </a:lnTo>
                <a:lnTo>
                  <a:pt x="400304" y="1479423"/>
                </a:lnTo>
                <a:lnTo>
                  <a:pt x="393471" y="1455547"/>
                </a:lnTo>
                <a:lnTo>
                  <a:pt x="392328" y="1451546"/>
                </a:lnTo>
                <a:lnTo>
                  <a:pt x="1375537" y="1170686"/>
                </a:lnTo>
                <a:close/>
              </a:path>
              <a:path w="1376680" h="2085339">
                <a:moveTo>
                  <a:pt x="1375537" y="637286"/>
                </a:moveTo>
                <a:lnTo>
                  <a:pt x="1367663" y="609346"/>
                </a:lnTo>
                <a:lnTo>
                  <a:pt x="79895" y="967155"/>
                </a:lnTo>
                <a:lnTo>
                  <a:pt x="72136" y="939165"/>
                </a:lnTo>
                <a:lnTo>
                  <a:pt x="0" y="1004316"/>
                </a:lnTo>
                <a:lnTo>
                  <a:pt x="95377" y="1022858"/>
                </a:lnTo>
                <a:lnTo>
                  <a:pt x="88709" y="998855"/>
                </a:lnTo>
                <a:lnTo>
                  <a:pt x="87630" y="994981"/>
                </a:lnTo>
                <a:lnTo>
                  <a:pt x="1375537" y="637286"/>
                </a:lnTo>
                <a:close/>
              </a:path>
              <a:path w="1376680" h="2085339">
                <a:moveTo>
                  <a:pt x="1376172" y="457200"/>
                </a:moveTo>
                <a:lnTo>
                  <a:pt x="86995" y="27444"/>
                </a:lnTo>
                <a:lnTo>
                  <a:pt x="88519" y="22860"/>
                </a:lnTo>
                <a:lnTo>
                  <a:pt x="96139" y="0"/>
                </a:lnTo>
                <a:lnTo>
                  <a:pt x="0" y="13716"/>
                </a:lnTo>
                <a:lnTo>
                  <a:pt x="68707" y="82423"/>
                </a:lnTo>
                <a:lnTo>
                  <a:pt x="77863" y="54876"/>
                </a:lnTo>
                <a:lnTo>
                  <a:pt x="1367028" y="484632"/>
                </a:lnTo>
                <a:lnTo>
                  <a:pt x="1376172" y="457200"/>
                </a:lnTo>
                <a:close/>
              </a:path>
            </a:pathLst>
          </a:custGeom>
          <a:solidFill>
            <a:srgbClr val="000000"/>
          </a:solidFill>
        </p:spPr>
        <p:txBody>
          <a:bodyPr wrap="square" lIns="0" tIns="0" rIns="0" bIns="0" rtlCol="0"/>
          <a:lstStyle/>
          <a:p>
            <a:endParaRPr/>
          </a:p>
        </p:txBody>
      </p:sp>
      <p:sp>
        <p:nvSpPr>
          <p:cNvPr id="7" name="object 7"/>
          <p:cNvSpPr txBox="1"/>
          <p:nvPr/>
        </p:nvSpPr>
        <p:spPr>
          <a:xfrm>
            <a:off x="2517394" y="4373117"/>
            <a:ext cx="675005"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A40020"/>
                </a:solidFill>
                <a:latin typeface="Caladea"/>
                <a:cs typeface="Caladea"/>
              </a:rPr>
              <a:t>F</a:t>
            </a:r>
            <a:r>
              <a:rPr sz="1600" b="1" spc="-45" dirty="0">
                <a:solidFill>
                  <a:srgbClr val="A40020"/>
                </a:solidFill>
                <a:latin typeface="Caladea"/>
                <a:cs typeface="Caladea"/>
              </a:rPr>
              <a:t>R</a:t>
            </a:r>
            <a:r>
              <a:rPr sz="1600" b="1" spc="-10" dirty="0">
                <a:solidFill>
                  <a:srgbClr val="A40020"/>
                </a:solidFill>
                <a:latin typeface="Caladea"/>
                <a:cs typeface="Caladea"/>
              </a:rPr>
              <a:t>ONT</a:t>
            </a:r>
            <a:endParaRPr sz="1600">
              <a:latin typeface="Caladea"/>
              <a:cs typeface="Caladea"/>
            </a:endParaRPr>
          </a:p>
        </p:txBody>
      </p:sp>
      <p:sp>
        <p:nvSpPr>
          <p:cNvPr id="8" name="object 8"/>
          <p:cNvSpPr txBox="1"/>
          <p:nvPr/>
        </p:nvSpPr>
        <p:spPr>
          <a:xfrm>
            <a:off x="6404609" y="4373117"/>
            <a:ext cx="537845" cy="269240"/>
          </a:xfrm>
          <a:prstGeom prst="rect">
            <a:avLst/>
          </a:prstGeom>
        </p:spPr>
        <p:txBody>
          <a:bodyPr vert="horz" wrap="square" lIns="0" tIns="12065" rIns="0" bIns="0" rtlCol="0">
            <a:spAutoFit/>
          </a:bodyPr>
          <a:lstStyle/>
          <a:p>
            <a:pPr marL="12700">
              <a:lnSpc>
                <a:spcPct val="100000"/>
              </a:lnSpc>
              <a:spcBef>
                <a:spcPts val="95"/>
              </a:spcBef>
            </a:pPr>
            <a:r>
              <a:rPr sz="1600" b="1" spc="-25" dirty="0">
                <a:solidFill>
                  <a:srgbClr val="A40020"/>
                </a:solidFill>
                <a:latin typeface="Caladea"/>
                <a:cs typeface="Caladea"/>
              </a:rPr>
              <a:t>B</a:t>
            </a:r>
            <a:r>
              <a:rPr sz="1600" b="1" spc="-40" dirty="0">
                <a:solidFill>
                  <a:srgbClr val="A40020"/>
                </a:solidFill>
                <a:latin typeface="Caladea"/>
                <a:cs typeface="Caladea"/>
              </a:rPr>
              <a:t>A</a:t>
            </a:r>
            <a:r>
              <a:rPr sz="1600" b="1" spc="-10" dirty="0">
                <a:solidFill>
                  <a:srgbClr val="A40020"/>
                </a:solidFill>
                <a:latin typeface="Caladea"/>
                <a:cs typeface="Caladea"/>
              </a:rPr>
              <a:t>CK</a:t>
            </a:r>
            <a:endParaRPr sz="1600">
              <a:latin typeface="Caladea"/>
              <a:cs typeface="Caladea"/>
            </a:endParaRPr>
          </a:p>
        </p:txBody>
      </p:sp>
      <p:sp>
        <p:nvSpPr>
          <p:cNvPr id="9" name="object 9"/>
          <p:cNvSpPr txBox="1"/>
          <p:nvPr/>
        </p:nvSpPr>
        <p:spPr>
          <a:xfrm>
            <a:off x="459740" y="5018989"/>
            <a:ext cx="7829550" cy="1160145"/>
          </a:xfrm>
          <a:prstGeom prst="rect">
            <a:avLst/>
          </a:prstGeom>
        </p:spPr>
        <p:txBody>
          <a:bodyPr vert="horz" wrap="square" lIns="0" tIns="12700" rIns="0" bIns="0" rtlCol="0">
            <a:spAutoFit/>
          </a:bodyPr>
          <a:lstStyle/>
          <a:p>
            <a:pPr marL="252729" indent="-240665">
              <a:lnSpc>
                <a:spcPts val="2735"/>
              </a:lnSpc>
              <a:spcBef>
                <a:spcPts val="100"/>
              </a:spcBef>
              <a:buSzPct val="95833"/>
              <a:buFont typeface="Wingdings"/>
              <a:buChar char=""/>
              <a:tabLst>
                <a:tab pos="253365" algn="l"/>
              </a:tabLst>
            </a:pPr>
            <a:r>
              <a:rPr sz="2400" dirty="0">
                <a:latin typeface="Caladea"/>
                <a:cs typeface="Caladea"/>
              </a:rPr>
              <a:t>The </a:t>
            </a:r>
            <a:r>
              <a:rPr sz="2400" b="1" spc="-15" dirty="0">
                <a:latin typeface="Caladea"/>
                <a:cs typeface="Caladea"/>
              </a:rPr>
              <a:t>front </a:t>
            </a:r>
            <a:r>
              <a:rPr sz="2400" b="1" spc="-5" dirty="0">
                <a:latin typeface="Caladea"/>
                <a:cs typeface="Caladea"/>
              </a:rPr>
              <a:t>panel </a:t>
            </a:r>
            <a:r>
              <a:rPr sz="2400" dirty="0">
                <a:latin typeface="Caladea"/>
                <a:cs typeface="Caladea"/>
              </a:rPr>
              <a:t>contains </a:t>
            </a:r>
            <a:r>
              <a:rPr sz="2400" spc="-20" dirty="0">
                <a:latin typeface="Caladea"/>
                <a:cs typeface="Caladea"/>
              </a:rPr>
              <a:t>drive bays, </a:t>
            </a:r>
            <a:r>
              <a:rPr sz="2400" spc="-10" dirty="0">
                <a:latin typeface="Caladea"/>
                <a:cs typeface="Caladea"/>
              </a:rPr>
              <a:t>various </a:t>
            </a:r>
            <a:r>
              <a:rPr sz="2400" spc="-5" dirty="0">
                <a:latin typeface="Caladea"/>
                <a:cs typeface="Caladea"/>
              </a:rPr>
              <a:t>buttons,</a:t>
            </a:r>
            <a:r>
              <a:rPr sz="2400" spc="30" dirty="0">
                <a:latin typeface="Caladea"/>
                <a:cs typeface="Caladea"/>
              </a:rPr>
              <a:t> </a:t>
            </a:r>
            <a:r>
              <a:rPr sz="2400" spc="-5" dirty="0">
                <a:latin typeface="Caladea"/>
                <a:cs typeface="Caladea"/>
              </a:rPr>
              <a:t>and</a:t>
            </a:r>
            <a:endParaRPr sz="2400" dirty="0">
              <a:latin typeface="Caladea"/>
              <a:cs typeface="Caladea"/>
            </a:endParaRPr>
          </a:p>
          <a:p>
            <a:pPr marL="241300">
              <a:lnSpc>
                <a:spcPts val="2735"/>
              </a:lnSpc>
            </a:pPr>
            <a:r>
              <a:rPr sz="2400" spc="-5" dirty="0">
                <a:latin typeface="Caladea"/>
                <a:cs typeface="Caladea"/>
              </a:rPr>
              <a:t>indicator</a:t>
            </a:r>
            <a:r>
              <a:rPr sz="2400" spc="-30" dirty="0">
                <a:latin typeface="Caladea"/>
                <a:cs typeface="Caladea"/>
              </a:rPr>
              <a:t> </a:t>
            </a:r>
            <a:r>
              <a:rPr sz="2400" spc="-5" dirty="0">
                <a:latin typeface="Caladea"/>
                <a:cs typeface="Caladea"/>
              </a:rPr>
              <a:t>lights</a:t>
            </a:r>
            <a:endParaRPr sz="2400" dirty="0">
              <a:latin typeface="Caladea"/>
              <a:cs typeface="Caladea"/>
            </a:endParaRPr>
          </a:p>
          <a:p>
            <a:pPr marL="252729" indent="-240665">
              <a:lnSpc>
                <a:spcPct val="100000"/>
              </a:lnSpc>
              <a:spcBef>
                <a:spcPts val="575"/>
              </a:spcBef>
              <a:buSzPct val="95833"/>
              <a:buFont typeface="Wingdings"/>
              <a:buChar char=""/>
              <a:tabLst>
                <a:tab pos="253365" algn="l"/>
              </a:tabLst>
            </a:pPr>
            <a:r>
              <a:rPr sz="2400" b="1" spc="-10" dirty="0">
                <a:latin typeface="Caladea"/>
                <a:cs typeface="Caladea"/>
              </a:rPr>
              <a:t>Connectors </a:t>
            </a:r>
            <a:r>
              <a:rPr sz="2400" b="1" spc="-5" dirty="0">
                <a:latin typeface="Caladea"/>
                <a:cs typeface="Caladea"/>
              </a:rPr>
              <a:t>and ports </a:t>
            </a:r>
            <a:r>
              <a:rPr sz="2400" spc="-15" dirty="0">
                <a:latin typeface="Caladea"/>
                <a:cs typeface="Caladea"/>
              </a:rPr>
              <a:t>are physical </a:t>
            </a:r>
            <a:r>
              <a:rPr sz="2400" spc="-5" dirty="0">
                <a:latin typeface="Caladea"/>
                <a:cs typeface="Caladea"/>
              </a:rPr>
              <a:t>receptacles </a:t>
            </a:r>
            <a:r>
              <a:rPr sz="2400" spc="-10" dirty="0">
                <a:latin typeface="Caladea"/>
                <a:cs typeface="Caladea"/>
              </a:rPr>
              <a:t>located</a:t>
            </a:r>
            <a:r>
              <a:rPr sz="2400" spc="95" dirty="0">
                <a:latin typeface="Caladea"/>
                <a:cs typeface="Caladea"/>
              </a:rPr>
              <a:t> </a:t>
            </a:r>
            <a:r>
              <a:rPr sz="2400" spc="-5" dirty="0">
                <a:latin typeface="Caladea"/>
                <a:cs typeface="Caladea"/>
              </a:rPr>
              <a:t>on</a:t>
            </a:r>
            <a:endParaRPr sz="2400" dirty="0">
              <a:latin typeface="Caladea"/>
              <a:cs typeface="Caladea"/>
            </a:endParaRPr>
          </a:p>
        </p:txBody>
      </p:sp>
      <p:sp>
        <p:nvSpPr>
          <p:cNvPr id="10" name="object 10"/>
          <p:cNvSpPr txBox="1">
            <a:spLocks noGrp="1"/>
          </p:cNvSpPr>
          <p:nvPr>
            <p:ph type="title"/>
          </p:nvPr>
        </p:nvSpPr>
        <p:spPr>
          <a:xfrm>
            <a:off x="1493900" y="483234"/>
            <a:ext cx="6152515" cy="696595"/>
          </a:xfrm>
          <a:prstGeom prst="rect">
            <a:avLst/>
          </a:prstGeom>
        </p:spPr>
        <p:txBody>
          <a:bodyPr vert="horz" wrap="square" lIns="0" tIns="13335" rIns="0" bIns="0" rtlCol="0">
            <a:spAutoFit/>
          </a:bodyPr>
          <a:lstStyle/>
          <a:p>
            <a:pPr marL="12700">
              <a:lnSpc>
                <a:spcPct val="100000"/>
              </a:lnSpc>
              <a:spcBef>
                <a:spcPts val="105"/>
              </a:spcBef>
            </a:pPr>
            <a:r>
              <a:rPr spc="-5" dirty="0"/>
              <a:t>Outside the System</a:t>
            </a:r>
            <a:r>
              <a:rPr spc="-30" dirty="0"/>
              <a:t> </a:t>
            </a:r>
            <a:r>
              <a:rPr spc="-5" dirty="0"/>
              <a:t>Unit</a:t>
            </a:r>
          </a:p>
        </p:txBody>
      </p:sp>
      <p:sp>
        <p:nvSpPr>
          <p:cNvPr id="11" name="object 11"/>
          <p:cNvSpPr/>
          <p:nvPr/>
        </p:nvSpPr>
        <p:spPr>
          <a:xfrm>
            <a:off x="4572000" y="1546860"/>
            <a:ext cx="4294632" cy="2543556"/>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688340" y="6132008"/>
            <a:ext cx="8378190" cy="701040"/>
          </a:xfrm>
          <a:prstGeom prst="rect">
            <a:avLst/>
          </a:prstGeom>
        </p:spPr>
        <p:txBody>
          <a:bodyPr vert="horz" wrap="square" lIns="0" tIns="0" rIns="0" bIns="0" rtlCol="0">
            <a:spAutoFit/>
          </a:bodyPr>
          <a:lstStyle/>
          <a:p>
            <a:pPr marL="12700">
              <a:lnSpc>
                <a:spcPts val="2860"/>
              </a:lnSpc>
            </a:pPr>
            <a:r>
              <a:rPr sz="2400" spc="-5" dirty="0">
                <a:latin typeface="Caladea"/>
                <a:cs typeface="Caladea"/>
              </a:rPr>
              <a:t>the back </a:t>
            </a:r>
            <a:r>
              <a:rPr sz="2400" spc="-15" dirty="0">
                <a:latin typeface="Caladea"/>
                <a:cs typeface="Caladea"/>
              </a:rPr>
              <a:t>to </a:t>
            </a:r>
            <a:r>
              <a:rPr sz="2400" spc="-5" dirty="0">
                <a:latin typeface="Caladea"/>
                <a:cs typeface="Caladea"/>
              </a:rPr>
              <a:t>connect </a:t>
            </a:r>
            <a:r>
              <a:rPr sz="2400" spc="-10" dirty="0">
                <a:latin typeface="Caladea"/>
                <a:cs typeface="Caladea"/>
              </a:rPr>
              <a:t>pe</a:t>
            </a:r>
            <a:r>
              <a:rPr lang="en-US" sz="2400" spc="-10" dirty="0">
                <a:latin typeface="Caladea"/>
                <a:cs typeface="Caladea"/>
              </a:rPr>
              <a:t>ripheral </a:t>
            </a:r>
            <a:r>
              <a:rPr lang="en-US" sz="2400" spc="-5" dirty="0">
                <a:latin typeface="Caladea"/>
                <a:cs typeface="Caladea"/>
              </a:rPr>
              <a:t>devices </a:t>
            </a:r>
            <a:r>
              <a:rPr lang="en-US" sz="2400" spc="-15" dirty="0">
                <a:latin typeface="Caladea"/>
                <a:cs typeface="Caladea"/>
              </a:rPr>
              <a:t>to</a:t>
            </a:r>
            <a:r>
              <a:rPr lang="en-US" sz="2400" spc="65" dirty="0">
                <a:latin typeface="Caladea"/>
                <a:cs typeface="Caladea"/>
              </a:rPr>
              <a:t> </a:t>
            </a:r>
            <a:r>
              <a:rPr lang="en-US" sz="2400" spc="-509" dirty="0">
                <a:latin typeface="Caladea"/>
                <a:cs typeface="Caladea"/>
              </a:rPr>
              <a:t>t</a:t>
            </a:r>
            <a:endParaRPr lang="en-US" sz="2400" b="1" spc="-30" baseline="-34722" dirty="0">
              <a:solidFill>
                <a:srgbClr val="FFFFFF"/>
              </a:solidFill>
              <a:latin typeface="Caladea"/>
              <a:cs typeface="Caladea"/>
            </a:endParaRPr>
          </a:p>
          <a:p>
            <a:pPr marR="5080" algn="r">
              <a:lnSpc>
                <a:spcPct val="100000"/>
              </a:lnSpc>
              <a:spcBef>
                <a:spcPts val="845"/>
              </a:spcBef>
            </a:pPr>
            <a:endParaRPr lang="en-US" sz="1400" dirty="0">
              <a:latin typeface="Caladea"/>
              <a:cs typeface="Caladea"/>
            </a:endParaRPr>
          </a:p>
        </p:txBody>
      </p:sp>
    </p:spTree>
    <p:extLst>
      <p:ext uri="{BB962C8B-B14F-4D97-AF65-F5344CB8AC3E}">
        <p14:creationId xmlns:p14="http://schemas.microsoft.com/office/powerpoint/2010/main" val="133579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43037" y="1462849"/>
            <a:ext cx="878205" cy="1261110"/>
            <a:chOff x="1443037" y="1462849"/>
            <a:chExt cx="878205" cy="1261110"/>
          </a:xfrm>
        </p:grpSpPr>
        <p:sp>
          <p:nvSpPr>
            <p:cNvPr id="3" name="object 3"/>
            <p:cNvSpPr/>
            <p:nvPr/>
          </p:nvSpPr>
          <p:spPr>
            <a:xfrm>
              <a:off x="1447800" y="1467611"/>
              <a:ext cx="868680" cy="1251585"/>
            </a:xfrm>
            <a:custGeom>
              <a:avLst/>
              <a:gdLst/>
              <a:ahLst/>
              <a:cxnLst/>
              <a:rect l="l" t="t" r="r" b="b"/>
              <a:pathLst>
                <a:path w="868680" h="1251585">
                  <a:moveTo>
                    <a:pt x="868680" y="0"/>
                  </a:moveTo>
                  <a:lnTo>
                    <a:pt x="0" y="0"/>
                  </a:lnTo>
                  <a:lnTo>
                    <a:pt x="0" y="1251203"/>
                  </a:lnTo>
                  <a:lnTo>
                    <a:pt x="868680" y="1251203"/>
                  </a:lnTo>
                  <a:lnTo>
                    <a:pt x="868680" y="0"/>
                  </a:lnTo>
                  <a:close/>
                </a:path>
              </a:pathLst>
            </a:custGeom>
            <a:solidFill>
              <a:srgbClr val="FFFFFF"/>
            </a:solidFill>
          </p:spPr>
          <p:txBody>
            <a:bodyPr wrap="square" lIns="0" tIns="0" rIns="0" bIns="0" rtlCol="0"/>
            <a:lstStyle/>
            <a:p>
              <a:endParaRPr/>
            </a:p>
          </p:txBody>
        </p:sp>
        <p:sp>
          <p:nvSpPr>
            <p:cNvPr id="4" name="object 4"/>
            <p:cNvSpPr/>
            <p:nvPr/>
          </p:nvSpPr>
          <p:spPr>
            <a:xfrm>
              <a:off x="1447800" y="1467611"/>
              <a:ext cx="868680" cy="1251585"/>
            </a:xfrm>
            <a:custGeom>
              <a:avLst/>
              <a:gdLst/>
              <a:ahLst/>
              <a:cxnLst/>
              <a:rect l="l" t="t" r="r" b="b"/>
              <a:pathLst>
                <a:path w="868680" h="1251585">
                  <a:moveTo>
                    <a:pt x="0" y="1251203"/>
                  </a:moveTo>
                  <a:lnTo>
                    <a:pt x="868680" y="1251203"/>
                  </a:lnTo>
                  <a:lnTo>
                    <a:pt x="868680" y="0"/>
                  </a:lnTo>
                  <a:lnTo>
                    <a:pt x="0" y="0"/>
                  </a:lnTo>
                  <a:lnTo>
                    <a:pt x="0" y="1251203"/>
                  </a:lnTo>
                  <a:close/>
                </a:path>
              </a:pathLst>
            </a:custGeom>
            <a:ln w="9144">
              <a:solidFill>
                <a:srgbClr val="000000"/>
              </a:solidFill>
            </a:ln>
          </p:spPr>
          <p:txBody>
            <a:bodyPr wrap="square" lIns="0" tIns="0" rIns="0" bIns="0" rtlCol="0"/>
            <a:lstStyle/>
            <a:p>
              <a:endParaRPr/>
            </a:p>
          </p:txBody>
        </p:sp>
      </p:grpSp>
      <p:sp>
        <p:nvSpPr>
          <p:cNvPr id="5" name="object 5"/>
          <p:cNvSpPr txBox="1"/>
          <p:nvPr/>
        </p:nvSpPr>
        <p:spPr>
          <a:xfrm>
            <a:off x="1598041" y="1591415"/>
            <a:ext cx="509270" cy="284480"/>
          </a:xfrm>
          <a:prstGeom prst="rect">
            <a:avLst/>
          </a:prstGeom>
        </p:spPr>
        <p:txBody>
          <a:bodyPr vert="horz" wrap="square" lIns="0" tIns="0" rIns="0" bIns="0" rtlCol="0">
            <a:spAutoFit/>
          </a:bodyPr>
          <a:lstStyle/>
          <a:p>
            <a:pPr>
              <a:lnSpc>
                <a:spcPts val="2215"/>
              </a:lnSpc>
            </a:pPr>
            <a:r>
              <a:rPr sz="2000" b="1" dirty="0">
                <a:latin typeface="Arial"/>
                <a:cs typeface="Arial"/>
              </a:rPr>
              <a:t>OFF</a:t>
            </a:r>
            <a:endParaRPr sz="2000">
              <a:latin typeface="Arial"/>
              <a:cs typeface="Arial"/>
            </a:endParaRPr>
          </a:p>
        </p:txBody>
      </p:sp>
      <p:grpSp>
        <p:nvGrpSpPr>
          <p:cNvPr id="6" name="object 6"/>
          <p:cNvGrpSpPr/>
          <p:nvPr/>
        </p:nvGrpSpPr>
        <p:grpSpPr>
          <a:xfrm>
            <a:off x="4491228" y="1691639"/>
            <a:ext cx="603885" cy="601980"/>
            <a:chOff x="4491228" y="1691639"/>
            <a:chExt cx="603885" cy="601980"/>
          </a:xfrm>
        </p:grpSpPr>
        <p:sp>
          <p:nvSpPr>
            <p:cNvPr id="7" name="object 7"/>
            <p:cNvSpPr/>
            <p:nvPr/>
          </p:nvSpPr>
          <p:spPr>
            <a:xfrm>
              <a:off x="4495800" y="1696211"/>
              <a:ext cx="594360" cy="593090"/>
            </a:xfrm>
            <a:custGeom>
              <a:avLst/>
              <a:gdLst/>
              <a:ahLst/>
              <a:cxnLst/>
              <a:rect l="l" t="t" r="r" b="b"/>
              <a:pathLst>
                <a:path w="594360" h="593089">
                  <a:moveTo>
                    <a:pt x="594360" y="0"/>
                  </a:moveTo>
                  <a:lnTo>
                    <a:pt x="0" y="0"/>
                  </a:lnTo>
                  <a:lnTo>
                    <a:pt x="0" y="592836"/>
                  </a:lnTo>
                  <a:lnTo>
                    <a:pt x="594360" y="592836"/>
                  </a:lnTo>
                  <a:lnTo>
                    <a:pt x="594360" y="0"/>
                  </a:lnTo>
                  <a:close/>
                </a:path>
              </a:pathLst>
            </a:custGeom>
            <a:solidFill>
              <a:srgbClr val="FFFFFF"/>
            </a:solidFill>
          </p:spPr>
          <p:txBody>
            <a:bodyPr wrap="square" lIns="0" tIns="0" rIns="0" bIns="0" rtlCol="0"/>
            <a:lstStyle/>
            <a:p>
              <a:endParaRPr/>
            </a:p>
          </p:txBody>
        </p:sp>
        <p:sp>
          <p:nvSpPr>
            <p:cNvPr id="8" name="object 8"/>
            <p:cNvSpPr/>
            <p:nvPr/>
          </p:nvSpPr>
          <p:spPr>
            <a:xfrm>
              <a:off x="4495800" y="1696211"/>
              <a:ext cx="594360" cy="593090"/>
            </a:xfrm>
            <a:custGeom>
              <a:avLst/>
              <a:gdLst/>
              <a:ahLst/>
              <a:cxnLst/>
              <a:rect l="l" t="t" r="r" b="b"/>
              <a:pathLst>
                <a:path w="594360" h="593089">
                  <a:moveTo>
                    <a:pt x="0" y="592836"/>
                  </a:moveTo>
                  <a:lnTo>
                    <a:pt x="594360" y="592836"/>
                  </a:lnTo>
                  <a:lnTo>
                    <a:pt x="594360" y="0"/>
                  </a:lnTo>
                  <a:lnTo>
                    <a:pt x="0" y="0"/>
                  </a:lnTo>
                  <a:lnTo>
                    <a:pt x="0" y="592836"/>
                  </a:lnTo>
                  <a:close/>
                </a:path>
              </a:pathLst>
            </a:custGeom>
            <a:ln w="9144">
              <a:solidFill>
                <a:srgbClr val="000000"/>
              </a:solidFill>
            </a:ln>
          </p:spPr>
          <p:txBody>
            <a:bodyPr wrap="square" lIns="0" tIns="0" rIns="0" bIns="0" rtlCol="0"/>
            <a:lstStyle/>
            <a:p>
              <a:endParaRPr/>
            </a:p>
          </p:txBody>
        </p:sp>
        <p:sp>
          <p:nvSpPr>
            <p:cNvPr id="9" name="object 9"/>
            <p:cNvSpPr/>
            <p:nvPr/>
          </p:nvSpPr>
          <p:spPr>
            <a:xfrm>
              <a:off x="4628388" y="1827275"/>
              <a:ext cx="329565" cy="330835"/>
            </a:xfrm>
            <a:custGeom>
              <a:avLst/>
              <a:gdLst/>
              <a:ahLst/>
              <a:cxnLst/>
              <a:rect l="l" t="t" r="r" b="b"/>
              <a:pathLst>
                <a:path w="329564" h="330835">
                  <a:moveTo>
                    <a:pt x="164591" y="0"/>
                  </a:moveTo>
                  <a:lnTo>
                    <a:pt x="120826" y="5907"/>
                  </a:lnTo>
                  <a:lnTo>
                    <a:pt x="81505" y="22577"/>
                  </a:lnTo>
                  <a:lnTo>
                    <a:pt x="48196" y="48434"/>
                  </a:lnTo>
                  <a:lnTo>
                    <a:pt x="22464" y="81900"/>
                  </a:lnTo>
                  <a:lnTo>
                    <a:pt x="5877" y="121399"/>
                  </a:lnTo>
                  <a:lnTo>
                    <a:pt x="0" y="165353"/>
                  </a:lnTo>
                  <a:lnTo>
                    <a:pt x="5877" y="209308"/>
                  </a:lnTo>
                  <a:lnTo>
                    <a:pt x="22464" y="248807"/>
                  </a:lnTo>
                  <a:lnTo>
                    <a:pt x="48196" y="282273"/>
                  </a:lnTo>
                  <a:lnTo>
                    <a:pt x="81505" y="308130"/>
                  </a:lnTo>
                  <a:lnTo>
                    <a:pt x="120826" y="324800"/>
                  </a:lnTo>
                  <a:lnTo>
                    <a:pt x="164591" y="330708"/>
                  </a:lnTo>
                  <a:lnTo>
                    <a:pt x="208357" y="324800"/>
                  </a:lnTo>
                  <a:lnTo>
                    <a:pt x="247678" y="308130"/>
                  </a:lnTo>
                  <a:lnTo>
                    <a:pt x="280987" y="282273"/>
                  </a:lnTo>
                  <a:lnTo>
                    <a:pt x="306719" y="248807"/>
                  </a:lnTo>
                  <a:lnTo>
                    <a:pt x="323306" y="209308"/>
                  </a:lnTo>
                  <a:lnTo>
                    <a:pt x="329184" y="165353"/>
                  </a:lnTo>
                  <a:lnTo>
                    <a:pt x="323306" y="121399"/>
                  </a:lnTo>
                  <a:lnTo>
                    <a:pt x="306719" y="81900"/>
                  </a:lnTo>
                  <a:lnTo>
                    <a:pt x="280987" y="48434"/>
                  </a:lnTo>
                  <a:lnTo>
                    <a:pt x="247678" y="22577"/>
                  </a:lnTo>
                  <a:lnTo>
                    <a:pt x="208357" y="5907"/>
                  </a:lnTo>
                  <a:lnTo>
                    <a:pt x="164591" y="0"/>
                  </a:lnTo>
                  <a:close/>
                </a:path>
              </a:pathLst>
            </a:custGeom>
            <a:solidFill>
              <a:srgbClr val="00FF00"/>
            </a:solidFill>
          </p:spPr>
          <p:txBody>
            <a:bodyPr wrap="square" lIns="0" tIns="0" rIns="0" bIns="0" rtlCol="0"/>
            <a:lstStyle/>
            <a:p>
              <a:endParaRPr/>
            </a:p>
          </p:txBody>
        </p:sp>
        <p:sp>
          <p:nvSpPr>
            <p:cNvPr id="10" name="object 10"/>
            <p:cNvSpPr/>
            <p:nvPr/>
          </p:nvSpPr>
          <p:spPr>
            <a:xfrm>
              <a:off x="4628388" y="1827275"/>
              <a:ext cx="329565" cy="330835"/>
            </a:xfrm>
            <a:custGeom>
              <a:avLst/>
              <a:gdLst/>
              <a:ahLst/>
              <a:cxnLst/>
              <a:rect l="l" t="t" r="r" b="b"/>
              <a:pathLst>
                <a:path w="329564" h="330835">
                  <a:moveTo>
                    <a:pt x="0" y="165353"/>
                  </a:moveTo>
                  <a:lnTo>
                    <a:pt x="5877" y="121399"/>
                  </a:lnTo>
                  <a:lnTo>
                    <a:pt x="22464" y="81900"/>
                  </a:lnTo>
                  <a:lnTo>
                    <a:pt x="48196" y="48434"/>
                  </a:lnTo>
                  <a:lnTo>
                    <a:pt x="81505" y="22577"/>
                  </a:lnTo>
                  <a:lnTo>
                    <a:pt x="120826" y="5907"/>
                  </a:lnTo>
                  <a:lnTo>
                    <a:pt x="164591" y="0"/>
                  </a:lnTo>
                  <a:lnTo>
                    <a:pt x="208357" y="5907"/>
                  </a:lnTo>
                  <a:lnTo>
                    <a:pt x="247678" y="22577"/>
                  </a:lnTo>
                  <a:lnTo>
                    <a:pt x="280987" y="48434"/>
                  </a:lnTo>
                  <a:lnTo>
                    <a:pt x="306719" y="81900"/>
                  </a:lnTo>
                  <a:lnTo>
                    <a:pt x="323306" y="121399"/>
                  </a:lnTo>
                  <a:lnTo>
                    <a:pt x="329184" y="165353"/>
                  </a:lnTo>
                  <a:lnTo>
                    <a:pt x="323306" y="209308"/>
                  </a:lnTo>
                  <a:lnTo>
                    <a:pt x="306719" y="248807"/>
                  </a:lnTo>
                  <a:lnTo>
                    <a:pt x="280987" y="282273"/>
                  </a:lnTo>
                  <a:lnTo>
                    <a:pt x="247678" y="308130"/>
                  </a:lnTo>
                  <a:lnTo>
                    <a:pt x="208357" y="324800"/>
                  </a:lnTo>
                  <a:lnTo>
                    <a:pt x="164591" y="330708"/>
                  </a:lnTo>
                  <a:lnTo>
                    <a:pt x="120826" y="324800"/>
                  </a:lnTo>
                  <a:lnTo>
                    <a:pt x="81505" y="308130"/>
                  </a:lnTo>
                  <a:lnTo>
                    <a:pt x="48196" y="282273"/>
                  </a:lnTo>
                  <a:lnTo>
                    <a:pt x="22464" y="248807"/>
                  </a:lnTo>
                  <a:lnTo>
                    <a:pt x="5877" y="209308"/>
                  </a:lnTo>
                  <a:lnTo>
                    <a:pt x="0" y="165353"/>
                  </a:lnTo>
                  <a:close/>
                </a:path>
              </a:pathLst>
            </a:custGeom>
            <a:ln w="9144">
              <a:solidFill>
                <a:srgbClr val="000000"/>
              </a:solidFill>
            </a:ln>
          </p:spPr>
          <p:txBody>
            <a:bodyPr wrap="square" lIns="0" tIns="0" rIns="0" bIns="0" rtlCol="0"/>
            <a:lstStyle/>
            <a:p>
              <a:endParaRPr/>
            </a:p>
          </p:txBody>
        </p:sp>
      </p:grpSp>
      <p:grpSp>
        <p:nvGrpSpPr>
          <p:cNvPr id="11" name="object 11"/>
          <p:cNvGrpSpPr/>
          <p:nvPr/>
        </p:nvGrpSpPr>
        <p:grpSpPr>
          <a:xfrm>
            <a:off x="1443037" y="1462849"/>
            <a:ext cx="878205" cy="1261110"/>
            <a:chOff x="1443037" y="1462849"/>
            <a:chExt cx="878205" cy="1261110"/>
          </a:xfrm>
        </p:grpSpPr>
        <p:sp>
          <p:nvSpPr>
            <p:cNvPr id="12" name="object 12"/>
            <p:cNvSpPr/>
            <p:nvPr/>
          </p:nvSpPr>
          <p:spPr>
            <a:xfrm>
              <a:off x="1679447" y="2093975"/>
              <a:ext cx="405765" cy="437515"/>
            </a:xfrm>
            <a:custGeom>
              <a:avLst/>
              <a:gdLst/>
              <a:ahLst/>
              <a:cxnLst/>
              <a:rect l="l" t="t" r="r" b="b"/>
              <a:pathLst>
                <a:path w="405764" h="437514">
                  <a:moveTo>
                    <a:pt x="202691" y="0"/>
                  </a:moveTo>
                  <a:lnTo>
                    <a:pt x="156234" y="5776"/>
                  </a:lnTo>
                  <a:lnTo>
                    <a:pt x="113577" y="22229"/>
                  </a:lnTo>
                  <a:lnTo>
                    <a:pt x="75942" y="48045"/>
                  </a:lnTo>
                  <a:lnTo>
                    <a:pt x="44547" y="81913"/>
                  </a:lnTo>
                  <a:lnTo>
                    <a:pt x="20611" y="122519"/>
                  </a:lnTo>
                  <a:lnTo>
                    <a:pt x="5356" y="168550"/>
                  </a:lnTo>
                  <a:lnTo>
                    <a:pt x="0" y="218694"/>
                  </a:lnTo>
                  <a:lnTo>
                    <a:pt x="5356" y="268837"/>
                  </a:lnTo>
                  <a:lnTo>
                    <a:pt x="20611" y="314868"/>
                  </a:lnTo>
                  <a:lnTo>
                    <a:pt x="44547" y="355474"/>
                  </a:lnTo>
                  <a:lnTo>
                    <a:pt x="75942" y="389342"/>
                  </a:lnTo>
                  <a:lnTo>
                    <a:pt x="113577" y="415158"/>
                  </a:lnTo>
                  <a:lnTo>
                    <a:pt x="156234" y="431611"/>
                  </a:lnTo>
                  <a:lnTo>
                    <a:pt x="202691" y="437388"/>
                  </a:lnTo>
                  <a:lnTo>
                    <a:pt x="249149" y="431611"/>
                  </a:lnTo>
                  <a:lnTo>
                    <a:pt x="291806" y="415158"/>
                  </a:lnTo>
                  <a:lnTo>
                    <a:pt x="329441" y="389342"/>
                  </a:lnTo>
                  <a:lnTo>
                    <a:pt x="360836" y="355474"/>
                  </a:lnTo>
                  <a:lnTo>
                    <a:pt x="384772" y="314868"/>
                  </a:lnTo>
                  <a:lnTo>
                    <a:pt x="400027" y="268837"/>
                  </a:lnTo>
                  <a:lnTo>
                    <a:pt x="405383" y="218694"/>
                  </a:lnTo>
                  <a:lnTo>
                    <a:pt x="400027" y="168550"/>
                  </a:lnTo>
                  <a:lnTo>
                    <a:pt x="384772" y="122519"/>
                  </a:lnTo>
                  <a:lnTo>
                    <a:pt x="360836" y="81913"/>
                  </a:lnTo>
                  <a:lnTo>
                    <a:pt x="329441" y="48045"/>
                  </a:lnTo>
                  <a:lnTo>
                    <a:pt x="291806" y="22229"/>
                  </a:lnTo>
                  <a:lnTo>
                    <a:pt x="249149" y="5776"/>
                  </a:lnTo>
                  <a:lnTo>
                    <a:pt x="202691" y="0"/>
                  </a:lnTo>
                  <a:close/>
                </a:path>
              </a:pathLst>
            </a:custGeom>
            <a:solidFill>
              <a:srgbClr val="FF0000"/>
            </a:solidFill>
          </p:spPr>
          <p:txBody>
            <a:bodyPr wrap="square" lIns="0" tIns="0" rIns="0" bIns="0" rtlCol="0"/>
            <a:lstStyle/>
            <a:p>
              <a:endParaRPr/>
            </a:p>
          </p:txBody>
        </p:sp>
        <p:sp>
          <p:nvSpPr>
            <p:cNvPr id="13" name="object 13"/>
            <p:cNvSpPr/>
            <p:nvPr/>
          </p:nvSpPr>
          <p:spPr>
            <a:xfrm>
              <a:off x="1679447" y="2093975"/>
              <a:ext cx="405765" cy="437515"/>
            </a:xfrm>
            <a:custGeom>
              <a:avLst/>
              <a:gdLst/>
              <a:ahLst/>
              <a:cxnLst/>
              <a:rect l="l" t="t" r="r" b="b"/>
              <a:pathLst>
                <a:path w="405764" h="437514">
                  <a:moveTo>
                    <a:pt x="0" y="218694"/>
                  </a:moveTo>
                  <a:lnTo>
                    <a:pt x="5356" y="168550"/>
                  </a:lnTo>
                  <a:lnTo>
                    <a:pt x="20611" y="122519"/>
                  </a:lnTo>
                  <a:lnTo>
                    <a:pt x="44547" y="81913"/>
                  </a:lnTo>
                  <a:lnTo>
                    <a:pt x="75942" y="48045"/>
                  </a:lnTo>
                  <a:lnTo>
                    <a:pt x="113577" y="22229"/>
                  </a:lnTo>
                  <a:lnTo>
                    <a:pt x="156234" y="5776"/>
                  </a:lnTo>
                  <a:lnTo>
                    <a:pt x="202691" y="0"/>
                  </a:lnTo>
                  <a:lnTo>
                    <a:pt x="249149" y="5776"/>
                  </a:lnTo>
                  <a:lnTo>
                    <a:pt x="291806" y="22229"/>
                  </a:lnTo>
                  <a:lnTo>
                    <a:pt x="329441" y="48045"/>
                  </a:lnTo>
                  <a:lnTo>
                    <a:pt x="360836" y="81913"/>
                  </a:lnTo>
                  <a:lnTo>
                    <a:pt x="384772" y="122519"/>
                  </a:lnTo>
                  <a:lnTo>
                    <a:pt x="400027" y="168550"/>
                  </a:lnTo>
                  <a:lnTo>
                    <a:pt x="405383" y="218694"/>
                  </a:lnTo>
                  <a:lnTo>
                    <a:pt x="400027" y="268837"/>
                  </a:lnTo>
                  <a:lnTo>
                    <a:pt x="384772" y="314868"/>
                  </a:lnTo>
                  <a:lnTo>
                    <a:pt x="360836" y="355474"/>
                  </a:lnTo>
                  <a:lnTo>
                    <a:pt x="329441" y="389342"/>
                  </a:lnTo>
                  <a:lnTo>
                    <a:pt x="291806" y="415158"/>
                  </a:lnTo>
                  <a:lnTo>
                    <a:pt x="249149" y="431611"/>
                  </a:lnTo>
                  <a:lnTo>
                    <a:pt x="202691" y="437388"/>
                  </a:lnTo>
                  <a:lnTo>
                    <a:pt x="156234" y="431611"/>
                  </a:lnTo>
                  <a:lnTo>
                    <a:pt x="113577" y="415158"/>
                  </a:lnTo>
                  <a:lnTo>
                    <a:pt x="75942" y="389342"/>
                  </a:lnTo>
                  <a:lnTo>
                    <a:pt x="44547" y="355474"/>
                  </a:lnTo>
                  <a:lnTo>
                    <a:pt x="20611" y="314868"/>
                  </a:lnTo>
                  <a:lnTo>
                    <a:pt x="5356" y="268837"/>
                  </a:lnTo>
                  <a:lnTo>
                    <a:pt x="0" y="218694"/>
                  </a:lnTo>
                  <a:close/>
                </a:path>
              </a:pathLst>
            </a:custGeom>
            <a:ln w="9144">
              <a:solidFill>
                <a:srgbClr val="000000"/>
              </a:solidFill>
            </a:ln>
          </p:spPr>
          <p:txBody>
            <a:bodyPr wrap="square" lIns="0" tIns="0" rIns="0" bIns="0" rtlCol="0"/>
            <a:lstStyle/>
            <a:p>
              <a:endParaRPr/>
            </a:p>
          </p:txBody>
        </p:sp>
        <p:sp>
          <p:nvSpPr>
            <p:cNvPr id="14" name="object 14"/>
            <p:cNvSpPr/>
            <p:nvPr/>
          </p:nvSpPr>
          <p:spPr>
            <a:xfrm>
              <a:off x="1447800" y="1467611"/>
              <a:ext cx="868680" cy="1251585"/>
            </a:xfrm>
            <a:custGeom>
              <a:avLst/>
              <a:gdLst/>
              <a:ahLst/>
              <a:cxnLst/>
              <a:rect l="l" t="t" r="r" b="b"/>
              <a:pathLst>
                <a:path w="868680" h="1251585">
                  <a:moveTo>
                    <a:pt x="868680" y="0"/>
                  </a:moveTo>
                  <a:lnTo>
                    <a:pt x="0" y="0"/>
                  </a:lnTo>
                  <a:lnTo>
                    <a:pt x="0" y="1251203"/>
                  </a:lnTo>
                  <a:lnTo>
                    <a:pt x="868680" y="1251203"/>
                  </a:lnTo>
                  <a:lnTo>
                    <a:pt x="868680" y="0"/>
                  </a:lnTo>
                  <a:close/>
                </a:path>
              </a:pathLst>
            </a:custGeom>
            <a:solidFill>
              <a:srgbClr val="FFFFFF"/>
            </a:solidFill>
          </p:spPr>
          <p:txBody>
            <a:bodyPr wrap="square" lIns="0" tIns="0" rIns="0" bIns="0" rtlCol="0"/>
            <a:lstStyle/>
            <a:p>
              <a:endParaRPr/>
            </a:p>
          </p:txBody>
        </p:sp>
        <p:sp>
          <p:nvSpPr>
            <p:cNvPr id="15" name="object 15"/>
            <p:cNvSpPr/>
            <p:nvPr/>
          </p:nvSpPr>
          <p:spPr>
            <a:xfrm>
              <a:off x="1447800" y="1467611"/>
              <a:ext cx="868680" cy="1251585"/>
            </a:xfrm>
            <a:custGeom>
              <a:avLst/>
              <a:gdLst/>
              <a:ahLst/>
              <a:cxnLst/>
              <a:rect l="l" t="t" r="r" b="b"/>
              <a:pathLst>
                <a:path w="868680" h="1251585">
                  <a:moveTo>
                    <a:pt x="0" y="1251203"/>
                  </a:moveTo>
                  <a:lnTo>
                    <a:pt x="868680" y="1251203"/>
                  </a:lnTo>
                  <a:lnTo>
                    <a:pt x="868680" y="0"/>
                  </a:lnTo>
                  <a:lnTo>
                    <a:pt x="0" y="0"/>
                  </a:lnTo>
                  <a:lnTo>
                    <a:pt x="0" y="1251203"/>
                  </a:lnTo>
                  <a:close/>
                </a:path>
              </a:pathLst>
            </a:custGeom>
            <a:ln w="9144">
              <a:solidFill>
                <a:srgbClr val="000000"/>
              </a:solidFill>
            </a:ln>
          </p:spPr>
          <p:txBody>
            <a:bodyPr wrap="square" lIns="0" tIns="0" rIns="0" bIns="0" rtlCol="0"/>
            <a:lstStyle/>
            <a:p>
              <a:endParaRPr/>
            </a:p>
          </p:txBody>
        </p:sp>
      </p:grpSp>
      <p:sp>
        <p:nvSpPr>
          <p:cNvPr id="16" name="object 16"/>
          <p:cNvSpPr txBox="1"/>
          <p:nvPr/>
        </p:nvSpPr>
        <p:spPr>
          <a:xfrm>
            <a:off x="4665979" y="1341882"/>
            <a:ext cx="269875"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0000"/>
                </a:solidFill>
                <a:latin typeface="Caladea"/>
                <a:cs typeface="Caladea"/>
              </a:rPr>
              <a:t>ON</a:t>
            </a:r>
            <a:endParaRPr sz="1400">
              <a:latin typeface="Caladea"/>
              <a:cs typeface="Caladea"/>
            </a:endParaRPr>
          </a:p>
        </p:txBody>
      </p:sp>
      <p:sp>
        <p:nvSpPr>
          <p:cNvPr id="17" name="object 17"/>
          <p:cNvSpPr txBox="1"/>
          <p:nvPr/>
        </p:nvSpPr>
        <p:spPr>
          <a:xfrm>
            <a:off x="3408426" y="2255011"/>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0</a:t>
            </a:r>
            <a:endParaRPr sz="2400">
              <a:latin typeface="Arial"/>
              <a:cs typeface="Arial"/>
            </a:endParaRPr>
          </a:p>
        </p:txBody>
      </p:sp>
      <p:sp>
        <p:nvSpPr>
          <p:cNvPr id="18" name="object 18"/>
          <p:cNvSpPr txBox="1"/>
          <p:nvPr/>
        </p:nvSpPr>
        <p:spPr>
          <a:xfrm>
            <a:off x="4627879" y="2255011"/>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1</a:t>
            </a:r>
            <a:endParaRPr sz="2400">
              <a:latin typeface="Arial"/>
              <a:cs typeface="Arial"/>
            </a:endParaRPr>
          </a:p>
        </p:txBody>
      </p:sp>
      <p:sp>
        <p:nvSpPr>
          <p:cNvPr id="19" name="object 19"/>
          <p:cNvSpPr txBox="1"/>
          <p:nvPr/>
        </p:nvSpPr>
        <p:spPr>
          <a:xfrm>
            <a:off x="3889375" y="1797558"/>
            <a:ext cx="43942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A40020"/>
                </a:solidFill>
                <a:latin typeface="Caladea"/>
                <a:cs typeface="Caladea"/>
              </a:rPr>
              <a:t>OR</a:t>
            </a:r>
            <a:endParaRPr sz="2400">
              <a:latin typeface="Caladea"/>
              <a:cs typeface="Caladea"/>
            </a:endParaRPr>
          </a:p>
        </p:txBody>
      </p:sp>
      <p:sp>
        <p:nvSpPr>
          <p:cNvPr id="20" name="object 20"/>
          <p:cNvSpPr txBox="1"/>
          <p:nvPr/>
        </p:nvSpPr>
        <p:spPr>
          <a:xfrm>
            <a:off x="5185028" y="1795729"/>
            <a:ext cx="105410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A40020"/>
                </a:solidFill>
                <a:latin typeface="Caladea"/>
                <a:cs typeface="Caladea"/>
              </a:rPr>
              <a:t>= 1</a:t>
            </a:r>
            <a:r>
              <a:rPr sz="2800" b="1" spc="-90" dirty="0">
                <a:solidFill>
                  <a:srgbClr val="A40020"/>
                </a:solidFill>
                <a:latin typeface="Caladea"/>
                <a:cs typeface="Caladea"/>
              </a:rPr>
              <a:t> </a:t>
            </a:r>
            <a:r>
              <a:rPr sz="2800" b="1" spc="-5" dirty="0">
                <a:solidFill>
                  <a:srgbClr val="A40020"/>
                </a:solidFill>
                <a:latin typeface="Caladea"/>
                <a:cs typeface="Caladea"/>
              </a:rPr>
              <a:t>bit</a:t>
            </a:r>
            <a:endParaRPr sz="2800">
              <a:latin typeface="Caladea"/>
              <a:cs typeface="Caladea"/>
            </a:endParaRPr>
          </a:p>
        </p:txBody>
      </p:sp>
      <p:grpSp>
        <p:nvGrpSpPr>
          <p:cNvPr id="21" name="object 21"/>
          <p:cNvGrpSpPr/>
          <p:nvPr/>
        </p:nvGrpSpPr>
        <p:grpSpPr>
          <a:xfrm>
            <a:off x="3348228" y="2834639"/>
            <a:ext cx="448309" cy="338455"/>
            <a:chOff x="3348228" y="2834639"/>
            <a:chExt cx="448309" cy="338455"/>
          </a:xfrm>
        </p:grpSpPr>
        <p:sp>
          <p:nvSpPr>
            <p:cNvPr id="22" name="object 22"/>
            <p:cNvSpPr/>
            <p:nvPr/>
          </p:nvSpPr>
          <p:spPr>
            <a:xfrm>
              <a:off x="3352800" y="2839211"/>
              <a:ext cx="439420" cy="329565"/>
            </a:xfrm>
            <a:custGeom>
              <a:avLst/>
              <a:gdLst/>
              <a:ahLst/>
              <a:cxnLst/>
              <a:rect l="l" t="t" r="r" b="b"/>
              <a:pathLst>
                <a:path w="439420" h="329564">
                  <a:moveTo>
                    <a:pt x="438912" y="0"/>
                  </a:moveTo>
                  <a:lnTo>
                    <a:pt x="0" y="0"/>
                  </a:lnTo>
                  <a:lnTo>
                    <a:pt x="0" y="329184"/>
                  </a:lnTo>
                  <a:lnTo>
                    <a:pt x="438912" y="329184"/>
                  </a:lnTo>
                  <a:lnTo>
                    <a:pt x="438912" y="0"/>
                  </a:lnTo>
                  <a:close/>
                </a:path>
              </a:pathLst>
            </a:custGeom>
            <a:solidFill>
              <a:srgbClr val="FFFFFF"/>
            </a:solidFill>
          </p:spPr>
          <p:txBody>
            <a:bodyPr wrap="square" lIns="0" tIns="0" rIns="0" bIns="0" rtlCol="0"/>
            <a:lstStyle/>
            <a:p>
              <a:endParaRPr/>
            </a:p>
          </p:txBody>
        </p:sp>
        <p:sp>
          <p:nvSpPr>
            <p:cNvPr id="23" name="object 23"/>
            <p:cNvSpPr/>
            <p:nvPr/>
          </p:nvSpPr>
          <p:spPr>
            <a:xfrm>
              <a:off x="3352800" y="2839211"/>
              <a:ext cx="439420" cy="329565"/>
            </a:xfrm>
            <a:custGeom>
              <a:avLst/>
              <a:gdLst/>
              <a:ahLst/>
              <a:cxnLst/>
              <a:rect l="l" t="t" r="r" b="b"/>
              <a:pathLst>
                <a:path w="439420" h="329564">
                  <a:moveTo>
                    <a:pt x="0" y="329184"/>
                  </a:moveTo>
                  <a:lnTo>
                    <a:pt x="438912" y="329184"/>
                  </a:lnTo>
                  <a:lnTo>
                    <a:pt x="438912" y="0"/>
                  </a:lnTo>
                  <a:lnTo>
                    <a:pt x="0" y="0"/>
                  </a:lnTo>
                  <a:lnTo>
                    <a:pt x="0" y="329184"/>
                  </a:lnTo>
                  <a:close/>
                </a:path>
              </a:pathLst>
            </a:custGeom>
            <a:ln w="9144">
              <a:solidFill>
                <a:srgbClr val="000000"/>
              </a:solidFill>
            </a:ln>
          </p:spPr>
          <p:txBody>
            <a:bodyPr wrap="square" lIns="0" tIns="0" rIns="0" bIns="0" rtlCol="0"/>
            <a:lstStyle/>
            <a:p>
              <a:endParaRPr/>
            </a:p>
          </p:txBody>
        </p:sp>
        <p:sp>
          <p:nvSpPr>
            <p:cNvPr id="24" name="object 24"/>
            <p:cNvSpPr/>
            <p:nvPr/>
          </p:nvSpPr>
          <p:spPr>
            <a:xfrm>
              <a:off x="3473196" y="2900171"/>
              <a:ext cx="196596" cy="207263"/>
            </a:xfrm>
            <a:prstGeom prst="rect">
              <a:avLst/>
            </a:prstGeom>
            <a:blipFill>
              <a:blip r:embed="rId2" cstate="print"/>
              <a:stretch>
                <a:fillRect/>
              </a:stretch>
            </a:blipFill>
          </p:spPr>
          <p:txBody>
            <a:bodyPr wrap="square" lIns="0" tIns="0" rIns="0" bIns="0" rtlCol="0"/>
            <a:lstStyle/>
            <a:p>
              <a:endParaRPr/>
            </a:p>
          </p:txBody>
        </p:sp>
      </p:grpSp>
      <p:sp>
        <p:nvSpPr>
          <p:cNvPr id="25" name="object 25"/>
          <p:cNvSpPr txBox="1"/>
          <p:nvPr/>
        </p:nvSpPr>
        <p:spPr>
          <a:xfrm>
            <a:off x="3498596" y="3198367"/>
            <a:ext cx="1460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adea"/>
                <a:cs typeface="Caladea"/>
              </a:rPr>
              <a:t>1</a:t>
            </a:r>
            <a:endParaRPr sz="1600">
              <a:latin typeface="Caladea"/>
              <a:cs typeface="Caladea"/>
            </a:endParaRPr>
          </a:p>
        </p:txBody>
      </p:sp>
      <p:grpSp>
        <p:nvGrpSpPr>
          <p:cNvPr id="26" name="object 26"/>
          <p:cNvGrpSpPr/>
          <p:nvPr/>
        </p:nvGrpSpPr>
        <p:grpSpPr>
          <a:xfrm>
            <a:off x="1519427" y="3596640"/>
            <a:ext cx="448309" cy="338455"/>
            <a:chOff x="1519427" y="3596640"/>
            <a:chExt cx="448309" cy="338455"/>
          </a:xfrm>
        </p:grpSpPr>
        <p:sp>
          <p:nvSpPr>
            <p:cNvPr id="27" name="object 27"/>
            <p:cNvSpPr/>
            <p:nvPr/>
          </p:nvSpPr>
          <p:spPr>
            <a:xfrm>
              <a:off x="1523999" y="3601212"/>
              <a:ext cx="439420" cy="329565"/>
            </a:xfrm>
            <a:custGeom>
              <a:avLst/>
              <a:gdLst/>
              <a:ahLst/>
              <a:cxnLst/>
              <a:rect l="l" t="t" r="r" b="b"/>
              <a:pathLst>
                <a:path w="439419" h="329564">
                  <a:moveTo>
                    <a:pt x="438912" y="0"/>
                  </a:moveTo>
                  <a:lnTo>
                    <a:pt x="0" y="0"/>
                  </a:lnTo>
                  <a:lnTo>
                    <a:pt x="0" y="329183"/>
                  </a:lnTo>
                  <a:lnTo>
                    <a:pt x="438912" y="329183"/>
                  </a:lnTo>
                  <a:lnTo>
                    <a:pt x="438912" y="0"/>
                  </a:lnTo>
                  <a:close/>
                </a:path>
              </a:pathLst>
            </a:custGeom>
            <a:solidFill>
              <a:srgbClr val="FFFFFF"/>
            </a:solidFill>
          </p:spPr>
          <p:txBody>
            <a:bodyPr wrap="square" lIns="0" tIns="0" rIns="0" bIns="0" rtlCol="0"/>
            <a:lstStyle/>
            <a:p>
              <a:endParaRPr/>
            </a:p>
          </p:txBody>
        </p:sp>
        <p:sp>
          <p:nvSpPr>
            <p:cNvPr id="28" name="object 28"/>
            <p:cNvSpPr/>
            <p:nvPr/>
          </p:nvSpPr>
          <p:spPr>
            <a:xfrm>
              <a:off x="1523999" y="3601212"/>
              <a:ext cx="439420" cy="329565"/>
            </a:xfrm>
            <a:custGeom>
              <a:avLst/>
              <a:gdLst/>
              <a:ahLst/>
              <a:cxnLst/>
              <a:rect l="l" t="t" r="r" b="b"/>
              <a:pathLst>
                <a:path w="439419" h="329564">
                  <a:moveTo>
                    <a:pt x="0" y="329183"/>
                  </a:moveTo>
                  <a:lnTo>
                    <a:pt x="438912" y="329183"/>
                  </a:lnTo>
                  <a:lnTo>
                    <a:pt x="438912" y="0"/>
                  </a:lnTo>
                  <a:lnTo>
                    <a:pt x="0" y="0"/>
                  </a:lnTo>
                  <a:lnTo>
                    <a:pt x="0" y="329183"/>
                  </a:lnTo>
                  <a:close/>
                </a:path>
              </a:pathLst>
            </a:custGeom>
            <a:ln w="9144">
              <a:solidFill>
                <a:srgbClr val="000000"/>
              </a:solidFill>
            </a:ln>
          </p:spPr>
          <p:txBody>
            <a:bodyPr wrap="square" lIns="0" tIns="0" rIns="0" bIns="0" rtlCol="0"/>
            <a:lstStyle/>
            <a:p>
              <a:endParaRPr/>
            </a:p>
          </p:txBody>
        </p:sp>
        <p:sp>
          <p:nvSpPr>
            <p:cNvPr id="29" name="object 29"/>
            <p:cNvSpPr/>
            <p:nvPr/>
          </p:nvSpPr>
          <p:spPr>
            <a:xfrm>
              <a:off x="1644395" y="3662172"/>
              <a:ext cx="196596" cy="207264"/>
            </a:xfrm>
            <a:prstGeom prst="rect">
              <a:avLst/>
            </a:prstGeom>
            <a:blipFill>
              <a:blip r:embed="rId3" cstate="print"/>
              <a:stretch>
                <a:fillRect/>
              </a:stretch>
            </a:blipFill>
          </p:spPr>
          <p:txBody>
            <a:bodyPr wrap="square" lIns="0" tIns="0" rIns="0" bIns="0" rtlCol="0"/>
            <a:lstStyle/>
            <a:p>
              <a:endParaRPr/>
            </a:p>
          </p:txBody>
        </p:sp>
      </p:grpSp>
      <p:grpSp>
        <p:nvGrpSpPr>
          <p:cNvPr id="30" name="object 30"/>
          <p:cNvGrpSpPr/>
          <p:nvPr/>
        </p:nvGrpSpPr>
        <p:grpSpPr>
          <a:xfrm>
            <a:off x="2129027" y="2834639"/>
            <a:ext cx="448309" cy="338455"/>
            <a:chOff x="2129027" y="2834639"/>
            <a:chExt cx="448309" cy="338455"/>
          </a:xfrm>
        </p:grpSpPr>
        <p:sp>
          <p:nvSpPr>
            <p:cNvPr id="31" name="object 31"/>
            <p:cNvSpPr/>
            <p:nvPr/>
          </p:nvSpPr>
          <p:spPr>
            <a:xfrm>
              <a:off x="2133599" y="2839211"/>
              <a:ext cx="439420" cy="329565"/>
            </a:xfrm>
            <a:custGeom>
              <a:avLst/>
              <a:gdLst/>
              <a:ahLst/>
              <a:cxnLst/>
              <a:rect l="l" t="t" r="r" b="b"/>
              <a:pathLst>
                <a:path w="439419" h="329564">
                  <a:moveTo>
                    <a:pt x="438912" y="0"/>
                  </a:moveTo>
                  <a:lnTo>
                    <a:pt x="0" y="0"/>
                  </a:lnTo>
                  <a:lnTo>
                    <a:pt x="0" y="329184"/>
                  </a:lnTo>
                  <a:lnTo>
                    <a:pt x="438912" y="329184"/>
                  </a:lnTo>
                  <a:lnTo>
                    <a:pt x="438912" y="0"/>
                  </a:lnTo>
                  <a:close/>
                </a:path>
              </a:pathLst>
            </a:custGeom>
            <a:solidFill>
              <a:srgbClr val="FFFFFF"/>
            </a:solidFill>
          </p:spPr>
          <p:txBody>
            <a:bodyPr wrap="square" lIns="0" tIns="0" rIns="0" bIns="0" rtlCol="0"/>
            <a:lstStyle/>
            <a:p>
              <a:endParaRPr/>
            </a:p>
          </p:txBody>
        </p:sp>
        <p:sp>
          <p:nvSpPr>
            <p:cNvPr id="32" name="object 32"/>
            <p:cNvSpPr/>
            <p:nvPr/>
          </p:nvSpPr>
          <p:spPr>
            <a:xfrm>
              <a:off x="2133599" y="2839211"/>
              <a:ext cx="439420" cy="329565"/>
            </a:xfrm>
            <a:custGeom>
              <a:avLst/>
              <a:gdLst/>
              <a:ahLst/>
              <a:cxnLst/>
              <a:rect l="l" t="t" r="r" b="b"/>
              <a:pathLst>
                <a:path w="439419" h="329564">
                  <a:moveTo>
                    <a:pt x="0" y="329184"/>
                  </a:moveTo>
                  <a:lnTo>
                    <a:pt x="438912" y="329184"/>
                  </a:lnTo>
                  <a:lnTo>
                    <a:pt x="438912" y="0"/>
                  </a:lnTo>
                  <a:lnTo>
                    <a:pt x="0" y="0"/>
                  </a:lnTo>
                  <a:lnTo>
                    <a:pt x="0" y="329184"/>
                  </a:lnTo>
                  <a:close/>
                </a:path>
              </a:pathLst>
            </a:custGeom>
            <a:ln w="9144">
              <a:solidFill>
                <a:srgbClr val="000000"/>
              </a:solidFill>
            </a:ln>
          </p:spPr>
          <p:txBody>
            <a:bodyPr wrap="square" lIns="0" tIns="0" rIns="0" bIns="0" rtlCol="0"/>
            <a:lstStyle/>
            <a:p>
              <a:endParaRPr/>
            </a:p>
          </p:txBody>
        </p:sp>
        <p:sp>
          <p:nvSpPr>
            <p:cNvPr id="33" name="object 33"/>
            <p:cNvSpPr/>
            <p:nvPr/>
          </p:nvSpPr>
          <p:spPr>
            <a:xfrm>
              <a:off x="2253995" y="2900171"/>
              <a:ext cx="196596" cy="207263"/>
            </a:xfrm>
            <a:prstGeom prst="rect">
              <a:avLst/>
            </a:prstGeom>
            <a:blipFill>
              <a:blip r:embed="rId3" cstate="print"/>
              <a:stretch>
                <a:fillRect/>
              </a:stretch>
            </a:blipFill>
          </p:spPr>
          <p:txBody>
            <a:bodyPr wrap="square" lIns="0" tIns="0" rIns="0" bIns="0" rtlCol="0"/>
            <a:lstStyle/>
            <a:p>
              <a:endParaRPr/>
            </a:p>
          </p:txBody>
        </p:sp>
      </p:grpSp>
      <p:sp>
        <p:nvSpPr>
          <p:cNvPr id="34" name="object 34"/>
          <p:cNvSpPr txBox="1"/>
          <p:nvPr/>
        </p:nvSpPr>
        <p:spPr>
          <a:xfrm>
            <a:off x="2279142" y="3198367"/>
            <a:ext cx="1460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adea"/>
                <a:cs typeface="Caladea"/>
              </a:rPr>
              <a:t>0</a:t>
            </a:r>
            <a:endParaRPr sz="1600">
              <a:latin typeface="Caladea"/>
              <a:cs typeface="Caladea"/>
            </a:endParaRPr>
          </a:p>
        </p:txBody>
      </p:sp>
      <p:grpSp>
        <p:nvGrpSpPr>
          <p:cNvPr id="35" name="object 35"/>
          <p:cNvGrpSpPr/>
          <p:nvPr/>
        </p:nvGrpSpPr>
        <p:grpSpPr>
          <a:xfrm>
            <a:off x="3957828" y="2834639"/>
            <a:ext cx="448309" cy="338455"/>
            <a:chOff x="3957828" y="2834639"/>
            <a:chExt cx="448309" cy="338455"/>
          </a:xfrm>
        </p:grpSpPr>
        <p:sp>
          <p:nvSpPr>
            <p:cNvPr id="36" name="object 36"/>
            <p:cNvSpPr/>
            <p:nvPr/>
          </p:nvSpPr>
          <p:spPr>
            <a:xfrm>
              <a:off x="3962400" y="2839211"/>
              <a:ext cx="439420" cy="329565"/>
            </a:xfrm>
            <a:custGeom>
              <a:avLst/>
              <a:gdLst/>
              <a:ahLst/>
              <a:cxnLst/>
              <a:rect l="l" t="t" r="r" b="b"/>
              <a:pathLst>
                <a:path w="439420" h="329564">
                  <a:moveTo>
                    <a:pt x="438912" y="0"/>
                  </a:moveTo>
                  <a:lnTo>
                    <a:pt x="0" y="0"/>
                  </a:lnTo>
                  <a:lnTo>
                    <a:pt x="0" y="329184"/>
                  </a:lnTo>
                  <a:lnTo>
                    <a:pt x="438912" y="329184"/>
                  </a:lnTo>
                  <a:lnTo>
                    <a:pt x="438912" y="0"/>
                  </a:lnTo>
                  <a:close/>
                </a:path>
              </a:pathLst>
            </a:custGeom>
            <a:solidFill>
              <a:srgbClr val="FFFFFF"/>
            </a:solidFill>
          </p:spPr>
          <p:txBody>
            <a:bodyPr wrap="square" lIns="0" tIns="0" rIns="0" bIns="0" rtlCol="0"/>
            <a:lstStyle/>
            <a:p>
              <a:endParaRPr/>
            </a:p>
          </p:txBody>
        </p:sp>
        <p:sp>
          <p:nvSpPr>
            <p:cNvPr id="37" name="object 37"/>
            <p:cNvSpPr/>
            <p:nvPr/>
          </p:nvSpPr>
          <p:spPr>
            <a:xfrm>
              <a:off x="3962400" y="2839211"/>
              <a:ext cx="439420" cy="329565"/>
            </a:xfrm>
            <a:custGeom>
              <a:avLst/>
              <a:gdLst/>
              <a:ahLst/>
              <a:cxnLst/>
              <a:rect l="l" t="t" r="r" b="b"/>
              <a:pathLst>
                <a:path w="439420" h="329564">
                  <a:moveTo>
                    <a:pt x="0" y="329184"/>
                  </a:moveTo>
                  <a:lnTo>
                    <a:pt x="438912" y="329184"/>
                  </a:lnTo>
                  <a:lnTo>
                    <a:pt x="438912" y="0"/>
                  </a:lnTo>
                  <a:lnTo>
                    <a:pt x="0" y="0"/>
                  </a:lnTo>
                  <a:lnTo>
                    <a:pt x="0" y="329184"/>
                  </a:lnTo>
                  <a:close/>
                </a:path>
              </a:pathLst>
            </a:custGeom>
            <a:ln w="9144">
              <a:solidFill>
                <a:srgbClr val="000000"/>
              </a:solidFill>
            </a:ln>
          </p:spPr>
          <p:txBody>
            <a:bodyPr wrap="square" lIns="0" tIns="0" rIns="0" bIns="0" rtlCol="0"/>
            <a:lstStyle/>
            <a:p>
              <a:endParaRPr/>
            </a:p>
          </p:txBody>
        </p:sp>
        <p:sp>
          <p:nvSpPr>
            <p:cNvPr id="38" name="object 38"/>
            <p:cNvSpPr/>
            <p:nvPr/>
          </p:nvSpPr>
          <p:spPr>
            <a:xfrm>
              <a:off x="4082796" y="2900171"/>
              <a:ext cx="196596" cy="207263"/>
            </a:xfrm>
            <a:prstGeom prst="rect">
              <a:avLst/>
            </a:prstGeom>
            <a:blipFill>
              <a:blip r:embed="rId3" cstate="print"/>
              <a:stretch>
                <a:fillRect/>
              </a:stretch>
            </a:blipFill>
          </p:spPr>
          <p:txBody>
            <a:bodyPr wrap="square" lIns="0" tIns="0" rIns="0" bIns="0" rtlCol="0"/>
            <a:lstStyle/>
            <a:p>
              <a:endParaRPr/>
            </a:p>
          </p:txBody>
        </p:sp>
      </p:grpSp>
      <p:sp>
        <p:nvSpPr>
          <p:cNvPr id="39" name="object 39"/>
          <p:cNvSpPr txBox="1"/>
          <p:nvPr/>
        </p:nvSpPr>
        <p:spPr>
          <a:xfrm>
            <a:off x="4108196" y="3198367"/>
            <a:ext cx="1460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adea"/>
                <a:cs typeface="Caladea"/>
              </a:rPr>
              <a:t>0</a:t>
            </a:r>
            <a:endParaRPr sz="1600">
              <a:latin typeface="Caladea"/>
              <a:cs typeface="Caladea"/>
            </a:endParaRPr>
          </a:p>
        </p:txBody>
      </p:sp>
      <p:grpSp>
        <p:nvGrpSpPr>
          <p:cNvPr id="40" name="object 40"/>
          <p:cNvGrpSpPr/>
          <p:nvPr/>
        </p:nvGrpSpPr>
        <p:grpSpPr>
          <a:xfrm>
            <a:off x="5786628" y="2834639"/>
            <a:ext cx="448309" cy="338455"/>
            <a:chOff x="5786628" y="2834639"/>
            <a:chExt cx="448309" cy="338455"/>
          </a:xfrm>
        </p:grpSpPr>
        <p:sp>
          <p:nvSpPr>
            <p:cNvPr id="41" name="object 41"/>
            <p:cNvSpPr/>
            <p:nvPr/>
          </p:nvSpPr>
          <p:spPr>
            <a:xfrm>
              <a:off x="5791200" y="2839211"/>
              <a:ext cx="439420" cy="329565"/>
            </a:xfrm>
            <a:custGeom>
              <a:avLst/>
              <a:gdLst/>
              <a:ahLst/>
              <a:cxnLst/>
              <a:rect l="l" t="t" r="r" b="b"/>
              <a:pathLst>
                <a:path w="439420" h="329564">
                  <a:moveTo>
                    <a:pt x="438912" y="0"/>
                  </a:moveTo>
                  <a:lnTo>
                    <a:pt x="0" y="0"/>
                  </a:lnTo>
                  <a:lnTo>
                    <a:pt x="0" y="329184"/>
                  </a:lnTo>
                  <a:lnTo>
                    <a:pt x="438912" y="329184"/>
                  </a:lnTo>
                  <a:lnTo>
                    <a:pt x="438912" y="0"/>
                  </a:lnTo>
                  <a:close/>
                </a:path>
              </a:pathLst>
            </a:custGeom>
            <a:solidFill>
              <a:srgbClr val="FFFFFF"/>
            </a:solidFill>
          </p:spPr>
          <p:txBody>
            <a:bodyPr wrap="square" lIns="0" tIns="0" rIns="0" bIns="0" rtlCol="0"/>
            <a:lstStyle/>
            <a:p>
              <a:endParaRPr/>
            </a:p>
          </p:txBody>
        </p:sp>
        <p:sp>
          <p:nvSpPr>
            <p:cNvPr id="42" name="object 42"/>
            <p:cNvSpPr/>
            <p:nvPr/>
          </p:nvSpPr>
          <p:spPr>
            <a:xfrm>
              <a:off x="5791200" y="2839211"/>
              <a:ext cx="439420" cy="329565"/>
            </a:xfrm>
            <a:custGeom>
              <a:avLst/>
              <a:gdLst/>
              <a:ahLst/>
              <a:cxnLst/>
              <a:rect l="l" t="t" r="r" b="b"/>
              <a:pathLst>
                <a:path w="439420" h="329564">
                  <a:moveTo>
                    <a:pt x="0" y="329184"/>
                  </a:moveTo>
                  <a:lnTo>
                    <a:pt x="438912" y="329184"/>
                  </a:lnTo>
                  <a:lnTo>
                    <a:pt x="438912" y="0"/>
                  </a:lnTo>
                  <a:lnTo>
                    <a:pt x="0" y="0"/>
                  </a:lnTo>
                  <a:lnTo>
                    <a:pt x="0" y="329184"/>
                  </a:lnTo>
                  <a:close/>
                </a:path>
              </a:pathLst>
            </a:custGeom>
            <a:ln w="9144">
              <a:solidFill>
                <a:srgbClr val="000000"/>
              </a:solidFill>
            </a:ln>
          </p:spPr>
          <p:txBody>
            <a:bodyPr wrap="square" lIns="0" tIns="0" rIns="0" bIns="0" rtlCol="0"/>
            <a:lstStyle/>
            <a:p>
              <a:endParaRPr/>
            </a:p>
          </p:txBody>
        </p:sp>
        <p:sp>
          <p:nvSpPr>
            <p:cNvPr id="43" name="object 43"/>
            <p:cNvSpPr/>
            <p:nvPr/>
          </p:nvSpPr>
          <p:spPr>
            <a:xfrm>
              <a:off x="5911596" y="2900171"/>
              <a:ext cx="196596" cy="207263"/>
            </a:xfrm>
            <a:prstGeom prst="rect">
              <a:avLst/>
            </a:prstGeom>
            <a:blipFill>
              <a:blip r:embed="rId3" cstate="print"/>
              <a:stretch>
                <a:fillRect/>
              </a:stretch>
            </a:blipFill>
          </p:spPr>
          <p:txBody>
            <a:bodyPr wrap="square" lIns="0" tIns="0" rIns="0" bIns="0" rtlCol="0"/>
            <a:lstStyle/>
            <a:p>
              <a:endParaRPr/>
            </a:p>
          </p:txBody>
        </p:sp>
      </p:grpSp>
      <p:sp>
        <p:nvSpPr>
          <p:cNvPr id="44" name="object 44"/>
          <p:cNvSpPr txBox="1"/>
          <p:nvPr/>
        </p:nvSpPr>
        <p:spPr>
          <a:xfrm>
            <a:off x="5937250" y="3198367"/>
            <a:ext cx="1460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adea"/>
                <a:cs typeface="Caladea"/>
              </a:rPr>
              <a:t>0</a:t>
            </a:r>
            <a:endParaRPr sz="1600">
              <a:latin typeface="Caladea"/>
              <a:cs typeface="Caladea"/>
            </a:endParaRPr>
          </a:p>
        </p:txBody>
      </p:sp>
      <p:grpSp>
        <p:nvGrpSpPr>
          <p:cNvPr id="45" name="object 45"/>
          <p:cNvGrpSpPr/>
          <p:nvPr/>
        </p:nvGrpSpPr>
        <p:grpSpPr>
          <a:xfrm>
            <a:off x="5177028" y="2834639"/>
            <a:ext cx="448309" cy="338455"/>
            <a:chOff x="5177028" y="2834639"/>
            <a:chExt cx="448309" cy="338455"/>
          </a:xfrm>
        </p:grpSpPr>
        <p:sp>
          <p:nvSpPr>
            <p:cNvPr id="46" name="object 46"/>
            <p:cNvSpPr/>
            <p:nvPr/>
          </p:nvSpPr>
          <p:spPr>
            <a:xfrm>
              <a:off x="5181600" y="2839211"/>
              <a:ext cx="439420" cy="329565"/>
            </a:xfrm>
            <a:custGeom>
              <a:avLst/>
              <a:gdLst/>
              <a:ahLst/>
              <a:cxnLst/>
              <a:rect l="l" t="t" r="r" b="b"/>
              <a:pathLst>
                <a:path w="439420" h="329564">
                  <a:moveTo>
                    <a:pt x="438912" y="0"/>
                  </a:moveTo>
                  <a:lnTo>
                    <a:pt x="0" y="0"/>
                  </a:lnTo>
                  <a:lnTo>
                    <a:pt x="0" y="329184"/>
                  </a:lnTo>
                  <a:lnTo>
                    <a:pt x="438912" y="329184"/>
                  </a:lnTo>
                  <a:lnTo>
                    <a:pt x="438912" y="0"/>
                  </a:lnTo>
                  <a:close/>
                </a:path>
              </a:pathLst>
            </a:custGeom>
            <a:solidFill>
              <a:srgbClr val="FFFFFF"/>
            </a:solidFill>
          </p:spPr>
          <p:txBody>
            <a:bodyPr wrap="square" lIns="0" tIns="0" rIns="0" bIns="0" rtlCol="0"/>
            <a:lstStyle/>
            <a:p>
              <a:endParaRPr/>
            </a:p>
          </p:txBody>
        </p:sp>
        <p:sp>
          <p:nvSpPr>
            <p:cNvPr id="47" name="object 47"/>
            <p:cNvSpPr/>
            <p:nvPr/>
          </p:nvSpPr>
          <p:spPr>
            <a:xfrm>
              <a:off x="5181600" y="2839211"/>
              <a:ext cx="439420" cy="329565"/>
            </a:xfrm>
            <a:custGeom>
              <a:avLst/>
              <a:gdLst/>
              <a:ahLst/>
              <a:cxnLst/>
              <a:rect l="l" t="t" r="r" b="b"/>
              <a:pathLst>
                <a:path w="439420" h="329564">
                  <a:moveTo>
                    <a:pt x="0" y="329184"/>
                  </a:moveTo>
                  <a:lnTo>
                    <a:pt x="438912" y="329184"/>
                  </a:lnTo>
                  <a:lnTo>
                    <a:pt x="438912" y="0"/>
                  </a:lnTo>
                  <a:lnTo>
                    <a:pt x="0" y="0"/>
                  </a:lnTo>
                  <a:lnTo>
                    <a:pt x="0" y="329184"/>
                  </a:lnTo>
                  <a:close/>
                </a:path>
              </a:pathLst>
            </a:custGeom>
            <a:ln w="9144">
              <a:solidFill>
                <a:srgbClr val="000000"/>
              </a:solidFill>
            </a:ln>
          </p:spPr>
          <p:txBody>
            <a:bodyPr wrap="square" lIns="0" tIns="0" rIns="0" bIns="0" rtlCol="0"/>
            <a:lstStyle/>
            <a:p>
              <a:endParaRPr/>
            </a:p>
          </p:txBody>
        </p:sp>
        <p:sp>
          <p:nvSpPr>
            <p:cNvPr id="48" name="object 48"/>
            <p:cNvSpPr/>
            <p:nvPr/>
          </p:nvSpPr>
          <p:spPr>
            <a:xfrm>
              <a:off x="5301996" y="2900171"/>
              <a:ext cx="196596" cy="207263"/>
            </a:xfrm>
            <a:prstGeom prst="rect">
              <a:avLst/>
            </a:prstGeom>
            <a:blipFill>
              <a:blip r:embed="rId3" cstate="print"/>
              <a:stretch>
                <a:fillRect/>
              </a:stretch>
            </a:blipFill>
          </p:spPr>
          <p:txBody>
            <a:bodyPr wrap="square" lIns="0" tIns="0" rIns="0" bIns="0" rtlCol="0"/>
            <a:lstStyle/>
            <a:p>
              <a:endParaRPr/>
            </a:p>
          </p:txBody>
        </p:sp>
      </p:grpSp>
      <p:sp>
        <p:nvSpPr>
          <p:cNvPr id="49" name="object 49"/>
          <p:cNvSpPr txBox="1"/>
          <p:nvPr/>
        </p:nvSpPr>
        <p:spPr>
          <a:xfrm>
            <a:off x="5327650" y="3198367"/>
            <a:ext cx="1460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adea"/>
                <a:cs typeface="Caladea"/>
              </a:rPr>
              <a:t>0</a:t>
            </a:r>
            <a:endParaRPr sz="1600">
              <a:latin typeface="Caladea"/>
              <a:cs typeface="Caladea"/>
            </a:endParaRPr>
          </a:p>
        </p:txBody>
      </p:sp>
      <p:grpSp>
        <p:nvGrpSpPr>
          <p:cNvPr id="50" name="object 50"/>
          <p:cNvGrpSpPr/>
          <p:nvPr/>
        </p:nvGrpSpPr>
        <p:grpSpPr>
          <a:xfrm>
            <a:off x="2738627" y="2834639"/>
            <a:ext cx="448309" cy="338455"/>
            <a:chOff x="2738627" y="2834639"/>
            <a:chExt cx="448309" cy="338455"/>
          </a:xfrm>
        </p:grpSpPr>
        <p:sp>
          <p:nvSpPr>
            <p:cNvPr id="51" name="object 51"/>
            <p:cNvSpPr/>
            <p:nvPr/>
          </p:nvSpPr>
          <p:spPr>
            <a:xfrm>
              <a:off x="2743199" y="2839211"/>
              <a:ext cx="439420" cy="329565"/>
            </a:xfrm>
            <a:custGeom>
              <a:avLst/>
              <a:gdLst/>
              <a:ahLst/>
              <a:cxnLst/>
              <a:rect l="l" t="t" r="r" b="b"/>
              <a:pathLst>
                <a:path w="439419" h="329564">
                  <a:moveTo>
                    <a:pt x="438912" y="0"/>
                  </a:moveTo>
                  <a:lnTo>
                    <a:pt x="0" y="0"/>
                  </a:lnTo>
                  <a:lnTo>
                    <a:pt x="0" y="329184"/>
                  </a:lnTo>
                  <a:lnTo>
                    <a:pt x="438912" y="329184"/>
                  </a:lnTo>
                  <a:lnTo>
                    <a:pt x="438912" y="0"/>
                  </a:lnTo>
                  <a:close/>
                </a:path>
              </a:pathLst>
            </a:custGeom>
            <a:solidFill>
              <a:srgbClr val="FFFFFF"/>
            </a:solidFill>
          </p:spPr>
          <p:txBody>
            <a:bodyPr wrap="square" lIns="0" tIns="0" rIns="0" bIns="0" rtlCol="0"/>
            <a:lstStyle/>
            <a:p>
              <a:endParaRPr/>
            </a:p>
          </p:txBody>
        </p:sp>
        <p:sp>
          <p:nvSpPr>
            <p:cNvPr id="52" name="object 52"/>
            <p:cNvSpPr/>
            <p:nvPr/>
          </p:nvSpPr>
          <p:spPr>
            <a:xfrm>
              <a:off x="2743199" y="2839211"/>
              <a:ext cx="439420" cy="329565"/>
            </a:xfrm>
            <a:custGeom>
              <a:avLst/>
              <a:gdLst/>
              <a:ahLst/>
              <a:cxnLst/>
              <a:rect l="l" t="t" r="r" b="b"/>
              <a:pathLst>
                <a:path w="439419" h="329564">
                  <a:moveTo>
                    <a:pt x="0" y="329184"/>
                  </a:moveTo>
                  <a:lnTo>
                    <a:pt x="438912" y="329184"/>
                  </a:lnTo>
                  <a:lnTo>
                    <a:pt x="438912" y="0"/>
                  </a:lnTo>
                  <a:lnTo>
                    <a:pt x="0" y="0"/>
                  </a:lnTo>
                  <a:lnTo>
                    <a:pt x="0" y="329184"/>
                  </a:lnTo>
                  <a:close/>
                </a:path>
              </a:pathLst>
            </a:custGeom>
            <a:ln w="9144">
              <a:solidFill>
                <a:srgbClr val="000000"/>
              </a:solidFill>
            </a:ln>
          </p:spPr>
          <p:txBody>
            <a:bodyPr wrap="square" lIns="0" tIns="0" rIns="0" bIns="0" rtlCol="0"/>
            <a:lstStyle/>
            <a:p>
              <a:endParaRPr/>
            </a:p>
          </p:txBody>
        </p:sp>
        <p:sp>
          <p:nvSpPr>
            <p:cNvPr id="53" name="object 53"/>
            <p:cNvSpPr/>
            <p:nvPr/>
          </p:nvSpPr>
          <p:spPr>
            <a:xfrm>
              <a:off x="2863595" y="2900171"/>
              <a:ext cx="196596" cy="207263"/>
            </a:xfrm>
            <a:prstGeom prst="rect">
              <a:avLst/>
            </a:prstGeom>
            <a:blipFill>
              <a:blip r:embed="rId2" cstate="print"/>
              <a:stretch>
                <a:fillRect/>
              </a:stretch>
            </a:blipFill>
          </p:spPr>
          <p:txBody>
            <a:bodyPr wrap="square" lIns="0" tIns="0" rIns="0" bIns="0" rtlCol="0"/>
            <a:lstStyle/>
            <a:p>
              <a:endParaRPr/>
            </a:p>
          </p:txBody>
        </p:sp>
      </p:grpSp>
      <p:sp>
        <p:nvSpPr>
          <p:cNvPr id="54" name="object 54"/>
          <p:cNvSpPr txBox="1"/>
          <p:nvPr/>
        </p:nvSpPr>
        <p:spPr>
          <a:xfrm>
            <a:off x="2888742" y="3198367"/>
            <a:ext cx="1460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adea"/>
                <a:cs typeface="Caladea"/>
              </a:rPr>
              <a:t>1</a:t>
            </a:r>
            <a:endParaRPr sz="1600">
              <a:latin typeface="Caladea"/>
              <a:cs typeface="Caladea"/>
            </a:endParaRPr>
          </a:p>
        </p:txBody>
      </p:sp>
      <p:grpSp>
        <p:nvGrpSpPr>
          <p:cNvPr id="55" name="object 55"/>
          <p:cNvGrpSpPr/>
          <p:nvPr/>
        </p:nvGrpSpPr>
        <p:grpSpPr>
          <a:xfrm>
            <a:off x="4567428" y="2834639"/>
            <a:ext cx="448309" cy="338455"/>
            <a:chOff x="4567428" y="2834639"/>
            <a:chExt cx="448309" cy="338455"/>
          </a:xfrm>
        </p:grpSpPr>
        <p:sp>
          <p:nvSpPr>
            <p:cNvPr id="56" name="object 56"/>
            <p:cNvSpPr/>
            <p:nvPr/>
          </p:nvSpPr>
          <p:spPr>
            <a:xfrm>
              <a:off x="4572000" y="2839211"/>
              <a:ext cx="439420" cy="329565"/>
            </a:xfrm>
            <a:custGeom>
              <a:avLst/>
              <a:gdLst/>
              <a:ahLst/>
              <a:cxnLst/>
              <a:rect l="l" t="t" r="r" b="b"/>
              <a:pathLst>
                <a:path w="439420" h="329564">
                  <a:moveTo>
                    <a:pt x="438912" y="0"/>
                  </a:moveTo>
                  <a:lnTo>
                    <a:pt x="0" y="0"/>
                  </a:lnTo>
                  <a:lnTo>
                    <a:pt x="0" y="329184"/>
                  </a:lnTo>
                  <a:lnTo>
                    <a:pt x="438912" y="329184"/>
                  </a:lnTo>
                  <a:lnTo>
                    <a:pt x="438912" y="0"/>
                  </a:lnTo>
                  <a:close/>
                </a:path>
              </a:pathLst>
            </a:custGeom>
            <a:solidFill>
              <a:srgbClr val="FFFFFF"/>
            </a:solidFill>
          </p:spPr>
          <p:txBody>
            <a:bodyPr wrap="square" lIns="0" tIns="0" rIns="0" bIns="0" rtlCol="0"/>
            <a:lstStyle/>
            <a:p>
              <a:endParaRPr/>
            </a:p>
          </p:txBody>
        </p:sp>
        <p:sp>
          <p:nvSpPr>
            <p:cNvPr id="57" name="object 57"/>
            <p:cNvSpPr/>
            <p:nvPr/>
          </p:nvSpPr>
          <p:spPr>
            <a:xfrm>
              <a:off x="4572000" y="2839211"/>
              <a:ext cx="439420" cy="329565"/>
            </a:xfrm>
            <a:custGeom>
              <a:avLst/>
              <a:gdLst/>
              <a:ahLst/>
              <a:cxnLst/>
              <a:rect l="l" t="t" r="r" b="b"/>
              <a:pathLst>
                <a:path w="439420" h="329564">
                  <a:moveTo>
                    <a:pt x="0" y="329184"/>
                  </a:moveTo>
                  <a:lnTo>
                    <a:pt x="438912" y="329184"/>
                  </a:lnTo>
                  <a:lnTo>
                    <a:pt x="438912" y="0"/>
                  </a:lnTo>
                  <a:lnTo>
                    <a:pt x="0" y="0"/>
                  </a:lnTo>
                  <a:lnTo>
                    <a:pt x="0" y="329184"/>
                  </a:lnTo>
                  <a:close/>
                </a:path>
              </a:pathLst>
            </a:custGeom>
            <a:ln w="9144">
              <a:solidFill>
                <a:srgbClr val="000000"/>
              </a:solidFill>
            </a:ln>
          </p:spPr>
          <p:txBody>
            <a:bodyPr wrap="square" lIns="0" tIns="0" rIns="0" bIns="0" rtlCol="0"/>
            <a:lstStyle/>
            <a:p>
              <a:endParaRPr/>
            </a:p>
          </p:txBody>
        </p:sp>
        <p:sp>
          <p:nvSpPr>
            <p:cNvPr id="58" name="object 58"/>
            <p:cNvSpPr/>
            <p:nvPr/>
          </p:nvSpPr>
          <p:spPr>
            <a:xfrm>
              <a:off x="4692396" y="2900171"/>
              <a:ext cx="196596" cy="207263"/>
            </a:xfrm>
            <a:prstGeom prst="rect">
              <a:avLst/>
            </a:prstGeom>
            <a:blipFill>
              <a:blip r:embed="rId2" cstate="print"/>
              <a:stretch>
                <a:fillRect/>
              </a:stretch>
            </a:blipFill>
          </p:spPr>
          <p:txBody>
            <a:bodyPr wrap="square" lIns="0" tIns="0" rIns="0" bIns="0" rtlCol="0"/>
            <a:lstStyle/>
            <a:p>
              <a:endParaRPr/>
            </a:p>
          </p:txBody>
        </p:sp>
      </p:grpSp>
      <p:sp>
        <p:nvSpPr>
          <p:cNvPr id="59" name="object 59"/>
          <p:cNvSpPr txBox="1"/>
          <p:nvPr/>
        </p:nvSpPr>
        <p:spPr>
          <a:xfrm>
            <a:off x="4717796" y="3198367"/>
            <a:ext cx="1460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adea"/>
                <a:cs typeface="Caladea"/>
              </a:rPr>
              <a:t>1</a:t>
            </a:r>
            <a:endParaRPr sz="1600">
              <a:latin typeface="Caladea"/>
              <a:cs typeface="Caladea"/>
            </a:endParaRPr>
          </a:p>
        </p:txBody>
      </p:sp>
      <p:grpSp>
        <p:nvGrpSpPr>
          <p:cNvPr id="60" name="object 60"/>
          <p:cNvGrpSpPr/>
          <p:nvPr/>
        </p:nvGrpSpPr>
        <p:grpSpPr>
          <a:xfrm>
            <a:off x="2738627" y="3596640"/>
            <a:ext cx="448309" cy="338455"/>
            <a:chOff x="2738627" y="3596640"/>
            <a:chExt cx="448309" cy="338455"/>
          </a:xfrm>
        </p:grpSpPr>
        <p:sp>
          <p:nvSpPr>
            <p:cNvPr id="61" name="object 61"/>
            <p:cNvSpPr/>
            <p:nvPr/>
          </p:nvSpPr>
          <p:spPr>
            <a:xfrm>
              <a:off x="2743199" y="3601212"/>
              <a:ext cx="439420" cy="329565"/>
            </a:xfrm>
            <a:custGeom>
              <a:avLst/>
              <a:gdLst/>
              <a:ahLst/>
              <a:cxnLst/>
              <a:rect l="l" t="t" r="r" b="b"/>
              <a:pathLst>
                <a:path w="439419" h="329564">
                  <a:moveTo>
                    <a:pt x="438912" y="0"/>
                  </a:moveTo>
                  <a:lnTo>
                    <a:pt x="0" y="0"/>
                  </a:lnTo>
                  <a:lnTo>
                    <a:pt x="0" y="329183"/>
                  </a:lnTo>
                  <a:lnTo>
                    <a:pt x="438912" y="329183"/>
                  </a:lnTo>
                  <a:lnTo>
                    <a:pt x="438912" y="0"/>
                  </a:lnTo>
                  <a:close/>
                </a:path>
              </a:pathLst>
            </a:custGeom>
            <a:solidFill>
              <a:srgbClr val="FFFFFF"/>
            </a:solidFill>
          </p:spPr>
          <p:txBody>
            <a:bodyPr wrap="square" lIns="0" tIns="0" rIns="0" bIns="0" rtlCol="0"/>
            <a:lstStyle/>
            <a:p>
              <a:endParaRPr/>
            </a:p>
          </p:txBody>
        </p:sp>
        <p:sp>
          <p:nvSpPr>
            <p:cNvPr id="62" name="object 62"/>
            <p:cNvSpPr/>
            <p:nvPr/>
          </p:nvSpPr>
          <p:spPr>
            <a:xfrm>
              <a:off x="2743199" y="3601212"/>
              <a:ext cx="439420" cy="329565"/>
            </a:xfrm>
            <a:custGeom>
              <a:avLst/>
              <a:gdLst/>
              <a:ahLst/>
              <a:cxnLst/>
              <a:rect l="l" t="t" r="r" b="b"/>
              <a:pathLst>
                <a:path w="439419" h="329564">
                  <a:moveTo>
                    <a:pt x="0" y="329183"/>
                  </a:moveTo>
                  <a:lnTo>
                    <a:pt x="438912" y="329183"/>
                  </a:lnTo>
                  <a:lnTo>
                    <a:pt x="438912" y="0"/>
                  </a:lnTo>
                  <a:lnTo>
                    <a:pt x="0" y="0"/>
                  </a:lnTo>
                  <a:lnTo>
                    <a:pt x="0" y="329183"/>
                  </a:lnTo>
                  <a:close/>
                </a:path>
              </a:pathLst>
            </a:custGeom>
            <a:ln w="9144">
              <a:solidFill>
                <a:srgbClr val="000000"/>
              </a:solidFill>
            </a:ln>
          </p:spPr>
          <p:txBody>
            <a:bodyPr wrap="square" lIns="0" tIns="0" rIns="0" bIns="0" rtlCol="0"/>
            <a:lstStyle/>
            <a:p>
              <a:endParaRPr/>
            </a:p>
          </p:txBody>
        </p:sp>
        <p:sp>
          <p:nvSpPr>
            <p:cNvPr id="63" name="object 63"/>
            <p:cNvSpPr/>
            <p:nvPr/>
          </p:nvSpPr>
          <p:spPr>
            <a:xfrm>
              <a:off x="2863595" y="3662172"/>
              <a:ext cx="196596" cy="207264"/>
            </a:xfrm>
            <a:prstGeom prst="rect">
              <a:avLst/>
            </a:prstGeom>
            <a:blipFill>
              <a:blip r:embed="rId3" cstate="print"/>
              <a:stretch>
                <a:fillRect/>
              </a:stretch>
            </a:blipFill>
          </p:spPr>
          <p:txBody>
            <a:bodyPr wrap="square" lIns="0" tIns="0" rIns="0" bIns="0" rtlCol="0"/>
            <a:lstStyle/>
            <a:p>
              <a:endParaRPr/>
            </a:p>
          </p:txBody>
        </p:sp>
      </p:grpSp>
      <p:grpSp>
        <p:nvGrpSpPr>
          <p:cNvPr id="64" name="object 64"/>
          <p:cNvGrpSpPr/>
          <p:nvPr/>
        </p:nvGrpSpPr>
        <p:grpSpPr>
          <a:xfrm>
            <a:off x="3348228" y="3596640"/>
            <a:ext cx="448309" cy="338455"/>
            <a:chOff x="3348228" y="3596640"/>
            <a:chExt cx="448309" cy="338455"/>
          </a:xfrm>
        </p:grpSpPr>
        <p:sp>
          <p:nvSpPr>
            <p:cNvPr id="65" name="object 65"/>
            <p:cNvSpPr/>
            <p:nvPr/>
          </p:nvSpPr>
          <p:spPr>
            <a:xfrm>
              <a:off x="3352800" y="3601212"/>
              <a:ext cx="439420" cy="329565"/>
            </a:xfrm>
            <a:custGeom>
              <a:avLst/>
              <a:gdLst/>
              <a:ahLst/>
              <a:cxnLst/>
              <a:rect l="l" t="t" r="r" b="b"/>
              <a:pathLst>
                <a:path w="439420" h="329564">
                  <a:moveTo>
                    <a:pt x="438912" y="0"/>
                  </a:moveTo>
                  <a:lnTo>
                    <a:pt x="0" y="0"/>
                  </a:lnTo>
                  <a:lnTo>
                    <a:pt x="0" y="329183"/>
                  </a:lnTo>
                  <a:lnTo>
                    <a:pt x="438912" y="329183"/>
                  </a:lnTo>
                  <a:lnTo>
                    <a:pt x="438912" y="0"/>
                  </a:lnTo>
                  <a:close/>
                </a:path>
              </a:pathLst>
            </a:custGeom>
            <a:solidFill>
              <a:srgbClr val="FFFFFF"/>
            </a:solidFill>
          </p:spPr>
          <p:txBody>
            <a:bodyPr wrap="square" lIns="0" tIns="0" rIns="0" bIns="0" rtlCol="0"/>
            <a:lstStyle/>
            <a:p>
              <a:endParaRPr/>
            </a:p>
          </p:txBody>
        </p:sp>
        <p:sp>
          <p:nvSpPr>
            <p:cNvPr id="66" name="object 66"/>
            <p:cNvSpPr/>
            <p:nvPr/>
          </p:nvSpPr>
          <p:spPr>
            <a:xfrm>
              <a:off x="3352800" y="3601212"/>
              <a:ext cx="439420" cy="329565"/>
            </a:xfrm>
            <a:custGeom>
              <a:avLst/>
              <a:gdLst/>
              <a:ahLst/>
              <a:cxnLst/>
              <a:rect l="l" t="t" r="r" b="b"/>
              <a:pathLst>
                <a:path w="439420" h="329564">
                  <a:moveTo>
                    <a:pt x="0" y="329183"/>
                  </a:moveTo>
                  <a:lnTo>
                    <a:pt x="438912" y="329183"/>
                  </a:lnTo>
                  <a:lnTo>
                    <a:pt x="438912" y="0"/>
                  </a:lnTo>
                  <a:lnTo>
                    <a:pt x="0" y="0"/>
                  </a:lnTo>
                  <a:lnTo>
                    <a:pt x="0" y="329183"/>
                  </a:lnTo>
                  <a:close/>
                </a:path>
              </a:pathLst>
            </a:custGeom>
            <a:ln w="9144">
              <a:solidFill>
                <a:srgbClr val="000000"/>
              </a:solidFill>
            </a:ln>
          </p:spPr>
          <p:txBody>
            <a:bodyPr wrap="square" lIns="0" tIns="0" rIns="0" bIns="0" rtlCol="0"/>
            <a:lstStyle/>
            <a:p>
              <a:endParaRPr/>
            </a:p>
          </p:txBody>
        </p:sp>
        <p:sp>
          <p:nvSpPr>
            <p:cNvPr id="67" name="object 67"/>
            <p:cNvSpPr/>
            <p:nvPr/>
          </p:nvSpPr>
          <p:spPr>
            <a:xfrm>
              <a:off x="3473196" y="3662172"/>
              <a:ext cx="196596" cy="207264"/>
            </a:xfrm>
            <a:prstGeom prst="rect">
              <a:avLst/>
            </a:prstGeom>
            <a:blipFill>
              <a:blip r:embed="rId3" cstate="print"/>
              <a:stretch>
                <a:fillRect/>
              </a:stretch>
            </a:blipFill>
          </p:spPr>
          <p:txBody>
            <a:bodyPr wrap="square" lIns="0" tIns="0" rIns="0" bIns="0" rtlCol="0"/>
            <a:lstStyle/>
            <a:p>
              <a:endParaRPr/>
            </a:p>
          </p:txBody>
        </p:sp>
      </p:grpSp>
      <p:grpSp>
        <p:nvGrpSpPr>
          <p:cNvPr id="68" name="object 68"/>
          <p:cNvGrpSpPr/>
          <p:nvPr/>
        </p:nvGrpSpPr>
        <p:grpSpPr>
          <a:xfrm>
            <a:off x="3957828" y="3596640"/>
            <a:ext cx="448309" cy="338455"/>
            <a:chOff x="3957828" y="3596640"/>
            <a:chExt cx="448309" cy="338455"/>
          </a:xfrm>
        </p:grpSpPr>
        <p:sp>
          <p:nvSpPr>
            <p:cNvPr id="69" name="object 69"/>
            <p:cNvSpPr/>
            <p:nvPr/>
          </p:nvSpPr>
          <p:spPr>
            <a:xfrm>
              <a:off x="3962400" y="3601212"/>
              <a:ext cx="439420" cy="329565"/>
            </a:xfrm>
            <a:custGeom>
              <a:avLst/>
              <a:gdLst/>
              <a:ahLst/>
              <a:cxnLst/>
              <a:rect l="l" t="t" r="r" b="b"/>
              <a:pathLst>
                <a:path w="439420" h="329564">
                  <a:moveTo>
                    <a:pt x="438912" y="0"/>
                  </a:moveTo>
                  <a:lnTo>
                    <a:pt x="0" y="0"/>
                  </a:lnTo>
                  <a:lnTo>
                    <a:pt x="0" y="329183"/>
                  </a:lnTo>
                  <a:lnTo>
                    <a:pt x="438912" y="329183"/>
                  </a:lnTo>
                  <a:lnTo>
                    <a:pt x="438912" y="0"/>
                  </a:lnTo>
                  <a:close/>
                </a:path>
              </a:pathLst>
            </a:custGeom>
            <a:solidFill>
              <a:srgbClr val="FFFFFF"/>
            </a:solidFill>
          </p:spPr>
          <p:txBody>
            <a:bodyPr wrap="square" lIns="0" tIns="0" rIns="0" bIns="0" rtlCol="0"/>
            <a:lstStyle/>
            <a:p>
              <a:endParaRPr/>
            </a:p>
          </p:txBody>
        </p:sp>
        <p:sp>
          <p:nvSpPr>
            <p:cNvPr id="70" name="object 70"/>
            <p:cNvSpPr/>
            <p:nvPr/>
          </p:nvSpPr>
          <p:spPr>
            <a:xfrm>
              <a:off x="3962400" y="3601212"/>
              <a:ext cx="439420" cy="329565"/>
            </a:xfrm>
            <a:custGeom>
              <a:avLst/>
              <a:gdLst/>
              <a:ahLst/>
              <a:cxnLst/>
              <a:rect l="l" t="t" r="r" b="b"/>
              <a:pathLst>
                <a:path w="439420" h="329564">
                  <a:moveTo>
                    <a:pt x="0" y="329183"/>
                  </a:moveTo>
                  <a:lnTo>
                    <a:pt x="438912" y="329183"/>
                  </a:lnTo>
                  <a:lnTo>
                    <a:pt x="438912" y="0"/>
                  </a:lnTo>
                  <a:lnTo>
                    <a:pt x="0" y="0"/>
                  </a:lnTo>
                  <a:lnTo>
                    <a:pt x="0" y="329183"/>
                  </a:lnTo>
                  <a:close/>
                </a:path>
              </a:pathLst>
            </a:custGeom>
            <a:ln w="9144">
              <a:solidFill>
                <a:srgbClr val="000000"/>
              </a:solidFill>
            </a:ln>
          </p:spPr>
          <p:txBody>
            <a:bodyPr wrap="square" lIns="0" tIns="0" rIns="0" bIns="0" rtlCol="0"/>
            <a:lstStyle/>
            <a:p>
              <a:endParaRPr/>
            </a:p>
          </p:txBody>
        </p:sp>
        <p:sp>
          <p:nvSpPr>
            <p:cNvPr id="71" name="object 71"/>
            <p:cNvSpPr/>
            <p:nvPr/>
          </p:nvSpPr>
          <p:spPr>
            <a:xfrm>
              <a:off x="4082796" y="3662172"/>
              <a:ext cx="196596" cy="207264"/>
            </a:xfrm>
            <a:prstGeom prst="rect">
              <a:avLst/>
            </a:prstGeom>
            <a:blipFill>
              <a:blip r:embed="rId3" cstate="print"/>
              <a:stretch>
                <a:fillRect/>
              </a:stretch>
            </a:blipFill>
          </p:spPr>
          <p:txBody>
            <a:bodyPr wrap="square" lIns="0" tIns="0" rIns="0" bIns="0" rtlCol="0"/>
            <a:lstStyle/>
            <a:p>
              <a:endParaRPr/>
            </a:p>
          </p:txBody>
        </p:sp>
      </p:grpSp>
      <p:grpSp>
        <p:nvGrpSpPr>
          <p:cNvPr id="72" name="object 72"/>
          <p:cNvGrpSpPr/>
          <p:nvPr/>
        </p:nvGrpSpPr>
        <p:grpSpPr>
          <a:xfrm>
            <a:off x="5177028" y="3596640"/>
            <a:ext cx="448309" cy="338455"/>
            <a:chOff x="5177028" y="3596640"/>
            <a:chExt cx="448309" cy="338455"/>
          </a:xfrm>
        </p:grpSpPr>
        <p:sp>
          <p:nvSpPr>
            <p:cNvPr id="73" name="object 73"/>
            <p:cNvSpPr/>
            <p:nvPr/>
          </p:nvSpPr>
          <p:spPr>
            <a:xfrm>
              <a:off x="5181600" y="3601212"/>
              <a:ext cx="439420" cy="329565"/>
            </a:xfrm>
            <a:custGeom>
              <a:avLst/>
              <a:gdLst/>
              <a:ahLst/>
              <a:cxnLst/>
              <a:rect l="l" t="t" r="r" b="b"/>
              <a:pathLst>
                <a:path w="439420" h="329564">
                  <a:moveTo>
                    <a:pt x="438912" y="0"/>
                  </a:moveTo>
                  <a:lnTo>
                    <a:pt x="0" y="0"/>
                  </a:lnTo>
                  <a:lnTo>
                    <a:pt x="0" y="329183"/>
                  </a:lnTo>
                  <a:lnTo>
                    <a:pt x="438912" y="329183"/>
                  </a:lnTo>
                  <a:lnTo>
                    <a:pt x="438912" y="0"/>
                  </a:lnTo>
                  <a:close/>
                </a:path>
              </a:pathLst>
            </a:custGeom>
            <a:solidFill>
              <a:srgbClr val="FFFFFF"/>
            </a:solidFill>
          </p:spPr>
          <p:txBody>
            <a:bodyPr wrap="square" lIns="0" tIns="0" rIns="0" bIns="0" rtlCol="0"/>
            <a:lstStyle/>
            <a:p>
              <a:endParaRPr/>
            </a:p>
          </p:txBody>
        </p:sp>
        <p:sp>
          <p:nvSpPr>
            <p:cNvPr id="74" name="object 74"/>
            <p:cNvSpPr/>
            <p:nvPr/>
          </p:nvSpPr>
          <p:spPr>
            <a:xfrm>
              <a:off x="5181600" y="3601212"/>
              <a:ext cx="439420" cy="329565"/>
            </a:xfrm>
            <a:custGeom>
              <a:avLst/>
              <a:gdLst/>
              <a:ahLst/>
              <a:cxnLst/>
              <a:rect l="l" t="t" r="r" b="b"/>
              <a:pathLst>
                <a:path w="439420" h="329564">
                  <a:moveTo>
                    <a:pt x="0" y="329183"/>
                  </a:moveTo>
                  <a:lnTo>
                    <a:pt x="438912" y="329183"/>
                  </a:lnTo>
                  <a:lnTo>
                    <a:pt x="438912" y="0"/>
                  </a:lnTo>
                  <a:lnTo>
                    <a:pt x="0" y="0"/>
                  </a:lnTo>
                  <a:lnTo>
                    <a:pt x="0" y="329183"/>
                  </a:lnTo>
                  <a:close/>
                </a:path>
              </a:pathLst>
            </a:custGeom>
            <a:ln w="9144">
              <a:solidFill>
                <a:srgbClr val="000000"/>
              </a:solidFill>
            </a:ln>
          </p:spPr>
          <p:txBody>
            <a:bodyPr wrap="square" lIns="0" tIns="0" rIns="0" bIns="0" rtlCol="0"/>
            <a:lstStyle/>
            <a:p>
              <a:endParaRPr/>
            </a:p>
          </p:txBody>
        </p:sp>
        <p:sp>
          <p:nvSpPr>
            <p:cNvPr id="75" name="object 75"/>
            <p:cNvSpPr/>
            <p:nvPr/>
          </p:nvSpPr>
          <p:spPr>
            <a:xfrm>
              <a:off x="5301996" y="3662172"/>
              <a:ext cx="196596" cy="207264"/>
            </a:xfrm>
            <a:prstGeom prst="rect">
              <a:avLst/>
            </a:prstGeom>
            <a:blipFill>
              <a:blip r:embed="rId3" cstate="print"/>
              <a:stretch>
                <a:fillRect/>
              </a:stretch>
            </a:blipFill>
          </p:spPr>
          <p:txBody>
            <a:bodyPr wrap="square" lIns="0" tIns="0" rIns="0" bIns="0" rtlCol="0"/>
            <a:lstStyle/>
            <a:p>
              <a:endParaRPr/>
            </a:p>
          </p:txBody>
        </p:sp>
      </p:grpSp>
      <p:grpSp>
        <p:nvGrpSpPr>
          <p:cNvPr id="76" name="object 76"/>
          <p:cNvGrpSpPr/>
          <p:nvPr/>
        </p:nvGrpSpPr>
        <p:grpSpPr>
          <a:xfrm>
            <a:off x="2129027" y="3596640"/>
            <a:ext cx="448309" cy="338455"/>
            <a:chOff x="2129027" y="3596640"/>
            <a:chExt cx="448309" cy="338455"/>
          </a:xfrm>
        </p:grpSpPr>
        <p:sp>
          <p:nvSpPr>
            <p:cNvPr id="77" name="object 77"/>
            <p:cNvSpPr/>
            <p:nvPr/>
          </p:nvSpPr>
          <p:spPr>
            <a:xfrm>
              <a:off x="2133599" y="3601212"/>
              <a:ext cx="439420" cy="329565"/>
            </a:xfrm>
            <a:custGeom>
              <a:avLst/>
              <a:gdLst/>
              <a:ahLst/>
              <a:cxnLst/>
              <a:rect l="l" t="t" r="r" b="b"/>
              <a:pathLst>
                <a:path w="439419" h="329564">
                  <a:moveTo>
                    <a:pt x="438912" y="0"/>
                  </a:moveTo>
                  <a:lnTo>
                    <a:pt x="0" y="0"/>
                  </a:lnTo>
                  <a:lnTo>
                    <a:pt x="0" y="329183"/>
                  </a:lnTo>
                  <a:lnTo>
                    <a:pt x="438912" y="329183"/>
                  </a:lnTo>
                  <a:lnTo>
                    <a:pt x="438912" y="0"/>
                  </a:lnTo>
                  <a:close/>
                </a:path>
              </a:pathLst>
            </a:custGeom>
            <a:solidFill>
              <a:srgbClr val="FFFFFF"/>
            </a:solidFill>
          </p:spPr>
          <p:txBody>
            <a:bodyPr wrap="square" lIns="0" tIns="0" rIns="0" bIns="0" rtlCol="0"/>
            <a:lstStyle/>
            <a:p>
              <a:endParaRPr/>
            </a:p>
          </p:txBody>
        </p:sp>
        <p:sp>
          <p:nvSpPr>
            <p:cNvPr id="78" name="object 78"/>
            <p:cNvSpPr/>
            <p:nvPr/>
          </p:nvSpPr>
          <p:spPr>
            <a:xfrm>
              <a:off x="2133599" y="3601212"/>
              <a:ext cx="439420" cy="329565"/>
            </a:xfrm>
            <a:custGeom>
              <a:avLst/>
              <a:gdLst/>
              <a:ahLst/>
              <a:cxnLst/>
              <a:rect l="l" t="t" r="r" b="b"/>
              <a:pathLst>
                <a:path w="439419" h="329564">
                  <a:moveTo>
                    <a:pt x="0" y="329183"/>
                  </a:moveTo>
                  <a:lnTo>
                    <a:pt x="438912" y="329183"/>
                  </a:lnTo>
                  <a:lnTo>
                    <a:pt x="438912" y="0"/>
                  </a:lnTo>
                  <a:lnTo>
                    <a:pt x="0" y="0"/>
                  </a:lnTo>
                  <a:lnTo>
                    <a:pt x="0" y="329183"/>
                  </a:lnTo>
                  <a:close/>
                </a:path>
              </a:pathLst>
            </a:custGeom>
            <a:ln w="9144">
              <a:solidFill>
                <a:srgbClr val="000000"/>
              </a:solidFill>
            </a:ln>
          </p:spPr>
          <p:txBody>
            <a:bodyPr wrap="square" lIns="0" tIns="0" rIns="0" bIns="0" rtlCol="0"/>
            <a:lstStyle/>
            <a:p>
              <a:endParaRPr/>
            </a:p>
          </p:txBody>
        </p:sp>
        <p:sp>
          <p:nvSpPr>
            <p:cNvPr id="79" name="object 79"/>
            <p:cNvSpPr/>
            <p:nvPr/>
          </p:nvSpPr>
          <p:spPr>
            <a:xfrm>
              <a:off x="2253995" y="3662172"/>
              <a:ext cx="196596" cy="207264"/>
            </a:xfrm>
            <a:prstGeom prst="rect">
              <a:avLst/>
            </a:prstGeom>
            <a:blipFill>
              <a:blip r:embed="rId2" cstate="print"/>
              <a:stretch>
                <a:fillRect/>
              </a:stretch>
            </a:blipFill>
          </p:spPr>
          <p:txBody>
            <a:bodyPr wrap="square" lIns="0" tIns="0" rIns="0" bIns="0" rtlCol="0"/>
            <a:lstStyle/>
            <a:p>
              <a:endParaRPr/>
            </a:p>
          </p:txBody>
        </p:sp>
      </p:grpSp>
      <p:grpSp>
        <p:nvGrpSpPr>
          <p:cNvPr id="80" name="object 80"/>
          <p:cNvGrpSpPr/>
          <p:nvPr/>
        </p:nvGrpSpPr>
        <p:grpSpPr>
          <a:xfrm>
            <a:off x="5786628" y="3596640"/>
            <a:ext cx="448309" cy="338455"/>
            <a:chOff x="5786628" y="3596640"/>
            <a:chExt cx="448309" cy="338455"/>
          </a:xfrm>
        </p:grpSpPr>
        <p:sp>
          <p:nvSpPr>
            <p:cNvPr id="81" name="object 81"/>
            <p:cNvSpPr/>
            <p:nvPr/>
          </p:nvSpPr>
          <p:spPr>
            <a:xfrm>
              <a:off x="5791200" y="3601212"/>
              <a:ext cx="439420" cy="329565"/>
            </a:xfrm>
            <a:custGeom>
              <a:avLst/>
              <a:gdLst/>
              <a:ahLst/>
              <a:cxnLst/>
              <a:rect l="l" t="t" r="r" b="b"/>
              <a:pathLst>
                <a:path w="439420" h="329564">
                  <a:moveTo>
                    <a:pt x="438912" y="0"/>
                  </a:moveTo>
                  <a:lnTo>
                    <a:pt x="0" y="0"/>
                  </a:lnTo>
                  <a:lnTo>
                    <a:pt x="0" y="329183"/>
                  </a:lnTo>
                  <a:lnTo>
                    <a:pt x="438912" y="329183"/>
                  </a:lnTo>
                  <a:lnTo>
                    <a:pt x="438912" y="0"/>
                  </a:lnTo>
                  <a:close/>
                </a:path>
              </a:pathLst>
            </a:custGeom>
            <a:solidFill>
              <a:srgbClr val="FFFFFF"/>
            </a:solidFill>
          </p:spPr>
          <p:txBody>
            <a:bodyPr wrap="square" lIns="0" tIns="0" rIns="0" bIns="0" rtlCol="0"/>
            <a:lstStyle/>
            <a:p>
              <a:endParaRPr/>
            </a:p>
          </p:txBody>
        </p:sp>
        <p:sp>
          <p:nvSpPr>
            <p:cNvPr id="82" name="object 82"/>
            <p:cNvSpPr/>
            <p:nvPr/>
          </p:nvSpPr>
          <p:spPr>
            <a:xfrm>
              <a:off x="5791200" y="3601212"/>
              <a:ext cx="439420" cy="329565"/>
            </a:xfrm>
            <a:custGeom>
              <a:avLst/>
              <a:gdLst/>
              <a:ahLst/>
              <a:cxnLst/>
              <a:rect l="l" t="t" r="r" b="b"/>
              <a:pathLst>
                <a:path w="439420" h="329564">
                  <a:moveTo>
                    <a:pt x="0" y="329183"/>
                  </a:moveTo>
                  <a:lnTo>
                    <a:pt x="438912" y="329183"/>
                  </a:lnTo>
                  <a:lnTo>
                    <a:pt x="438912" y="0"/>
                  </a:lnTo>
                  <a:lnTo>
                    <a:pt x="0" y="0"/>
                  </a:lnTo>
                  <a:lnTo>
                    <a:pt x="0" y="329183"/>
                  </a:lnTo>
                  <a:close/>
                </a:path>
              </a:pathLst>
            </a:custGeom>
            <a:ln w="9144">
              <a:solidFill>
                <a:srgbClr val="000000"/>
              </a:solidFill>
            </a:ln>
          </p:spPr>
          <p:txBody>
            <a:bodyPr wrap="square" lIns="0" tIns="0" rIns="0" bIns="0" rtlCol="0"/>
            <a:lstStyle/>
            <a:p>
              <a:endParaRPr/>
            </a:p>
          </p:txBody>
        </p:sp>
        <p:sp>
          <p:nvSpPr>
            <p:cNvPr id="83" name="object 83"/>
            <p:cNvSpPr/>
            <p:nvPr/>
          </p:nvSpPr>
          <p:spPr>
            <a:xfrm>
              <a:off x="5911596" y="3662172"/>
              <a:ext cx="196596" cy="207264"/>
            </a:xfrm>
            <a:prstGeom prst="rect">
              <a:avLst/>
            </a:prstGeom>
            <a:blipFill>
              <a:blip r:embed="rId2" cstate="print"/>
              <a:stretch>
                <a:fillRect/>
              </a:stretch>
            </a:blipFill>
          </p:spPr>
          <p:txBody>
            <a:bodyPr wrap="square" lIns="0" tIns="0" rIns="0" bIns="0" rtlCol="0"/>
            <a:lstStyle/>
            <a:p>
              <a:endParaRPr/>
            </a:p>
          </p:txBody>
        </p:sp>
      </p:grpSp>
      <p:sp>
        <p:nvSpPr>
          <p:cNvPr id="84" name="object 84"/>
          <p:cNvSpPr txBox="1"/>
          <p:nvPr/>
        </p:nvSpPr>
        <p:spPr>
          <a:xfrm>
            <a:off x="843178" y="3245307"/>
            <a:ext cx="370840" cy="331470"/>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A40020"/>
                </a:solidFill>
                <a:latin typeface="Caladea"/>
                <a:cs typeface="Caladea"/>
              </a:rPr>
              <a:t>OR</a:t>
            </a:r>
            <a:endParaRPr sz="2000">
              <a:latin typeface="Caladea"/>
              <a:cs typeface="Caladea"/>
            </a:endParaRPr>
          </a:p>
        </p:txBody>
      </p:sp>
      <p:sp>
        <p:nvSpPr>
          <p:cNvPr id="85" name="object 85"/>
          <p:cNvSpPr txBox="1"/>
          <p:nvPr/>
        </p:nvSpPr>
        <p:spPr>
          <a:xfrm>
            <a:off x="6328409" y="2788411"/>
            <a:ext cx="114554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A40020"/>
                </a:solidFill>
                <a:latin typeface="Caladea"/>
                <a:cs typeface="Caladea"/>
              </a:rPr>
              <a:t>= 1</a:t>
            </a:r>
            <a:r>
              <a:rPr sz="2400" b="1" spc="-90" dirty="0">
                <a:solidFill>
                  <a:srgbClr val="A40020"/>
                </a:solidFill>
                <a:latin typeface="Caladea"/>
                <a:cs typeface="Caladea"/>
              </a:rPr>
              <a:t> </a:t>
            </a:r>
            <a:r>
              <a:rPr sz="2400" b="1" spc="-20" dirty="0">
                <a:solidFill>
                  <a:srgbClr val="A40020"/>
                </a:solidFill>
                <a:latin typeface="Caladea"/>
                <a:cs typeface="Caladea"/>
              </a:rPr>
              <a:t>Byte</a:t>
            </a:r>
            <a:endParaRPr sz="2400">
              <a:latin typeface="Caladea"/>
              <a:cs typeface="Caladea"/>
            </a:endParaRPr>
          </a:p>
        </p:txBody>
      </p:sp>
      <p:grpSp>
        <p:nvGrpSpPr>
          <p:cNvPr id="86" name="object 86"/>
          <p:cNvGrpSpPr/>
          <p:nvPr/>
        </p:nvGrpSpPr>
        <p:grpSpPr>
          <a:xfrm>
            <a:off x="3195827" y="1691639"/>
            <a:ext cx="603885" cy="601980"/>
            <a:chOff x="3195827" y="1691639"/>
            <a:chExt cx="603885" cy="601980"/>
          </a:xfrm>
        </p:grpSpPr>
        <p:sp>
          <p:nvSpPr>
            <p:cNvPr id="87" name="object 87"/>
            <p:cNvSpPr/>
            <p:nvPr/>
          </p:nvSpPr>
          <p:spPr>
            <a:xfrm>
              <a:off x="3200399" y="1696211"/>
              <a:ext cx="594360" cy="593090"/>
            </a:xfrm>
            <a:custGeom>
              <a:avLst/>
              <a:gdLst/>
              <a:ahLst/>
              <a:cxnLst/>
              <a:rect l="l" t="t" r="r" b="b"/>
              <a:pathLst>
                <a:path w="594360" h="593089">
                  <a:moveTo>
                    <a:pt x="594360" y="0"/>
                  </a:moveTo>
                  <a:lnTo>
                    <a:pt x="0" y="0"/>
                  </a:lnTo>
                  <a:lnTo>
                    <a:pt x="0" y="592836"/>
                  </a:lnTo>
                  <a:lnTo>
                    <a:pt x="594360" y="592836"/>
                  </a:lnTo>
                  <a:lnTo>
                    <a:pt x="594360" y="0"/>
                  </a:lnTo>
                  <a:close/>
                </a:path>
              </a:pathLst>
            </a:custGeom>
            <a:solidFill>
              <a:srgbClr val="FFFFFF"/>
            </a:solidFill>
          </p:spPr>
          <p:txBody>
            <a:bodyPr wrap="square" lIns="0" tIns="0" rIns="0" bIns="0" rtlCol="0"/>
            <a:lstStyle/>
            <a:p>
              <a:endParaRPr/>
            </a:p>
          </p:txBody>
        </p:sp>
        <p:sp>
          <p:nvSpPr>
            <p:cNvPr id="88" name="object 88"/>
            <p:cNvSpPr/>
            <p:nvPr/>
          </p:nvSpPr>
          <p:spPr>
            <a:xfrm>
              <a:off x="3200399" y="1696211"/>
              <a:ext cx="594360" cy="593090"/>
            </a:xfrm>
            <a:custGeom>
              <a:avLst/>
              <a:gdLst/>
              <a:ahLst/>
              <a:cxnLst/>
              <a:rect l="l" t="t" r="r" b="b"/>
              <a:pathLst>
                <a:path w="594360" h="593089">
                  <a:moveTo>
                    <a:pt x="0" y="592836"/>
                  </a:moveTo>
                  <a:lnTo>
                    <a:pt x="594360" y="592836"/>
                  </a:lnTo>
                  <a:lnTo>
                    <a:pt x="594360" y="0"/>
                  </a:lnTo>
                  <a:lnTo>
                    <a:pt x="0" y="0"/>
                  </a:lnTo>
                  <a:lnTo>
                    <a:pt x="0" y="592836"/>
                  </a:lnTo>
                  <a:close/>
                </a:path>
              </a:pathLst>
            </a:custGeom>
            <a:ln w="9144">
              <a:solidFill>
                <a:srgbClr val="000000"/>
              </a:solidFill>
            </a:ln>
          </p:spPr>
          <p:txBody>
            <a:bodyPr wrap="square" lIns="0" tIns="0" rIns="0" bIns="0" rtlCol="0"/>
            <a:lstStyle/>
            <a:p>
              <a:endParaRPr/>
            </a:p>
          </p:txBody>
        </p:sp>
        <p:sp>
          <p:nvSpPr>
            <p:cNvPr id="89" name="object 89"/>
            <p:cNvSpPr/>
            <p:nvPr/>
          </p:nvSpPr>
          <p:spPr>
            <a:xfrm>
              <a:off x="3332987" y="1827275"/>
              <a:ext cx="329565" cy="330835"/>
            </a:xfrm>
            <a:custGeom>
              <a:avLst/>
              <a:gdLst/>
              <a:ahLst/>
              <a:cxnLst/>
              <a:rect l="l" t="t" r="r" b="b"/>
              <a:pathLst>
                <a:path w="329564" h="330835">
                  <a:moveTo>
                    <a:pt x="164591" y="0"/>
                  </a:moveTo>
                  <a:lnTo>
                    <a:pt x="120826" y="5907"/>
                  </a:lnTo>
                  <a:lnTo>
                    <a:pt x="81505" y="22577"/>
                  </a:lnTo>
                  <a:lnTo>
                    <a:pt x="48196" y="48434"/>
                  </a:lnTo>
                  <a:lnTo>
                    <a:pt x="22464" y="81900"/>
                  </a:lnTo>
                  <a:lnTo>
                    <a:pt x="5877" y="121399"/>
                  </a:lnTo>
                  <a:lnTo>
                    <a:pt x="0" y="165353"/>
                  </a:lnTo>
                  <a:lnTo>
                    <a:pt x="5877" y="209308"/>
                  </a:lnTo>
                  <a:lnTo>
                    <a:pt x="22464" y="248807"/>
                  </a:lnTo>
                  <a:lnTo>
                    <a:pt x="48196" y="282273"/>
                  </a:lnTo>
                  <a:lnTo>
                    <a:pt x="81505" y="308130"/>
                  </a:lnTo>
                  <a:lnTo>
                    <a:pt x="120826" y="324800"/>
                  </a:lnTo>
                  <a:lnTo>
                    <a:pt x="164591" y="330708"/>
                  </a:lnTo>
                  <a:lnTo>
                    <a:pt x="208357" y="324800"/>
                  </a:lnTo>
                  <a:lnTo>
                    <a:pt x="247678" y="308130"/>
                  </a:lnTo>
                  <a:lnTo>
                    <a:pt x="280987" y="282273"/>
                  </a:lnTo>
                  <a:lnTo>
                    <a:pt x="306719" y="248807"/>
                  </a:lnTo>
                  <a:lnTo>
                    <a:pt x="323306" y="209308"/>
                  </a:lnTo>
                  <a:lnTo>
                    <a:pt x="329184" y="165353"/>
                  </a:lnTo>
                  <a:lnTo>
                    <a:pt x="323306" y="121399"/>
                  </a:lnTo>
                  <a:lnTo>
                    <a:pt x="306719" y="81900"/>
                  </a:lnTo>
                  <a:lnTo>
                    <a:pt x="280987" y="48434"/>
                  </a:lnTo>
                  <a:lnTo>
                    <a:pt x="247678" y="22577"/>
                  </a:lnTo>
                  <a:lnTo>
                    <a:pt x="208357" y="5907"/>
                  </a:lnTo>
                  <a:lnTo>
                    <a:pt x="164591" y="0"/>
                  </a:lnTo>
                  <a:close/>
                </a:path>
              </a:pathLst>
            </a:custGeom>
            <a:solidFill>
              <a:srgbClr val="FF0000"/>
            </a:solidFill>
          </p:spPr>
          <p:txBody>
            <a:bodyPr wrap="square" lIns="0" tIns="0" rIns="0" bIns="0" rtlCol="0"/>
            <a:lstStyle/>
            <a:p>
              <a:endParaRPr/>
            </a:p>
          </p:txBody>
        </p:sp>
        <p:sp>
          <p:nvSpPr>
            <p:cNvPr id="90" name="object 90"/>
            <p:cNvSpPr/>
            <p:nvPr/>
          </p:nvSpPr>
          <p:spPr>
            <a:xfrm>
              <a:off x="3332987" y="1827275"/>
              <a:ext cx="329565" cy="330835"/>
            </a:xfrm>
            <a:custGeom>
              <a:avLst/>
              <a:gdLst/>
              <a:ahLst/>
              <a:cxnLst/>
              <a:rect l="l" t="t" r="r" b="b"/>
              <a:pathLst>
                <a:path w="329564" h="330835">
                  <a:moveTo>
                    <a:pt x="0" y="165353"/>
                  </a:moveTo>
                  <a:lnTo>
                    <a:pt x="5877" y="121399"/>
                  </a:lnTo>
                  <a:lnTo>
                    <a:pt x="22464" y="81900"/>
                  </a:lnTo>
                  <a:lnTo>
                    <a:pt x="48196" y="48434"/>
                  </a:lnTo>
                  <a:lnTo>
                    <a:pt x="81505" y="22577"/>
                  </a:lnTo>
                  <a:lnTo>
                    <a:pt x="120826" y="5907"/>
                  </a:lnTo>
                  <a:lnTo>
                    <a:pt x="164591" y="0"/>
                  </a:lnTo>
                  <a:lnTo>
                    <a:pt x="208357" y="5907"/>
                  </a:lnTo>
                  <a:lnTo>
                    <a:pt x="247678" y="22577"/>
                  </a:lnTo>
                  <a:lnTo>
                    <a:pt x="280987" y="48434"/>
                  </a:lnTo>
                  <a:lnTo>
                    <a:pt x="306719" y="81900"/>
                  </a:lnTo>
                  <a:lnTo>
                    <a:pt x="323306" y="121399"/>
                  </a:lnTo>
                  <a:lnTo>
                    <a:pt x="329184" y="165353"/>
                  </a:lnTo>
                  <a:lnTo>
                    <a:pt x="323306" y="209308"/>
                  </a:lnTo>
                  <a:lnTo>
                    <a:pt x="306719" y="248807"/>
                  </a:lnTo>
                  <a:lnTo>
                    <a:pt x="280987" y="282273"/>
                  </a:lnTo>
                  <a:lnTo>
                    <a:pt x="247678" y="308130"/>
                  </a:lnTo>
                  <a:lnTo>
                    <a:pt x="208357" y="324800"/>
                  </a:lnTo>
                  <a:lnTo>
                    <a:pt x="164591" y="330708"/>
                  </a:lnTo>
                  <a:lnTo>
                    <a:pt x="120826" y="324800"/>
                  </a:lnTo>
                  <a:lnTo>
                    <a:pt x="81505" y="308130"/>
                  </a:lnTo>
                  <a:lnTo>
                    <a:pt x="48196" y="282273"/>
                  </a:lnTo>
                  <a:lnTo>
                    <a:pt x="22464" y="248807"/>
                  </a:lnTo>
                  <a:lnTo>
                    <a:pt x="5877" y="209308"/>
                  </a:lnTo>
                  <a:lnTo>
                    <a:pt x="0" y="165353"/>
                  </a:lnTo>
                  <a:close/>
                </a:path>
              </a:pathLst>
            </a:custGeom>
            <a:ln w="9144">
              <a:solidFill>
                <a:srgbClr val="000000"/>
              </a:solidFill>
            </a:ln>
          </p:spPr>
          <p:txBody>
            <a:bodyPr wrap="square" lIns="0" tIns="0" rIns="0" bIns="0" rtlCol="0"/>
            <a:lstStyle/>
            <a:p>
              <a:endParaRPr/>
            </a:p>
          </p:txBody>
        </p:sp>
      </p:grpSp>
      <p:sp>
        <p:nvSpPr>
          <p:cNvPr id="91" name="object 91"/>
          <p:cNvSpPr txBox="1"/>
          <p:nvPr/>
        </p:nvSpPr>
        <p:spPr>
          <a:xfrm>
            <a:off x="3315461" y="1341882"/>
            <a:ext cx="344805"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0000"/>
                </a:solidFill>
                <a:latin typeface="Caladea"/>
                <a:cs typeface="Caladea"/>
              </a:rPr>
              <a:t>O</a:t>
            </a:r>
            <a:r>
              <a:rPr sz="1400" b="1" spc="-15" dirty="0">
                <a:solidFill>
                  <a:srgbClr val="FF0000"/>
                </a:solidFill>
                <a:latin typeface="Caladea"/>
                <a:cs typeface="Caladea"/>
              </a:rPr>
              <a:t>F</a:t>
            </a:r>
            <a:r>
              <a:rPr sz="1400" b="1" dirty="0">
                <a:solidFill>
                  <a:srgbClr val="FF0000"/>
                </a:solidFill>
                <a:latin typeface="Caladea"/>
                <a:cs typeface="Caladea"/>
              </a:rPr>
              <a:t>F</a:t>
            </a:r>
            <a:endParaRPr sz="1400">
              <a:latin typeface="Caladea"/>
              <a:cs typeface="Caladea"/>
            </a:endParaRPr>
          </a:p>
        </p:txBody>
      </p:sp>
      <p:grpSp>
        <p:nvGrpSpPr>
          <p:cNvPr id="92" name="object 92"/>
          <p:cNvGrpSpPr/>
          <p:nvPr/>
        </p:nvGrpSpPr>
        <p:grpSpPr>
          <a:xfrm>
            <a:off x="1519427" y="2834639"/>
            <a:ext cx="448309" cy="338455"/>
            <a:chOff x="1519427" y="2834639"/>
            <a:chExt cx="448309" cy="338455"/>
          </a:xfrm>
        </p:grpSpPr>
        <p:sp>
          <p:nvSpPr>
            <p:cNvPr id="93" name="object 93"/>
            <p:cNvSpPr/>
            <p:nvPr/>
          </p:nvSpPr>
          <p:spPr>
            <a:xfrm>
              <a:off x="1523999" y="2839211"/>
              <a:ext cx="439420" cy="329565"/>
            </a:xfrm>
            <a:custGeom>
              <a:avLst/>
              <a:gdLst/>
              <a:ahLst/>
              <a:cxnLst/>
              <a:rect l="l" t="t" r="r" b="b"/>
              <a:pathLst>
                <a:path w="439419" h="329564">
                  <a:moveTo>
                    <a:pt x="438912" y="0"/>
                  </a:moveTo>
                  <a:lnTo>
                    <a:pt x="0" y="0"/>
                  </a:lnTo>
                  <a:lnTo>
                    <a:pt x="0" y="329184"/>
                  </a:lnTo>
                  <a:lnTo>
                    <a:pt x="438912" y="329184"/>
                  </a:lnTo>
                  <a:lnTo>
                    <a:pt x="438912" y="0"/>
                  </a:lnTo>
                  <a:close/>
                </a:path>
              </a:pathLst>
            </a:custGeom>
            <a:solidFill>
              <a:srgbClr val="FFFFFF"/>
            </a:solidFill>
          </p:spPr>
          <p:txBody>
            <a:bodyPr wrap="square" lIns="0" tIns="0" rIns="0" bIns="0" rtlCol="0"/>
            <a:lstStyle/>
            <a:p>
              <a:endParaRPr/>
            </a:p>
          </p:txBody>
        </p:sp>
        <p:sp>
          <p:nvSpPr>
            <p:cNvPr id="94" name="object 94"/>
            <p:cNvSpPr/>
            <p:nvPr/>
          </p:nvSpPr>
          <p:spPr>
            <a:xfrm>
              <a:off x="1523999" y="2839211"/>
              <a:ext cx="439420" cy="329565"/>
            </a:xfrm>
            <a:custGeom>
              <a:avLst/>
              <a:gdLst/>
              <a:ahLst/>
              <a:cxnLst/>
              <a:rect l="l" t="t" r="r" b="b"/>
              <a:pathLst>
                <a:path w="439419" h="329564">
                  <a:moveTo>
                    <a:pt x="0" y="329184"/>
                  </a:moveTo>
                  <a:lnTo>
                    <a:pt x="438912" y="329184"/>
                  </a:lnTo>
                  <a:lnTo>
                    <a:pt x="438912" y="0"/>
                  </a:lnTo>
                  <a:lnTo>
                    <a:pt x="0" y="0"/>
                  </a:lnTo>
                  <a:lnTo>
                    <a:pt x="0" y="329184"/>
                  </a:lnTo>
                  <a:close/>
                </a:path>
              </a:pathLst>
            </a:custGeom>
            <a:ln w="9144">
              <a:solidFill>
                <a:srgbClr val="000000"/>
              </a:solidFill>
            </a:ln>
          </p:spPr>
          <p:txBody>
            <a:bodyPr wrap="square" lIns="0" tIns="0" rIns="0" bIns="0" rtlCol="0"/>
            <a:lstStyle/>
            <a:p>
              <a:endParaRPr/>
            </a:p>
          </p:txBody>
        </p:sp>
        <p:sp>
          <p:nvSpPr>
            <p:cNvPr id="95" name="object 95"/>
            <p:cNvSpPr/>
            <p:nvPr/>
          </p:nvSpPr>
          <p:spPr>
            <a:xfrm>
              <a:off x="1644395" y="2900171"/>
              <a:ext cx="196596" cy="207263"/>
            </a:xfrm>
            <a:prstGeom prst="rect">
              <a:avLst/>
            </a:prstGeom>
            <a:blipFill>
              <a:blip r:embed="rId3" cstate="print"/>
              <a:stretch>
                <a:fillRect/>
              </a:stretch>
            </a:blipFill>
          </p:spPr>
          <p:txBody>
            <a:bodyPr wrap="square" lIns="0" tIns="0" rIns="0" bIns="0" rtlCol="0"/>
            <a:lstStyle/>
            <a:p>
              <a:endParaRPr/>
            </a:p>
          </p:txBody>
        </p:sp>
      </p:grpSp>
      <p:sp>
        <p:nvSpPr>
          <p:cNvPr id="96" name="object 96"/>
          <p:cNvSpPr txBox="1"/>
          <p:nvPr/>
        </p:nvSpPr>
        <p:spPr>
          <a:xfrm>
            <a:off x="1669542" y="3198367"/>
            <a:ext cx="1460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adea"/>
                <a:cs typeface="Caladea"/>
              </a:rPr>
              <a:t>0</a:t>
            </a:r>
            <a:endParaRPr sz="1600">
              <a:latin typeface="Caladea"/>
              <a:cs typeface="Caladea"/>
            </a:endParaRPr>
          </a:p>
        </p:txBody>
      </p:sp>
      <p:grpSp>
        <p:nvGrpSpPr>
          <p:cNvPr id="97" name="object 97"/>
          <p:cNvGrpSpPr/>
          <p:nvPr/>
        </p:nvGrpSpPr>
        <p:grpSpPr>
          <a:xfrm>
            <a:off x="4567428" y="3596640"/>
            <a:ext cx="448309" cy="338455"/>
            <a:chOff x="4567428" y="3596640"/>
            <a:chExt cx="448309" cy="338455"/>
          </a:xfrm>
        </p:grpSpPr>
        <p:sp>
          <p:nvSpPr>
            <p:cNvPr id="98" name="object 98"/>
            <p:cNvSpPr/>
            <p:nvPr/>
          </p:nvSpPr>
          <p:spPr>
            <a:xfrm>
              <a:off x="4572000" y="3601212"/>
              <a:ext cx="439420" cy="329565"/>
            </a:xfrm>
            <a:custGeom>
              <a:avLst/>
              <a:gdLst/>
              <a:ahLst/>
              <a:cxnLst/>
              <a:rect l="l" t="t" r="r" b="b"/>
              <a:pathLst>
                <a:path w="439420" h="329564">
                  <a:moveTo>
                    <a:pt x="438912" y="0"/>
                  </a:moveTo>
                  <a:lnTo>
                    <a:pt x="0" y="0"/>
                  </a:lnTo>
                  <a:lnTo>
                    <a:pt x="0" y="329183"/>
                  </a:lnTo>
                  <a:lnTo>
                    <a:pt x="438912" y="329183"/>
                  </a:lnTo>
                  <a:lnTo>
                    <a:pt x="438912" y="0"/>
                  </a:lnTo>
                  <a:close/>
                </a:path>
              </a:pathLst>
            </a:custGeom>
            <a:solidFill>
              <a:srgbClr val="FFFFFF"/>
            </a:solidFill>
          </p:spPr>
          <p:txBody>
            <a:bodyPr wrap="square" lIns="0" tIns="0" rIns="0" bIns="0" rtlCol="0"/>
            <a:lstStyle/>
            <a:p>
              <a:endParaRPr/>
            </a:p>
          </p:txBody>
        </p:sp>
        <p:sp>
          <p:nvSpPr>
            <p:cNvPr id="99" name="object 99"/>
            <p:cNvSpPr/>
            <p:nvPr/>
          </p:nvSpPr>
          <p:spPr>
            <a:xfrm>
              <a:off x="4572000" y="3601212"/>
              <a:ext cx="439420" cy="329565"/>
            </a:xfrm>
            <a:custGeom>
              <a:avLst/>
              <a:gdLst/>
              <a:ahLst/>
              <a:cxnLst/>
              <a:rect l="l" t="t" r="r" b="b"/>
              <a:pathLst>
                <a:path w="439420" h="329564">
                  <a:moveTo>
                    <a:pt x="0" y="329183"/>
                  </a:moveTo>
                  <a:lnTo>
                    <a:pt x="438912" y="329183"/>
                  </a:lnTo>
                  <a:lnTo>
                    <a:pt x="438912" y="0"/>
                  </a:lnTo>
                  <a:lnTo>
                    <a:pt x="0" y="0"/>
                  </a:lnTo>
                  <a:lnTo>
                    <a:pt x="0" y="329183"/>
                  </a:lnTo>
                  <a:close/>
                </a:path>
              </a:pathLst>
            </a:custGeom>
            <a:ln w="9144">
              <a:solidFill>
                <a:srgbClr val="000000"/>
              </a:solidFill>
            </a:ln>
          </p:spPr>
          <p:txBody>
            <a:bodyPr wrap="square" lIns="0" tIns="0" rIns="0" bIns="0" rtlCol="0"/>
            <a:lstStyle/>
            <a:p>
              <a:endParaRPr/>
            </a:p>
          </p:txBody>
        </p:sp>
        <p:sp>
          <p:nvSpPr>
            <p:cNvPr id="100" name="object 100"/>
            <p:cNvSpPr/>
            <p:nvPr/>
          </p:nvSpPr>
          <p:spPr>
            <a:xfrm>
              <a:off x="4692396" y="3662172"/>
              <a:ext cx="196596" cy="207264"/>
            </a:xfrm>
            <a:prstGeom prst="rect">
              <a:avLst/>
            </a:prstGeom>
            <a:blipFill>
              <a:blip r:embed="rId3" cstate="print"/>
              <a:stretch>
                <a:fillRect/>
              </a:stretch>
            </a:blipFill>
          </p:spPr>
          <p:txBody>
            <a:bodyPr wrap="square" lIns="0" tIns="0" rIns="0" bIns="0" rtlCol="0"/>
            <a:lstStyle/>
            <a:p>
              <a:endParaRPr/>
            </a:p>
          </p:txBody>
        </p:sp>
      </p:grpSp>
      <p:sp>
        <p:nvSpPr>
          <p:cNvPr id="101" name="object 101"/>
          <p:cNvSpPr txBox="1"/>
          <p:nvPr/>
        </p:nvSpPr>
        <p:spPr>
          <a:xfrm>
            <a:off x="535940" y="3484205"/>
            <a:ext cx="7788909" cy="2710815"/>
          </a:xfrm>
          <a:prstGeom prst="rect">
            <a:avLst/>
          </a:prstGeom>
        </p:spPr>
        <p:txBody>
          <a:bodyPr vert="horz" wrap="square" lIns="0" tIns="78740" rIns="0" bIns="0" rtlCol="0">
            <a:spAutoFit/>
          </a:bodyPr>
          <a:lstStyle/>
          <a:p>
            <a:pPr marR="855344" algn="r">
              <a:lnSpc>
                <a:spcPct val="100000"/>
              </a:lnSpc>
              <a:spcBef>
                <a:spcPts val="620"/>
              </a:spcBef>
            </a:pPr>
            <a:r>
              <a:rPr sz="2400" b="1" dirty="0">
                <a:solidFill>
                  <a:srgbClr val="A40020"/>
                </a:solidFill>
                <a:latin typeface="Caladea"/>
                <a:cs typeface="Caladea"/>
              </a:rPr>
              <a:t>= 1</a:t>
            </a:r>
            <a:r>
              <a:rPr sz="2400" b="1" spc="-100" dirty="0">
                <a:solidFill>
                  <a:srgbClr val="A40020"/>
                </a:solidFill>
                <a:latin typeface="Caladea"/>
                <a:cs typeface="Caladea"/>
              </a:rPr>
              <a:t> </a:t>
            </a:r>
            <a:r>
              <a:rPr sz="2400" b="1" spc="-20" dirty="0">
                <a:solidFill>
                  <a:srgbClr val="A40020"/>
                </a:solidFill>
                <a:latin typeface="Caladea"/>
                <a:cs typeface="Caladea"/>
              </a:rPr>
              <a:t>Byte</a:t>
            </a:r>
            <a:endParaRPr sz="2400">
              <a:latin typeface="Caladea"/>
              <a:cs typeface="Caladea"/>
            </a:endParaRPr>
          </a:p>
          <a:p>
            <a:pPr marL="1146175">
              <a:lnSpc>
                <a:spcPct val="100000"/>
              </a:lnSpc>
              <a:spcBef>
                <a:spcPts val="345"/>
              </a:spcBef>
              <a:tabLst>
                <a:tab pos="1755775" algn="l"/>
                <a:tab pos="2365375" algn="l"/>
                <a:tab pos="2974975" algn="l"/>
                <a:tab pos="3584575" algn="l"/>
                <a:tab pos="4194175" algn="l"/>
                <a:tab pos="4803775" algn="l"/>
                <a:tab pos="5413375" algn="l"/>
              </a:tabLst>
            </a:pPr>
            <a:r>
              <a:rPr sz="1600" b="1" spc="-5" dirty="0">
                <a:latin typeface="Caladea"/>
                <a:cs typeface="Caladea"/>
              </a:rPr>
              <a:t>0	1	0	0	0	0	0	1</a:t>
            </a:r>
            <a:endParaRPr sz="1600">
              <a:latin typeface="Caladea"/>
              <a:cs typeface="Caladea"/>
            </a:endParaRPr>
          </a:p>
          <a:p>
            <a:pPr>
              <a:lnSpc>
                <a:spcPct val="100000"/>
              </a:lnSpc>
              <a:spcBef>
                <a:spcPts val="45"/>
              </a:spcBef>
            </a:pPr>
            <a:endParaRPr sz="1900">
              <a:latin typeface="Caladea"/>
              <a:cs typeface="Caladea"/>
            </a:endParaRPr>
          </a:p>
          <a:p>
            <a:pPr marL="302260" marR="5080" indent="-290195">
              <a:lnSpc>
                <a:spcPct val="100000"/>
              </a:lnSpc>
              <a:spcBef>
                <a:spcPts val="5"/>
              </a:spcBef>
              <a:buFont typeface="Caladea"/>
              <a:buChar char="•"/>
              <a:tabLst>
                <a:tab pos="302260" algn="l"/>
                <a:tab pos="302895" algn="l"/>
              </a:tabLst>
            </a:pPr>
            <a:r>
              <a:rPr sz="2000" b="1" dirty="0">
                <a:solidFill>
                  <a:srgbClr val="FF0000"/>
                </a:solidFill>
                <a:latin typeface="Caladea"/>
                <a:cs typeface="Caladea"/>
              </a:rPr>
              <a:t>Bit </a:t>
            </a:r>
            <a:r>
              <a:rPr sz="2000" dirty="0">
                <a:solidFill>
                  <a:srgbClr val="FF0000"/>
                </a:solidFill>
                <a:latin typeface="Caladea"/>
                <a:cs typeface="Caladea"/>
              </a:rPr>
              <a:t>(Binary digit) </a:t>
            </a:r>
            <a:r>
              <a:rPr sz="2000" dirty="0">
                <a:latin typeface="Caladea"/>
                <a:cs typeface="Caladea"/>
              </a:rPr>
              <a:t>– On or off state of electric </a:t>
            </a:r>
            <a:r>
              <a:rPr sz="2000" spc="-5" dirty="0">
                <a:latin typeface="Caladea"/>
                <a:cs typeface="Caladea"/>
              </a:rPr>
              <a:t>current; considered </a:t>
            </a:r>
            <a:r>
              <a:rPr sz="2000" dirty="0">
                <a:latin typeface="Caladea"/>
                <a:cs typeface="Caladea"/>
              </a:rPr>
              <a:t>the  </a:t>
            </a:r>
            <a:r>
              <a:rPr sz="2000" spc="-5" dirty="0">
                <a:latin typeface="Caladea"/>
                <a:cs typeface="Caladea"/>
              </a:rPr>
              <a:t>basic unit </a:t>
            </a:r>
            <a:r>
              <a:rPr sz="2000" dirty="0">
                <a:latin typeface="Caladea"/>
                <a:cs typeface="Caladea"/>
              </a:rPr>
              <a:t>of </a:t>
            </a:r>
            <a:r>
              <a:rPr sz="2000" spc="-5" dirty="0">
                <a:latin typeface="Caladea"/>
                <a:cs typeface="Caladea"/>
              </a:rPr>
              <a:t>information; </a:t>
            </a:r>
            <a:r>
              <a:rPr sz="2000" spc="-10" dirty="0">
                <a:latin typeface="Caladea"/>
                <a:cs typeface="Caladea"/>
              </a:rPr>
              <a:t>represented </a:t>
            </a:r>
            <a:r>
              <a:rPr sz="2000" spc="-15" dirty="0">
                <a:latin typeface="Caladea"/>
                <a:cs typeface="Caladea"/>
              </a:rPr>
              <a:t>by </a:t>
            </a:r>
            <a:r>
              <a:rPr sz="2000" dirty="0">
                <a:latin typeface="Caladea"/>
                <a:cs typeface="Caladea"/>
              </a:rPr>
              <a:t>1s and </a:t>
            </a:r>
            <a:r>
              <a:rPr sz="2000" spc="-5" dirty="0">
                <a:latin typeface="Caladea"/>
                <a:cs typeface="Caladea"/>
              </a:rPr>
              <a:t>0s (binary</a:t>
            </a:r>
            <a:r>
              <a:rPr sz="2000" spc="-80" dirty="0">
                <a:latin typeface="Caladea"/>
                <a:cs typeface="Caladea"/>
              </a:rPr>
              <a:t> </a:t>
            </a:r>
            <a:r>
              <a:rPr sz="2000" spc="-5" dirty="0">
                <a:latin typeface="Caladea"/>
                <a:cs typeface="Caladea"/>
              </a:rPr>
              <a:t>numbers)</a:t>
            </a:r>
            <a:endParaRPr sz="2000">
              <a:latin typeface="Caladea"/>
              <a:cs typeface="Caladea"/>
            </a:endParaRPr>
          </a:p>
          <a:p>
            <a:pPr marL="302260" marR="31750" indent="-290195">
              <a:lnSpc>
                <a:spcPct val="100000"/>
              </a:lnSpc>
              <a:spcBef>
                <a:spcPts val="1200"/>
              </a:spcBef>
              <a:buFont typeface="Caladea"/>
              <a:buChar char="•"/>
              <a:tabLst>
                <a:tab pos="302260" algn="l"/>
                <a:tab pos="302895" algn="l"/>
              </a:tabLst>
            </a:pPr>
            <a:r>
              <a:rPr sz="2000" b="1" spc="-10" dirty="0">
                <a:solidFill>
                  <a:srgbClr val="FF0000"/>
                </a:solidFill>
                <a:latin typeface="Caladea"/>
                <a:cs typeface="Caladea"/>
              </a:rPr>
              <a:t>Byte </a:t>
            </a:r>
            <a:r>
              <a:rPr sz="2000" dirty="0">
                <a:latin typeface="Caladea"/>
                <a:cs typeface="Caladea"/>
              </a:rPr>
              <a:t>– </a:t>
            </a:r>
            <a:r>
              <a:rPr sz="2000" spc="-5" dirty="0">
                <a:latin typeface="Caladea"/>
                <a:cs typeface="Caladea"/>
              </a:rPr>
              <a:t>Eight bits grouped together to </a:t>
            </a:r>
            <a:r>
              <a:rPr sz="2000" spc="-10" dirty="0">
                <a:latin typeface="Caladea"/>
                <a:cs typeface="Caladea"/>
              </a:rPr>
              <a:t>represent </a:t>
            </a:r>
            <a:r>
              <a:rPr sz="2000" dirty="0">
                <a:latin typeface="Caladea"/>
                <a:cs typeface="Caladea"/>
              </a:rPr>
              <a:t>a </a:t>
            </a:r>
            <a:r>
              <a:rPr sz="2000" spc="-5" dirty="0">
                <a:latin typeface="Caladea"/>
                <a:cs typeface="Caladea"/>
              </a:rPr>
              <a:t>character </a:t>
            </a:r>
            <a:r>
              <a:rPr sz="2000" dirty="0">
                <a:latin typeface="Caladea"/>
                <a:cs typeface="Caladea"/>
              </a:rPr>
              <a:t>(an  </a:t>
            </a:r>
            <a:r>
              <a:rPr sz="2000" spc="-5" dirty="0">
                <a:latin typeface="Caladea"/>
                <a:cs typeface="Caladea"/>
              </a:rPr>
              <a:t>alphabetical </a:t>
            </a:r>
            <a:r>
              <a:rPr sz="2000" spc="-35" dirty="0">
                <a:latin typeface="Caladea"/>
                <a:cs typeface="Caladea"/>
              </a:rPr>
              <a:t>letter, </a:t>
            </a:r>
            <a:r>
              <a:rPr sz="2000" dirty="0">
                <a:latin typeface="Caladea"/>
                <a:cs typeface="Caladea"/>
              </a:rPr>
              <a:t>a </a:t>
            </a:r>
            <a:r>
              <a:rPr sz="2000" spc="-30" dirty="0">
                <a:latin typeface="Caladea"/>
                <a:cs typeface="Caladea"/>
              </a:rPr>
              <a:t>number, </a:t>
            </a:r>
            <a:r>
              <a:rPr sz="2000" dirty="0">
                <a:latin typeface="Caladea"/>
                <a:cs typeface="Caladea"/>
              </a:rPr>
              <a:t>or a </a:t>
            </a:r>
            <a:r>
              <a:rPr sz="2000" spc="-5" dirty="0">
                <a:latin typeface="Caladea"/>
                <a:cs typeface="Caladea"/>
              </a:rPr>
              <a:t>punctuation </a:t>
            </a:r>
            <a:r>
              <a:rPr sz="2000" dirty="0">
                <a:latin typeface="Caladea"/>
                <a:cs typeface="Caladea"/>
              </a:rPr>
              <a:t>symbol); </a:t>
            </a:r>
            <a:r>
              <a:rPr sz="2000" spc="-5" dirty="0">
                <a:latin typeface="Caladea"/>
                <a:cs typeface="Caladea"/>
              </a:rPr>
              <a:t>256 </a:t>
            </a:r>
            <a:r>
              <a:rPr sz="2000" spc="-10" dirty="0">
                <a:latin typeface="Caladea"/>
                <a:cs typeface="Caladea"/>
              </a:rPr>
              <a:t>different  </a:t>
            </a:r>
            <a:r>
              <a:rPr sz="2000" dirty="0">
                <a:latin typeface="Caladea"/>
                <a:cs typeface="Caladea"/>
              </a:rPr>
              <a:t>combinations</a:t>
            </a:r>
            <a:endParaRPr sz="2000">
              <a:latin typeface="Caladea"/>
              <a:cs typeface="Caladea"/>
            </a:endParaRPr>
          </a:p>
        </p:txBody>
      </p:sp>
      <p:sp>
        <p:nvSpPr>
          <p:cNvPr id="102" name="object 102"/>
          <p:cNvSpPr txBox="1"/>
          <p:nvPr/>
        </p:nvSpPr>
        <p:spPr>
          <a:xfrm>
            <a:off x="1447800" y="1467611"/>
            <a:ext cx="868680" cy="1251585"/>
          </a:xfrm>
          <a:prstGeom prst="rect">
            <a:avLst/>
          </a:prstGeom>
        </p:spPr>
        <p:txBody>
          <a:bodyPr vert="horz" wrap="square" lIns="0" tIns="100330" rIns="0" bIns="0" rtlCol="0">
            <a:spAutoFit/>
          </a:bodyPr>
          <a:lstStyle/>
          <a:p>
            <a:pPr marL="244475">
              <a:lnSpc>
                <a:spcPct val="100000"/>
              </a:lnSpc>
              <a:spcBef>
                <a:spcPts val="790"/>
              </a:spcBef>
            </a:pPr>
            <a:r>
              <a:rPr sz="2000" b="1" spc="-5" dirty="0">
                <a:latin typeface="Caladea"/>
                <a:cs typeface="Caladea"/>
              </a:rPr>
              <a:t>ON</a:t>
            </a:r>
            <a:endParaRPr sz="2000">
              <a:latin typeface="Caladea"/>
              <a:cs typeface="Caladea"/>
            </a:endParaRPr>
          </a:p>
        </p:txBody>
      </p:sp>
      <p:grpSp>
        <p:nvGrpSpPr>
          <p:cNvPr id="103" name="object 103"/>
          <p:cNvGrpSpPr/>
          <p:nvPr/>
        </p:nvGrpSpPr>
        <p:grpSpPr>
          <a:xfrm>
            <a:off x="1674876" y="2151888"/>
            <a:ext cx="414655" cy="447040"/>
            <a:chOff x="1674876" y="2151888"/>
            <a:chExt cx="414655" cy="447040"/>
          </a:xfrm>
        </p:grpSpPr>
        <p:sp>
          <p:nvSpPr>
            <p:cNvPr id="104" name="object 104"/>
            <p:cNvSpPr/>
            <p:nvPr/>
          </p:nvSpPr>
          <p:spPr>
            <a:xfrm>
              <a:off x="1679448" y="2156460"/>
              <a:ext cx="405765" cy="437515"/>
            </a:xfrm>
            <a:custGeom>
              <a:avLst/>
              <a:gdLst/>
              <a:ahLst/>
              <a:cxnLst/>
              <a:rect l="l" t="t" r="r" b="b"/>
              <a:pathLst>
                <a:path w="405764" h="437514">
                  <a:moveTo>
                    <a:pt x="202691" y="0"/>
                  </a:moveTo>
                  <a:lnTo>
                    <a:pt x="156234" y="5776"/>
                  </a:lnTo>
                  <a:lnTo>
                    <a:pt x="113577" y="22229"/>
                  </a:lnTo>
                  <a:lnTo>
                    <a:pt x="75942" y="48045"/>
                  </a:lnTo>
                  <a:lnTo>
                    <a:pt x="44547" y="81913"/>
                  </a:lnTo>
                  <a:lnTo>
                    <a:pt x="20611" y="122519"/>
                  </a:lnTo>
                  <a:lnTo>
                    <a:pt x="5356" y="168550"/>
                  </a:lnTo>
                  <a:lnTo>
                    <a:pt x="0" y="218693"/>
                  </a:lnTo>
                  <a:lnTo>
                    <a:pt x="5356" y="268837"/>
                  </a:lnTo>
                  <a:lnTo>
                    <a:pt x="20611" y="314868"/>
                  </a:lnTo>
                  <a:lnTo>
                    <a:pt x="44547" y="355474"/>
                  </a:lnTo>
                  <a:lnTo>
                    <a:pt x="75942" y="389342"/>
                  </a:lnTo>
                  <a:lnTo>
                    <a:pt x="113577" y="415158"/>
                  </a:lnTo>
                  <a:lnTo>
                    <a:pt x="156234" y="431611"/>
                  </a:lnTo>
                  <a:lnTo>
                    <a:pt x="202691" y="437388"/>
                  </a:lnTo>
                  <a:lnTo>
                    <a:pt x="249149" y="431611"/>
                  </a:lnTo>
                  <a:lnTo>
                    <a:pt x="291806" y="415158"/>
                  </a:lnTo>
                  <a:lnTo>
                    <a:pt x="329441" y="389342"/>
                  </a:lnTo>
                  <a:lnTo>
                    <a:pt x="360836" y="355474"/>
                  </a:lnTo>
                  <a:lnTo>
                    <a:pt x="384772" y="314868"/>
                  </a:lnTo>
                  <a:lnTo>
                    <a:pt x="400027" y="268837"/>
                  </a:lnTo>
                  <a:lnTo>
                    <a:pt x="405383" y="218693"/>
                  </a:lnTo>
                  <a:lnTo>
                    <a:pt x="400027" y="168550"/>
                  </a:lnTo>
                  <a:lnTo>
                    <a:pt x="384772" y="122519"/>
                  </a:lnTo>
                  <a:lnTo>
                    <a:pt x="360836" y="81913"/>
                  </a:lnTo>
                  <a:lnTo>
                    <a:pt x="329441" y="48045"/>
                  </a:lnTo>
                  <a:lnTo>
                    <a:pt x="291806" y="22229"/>
                  </a:lnTo>
                  <a:lnTo>
                    <a:pt x="249149" y="5776"/>
                  </a:lnTo>
                  <a:lnTo>
                    <a:pt x="202691" y="0"/>
                  </a:lnTo>
                  <a:close/>
                </a:path>
              </a:pathLst>
            </a:custGeom>
            <a:solidFill>
              <a:srgbClr val="00FF00"/>
            </a:solidFill>
          </p:spPr>
          <p:txBody>
            <a:bodyPr wrap="square" lIns="0" tIns="0" rIns="0" bIns="0" rtlCol="0"/>
            <a:lstStyle/>
            <a:p>
              <a:endParaRPr/>
            </a:p>
          </p:txBody>
        </p:sp>
        <p:sp>
          <p:nvSpPr>
            <p:cNvPr id="105" name="object 105"/>
            <p:cNvSpPr/>
            <p:nvPr/>
          </p:nvSpPr>
          <p:spPr>
            <a:xfrm>
              <a:off x="1679448" y="2156460"/>
              <a:ext cx="405765" cy="437515"/>
            </a:xfrm>
            <a:custGeom>
              <a:avLst/>
              <a:gdLst/>
              <a:ahLst/>
              <a:cxnLst/>
              <a:rect l="l" t="t" r="r" b="b"/>
              <a:pathLst>
                <a:path w="405764" h="437514">
                  <a:moveTo>
                    <a:pt x="0" y="218693"/>
                  </a:moveTo>
                  <a:lnTo>
                    <a:pt x="5356" y="168550"/>
                  </a:lnTo>
                  <a:lnTo>
                    <a:pt x="20611" y="122519"/>
                  </a:lnTo>
                  <a:lnTo>
                    <a:pt x="44547" y="81913"/>
                  </a:lnTo>
                  <a:lnTo>
                    <a:pt x="75942" y="48045"/>
                  </a:lnTo>
                  <a:lnTo>
                    <a:pt x="113577" y="22229"/>
                  </a:lnTo>
                  <a:lnTo>
                    <a:pt x="156234" y="5776"/>
                  </a:lnTo>
                  <a:lnTo>
                    <a:pt x="202691" y="0"/>
                  </a:lnTo>
                  <a:lnTo>
                    <a:pt x="249149" y="5776"/>
                  </a:lnTo>
                  <a:lnTo>
                    <a:pt x="291806" y="22229"/>
                  </a:lnTo>
                  <a:lnTo>
                    <a:pt x="329441" y="48045"/>
                  </a:lnTo>
                  <a:lnTo>
                    <a:pt x="360836" y="81913"/>
                  </a:lnTo>
                  <a:lnTo>
                    <a:pt x="384772" y="122519"/>
                  </a:lnTo>
                  <a:lnTo>
                    <a:pt x="400027" y="168550"/>
                  </a:lnTo>
                  <a:lnTo>
                    <a:pt x="405383" y="218693"/>
                  </a:lnTo>
                  <a:lnTo>
                    <a:pt x="400027" y="268837"/>
                  </a:lnTo>
                  <a:lnTo>
                    <a:pt x="384772" y="314868"/>
                  </a:lnTo>
                  <a:lnTo>
                    <a:pt x="360836" y="355474"/>
                  </a:lnTo>
                  <a:lnTo>
                    <a:pt x="329441" y="389342"/>
                  </a:lnTo>
                  <a:lnTo>
                    <a:pt x="291806" y="415158"/>
                  </a:lnTo>
                  <a:lnTo>
                    <a:pt x="249149" y="431611"/>
                  </a:lnTo>
                  <a:lnTo>
                    <a:pt x="202691" y="437388"/>
                  </a:lnTo>
                  <a:lnTo>
                    <a:pt x="156234" y="431611"/>
                  </a:lnTo>
                  <a:lnTo>
                    <a:pt x="113577" y="415158"/>
                  </a:lnTo>
                  <a:lnTo>
                    <a:pt x="75942" y="389342"/>
                  </a:lnTo>
                  <a:lnTo>
                    <a:pt x="44547" y="355474"/>
                  </a:lnTo>
                  <a:lnTo>
                    <a:pt x="20611" y="314868"/>
                  </a:lnTo>
                  <a:lnTo>
                    <a:pt x="5356" y="268837"/>
                  </a:lnTo>
                  <a:lnTo>
                    <a:pt x="0" y="218693"/>
                  </a:lnTo>
                  <a:close/>
                </a:path>
              </a:pathLst>
            </a:custGeom>
            <a:ln w="9144">
              <a:solidFill>
                <a:srgbClr val="000000"/>
              </a:solidFill>
            </a:ln>
          </p:spPr>
          <p:txBody>
            <a:bodyPr wrap="square" lIns="0" tIns="0" rIns="0" bIns="0" rtlCol="0"/>
            <a:lstStyle/>
            <a:p>
              <a:endParaRPr/>
            </a:p>
          </p:txBody>
        </p:sp>
      </p:grpSp>
      <p:sp>
        <p:nvSpPr>
          <p:cNvPr id="106" name="object 106"/>
          <p:cNvSpPr txBox="1">
            <a:spLocks noGrp="1"/>
          </p:cNvSpPr>
          <p:nvPr>
            <p:ph type="title"/>
          </p:nvPr>
        </p:nvSpPr>
        <p:spPr>
          <a:xfrm>
            <a:off x="457301" y="292734"/>
            <a:ext cx="8237855" cy="696595"/>
          </a:xfrm>
          <a:prstGeom prst="rect">
            <a:avLst/>
          </a:prstGeom>
        </p:spPr>
        <p:txBody>
          <a:bodyPr vert="horz" wrap="square" lIns="0" tIns="12700" rIns="0" bIns="0" rtlCol="0">
            <a:spAutoFit/>
          </a:bodyPr>
          <a:lstStyle/>
          <a:p>
            <a:pPr marL="12700">
              <a:lnSpc>
                <a:spcPct val="100000"/>
              </a:lnSpc>
              <a:spcBef>
                <a:spcPts val="100"/>
              </a:spcBef>
            </a:pPr>
            <a:r>
              <a:rPr dirty="0"/>
              <a:t>How </a:t>
            </a:r>
            <a:r>
              <a:rPr spc="-5" dirty="0"/>
              <a:t>Computers </a:t>
            </a:r>
            <a:r>
              <a:rPr dirty="0"/>
              <a:t>Represent</a:t>
            </a:r>
            <a:r>
              <a:rPr spc="-30" dirty="0"/>
              <a:t> </a:t>
            </a:r>
            <a:r>
              <a:rPr dirty="0"/>
              <a:t>Data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1427" y="1577339"/>
            <a:ext cx="4599432" cy="1524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860675" y="1795399"/>
            <a:ext cx="3612515" cy="1260475"/>
          </a:xfrm>
          <a:prstGeom prst="rect">
            <a:avLst/>
          </a:prstGeom>
        </p:spPr>
        <p:txBody>
          <a:bodyPr vert="horz" wrap="square" lIns="0" tIns="149860" rIns="0" bIns="0" rtlCol="0">
            <a:spAutoFit/>
          </a:bodyPr>
          <a:lstStyle/>
          <a:p>
            <a:pPr marR="5080" algn="r">
              <a:lnSpc>
                <a:spcPct val="100000"/>
              </a:lnSpc>
              <a:spcBef>
                <a:spcPts val="1180"/>
              </a:spcBef>
            </a:pPr>
            <a:r>
              <a:rPr sz="1800" b="1" dirty="0">
                <a:latin typeface="Caladea"/>
                <a:cs typeface="Caladea"/>
              </a:rPr>
              <a:t>1000 </a:t>
            </a:r>
            <a:r>
              <a:rPr sz="1800" b="1" spc="-5" dirty="0">
                <a:solidFill>
                  <a:srgbClr val="FFFFFF"/>
                </a:solidFill>
                <a:latin typeface="Caladea"/>
                <a:cs typeface="Caladea"/>
              </a:rPr>
              <a:t>bits </a:t>
            </a:r>
            <a:r>
              <a:rPr sz="1800" b="1" dirty="0">
                <a:solidFill>
                  <a:srgbClr val="FFFFFF"/>
                </a:solidFill>
                <a:latin typeface="Caladea"/>
                <a:cs typeface="Caladea"/>
              </a:rPr>
              <a:t>= 1 </a:t>
            </a:r>
            <a:r>
              <a:rPr sz="1800" b="1" spc="-5" dirty="0">
                <a:solidFill>
                  <a:srgbClr val="FFFFFF"/>
                </a:solidFill>
                <a:latin typeface="Caladea"/>
                <a:cs typeface="Caladea"/>
              </a:rPr>
              <a:t>kilobit</a:t>
            </a:r>
            <a:r>
              <a:rPr sz="1800" b="1" spc="-75" dirty="0">
                <a:solidFill>
                  <a:srgbClr val="FFFFFF"/>
                </a:solidFill>
                <a:latin typeface="Caladea"/>
                <a:cs typeface="Caladea"/>
              </a:rPr>
              <a:t> </a:t>
            </a:r>
            <a:r>
              <a:rPr sz="1800" b="1" spc="-10" dirty="0">
                <a:solidFill>
                  <a:srgbClr val="FFFFFF"/>
                </a:solidFill>
                <a:latin typeface="Caladea"/>
                <a:cs typeface="Caladea"/>
              </a:rPr>
              <a:t>(kb)</a:t>
            </a:r>
            <a:endParaRPr sz="1800" dirty="0">
              <a:latin typeface="Caladea"/>
              <a:cs typeface="Caladea"/>
            </a:endParaRPr>
          </a:p>
          <a:p>
            <a:pPr marR="5080" algn="r">
              <a:lnSpc>
                <a:spcPct val="100000"/>
              </a:lnSpc>
              <a:spcBef>
                <a:spcPts val="1080"/>
              </a:spcBef>
            </a:pPr>
            <a:r>
              <a:rPr sz="1800" b="1" spc="-5" dirty="0">
                <a:latin typeface="Caladea"/>
                <a:cs typeface="Caladea"/>
              </a:rPr>
              <a:t>1,000,000 </a:t>
            </a:r>
            <a:r>
              <a:rPr sz="1800" b="1" spc="-5" dirty="0">
                <a:solidFill>
                  <a:srgbClr val="FFFFFF"/>
                </a:solidFill>
                <a:latin typeface="Caladea"/>
                <a:cs typeface="Caladea"/>
              </a:rPr>
              <a:t>bits </a:t>
            </a:r>
            <a:r>
              <a:rPr sz="1800" b="1" dirty="0">
                <a:solidFill>
                  <a:srgbClr val="FFFFFF"/>
                </a:solidFill>
                <a:latin typeface="Caladea"/>
                <a:cs typeface="Caladea"/>
              </a:rPr>
              <a:t>= 1 </a:t>
            </a:r>
            <a:r>
              <a:rPr sz="1800" b="1" spc="-5" dirty="0">
                <a:solidFill>
                  <a:srgbClr val="FFFFFF"/>
                </a:solidFill>
                <a:latin typeface="Caladea"/>
                <a:cs typeface="Caladea"/>
              </a:rPr>
              <a:t>megabit</a:t>
            </a:r>
            <a:r>
              <a:rPr sz="1800" b="1" spc="-100" dirty="0">
                <a:solidFill>
                  <a:srgbClr val="FFFFFF"/>
                </a:solidFill>
                <a:latin typeface="Caladea"/>
                <a:cs typeface="Caladea"/>
              </a:rPr>
              <a:t> </a:t>
            </a:r>
            <a:r>
              <a:rPr sz="1800" b="1" spc="-5" dirty="0">
                <a:solidFill>
                  <a:srgbClr val="FFFFFF"/>
                </a:solidFill>
                <a:latin typeface="Caladea"/>
                <a:cs typeface="Caladea"/>
              </a:rPr>
              <a:t>(mb)</a:t>
            </a:r>
            <a:endParaRPr sz="1800" dirty="0">
              <a:latin typeface="Caladea"/>
              <a:cs typeface="Caladea"/>
            </a:endParaRPr>
          </a:p>
          <a:p>
            <a:pPr marR="5080" algn="r">
              <a:lnSpc>
                <a:spcPct val="100000"/>
              </a:lnSpc>
              <a:spcBef>
                <a:spcPts val="1080"/>
              </a:spcBef>
            </a:pPr>
            <a:r>
              <a:rPr sz="1800" b="1" spc="-5" dirty="0">
                <a:latin typeface="Caladea"/>
                <a:cs typeface="Caladea"/>
              </a:rPr>
              <a:t>1,000,000,000 </a:t>
            </a:r>
            <a:r>
              <a:rPr sz="1800" b="1" spc="-5" dirty="0">
                <a:solidFill>
                  <a:srgbClr val="FFFFFF"/>
                </a:solidFill>
                <a:latin typeface="Caladea"/>
                <a:cs typeface="Caladea"/>
              </a:rPr>
              <a:t>bits </a:t>
            </a:r>
            <a:r>
              <a:rPr sz="1800" b="1" dirty="0">
                <a:solidFill>
                  <a:srgbClr val="FFFFFF"/>
                </a:solidFill>
                <a:latin typeface="Caladea"/>
                <a:cs typeface="Caladea"/>
              </a:rPr>
              <a:t>= 1 </a:t>
            </a:r>
            <a:r>
              <a:rPr sz="1800" b="1" spc="-5" dirty="0">
                <a:solidFill>
                  <a:srgbClr val="FFFFFF"/>
                </a:solidFill>
                <a:latin typeface="Caladea"/>
                <a:cs typeface="Caladea"/>
              </a:rPr>
              <a:t>gigabit</a:t>
            </a:r>
            <a:r>
              <a:rPr sz="1800" b="1" spc="-85" dirty="0">
                <a:solidFill>
                  <a:srgbClr val="FFFFFF"/>
                </a:solidFill>
                <a:latin typeface="Caladea"/>
                <a:cs typeface="Caladea"/>
              </a:rPr>
              <a:t> </a:t>
            </a:r>
            <a:r>
              <a:rPr sz="1800" b="1" spc="-5" dirty="0">
                <a:solidFill>
                  <a:srgbClr val="FFFFFF"/>
                </a:solidFill>
                <a:latin typeface="Caladea"/>
                <a:cs typeface="Caladea"/>
              </a:rPr>
              <a:t>(gb)</a:t>
            </a:r>
            <a:endParaRPr sz="1800" dirty="0">
              <a:latin typeface="Caladea"/>
              <a:cs typeface="Caladea"/>
            </a:endParaRPr>
          </a:p>
        </p:txBody>
      </p:sp>
      <p:sp>
        <p:nvSpPr>
          <p:cNvPr id="4" name="object 4"/>
          <p:cNvSpPr txBox="1"/>
          <p:nvPr/>
        </p:nvSpPr>
        <p:spPr>
          <a:xfrm>
            <a:off x="535940" y="3487292"/>
            <a:ext cx="8072755" cy="2045335"/>
          </a:xfrm>
          <a:prstGeom prst="rect">
            <a:avLst/>
          </a:prstGeom>
        </p:spPr>
        <p:txBody>
          <a:bodyPr vert="horz" wrap="square" lIns="0" tIns="54610" rIns="0" bIns="0" rtlCol="0">
            <a:spAutoFit/>
          </a:bodyPr>
          <a:lstStyle/>
          <a:p>
            <a:pPr marL="363220" marR="5080" indent="-351155" algn="just">
              <a:lnSpc>
                <a:spcPct val="90000"/>
              </a:lnSpc>
              <a:spcBef>
                <a:spcPts val="430"/>
              </a:spcBef>
              <a:buFont typeface="Wingdings"/>
              <a:buChar char=""/>
              <a:tabLst>
                <a:tab pos="363855" algn="l"/>
              </a:tabLst>
            </a:pPr>
            <a:r>
              <a:rPr sz="2800" b="1" spc="-5" dirty="0">
                <a:latin typeface="Caladea"/>
                <a:cs typeface="Caladea"/>
              </a:rPr>
              <a:t>Kilobits </a:t>
            </a:r>
            <a:r>
              <a:rPr sz="2800" b="1" spc="-10" dirty="0">
                <a:latin typeface="Caladea"/>
                <a:cs typeface="Caladea"/>
              </a:rPr>
              <a:t>per  second</a:t>
            </a:r>
            <a:r>
              <a:rPr sz="2800" b="1" spc="595" dirty="0">
                <a:latin typeface="Caladea"/>
                <a:cs typeface="Caladea"/>
              </a:rPr>
              <a:t> </a:t>
            </a:r>
            <a:r>
              <a:rPr sz="2800" spc="-5" dirty="0">
                <a:latin typeface="Caladea"/>
                <a:cs typeface="Caladea"/>
              </a:rPr>
              <a:t>(</a:t>
            </a:r>
            <a:r>
              <a:rPr sz="2800" b="1" spc="-5" dirty="0">
                <a:solidFill>
                  <a:srgbClr val="FF0000"/>
                </a:solidFill>
                <a:latin typeface="Caladea"/>
                <a:cs typeface="Caladea"/>
              </a:rPr>
              <a:t>Kbps</a:t>
            </a:r>
            <a:r>
              <a:rPr sz="2800" spc="-5" dirty="0">
                <a:latin typeface="Caladea"/>
                <a:cs typeface="Caladea"/>
              </a:rPr>
              <a:t>), </a:t>
            </a:r>
            <a:r>
              <a:rPr sz="2800" b="1" spc="-10" dirty="0">
                <a:latin typeface="Caladea"/>
                <a:cs typeface="Caladea"/>
              </a:rPr>
              <a:t>Megabits  per  second </a:t>
            </a:r>
            <a:r>
              <a:rPr sz="2800" spc="-5" dirty="0">
                <a:latin typeface="Caladea"/>
                <a:cs typeface="Caladea"/>
              </a:rPr>
              <a:t>(</a:t>
            </a:r>
            <a:r>
              <a:rPr sz="2800" b="1" spc="-5" dirty="0">
                <a:solidFill>
                  <a:srgbClr val="FF0000"/>
                </a:solidFill>
                <a:latin typeface="Caladea"/>
                <a:cs typeface="Caladea"/>
              </a:rPr>
              <a:t>Mbps</a:t>
            </a:r>
            <a:r>
              <a:rPr sz="2800" spc="-5" dirty="0">
                <a:latin typeface="Caladea"/>
                <a:cs typeface="Caladea"/>
              </a:rPr>
              <a:t>), </a:t>
            </a:r>
            <a:r>
              <a:rPr sz="2800" dirty="0">
                <a:latin typeface="Caladea"/>
                <a:cs typeface="Caladea"/>
              </a:rPr>
              <a:t>and </a:t>
            </a:r>
            <a:r>
              <a:rPr sz="2800" b="1" spc="-10" dirty="0">
                <a:latin typeface="Caladea"/>
                <a:cs typeface="Caladea"/>
              </a:rPr>
              <a:t>Gigabits </a:t>
            </a:r>
            <a:r>
              <a:rPr sz="2800" b="1" spc="-5" dirty="0">
                <a:latin typeface="Caladea"/>
                <a:cs typeface="Caladea"/>
              </a:rPr>
              <a:t>per second </a:t>
            </a:r>
            <a:r>
              <a:rPr sz="2800" spc="-5" dirty="0">
                <a:latin typeface="Caladea"/>
                <a:cs typeface="Caladea"/>
              </a:rPr>
              <a:t>(</a:t>
            </a:r>
            <a:r>
              <a:rPr sz="2800" b="1" spc="-5" dirty="0">
                <a:solidFill>
                  <a:srgbClr val="FF0000"/>
                </a:solidFill>
                <a:latin typeface="Caladea"/>
                <a:cs typeface="Caladea"/>
              </a:rPr>
              <a:t>Gbps</a:t>
            </a:r>
            <a:r>
              <a:rPr sz="2800" spc="-5" dirty="0">
                <a:latin typeface="Caladea"/>
                <a:cs typeface="Caladea"/>
              </a:rPr>
              <a:t>)  </a:t>
            </a:r>
            <a:r>
              <a:rPr sz="2800" spc="-20" dirty="0">
                <a:latin typeface="Caladea"/>
                <a:cs typeface="Caladea"/>
              </a:rPr>
              <a:t>are </a:t>
            </a:r>
            <a:r>
              <a:rPr sz="2800" spc="-10" dirty="0">
                <a:latin typeface="Caladea"/>
                <a:cs typeface="Caladea"/>
              </a:rPr>
              <a:t>terms </a:t>
            </a:r>
            <a:r>
              <a:rPr sz="2800" spc="-5" dirty="0">
                <a:latin typeface="Caladea"/>
                <a:cs typeface="Caladea"/>
              </a:rPr>
              <a:t>that describe units </a:t>
            </a:r>
            <a:r>
              <a:rPr sz="2800" dirty="0">
                <a:latin typeface="Caladea"/>
                <a:cs typeface="Caladea"/>
              </a:rPr>
              <a:t>of </a:t>
            </a:r>
            <a:r>
              <a:rPr sz="2800" spc="-10" dirty="0">
                <a:latin typeface="Caladea"/>
                <a:cs typeface="Caladea"/>
              </a:rPr>
              <a:t>data used </a:t>
            </a:r>
            <a:r>
              <a:rPr sz="2800" spc="-15" dirty="0">
                <a:latin typeface="Caladea"/>
                <a:cs typeface="Caladea"/>
              </a:rPr>
              <a:t>in  </a:t>
            </a:r>
            <a:r>
              <a:rPr sz="2800" spc="-5" dirty="0">
                <a:latin typeface="Caladea"/>
                <a:cs typeface="Caladea"/>
              </a:rPr>
              <a:t>measuring data </a:t>
            </a:r>
            <a:r>
              <a:rPr sz="2800" spc="-20" dirty="0">
                <a:latin typeface="Caladea"/>
                <a:cs typeface="Caladea"/>
              </a:rPr>
              <a:t>transfer</a:t>
            </a:r>
            <a:r>
              <a:rPr sz="2800" dirty="0">
                <a:latin typeface="Caladea"/>
                <a:cs typeface="Caladea"/>
              </a:rPr>
              <a:t> </a:t>
            </a:r>
            <a:r>
              <a:rPr sz="2800" spc="-20" dirty="0">
                <a:latin typeface="Caladea"/>
                <a:cs typeface="Caladea"/>
              </a:rPr>
              <a:t>rates</a:t>
            </a:r>
            <a:endParaRPr sz="2800">
              <a:latin typeface="Caladea"/>
              <a:cs typeface="Caladea"/>
            </a:endParaRPr>
          </a:p>
          <a:p>
            <a:pPr marL="523240" algn="just">
              <a:lnSpc>
                <a:spcPct val="100000"/>
              </a:lnSpc>
              <a:spcBef>
                <a:spcPts val="590"/>
              </a:spcBef>
            </a:pPr>
            <a:r>
              <a:rPr sz="2400" dirty="0">
                <a:latin typeface="Caladea"/>
                <a:cs typeface="Caladea"/>
              </a:rPr>
              <a:t>– </a:t>
            </a:r>
            <a:r>
              <a:rPr sz="2400" spc="-10" dirty="0">
                <a:latin typeface="Caladea"/>
                <a:cs typeface="Caladea"/>
              </a:rPr>
              <a:t>Example: </a:t>
            </a:r>
            <a:r>
              <a:rPr sz="2400" dirty="0">
                <a:latin typeface="Caladea"/>
                <a:cs typeface="Caladea"/>
              </a:rPr>
              <a:t>56 </a:t>
            </a:r>
            <a:r>
              <a:rPr sz="2400" spc="-5" dirty="0">
                <a:latin typeface="Caladea"/>
                <a:cs typeface="Caladea"/>
              </a:rPr>
              <a:t>Kbps</a:t>
            </a:r>
            <a:r>
              <a:rPr sz="2400" spc="45" dirty="0">
                <a:latin typeface="Caladea"/>
                <a:cs typeface="Caladea"/>
              </a:rPr>
              <a:t> </a:t>
            </a:r>
            <a:r>
              <a:rPr sz="2400" spc="-5" dirty="0">
                <a:latin typeface="Caladea"/>
                <a:cs typeface="Caladea"/>
              </a:rPr>
              <a:t>modem</a:t>
            </a:r>
            <a:endParaRPr sz="2400">
              <a:latin typeface="Caladea"/>
              <a:cs typeface="Caladea"/>
            </a:endParaRPr>
          </a:p>
        </p:txBody>
      </p:sp>
      <p:sp>
        <p:nvSpPr>
          <p:cNvPr id="5" name="object 5"/>
          <p:cNvSpPr txBox="1">
            <a:spLocks noGrp="1"/>
          </p:cNvSpPr>
          <p:nvPr>
            <p:ph type="title"/>
          </p:nvPr>
        </p:nvSpPr>
        <p:spPr>
          <a:xfrm>
            <a:off x="4059173" y="483234"/>
            <a:ext cx="1026160" cy="696595"/>
          </a:xfrm>
          <a:prstGeom prst="rect">
            <a:avLst/>
          </a:prstGeom>
        </p:spPr>
        <p:txBody>
          <a:bodyPr vert="horz" wrap="square" lIns="0" tIns="13335" rIns="0" bIns="0" rtlCol="0">
            <a:spAutoFit/>
          </a:bodyPr>
          <a:lstStyle/>
          <a:p>
            <a:pPr marL="12700">
              <a:lnSpc>
                <a:spcPct val="100000"/>
              </a:lnSpc>
              <a:spcBef>
                <a:spcPts val="105"/>
              </a:spcBef>
            </a:pPr>
            <a:r>
              <a:rPr spc="-5" dirty="0"/>
              <a:t>Bits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6105" y="483234"/>
            <a:ext cx="1351280" cy="696595"/>
          </a:xfrm>
          <a:prstGeom prst="rect">
            <a:avLst/>
          </a:prstGeom>
        </p:spPr>
        <p:txBody>
          <a:bodyPr vert="horz" wrap="square" lIns="0" tIns="13335" rIns="0" bIns="0" rtlCol="0">
            <a:spAutoFit/>
          </a:bodyPr>
          <a:lstStyle/>
          <a:p>
            <a:pPr marL="12700">
              <a:lnSpc>
                <a:spcPct val="100000"/>
              </a:lnSpc>
              <a:spcBef>
                <a:spcPts val="105"/>
              </a:spcBef>
            </a:pPr>
            <a:r>
              <a:rPr b="0" spc="-5" dirty="0">
                <a:latin typeface="Caladea"/>
                <a:cs typeface="Caladea"/>
              </a:rPr>
              <a:t>Bytes</a:t>
            </a:r>
          </a:p>
        </p:txBody>
      </p:sp>
      <p:sp>
        <p:nvSpPr>
          <p:cNvPr id="3" name="object 3"/>
          <p:cNvSpPr/>
          <p:nvPr/>
        </p:nvSpPr>
        <p:spPr>
          <a:xfrm>
            <a:off x="2034539" y="1501139"/>
            <a:ext cx="5436108" cy="23484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897251" y="1719199"/>
            <a:ext cx="4491990" cy="2083435"/>
          </a:xfrm>
          <a:prstGeom prst="rect">
            <a:avLst/>
          </a:prstGeom>
        </p:spPr>
        <p:txBody>
          <a:bodyPr vert="horz" wrap="square" lIns="0" tIns="149860" rIns="0" bIns="0" rtlCol="0">
            <a:spAutoFit/>
          </a:bodyPr>
          <a:lstStyle/>
          <a:p>
            <a:pPr marR="5080" algn="r">
              <a:lnSpc>
                <a:spcPct val="100000"/>
              </a:lnSpc>
              <a:spcBef>
                <a:spcPts val="1180"/>
              </a:spcBef>
            </a:pPr>
            <a:r>
              <a:rPr sz="1800" b="1" dirty="0">
                <a:solidFill>
                  <a:srgbClr val="FF0000"/>
                </a:solidFill>
                <a:latin typeface="Caladea"/>
                <a:cs typeface="Caladea"/>
              </a:rPr>
              <a:t>8 </a:t>
            </a:r>
            <a:r>
              <a:rPr sz="1800" b="1" spc="-5" dirty="0">
                <a:solidFill>
                  <a:srgbClr val="FF0000"/>
                </a:solidFill>
                <a:latin typeface="Caladea"/>
                <a:cs typeface="Caladea"/>
              </a:rPr>
              <a:t>bits </a:t>
            </a:r>
            <a:r>
              <a:rPr sz="1800" b="1" dirty="0">
                <a:solidFill>
                  <a:srgbClr val="FFFFFF"/>
                </a:solidFill>
                <a:latin typeface="Caladea"/>
                <a:cs typeface="Caladea"/>
              </a:rPr>
              <a:t>= </a:t>
            </a:r>
            <a:r>
              <a:rPr sz="1800" b="1" dirty="0">
                <a:solidFill>
                  <a:srgbClr val="FF0000"/>
                </a:solidFill>
                <a:latin typeface="Caladea"/>
                <a:cs typeface="Caladea"/>
              </a:rPr>
              <a:t>1</a:t>
            </a:r>
            <a:r>
              <a:rPr sz="1800" b="1" spc="-95" dirty="0">
                <a:solidFill>
                  <a:srgbClr val="FF0000"/>
                </a:solidFill>
                <a:latin typeface="Caladea"/>
                <a:cs typeface="Caladea"/>
              </a:rPr>
              <a:t> </a:t>
            </a:r>
            <a:r>
              <a:rPr sz="1800" b="1" spc="-10" dirty="0">
                <a:solidFill>
                  <a:srgbClr val="FF0000"/>
                </a:solidFill>
                <a:latin typeface="Caladea"/>
                <a:cs typeface="Caladea"/>
              </a:rPr>
              <a:t>Byte</a:t>
            </a:r>
            <a:endParaRPr sz="1800">
              <a:latin typeface="Caladea"/>
              <a:cs typeface="Caladea"/>
            </a:endParaRPr>
          </a:p>
          <a:p>
            <a:pPr marR="5080" algn="r">
              <a:lnSpc>
                <a:spcPct val="100000"/>
              </a:lnSpc>
              <a:spcBef>
                <a:spcPts val="1080"/>
              </a:spcBef>
            </a:pPr>
            <a:r>
              <a:rPr sz="1800" b="1" dirty="0">
                <a:latin typeface="Caladea"/>
                <a:cs typeface="Caladea"/>
              </a:rPr>
              <a:t>1024 </a:t>
            </a:r>
            <a:r>
              <a:rPr sz="1800" b="1" spc="-10" dirty="0">
                <a:solidFill>
                  <a:srgbClr val="FFFFFF"/>
                </a:solidFill>
                <a:latin typeface="Caladea"/>
                <a:cs typeface="Caladea"/>
              </a:rPr>
              <a:t>Bytes </a:t>
            </a:r>
            <a:r>
              <a:rPr sz="1800" b="1" dirty="0">
                <a:solidFill>
                  <a:srgbClr val="FFFFFF"/>
                </a:solidFill>
                <a:latin typeface="Caladea"/>
                <a:cs typeface="Caladea"/>
              </a:rPr>
              <a:t>= 1 </a:t>
            </a:r>
            <a:r>
              <a:rPr sz="1800" b="1" spc="-10" dirty="0">
                <a:solidFill>
                  <a:srgbClr val="FFFFFF"/>
                </a:solidFill>
                <a:latin typeface="Caladea"/>
                <a:cs typeface="Caladea"/>
              </a:rPr>
              <a:t>Kilobyte</a:t>
            </a:r>
            <a:r>
              <a:rPr sz="1800" b="1" spc="-100" dirty="0">
                <a:solidFill>
                  <a:srgbClr val="FFFFFF"/>
                </a:solidFill>
                <a:latin typeface="Caladea"/>
                <a:cs typeface="Caladea"/>
              </a:rPr>
              <a:t> </a:t>
            </a:r>
            <a:r>
              <a:rPr sz="1800" b="1" spc="-10" dirty="0">
                <a:solidFill>
                  <a:srgbClr val="FFFFFF"/>
                </a:solidFill>
                <a:latin typeface="Caladea"/>
                <a:cs typeface="Caladea"/>
              </a:rPr>
              <a:t>(KB)</a:t>
            </a:r>
            <a:endParaRPr sz="1800">
              <a:latin typeface="Caladea"/>
              <a:cs typeface="Caladea"/>
            </a:endParaRPr>
          </a:p>
          <a:p>
            <a:pPr marR="5080" algn="r">
              <a:lnSpc>
                <a:spcPct val="100000"/>
              </a:lnSpc>
              <a:spcBef>
                <a:spcPts val="1080"/>
              </a:spcBef>
            </a:pPr>
            <a:r>
              <a:rPr sz="1800" b="1" spc="-5" dirty="0">
                <a:latin typeface="Caladea"/>
                <a:cs typeface="Caladea"/>
              </a:rPr>
              <a:t>1,048,576 </a:t>
            </a:r>
            <a:r>
              <a:rPr sz="1800" b="1" spc="-5" dirty="0">
                <a:solidFill>
                  <a:srgbClr val="FFFFFF"/>
                </a:solidFill>
                <a:latin typeface="Caladea"/>
                <a:cs typeface="Caladea"/>
              </a:rPr>
              <a:t>Bytes </a:t>
            </a:r>
            <a:r>
              <a:rPr sz="1800" b="1" dirty="0">
                <a:solidFill>
                  <a:srgbClr val="FFFFFF"/>
                </a:solidFill>
                <a:latin typeface="Caladea"/>
                <a:cs typeface="Caladea"/>
              </a:rPr>
              <a:t>= 1 </a:t>
            </a:r>
            <a:r>
              <a:rPr sz="1800" b="1" spc="-10" dirty="0">
                <a:solidFill>
                  <a:srgbClr val="FFFFFF"/>
                </a:solidFill>
                <a:latin typeface="Caladea"/>
                <a:cs typeface="Caladea"/>
              </a:rPr>
              <a:t>Megabyte</a:t>
            </a:r>
            <a:r>
              <a:rPr sz="1800" b="1" spc="-160" dirty="0">
                <a:solidFill>
                  <a:srgbClr val="FFFFFF"/>
                </a:solidFill>
                <a:latin typeface="Caladea"/>
                <a:cs typeface="Caladea"/>
              </a:rPr>
              <a:t> </a:t>
            </a:r>
            <a:r>
              <a:rPr sz="1800" b="1" spc="-5" dirty="0">
                <a:solidFill>
                  <a:srgbClr val="FFFFFF"/>
                </a:solidFill>
                <a:latin typeface="Caladea"/>
                <a:cs typeface="Caladea"/>
              </a:rPr>
              <a:t>(MB)</a:t>
            </a:r>
            <a:endParaRPr sz="1800">
              <a:latin typeface="Caladea"/>
              <a:cs typeface="Caladea"/>
            </a:endParaRPr>
          </a:p>
          <a:p>
            <a:pPr marR="5080" algn="r">
              <a:lnSpc>
                <a:spcPct val="100000"/>
              </a:lnSpc>
              <a:spcBef>
                <a:spcPts val="1080"/>
              </a:spcBef>
            </a:pPr>
            <a:r>
              <a:rPr sz="1800" b="1" spc="-5" dirty="0">
                <a:latin typeface="Caladea"/>
                <a:cs typeface="Caladea"/>
              </a:rPr>
              <a:t>1,043,741,824 </a:t>
            </a:r>
            <a:r>
              <a:rPr sz="1800" b="1" spc="-10" dirty="0">
                <a:solidFill>
                  <a:srgbClr val="FFFFFF"/>
                </a:solidFill>
                <a:latin typeface="Caladea"/>
                <a:cs typeface="Caladea"/>
              </a:rPr>
              <a:t>Bytes </a:t>
            </a:r>
            <a:r>
              <a:rPr sz="1800" b="1" dirty="0">
                <a:solidFill>
                  <a:srgbClr val="FFFFFF"/>
                </a:solidFill>
                <a:latin typeface="Caladea"/>
                <a:cs typeface="Caladea"/>
              </a:rPr>
              <a:t>= 1 </a:t>
            </a:r>
            <a:r>
              <a:rPr sz="1800" b="1" spc="-10" dirty="0">
                <a:solidFill>
                  <a:srgbClr val="FFFFFF"/>
                </a:solidFill>
                <a:latin typeface="Caladea"/>
                <a:cs typeface="Caladea"/>
              </a:rPr>
              <a:t>Gigabyte</a:t>
            </a:r>
            <a:r>
              <a:rPr sz="1800" b="1" spc="-130" dirty="0">
                <a:solidFill>
                  <a:srgbClr val="FFFFFF"/>
                </a:solidFill>
                <a:latin typeface="Caladea"/>
                <a:cs typeface="Caladea"/>
              </a:rPr>
              <a:t> </a:t>
            </a:r>
            <a:r>
              <a:rPr sz="1800" b="1" spc="-5" dirty="0">
                <a:solidFill>
                  <a:srgbClr val="FFFFFF"/>
                </a:solidFill>
                <a:latin typeface="Caladea"/>
                <a:cs typeface="Caladea"/>
              </a:rPr>
              <a:t>(GB)</a:t>
            </a:r>
            <a:endParaRPr sz="1800">
              <a:latin typeface="Caladea"/>
              <a:cs typeface="Caladea"/>
            </a:endParaRPr>
          </a:p>
          <a:p>
            <a:pPr marR="5080" algn="r">
              <a:lnSpc>
                <a:spcPct val="100000"/>
              </a:lnSpc>
              <a:spcBef>
                <a:spcPts val="1080"/>
              </a:spcBef>
            </a:pPr>
            <a:r>
              <a:rPr sz="1800" b="1" spc="-10" dirty="0">
                <a:latin typeface="Caladea"/>
                <a:cs typeface="Caladea"/>
              </a:rPr>
              <a:t>1,099,511,627,776 </a:t>
            </a:r>
            <a:r>
              <a:rPr sz="1800" b="1" spc="-10" dirty="0">
                <a:solidFill>
                  <a:srgbClr val="FFFFFF"/>
                </a:solidFill>
                <a:latin typeface="Caladea"/>
                <a:cs typeface="Caladea"/>
              </a:rPr>
              <a:t>Bytes </a:t>
            </a:r>
            <a:r>
              <a:rPr sz="1800" b="1" dirty="0">
                <a:solidFill>
                  <a:srgbClr val="FFFFFF"/>
                </a:solidFill>
                <a:latin typeface="Caladea"/>
                <a:cs typeface="Caladea"/>
              </a:rPr>
              <a:t>= 1 </a:t>
            </a:r>
            <a:r>
              <a:rPr sz="1800" b="1" spc="-35" dirty="0">
                <a:solidFill>
                  <a:srgbClr val="FFFFFF"/>
                </a:solidFill>
                <a:latin typeface="Caladea"/>
                <a:cs typeface="Caladea"/>
              </a:rPr>
              <a:t>Terabyte</a:t>
            </a:r>
            <a:r>
              <a:rPr sz="1800" b="1" spc="-30" dirty="0">
                <a:solidFill>
                  <a:srgbClr val="FFFFFF"/>
                </a:solidFill>
                <a:latin typeface="Caladea"/>
                <a:cs typeface="Caladea"/>
              </a:rPr>
              <a:t> </a:t>
            </a:r>
            <a:r>
              <a:rPr sz="1800" b="1" spc="-5" dirty="0">
                <a:solidFill>
                  <a:srgbClr val="FFFFFF"/>
                </a:solidFill>
                <a:latin typeface="Caladea"/>
                <a:cs typeface="Caladea"/>
              </a:rPr>
              <a:t>(TB)</a:t>
            </a:r>
            <a:endParaRPr sz="1800">
              <a:latin typeface="Caladea"/>
              <a:cs typeface="Caladea"/>
            </a:endParaRPr>
          </a:p>
        </p:txBody>
      </p:sp>
      <p:sp>
        <p:nvSpPr>
          <p:cNvPr id="5" name="object 5"/>
          <p:cNvSpPr txBox="1"/>
          <p:nvPr/>
        </p:nvSpPr>
        <p:spPr>
          <a:xfrm>
            <a:off x="650240" y="4293870"/>
            <a:ext cx="7661909" cy="1995170"/>
          </a:xfrm>
          <a:prstGeom prst="rect">
            <a:avLst/>
          </a:prstGeom>
        </p:spPr>
        <p:txBody>
          <a:bodyPr vert="horz" wrap="square" lIns="0" tIns="12700" rIns="0" bIns="0" rtlCol="0">
            <a:spAutoFit/>
          </a:bodyPr>
          <a:lstStyle/>
          <a:p>
            <a:pPr marL="401320" marR="55880" indent="-351155" algn="just">
              <a:lnSpc>
                <a:spcPct val="100000"/>
              </a:lnSpc>
              <a:spcBef>
                <a:spcPts val="100"/>
              </a:spcBef>
              <a:buFont typeface="Caladea"/>
              <a:buChar char="•"/>
              <a:tabLst>
                <a:tab pos="401955" algn="l"/>
              </a:tabLst>
            </a:pPr>
            <a:r>
              <a:rPr sz="2400" b="1" spc="-15" dirty="0">
                <a:latin typeface="Caladea"/>
                <a:cs typeface="Caladea"/>
              </a:rPr>
              <a:t>Kilobyte</a:t>
            </a:r>
            <a:r>
              <a:rPr sz="2400" spc="-15" dirty="0">
                <a:latin typeface="Caladea"/>
                <a:cs typeface="Caladea"/>
              </a:rPr>
              <a:t>, </a:t>
            </a:r>
            <a:r>
              <a:rPr sz="2400" b="1" spc="-20" dirty="0">
                <a:latin typeface="Caladea"/>
                <a:cs typeface="Caladea"/>
              </a:rPr>
              <a:t>megabyte</a:t>
            </a:r>
            <a:r>
              <a:rPr sz="2400" spc="-20" dirty="0">
                <a:latin typeface="Caladea"/>
                <a:cs typeface="Caladea"/>
              </a:rPr>
              <a:t>, </a:t>
            </a:r>
            <a:r>
              <a:rPr sz="2400" b="1" spc="-15" dirty="0">
                <a:latin typeface="Caladea"/>
                <a:cs typeface="Caladea"/>
              </a:rPr>
              <a:t>gigabyte</a:t>
            </a:r>
            <a:r>
              <a:rPr sz="2400" spc="-15" dirty="0">
                <a:latin typeface="Caladea"/>
                <a:cs typeface="Caladea"/>
              </a:rPr>
              <a:t>, </a:t>
            </a:r>
            <a:r>
              <a:rPr sz="2400" dirty="0">
                <a:latin typeface="Caladea"/>
                <a:cs typeface="Caladea"/>
              </a:rPr>
              <a:t>and </a:t>
            </a:r>
            <a:r>
              <a:rPr sz="2400" b="1" spc="-25" dirty="0">
                <a:latin typeface="Caladea"/>
                <a:cs typeface="Caladea"/>
              </a:rPr>
              <a:t>terabyte </a:t>
            </a:r>
            <a:r>
              <a:rPr sz="2400" spc="-15" dirty="0">
                <a:latin typeface="Caladea"/>
                <a:cs typeface="Caladea"/>
              </a:rPr>
              <a:t>are </a:t>
            </a:r>
            <a:r>
              <a:rPr sz="2400" spc="-10" dirty="0">
                <a:latin typeface="Caladea"/>
                <a:cs typeface="Caladea"/>
              </a:rPr>
              <a:t>terms  </a:t>
            </a:r>
            <a:r>
              <a:rPr sz="2400" spc="-5" dirty="0">
                <a:latin typeface="Caladea"/>
                <a:cs typeface="Caladea"/>
              </a:rPr>
              <a:t>that describe large units of </a:t>
            </a:r>
            <a:r>
              <a:rPr sz="2400" dirty="0">
                <a:latin typeface="Caladea"/>
                <a:cs typeface="Caladea"/>
              </a:rPr>
              <a:t>data </a:t>
            </a:r>
            <a:r>
              <a:rPr sz="2400" spc="-5" dirty="0">
                <a:latin typeface="Caladea"/>
                <a:cs typeface="Caladea"/>
              </a:rPr>
              <a:t>used </a:t>
            </a:r>
            <a:r>
              <a:rPr sz="2400" dirty="0">
                <a:latin typeface="Caladea"/>
                <a:cs typeface="Caladea"/>
              </a:rPr>
              <a:t>in </a:t>
            </a:r>
            <a:r>
              <a:rPr sz="2400" spc="-5" dirty="0">
                <a:latin typeface="Caladea"/>
                <a:cs typeface="Caladea"/>
              </a:rPr>
              <a:t>measuring </a:t>
            </a:r>
            <a:r>
              <a:rPr sz="2400" dirty="0">
                <a:latin typeface="Caladea"/>
                <a:cs typeface="Caladea"/>
              </a:rPr>
              <a:t>data  </a:t>
            </a:r>
            <a:r>
              <a:rPr sz="2400" spc="-15" dirty="0">
                <a:latin typeface="Caladea"/>
                <a:cs typeface="Caladea"/>
              </a:rPr>
              <a:t>storage</a:t>
            </a:r>
            <a:endParaRPr sz="2400">
              <a:latin typeface="Caladea"/>
              <a:cs typeface="Caladea"/>
            </a:endParaRPr>
          </a:p>
          <a:p>
            <a:pPr marL="515620" algn="just">
              <a:lnSpc>
                <a:spcPct val="100000"/>
              </a:lnSpc>
              <a:spcBef>
                <a:spcPts val="725"/>
              </a:spcBef>
            </a:pPr>
            <a:r>
              <a:rPr sz="2000" spc="-5" dirty="0">
                <a:latin typeface="Caladea"/>
                <a:cs typeface="Caladea"/>
              </a:rPr>
              <a:t>–Example: 20 </a:t>
            </a:r>
            <a:r>
              <a:rPr sz="2000" dirty="0">
                <a:latin typeface="Caladea"/>
                <a:cs typeface="Caladea"/>
              </a:rPr>
              <a:t>GB </a:t>
            </a:r>
            <a:r>
              <a:rPr sz="2000" spc="-10" dirty="0">
                <a:latin typeface="Caladea"/>
                <a:cs typeface="Caladea"/>
              </a:rPr>
              <a:t>hard</a:t>
            </a:r>
            <a:r>
              <a:rPr sz="2000" spc="-65" dirty="0">
                <a:latin typeface="Caladea"/>
                <a:cs typeface="Caladea"/>
              </a:rPr>
              <a:t> </a:t>
            </a:r>
            <a:r>
              <a:rPr sz="2000" spc="-15" dirty="0">
                <a:latin typeface="Caladea"/>
                <a:cs typeface="Caladea"/>
              </a:rPr>
              <a:t>drive</a:t>
            </a:r>
            <a:endParaRPr sz="2000">
              <a:latin typeface="Caladea"/>
              <a:cs typeface="Caladea"/>
            </a:endParaRPr>
          </a:p>
          <a:p>
            <a:pPr marL="401320" indent="-351155" algn="just">
              <a:lnSpc>
                <a:spcPct val="100000"/>
              </a:lnSpc>
              <a:spcBef>
                <a:spcPts val="860"/>
              </a:spcBef>
              <a:buChar char="•"/>
              <a:tabLst>
                <a:tab pos="401955" algn="l"/>
              </a:tabLst>
            </a:pPr>
            <a:r>
              <a:rPr sz="2400" spc="-5" dirty="0">
                <a:latin typeface="Caladea"/>
                <a:cs typeface="Caladea"/>
              </a:rPr>
              <a:t>Each </a:t>
            </a:r>
            <a:r>
              <a:rPr sz="2400" spc="-20" dirty="0">
                <a:latin typeface="Caladea"/>
                <a:cs typeface="Caladea"/>
              </a:rPr>
              <a:t>byte </a:t>
            </a:r>
            <a:r>
              <a:rPr sz="2400" spc="-5" dirty="0">
                <a:latin typeface="Caladea"/>
                <a:cs typeface="Caladea"/>
              </a:rPr>
              <a:t>has 256 (2</a:t>
            </a:r>
            <a:r>
              <a:rPr sz="2400" spc="-7" baseline="24305" dirty="0">
                <a:latin typeface="Caladea"/>
                <a:cs typeface="Caladea"/>
              </a:rPr>
              <a:t>8</a:t>
            </a:r>
            <a:r>
              <a:rPr sz="2400" spc="-5" dirty="0">
                <a:latin typeface="Caladea"/>
                <a:cs typeface="Caladea"/>
              </a:rPr>
              <a:t>) possible</a:t>
            </a:r>
            <a:r>
              <a:rPr sz="2400" spc="10" dirty="0">
                <a:latin typeface="Caladea"/>
                <a:cs typeface="Caladea"/>
              </a:rPr>
              <a:t> </a:t>
            </a:r>
            <a:r>
              <a:rPr sz="2400" spc="-15" dirty="0">
                <a:latin typeface="Caladea"/>
                <a:cs typeface="Caladea"/>
              </a:rPr>
              <a:t>values</a:t>
            </a:r>
            <a:endParaRPr sz="2400">
              <a:latin typeface="Caladea"/>
              <a:cs typeface="Calad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0540" y="1689342"/>
            <a:ext cx="6818630" cy="4322445"/>
          </a:xfrm>
          <a:prstGeom prst="rect">
            <a:avLst/>
          </a:prstGeom>
        </p:spPr>
        <p:txBody>
          <a:bodyPr vert="horz" wrap="square" lIns="0" tIns="57150" rIns="0" bIns="0" rtlCol="0">
            <a:spAutoFit/>
          </a:bodyPr>
          <a:lstStyle/>
          <a:p>
            <a:pPr marL="381000" indent="-343535">
              <a:lnSpc>
                <a:spcPct val="100000"/>
              </a:lnSpc>
              <a:spcBef>
                <a:spcPts val="450"/>
              </a:spcBef>
              <a:buFont typeface="Caladea"/>
              <a:buChar char="•"/>
              <a:tabLst>
                <a:tab pos="381000" algn="l"/>
                <a:tab pos="381635" algn="l"/>
              </a:tabLst>
            </a:pPr>
            <a:r>
              <a:rPr sz="2800" b="1" spc="-15" dirty="0">
                <a:solidFill>
                  <a:srgbClr val="FF0000"/>
                </a:solidFill>
                <a:latin typeface="Caladea"/>
                <a:cs typeface="Caladea"/>
              </a:rPr>
              <a:t>Kilobyte: </a:t>
            </a:r>
            <a:r>
              <a:rPr sz="2800" b="1" spc="-5" dirty="0">
                <a:solidFill>
                  <a:srgbClr val="FF0000"/>
                </a:solidFill>
                <a:latin typeface="Caladea"/>
                <a:cs typeface="Caladea"/>
              </a:rPr>
              <a:t>1024 </a:t>
            </a:r>
            <a:r>
              <a:rPr sz="2800" b="1" dirty="0">
                <a:solidFill>
                  <a:srgbClr val="FF0000"/>
                </a:solidFill>
                <a:latin typeface="Caladea"/>
                <a:cs typeface="Caladea"/>
              </a:rPr>
              <a:t>(2</a:t>
            </a:r>
            <a:r>
              <a:rPr sz="2775" b="1" baseline="25525" dirty="0">
                <a:solidFill>
                  <a:srgbClr val="FF0000"/>
                </a:solidFill>
                <a:latin typeface="Caladea"/>
                <a:cs typeface="Caladea"/>
              </a:rPr>
              <a:t>10</a:t>
            </a:r>
            <a:r>
              <a:rPr sz="2800" b="1" dirty="0">
                <a:solidFill>
                  <a:srgbClr val="FF0000"/>
                </a:solidFill>
                <a:latin typeface="Caladea"/>
                <a:cs typeface="Caladea"/>
              </a:rPr>
              <a:t>)</a:t>
            </a:r>
            <a:r>
              <a:rPr sz="2800" b="1" spc="20" dirty="0">
                <a:solidFill>
                  <a:srgbClr val="FF0000"/>
                </a:solidFill>
                <a:latin typeface="Caladea"/>
                <a:cs typeface="Caladea"/>
              </a:rPr>
              <a:t> </a:t>
            </a:r>
            <a:r>
              <a:rPr sz="2800" spc="-15" dirty="0">
                <a:latin typeface="Caladea"/>
                <a:cs typeface="Caladea"/>
              </a:rPr>
              <a:t>bytes</a:t>
            </a:r>
            <a:endParaRPr sz="2800">
              <a:latin typeface="Caladea"/>
              <a:cs typeface="Caladea"/>
            </a:endParaRPr>
          </a:p>
          <a:p>
            <a:pPr marL="286385" marR="50165" lvl="1" indent="-286385" algn="r">
              <a:lnSpc>
                <a:spcPct val="100000"/>
              </a:lnSpc>
              <a:spcBef>
                <a:spcPts val="305"/>
              </a:spcBef>
              <a:buChar char="–"/>
              <a:tabLst>
                <a:tab pos="286385" algn="l"/>
                <a:tab pos="287020" algn="l"/>
              </a:tabLst>
            </a:pPr>
            <a:r>
              <a:rPr sz="2400" spc="-5" dirty="0">
                <a:latin typeface="Caladea"/>
                <a:cs typeface="Caladea"/>
              </a:rPr>
              <a:t>Memory </a:t>
            </a:r>
            <a:r>
              <a:rPr sz="2400" dirty="0">
                <a:latin typeface="Caladea"/>
                <a:cs typeface="Caladea"/>
              </a:rPr>
              <a:t>capacity </a:t>
            </a:r>
            <a:r>
              <a:rPr sz="2400" spc="-5" dirty="0">
                <a:latin typeface="Caladea"/>
                <a:cs typeface="Caladea"/>
              </a:rPr>
              <a:t>of older personal</a:t>
            </a:r>
            <a:r>
              <a:rPr sz="2400" dirty="0">
                <a:latin typeface="Caladea"/>
                <a:cs typeface="Caladea"/>
              </a:rPr>
              <a:t> </a:t>
            </a:r>
            <a:r>
              <a:rPr sz="2400" spc="-10" dirty="0">
                <a:latin typeface="Caladea"/>
                <a:cs typeface="Caladea"/>
              </a:rPr>
              <a:t>computers</a:t>
            </a:r>
            <a:endParaRPr sz="2400">
              <a:latin typeface="Caladea"/>
              <a:cs typeface="Caladea"/>
            </a:endParaRPr>
          </a:p>
          <a:p>
            <a:pPr marL="342900" marR="30480" indent="-342900" algn="r">
              <a:lnSpc>
                <a:spcPct val="100000"/>
              </a:lnSpc>
              <a:spcBef>
                <a:spcPts val="320"/>
              </a:spcBef>
              <a:buFont typeface="Caladea"/>
              <a:buChar char="•"/>
              <a:tabLst>
                <a:tab pos="342900" algn="l"/>
                <a:tab pos="381635" algn="l"/>
              </a:tabLst>
            </a:pPr>
            <a:r>
              <a:rPr sz="2800" b="1" spc="-20" dirty="0">
                <a:solidFill>
                  <a:srgbClr val="FF0000"/>
                </a:solidFill>
                <a:latin typeface="Caladea"/>
                <a:cs typeface="Caladea"/>
              </a:rPr>
              <a:t>Megabyte</a:t>
            </a:r>
            <a:r>
              <a:rPr sz="2800" spc="-20" dirty="0">
                <a:latin typeface="Caladea"/>
                <a:cs typeface="Caladea"/>
              </a:rPr>
              <a:t>: roughly </a:t>
            </a:r>
            <a:r>
              <a:rPr sz="2800" spc="-5" dirty="0">
                <a:solidFill>
                  <a:srgbClr val="FF0000"/>
                </a:solidFill>
                <a:latin typeface="Caladea"/>
                <a:cs typeface="Caladea"/>
              </a:rPr>
              <a:t>one million (2</a:t>
            </a:r>
            <a:r>
              <a:rPr sz="2775" spc="-7" baseline="25525" dirty="0">
                <a:solidFill>
                  <a:srgbClr val="FF0000"/>
                </a:solidFill>
                <a:latin typeface="Caladea"/>
                <a:cs typeface="Caladea"/>
              </a:rPr>
              <a:t>20</a:t>
            </a:r>
            <a:r>
              <a:rPr sz="2800" spc="-5" dirty="0">
                <a:solidFill>
                  <a:srgbClr val="FF0000"/>
                </a:solidFill>
                <a:latin typeface="Caladea"/>
                <a:cs typeface="Caladea"/>
              </a:rPr>
              <a:t>)</a:t>
            </a:r>
            <a:r>
              <a:rPr sz="2800" spc="55" dirty="0">
                <a:solidFill>
                  <a:srgbClr val="FF0000"/>
                </a:solidFill>
                <a:latin typeface="Caladea"/>
                <a:cs typeface="Caladea"/>
              </a:rPr>
              <a:t> </a:t>
            </a:r>
            <a:r>
              <a:rPr sz="2800" spc="-15" dirty="0">
                <a:solidFill>
                  <a:srgbClr val="FF0000"/>
                </a:solidFill>
                <a:latin typeface="Caladea"/>
                <a:cs typeface="Caladea"/>
              </a:rPr>
              <a:t>bytes</a:t>
            </a:r>
            <a:endParaRPr sz="2800">
              <a:latin typeface="Caladea"/>
              <a:cs typeface="Caladea"/>
            </a:endParaRPr>
          </a:p>
          <a:p>
            <a:pPr marL="781685" lvl="1" indent="-287020">
              <a:lnSpc>
                <a:spcPct val="100000"/>
              </a:lnSpc>
              <a:spcBef>
                <a:spcPts val="305"/>
              </a:spcBef>
              <a:buChar char="–"/>
              <a:tabLst>
                <a:tab pos="781685" algn="l"/>
                <a:tab pos="782320" algn="l"/>
              </a:tabLst>
            </a:pPr>
            <a:r>
              <a:rPr sz="2400" spc="-10" dirty="0">
                <a:latin typeface="Caladea"/>
                <a:cs typeface="Caladea"/>
              </a:rPr>
              <a:t>Personal computer</a:t>
            </a:r>
            <a:r>
              <a:rPr sz="2400" spc="5" dirty="0">
                <a:latin typeface="Caladea"/>
                <a:cs typeface="Caladea"/>
              </a:rPr>
              <a:t> </a:t>
            </a:r>
            <a:r>
              <a:rPr sz="2400" spc="-5" dirty="0">
                <a:latin typeface="Caladea"/>
                <a:cs typeface="Caladea"/>
              </a:rPr>
              <a:t>memory</a:t>
            </a:r>
            <a:endParaRPr sz="2400">
              <a:latin typeface="Caladea"/>
              <a:cs typeface="Caladea"/>
            </a:endParaRPr>
          </a:p>
          <a:p>
            <a:pPr marL="781685" lvl="1" indent="-287020">
              <a:lnSpc>
                <a:spcPct val="100000"/>
              </a:lnSpc>
              <a:spcBef>
                <a:spcPts val="290"/>
              </a:spcBef>
              <a:buChar char="–"/>
              <a:tabLst>
                <a:tab pos="781685" algn="l"/>
                <a:tab pos="782320" algn="l"/>
              </a:tabLst>
            </a:pPr>
            <a:r>
              <a:rPr sz="2400" spc="-10" dirty="0">
                <a:latin typeface="Caladea"/>
                <a:cs typeface="Caladea"/>
              </a:rPr>
              <a:t>Portable storage </a:t>
            </a:r>
            <a:r>
              <a:rPr sz="2400" spc="-5" dirty="0">
                <a:latin typeface="Caladea"/>
                <a:cs typeface="Caladea"/>
              </a:rPr>
              <a:t>devices </a:t>
            </a:r>
            <a:r>
              <a:rPr sz="2400" spc="-10" dirty="0">
                <a:latin typeface="Caladea"/>
                <a:cs typeface="Caladea"/>
              </a:rPr>
              <a:t>(diskette,</a:t>
            </a:r>
            <a:r>
              <a:rPr sz="2400" spc="-15" dirty="0">
                <a:latin typeface="Caladea"/>
                <a:cs typeface="Caladea"/>
              </a:rPr>
              <a:t> </a:t>
            </a:r>
            <a:r>
              <a:rPr sz="2400" spc="-10" dirty="0">
                <a:latin typeface="Caladea"/>
                <a:cs typeface="Caladea"/>
              </a:rPr>
              <a:t>CD-ROM)</a:t>
            </a:r>
            <a:endParaRPr sz="2400">
              <a:latin typeface="Caladea"/>
              <a:cs typeface="Caladea"/>
            </a:endParaRPr>
          </a:p>
          <a:p>
            <a:pPr marL="381000" indent="-343535">
              <a:lnSpc>
                <a:spcPct val="100000"/>
              </a:lnSpc>
              <a:spcBef>
                <a:spcPts val="320"/>
              </a:spcBef>
              <a:buFont typeface="Caladea"/>
              <a:buChar char="•"/>
              <a:tabLst>
                <a:tab pos="381000" algn="l"/>
                <a:tab pos="381635" algn="l"/>
              </a:tabLst>
            </a:pPr>
            <a:r>
              <a:rPr sz="2800" b="1" spc="-20" dirty="0">
                <a:solidFill>
                  <a:srgbClr val="FF0000"/>
                </a:solidFill>
                <a:latin typeface="Caladea"/>
                <a:cs typeface="Caladea"/>
              </a:rPr>
              <a:t>Gigabyte</a:t>
            </a:r>
            <a:r>
              <a:rPr sz="2800" spc="-20" dirty="0">
                <a:latin typeface="Caladea"/>
                <a:cs typeface="Caladea"/>
              </a:rPr>
              <a:t>: roughly </a:t>
            </a:r>
            <a:r>
              <a:rPr sz="2800" spc="-5" dirty="0">
                <a:solidFill>
                  <a:srgbClr val="FF0000"/>
                </a:solidFill>
                <a:latin typeface="Caladea"/>
                <a:cs typeface="Caladea"/>
              </a:rPr>
              <a:t>one billion </a:t>
            </a:r>
            <a:r>
              <a:rPr sz="2800" dirty="0">
                <a:solidFill>
                  <a:srgbClr val="FF0000"/>
                </a:solidFill>
                <a:latin typeface="Caladea"/>
                <a:cs typeface="Caladea"/>
              </a:rPr>
              <a:t>(2</a:t>
            </a:r>
            <a:r>
              <a:rPr sz="2775" baseline="25525" dirty="0">
                <a:solidFill>
                  <a:srgbClr val="FF0000"/>
                </a:solidFill>
                <a:latin typeface="Caladea"/>
                <a:cs typeface="Caladea"/>
              </a:rPr>
              <a:t>30</a:t>
            </a:r>
            <a:r>
              <a:rPr sz="2800" dirty="0">
                <a:solidFill>
                  <a:srgbClr val="FF0000"/>
                </a:solidFill>
                <a:latin typeface="Caladea"/>
                <a:cs typeface="Caladea"/>
              </a:rPr>
              <a:t>)</a:t>
            </a:r>
            <a:r>
              <a:rPr sz="2800" spc="60" dirty="0">
                <a:solidFill>
                  <a:srgbClr val="FF0000"/>
                </a:solidFill>
                <a:latin typeface="Caladea"/>
                <a:cs typeface="Caladea"/>
              </a:rPr>
              <a:t> </a:t>
            </a:r>
            <a:r>
              <a:rPr sz="2800" spc="-15" dirty="0">
                <a:solidFill>
                  <a:srgbClr val="FF0000"/>
                </a:solidFill>
                <a:latin typeface="Caladea"/>
                <a:cs typeface="Caladea"/>
              </a:rPr>
              <a:t>bytes</a:t>
            </a:r>
            <a:endParaRPr sz="2800">
              <a:latin typeface="Caladea"/>
              <a:cs typeface="Caladea"/>
            </a:endParaRPr>
          </a:p>
          <a:p>
            <a:pPr marL="781685" lvl="1" indent="-287020">
              <a:lnSpc>
                <a:spcPct val="100000"/>
              </a:lnSpc>
              <a:spcBef>
                <a:spcPts val="305"/>
              </a:spcBef>
              <a:buChar char="–"/>
              <a:tabLst>
                <a:tab pos="781685" algn="l"/>
                <a:tab pos="782320" algn="l"/>
              </a:tabLst>
            </a:pPr>
            <a:r>
              <a:rPr sz="2400" spc="-15" dirty="0">
                <a:latin typeface="Caladea"/>
                <a:cs typeface="Caladea"/>
              </a:rPr>
              <a:t>Storage </a:t>
            </a:r>
            <a:r>
              <a:rPr sz="2400" spc="-5" dirty="0">
                <a:latin typeface="Caladea"/>
                <a:cs typeface="Caladea"/>
              </a:rPr>
              <a:t>devices </a:t>
            </a:r>
            <a:r>
              <a:rPr sz="2400" spc="-10" dirty="0">
                <a:latin typeface="Caladea"/>
                <a:cs typeface="Caladea"/>
              </a:rPr>
              <a:t>(hard</a:t>
            </a:r>
            <a:r>
              <a:rPr sz="2400" spc="5" dirty="0">
                <a:latin typeface="Caladea"/>
                <a:cs typeface="Caladea"/>
              </a:rPr>
              <a:t> </a:t>
            </a:r>
            <a:r>
              <a:rPr sz="2400" spc="-15" dirty="0">
                <a:latin typeface="Caladea"/>
                <a:cs typeface="Caladea"/>
              </a:rPr>
              <a:t>drives)</a:t>
            </a:r>
            <a:endParaRPr sz="2400">
              <a:latin typeface="Caladea"/>
              <a:cs typeface="Caladea"/>
            </a:endParaRPr>
          </a:p>
          <a:p>
            <a:pPr marL="781685" lvl="1" indent="-287020">
              <a:lnSpc>
                <a:spcPct val="100000"/>
              </a:lnSpc>
              <a:spcBef>
                <a:spcPts val="290"/>
              </a:spcBef>
              <a:buChar char="–"/>
              <a:tabLst>
                <a:tab pos="781685" algn="l"/>
                <a:tab pos="782320" algn="l"/>
              </a:tabLst>
            </a:pPr>
            <a:r>
              <a:rPr sz="2400" spc="-10" dirty="0">
                <a:latin typeface="Caladea"/>
                <a:cs typeface="Caladea"/>
              </a:rPr>
              <a:t>Mainframe </a:t>
            </a:r>
            <a:r>
              <a:rPr sz="2400" dirty="0">
                <a:latin typeface="Caladea"/>
                <a:cs typeface="Caladea"/>
              </a:rPr>
              <a:t>and </a:t>
            </a:r>
            <a:r>
              <a:rPr sz="2400" spc="-10" dirty="0">
                <a:latin typeface="Caladea"/>
                <a:cs typeface="Caladea"/>
              </a:rPr>
              <a:t>network server</a:t>
            </a:r>
            <a:r>
              <a:rPr sz="2400" spc="-55" dirty="0">
                <a:latin typeface="Caladea"/>
                <a:cs typeface="Caladea"/>
              </a:rPr>
              <a:t> </a:t>
            </a:r>
            <a:r>
              <a:rPr sz="2400" spc="-5" dirty="0">
                <a:latin typeface="Caladea"/>
                <a:cs typeface="Caladea"/>
              </a:rPr>
              <a:t>memory</a:t>
            </a:r>
            <a:endParaRPr sz="2400">
              <a:latin typeface="Caladea"/>
              <a:cs typeface="Caladea"/>
            </a:endParaRPr>
          </a:p>
          <a:p>
            <a:pPr marL="381000" indent="-343535">
              <a:lnSpc>
                <a:spcPct val="100000"/>
              </a:lnSpc>
              <a:spcBef>
                <a:spcPts val="320"/>
              </a:spcBef>
              <a:buFont typeface="Caladea"/>
              <a:buChar char="•"/>
              <a:tabLst>
                <a:tab pos="381000" algn="l"/>
                <a:tab pos="381635" algn="l"/>
              </a:tabLst>
            </a:pPr>
            <a:r>
              <a:rPr sz="2800" b="1" spc="-45" dirty="0">
                <a:solidFill>
                  <a:srgbClr val="FF0000"/>
                </a:solidFill>
                <a:latin typeface="Caladea"/>
                <a:cs typeface="Caladea"/>
              </a:rPr>
              <a:t>Terabyte: </a:t>
            </a:r>
            <a:r>
              <a:rPr sz="2800" spc="-20" dirty="0">
                <a:latin typeface="Caladea"/>
                <a:cs typeface="Caladea"/>
              </a:rPr>
              <a:t>roughly </a:t>
            </a:r>
            <a:r>
              <a:rPr sz="2800" spc="-5" dirty="0">
                <a:solidFill>
                  <a:srgbClr val="FF0000"/>
                </a:solidFill>
                <a:latin typeface="Caladea"/>
                <a:cs typeface="Caladea"/>
              </a:rPr>
              <a:t>one trillion </a:t>
            </a:r>
            <a:r>
              <a:rPr sz="2800" dirty="0">
                <a:solidFill>
                  <a:srgbClr val="FF0000"/>
                </a:solidFill>
                <a:latin typeface="Caladea"/>
                <a:cs typeface="Caladea"/>
              </a:rPr>
              <a:t>(2</a:t>
            </a:r>
            <a:r>
              <a:rPr sz="2775" baseline="25525" dirty="0">
                <a:solidFill>
                  <a:srgbClr val="FF0000"/>
                </a:solidFill>
                <a:latin typeface="Caladea"/>
                <a:cs typeface="Caladea"/>
              </a:rPr>
              <a:t>40</a:t>
            </a:r>
            <a:r>
              <a:rPr sz="2800" dirty="0">
                <a:solidFill>
                  <a:srgbClr val="FF0000"/>
                </a:solidFill>
                <a:latin typeface="Caladea"/>
                <a:cs typeface="Caladea"/>
              </a:rPr>
              <a:t>)</a:t>
            </a:r>
            <a:r>
              <a:rPr sz="2800" spc="65" dirty="0">
                <a:solidFill>
                  <a:srgbClr val="FF0000"/>
                </a:solidFill>
                <a:latin typeface="Caladea"/>
                <a:cs typeface="Caladea"/>
              </a:rPr>
              <a:t> </a:t>
            </a:r>
            <a:r>
              <a:rPr sz="2800" spc="-15" dirty="0">
                <a:solidFill>
                  <a:srgbClr val="FF0000"/>
                </a:solidFill>
                <a:latin typeface="Caladea"/>
                <a:cs typeface="Caladea"/>
              </a:rPr>
              <a:t>bytes</a:t>
            </a:r>
            <a:endParaRPr sz="2800">
              <a:latin typeface="Caladea"/>
              <a:cs typeface="Caladea"/>
            </a:endParaRPr>
          </a:p>
          <a:p>
            <a:pPr marL="781685" lvl="1" indent="-287020">
              <a:lnSpc>
                <a:spcPct val="100000"/>
              </a:lnSpc>
              <a:spcBef>
                <a:spcPts val="305"/>
              </a:spcBef>
              <a:buChar char="–"/>
              <a:tabLst>
                <a:tab pos="781685" algn="l"/>
                <a:tab pos="782320" algn="l"/>
              </a:tabLst>
            </a:pPr>
            <a:r>
              <a:rPr sz="2400" spc="-15" dirty="0">
                <a:latin typeface="Caladea"/>
                <a:cs typeface="Caladea"/>
              </a:rPr>
              <a:t>Storage </a:t>
            </a:r>
            <a:r>
              <a:rPr sz="2400" spc="-5" dirty="0">
                <a:latin typeface="Caladea"/>
                <a:cs typeface="Caladea"/>
              </a:rPr>
              <a:t>devices on </a:t>
            </a:r>
            <a:r>
              <a:rPr sz="2400" spc="-15" dirty="0">
                <a:latin typeface="Caladea"/>
                <a:cs typeface="Caladea"/>
              </a:rPr>
              <a:t>very </a:t>
            </a:r>
            <a:r>
              <a:rPr sz="2400" spc="-5" dirty="0">
                <a:latin typeface="Caladea"/>
                <a:cs typeface="Caladea"/>
              </a:rPr>
              <a:t>large </a:t>
            </a:r>
            <a:r>
              <a:rPr sz="2400" spc="-10" dirty="0">
                <a:latin typeface="Caladea"/>
                <a:cs typeface="Caladea"/>
              </a:rPr>
              <a:t>systems</a:t>
            </a:r>
            <a:endParaRPr sz="2400">
              <a:latin typeface="Caladea"/>
              <a:cs typeface="Caladea"/>
            </a:endParaRPr>
          </a:p>
        </p:txBody>
      </p:sp>
      <p:sp>
        <p:nvSpPr>
          <p:cNvPr id="3" name="object 3"/>
          <p:cNvSpPr txBox="1">
            <a:spLocks noGrp="1"/>
          </p:cNvSpPr>
          <p:nvPr>
            <p:ph type="title"/>
          </p:nvPr>
        </p:nvSpPr>
        <p:spPr>
          <a:xfrm>
            <a:off x="2879598" y="483234"/>
            <a:ext cx="3385820" cy="696595"/>
          </a:xfrm>
          <a:prstGeom prst="rect">
            <a:avLst/>
          </a:prstGeom>
        </p:spPr>
        <p:txBody>
          <a:bodyPr vert="horz" wrap="square" lIns="0" tIns="13335" rIns="0" bIns="0" rtlCol="0">
            <a:spAutoFit/>
          </a:bodyPr>
          <a:lstStyle/>
          <a:p>
            <a:pPr marL="12700">
              <a:lnSpc>
                <a:spcPct val="100000"/>
              </a:lnSpc>
              <a:spcBef>
                <a:spcPts val="105"/>
              </a:spcBef>
            </a:pPr>
            <a:r>
              <a:rPr spc="-5" dirty="0"/>
              <a:t>Storage</a:t>
            </a:r>
            <a:r>
              <a:rPr spc="-65" dirty="0"/>
              <a:t> </a:t>
            </a:r>
            <a:r>
              <a:rPr spc="-5" dirty="0"/>
              <a:t>Sizes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0540" y="1689342"/>
            <a:ext cx="6818630" cy="1896673"/>
          </a:xfrm>
          <a:prstGeom prst="rect">
            <a:avLst/>
          </a:prstGeom>
        </p:spPr>
        <p:txBody>
          <a:bodyPr vert="horz" wrap="square" lIns="0" tIns="57150" rIns="0" bIns="0" rtlCol="0">
            <a:spAutoFit/>
          </a:bodyPr>
          <a:lstStyle/>
          <a:p>
            <a:pPr marL="381000" indent="-343535">
              <a:lnSpc>
                <a:spcPct val="100000"/>
              </a:lnSpc>
              <a:spcBef>
                <a:spcPts val="450"/>
              </a:spcBef>
              <a:buFont typeface="Caladea"/>
              <a:buChar char="•"/>
              <a:tabLst>
                <a:tab pos="381000" algn="l"/>
                <a:tab pos="381635" algn="l"/>
              </a:tabLst>
            </a:pPr>
            <a:r>
              <a:rPr lang="en-GB" sz="2800" b="1" spc="-15" dirty="0">
                <a:solidFill>
                  <a:srgbClr val="FF0000"/>
                </a:solidFill>
                <a:latin typeface="Caladea"/>
                <a:cs typeface="Caladea"/>
              </a:rPr>
              <a:t>Petabyte (PB)</a:t>
            </a:r>
            <a:r>
              <a:rPr sz="2800" b="1" spc="-15" dirty="0">
                <a:solidFill>
                  <a:srgbClr val="FF0000"/>
                </a:solidFill>
                <a:latin typeface="Caladea"/>
                <a:cs typeface="Caladea"/>
              </a:rPr>
              <a:t>: </a:t>
            </a:r>
            <a:r>
              <a:rPr sz="2800" b="1" dirty="0">
                <a:solidFill>
                  <a:srgbClr val="FF0000"/>
                </a:solidFill>
                <a:latin typeface="Caladea"/>
                <a:cs typeface="Caladea"/>
              </a:rPr>
              <a:t>(2</a:t>
            </a:r>
            <a:r>
              <a:rPr lang="en-GB" sz="2775" b="1" baseline="25525" dirty="0">
                <a:solidFill>
                  <a:srgbClr val="FF0000"/>
                </a:solidFill>
                <a:latin typeface="Caladea"/>
                <a:cs typeface="Caladea"/>
              </a:rPr>
              <a:t>50</a:t>
            </a:r>
            <a:r>
              <a:rPr sz="2800" b="1" dirty="0">
                <a:solidFill>
                  <a:srgbClr val="FF0000"/>
                </a:solidFill>
                <a:latin typeface="Caladea"/>
                <a:cs typeface="Caladea"/>
              </a:rPr>
              <a:t>)</a:t>
            </a:r>
            <a:r>
              <a:rPr sz="2800" b="1" spc="20" dirty="0">
                <a:solidFill>
                  <a:srgbClr val="FF0000"/>
                </a:solidFill>
                <a:latin typeface="Caladea"/>
                <a:cs typeface="Caladea"/>
              </a:rPr>
              <a:t> </a:t>
            </a:r>
            <a:r>
              <a:rPr lang="en-GB" sz="2800" b="1" spc="-15" dirty="0">
                <a:solidFill>
                  <a:srgbClr val="FF0000"/>
                </a:solidFill>
                <a:latin typeface="Caladea"/>
                <a:cs typeface="Caladea"/>
              </a:rPr>
              <a:t>byte = 1024 TB</a:t>
            </a:r>
            <a:endParaRPr lang="en-US" sz="2400" dirty="0">
              <a:latin typeface="Caladea"/>
              <a:cs typeface="Caladea"/>
            </a:endParaRPr>
          </a:p>
          <a:p>
            <a:pPr marL="342900" marR="30480" indent="-342900">
              <a:lnSpc>
                <a:spcPct val="100000"/>
              </a:lnSpc>
              <a:spcBef>
                <a:spcPts val="320"/>
              </a:spcBef>
              <a:buFont typeface="Caladea"/>
              <a:buChar char="•"/>
              <a:tabLst>
                <a:tab pos="342900" algn="l"/>
                <a:tab pos="381635" algn="l"/>
              </a:tabLst>
            </a:pPr>
            <a:r>
              <a:rPr lang="en-US" sz="2800" b="1" spc="-20" dirty="0">
                <a:solidFill>
                  <a:srgbClr val="FF0000"/>
                </a:solidFill>
                <a:latin typeface="Caladea"/>
                <a:cs typeface="Caladea"/>
              </a:rPr>
              <a:t>Exabyte (EB) </a:t>
            </a:r>
            <a:r>
              <a:rPr lang="en-US" sz="2800" spc="-20" dirty="0">
                <a:latin typeface="Caladea"/>
                <a:cs typeface="Caladea"/>
              </a:rPr>
              <a:t>: </a:t>
            </a:r>
            <a:r>
              <a:rPr lang="en-US" sz="2800" spc="-5" dirty="0">
                <a:solidFill>
                  <a:srgbClr val="FF0000"/>
                </a:solidFill>
                <a:latin typeface="Caladea"/>
                <a:cs typeface="Caladea"/>
              </a:rPr>
              <a:t>(2</a:t>
            </a:r>
            <a:r>
              <a:rPr lang="en-US" sz="2775" spc="-7" baseline="25525" dirty="0">
                <a:solidFill>
                  <a:srgbClr val="FF0000"/>
                </a:solidFill>
                <a:latin typeface="Caladea"/>
                <a:cs typeface="Caladea"/>
              </a:rPr>
              <a:t>60</a:t>
            </a:r>
            <a:r>
              <a:rPr lang="en-US" sz="2800" spc="-5" dirty="0">
                <a:solidFill>
                  <a:srgbClr val="FF0000"/>
                </a:solidFill>
                <a:latin typeface="Caladea"/>
                <a:cs typeface="Caladea"/>
              </a:rPr>
              <a:t>)</a:t>
            </a:r>
            <a:r>
              <a:rPr lang="en-US" sz="2800" spc="55" dirty="0">
                <a:solidFill>
                  <a:srgbClr val="FF0000"/>
                </a:solidFill>
                <a:latin typeface="Caladea"/>
                <a:cs typeface="Caladea"/>
              </a:rPr>
              <a:t> </a:t>
            </a:r>
            <a:r>
              <a:rPr lang="en-US" sz="2800" spc="-15" dirty="0">
                <a:solidFill>
                  <a:srgbClr val="FF0000"/>
                </a:solidFill>
                <a:latin typeface="Caladea"/>
                <a:cs typeface="Caladea"/>
              </a:rPr>
              <a:t>byte = 1024 (PB)</a:t>
            </a:r>
            <a:endParaRPr lang="en-US" sz="2800" dirty="0">
              <a:latin typeface="Caladea"/>
              <a:cs typeface="Caladea"/>
            </a:endParaRPr>
          </a:p>
          <a:p>
            <a:pPr marL="381000" indent="-343535">
              <a:lnSpc>
                <a:spcPct val="100000"/>
              </a:lnSpc>
              <a:spcBef>
                <a:spcPts val="320"/>
              </a:spcBef>
              <a:buFont typeface="Caladea"/>
              <a:buChar char="•"/>
              <a:tabLst>
                <a:tab pos="381000" algn="l"/>
                <a:tab pos="381635" algn="l"/>
              </a:tabLst>
            </a:pPr>
            <a:r>
              <a:rPr lang="en-GB" sz="2800" b="1" spc="-20" dirty="0">
                <a:solidFill>
                  <a:srgbClr val="FF0000"/>
                </a:solidFill>
                <a:latin typeface="Caladea"/>
                <a:cs typeface="Caladea"/>
              </a:rPr>
              <a:t>Zettabyte (</a:t>
            </a:r>
            <a:r>
              <a:rPr lang="en-GB" sz="2800" b="1" spc="-20" dirty="0" err="1">
                <a:solidFill>
                  <a:srgbClr val="FF0000"/>
                </a:solidFill>
                <a:latin typeface="Caladea"/>
                <a:cs typeface="Caladea"/>
              </a:rPr>
              <a:t>Zb</a:t>
            </a:r>
            <a:r>
              <a:rPr lang="en-GB" sz="2800" b="1" spc="-20" dirty="0">
                <a:solidFill>
                  <a:srgbClr val="FF0000"/>
                </a:solidFill>
                <a:latin typeface="Caladea"/>
                <a:cs typeface="Caladea"/>
              </a:rPr>
              <a:t>)</a:t>
            </a:r>
            <a:r>
              <a:rPr sz="2800" spc="-20" dirty="0">
                <a:latin typeface="Caladea"/>
                <a:cs typeface="Caladea"/>
              </a:rPr>
              <a:t>: </a:t>
            </a:r>
            <a:r>
              <a:rPr sz="2800" dirty="0">
                <a:solidFill>
                  <a:srgbClr val="FF0000"/>
                </a:solidFill>
                <a:latin typeface="Caladea"/>
                <a:cs typeface="Caladea"/>
              </a:rPr>
              <a:t>(2</a:t>
            </a:r>
            <a:r>
              <a:rPr lang="en-GB" sz="2775" baseline="25525" dirty="0">
                <a:solidFill>
                  <a:srgbClr val="FF0000"/>
                </a:solidFill>
                <a:latin typeface="Caladea"/>
                <a:cs typeface="Caladea"/>
              </a:rPr>
              <a:t>7</a:t>
            </a:r>
            <a:r>
              <a:rPr sz="2775" baseline="25525" dirty="0">
                <a:solidFill>
                  <a:srgbClr val="FF0000"/>
                </a:solidFill>
                <a:latin typeface="Caladea"/>
                <a:cs typeface="Caladea"/>
              </a:rPr>
              <a:t>0</a:t>
            </a:r>
            <a:r>
              <a:rPr sz="2800" dirty="0">
                <a:solidFill>
                  <a:srgbClr val="FF0000"/>
                </a:solidFill>
                <a:latin typeface="Caladea"/>
                <a:cs typeface="Caladea"/>
              </a:rPr>
              <a:t>)</a:t>
            </a:r>
            <a:r>
              <a:rPr sz="2800" spc="60" dirty="0">
                <a:solidFill>
                  <a:srgbClr val="FF0000"/>
                </a:solidFill>
                <a:latin typeface="Caladea"/>
                <a:cs typeface="Caladea"/>
              </a:rPr>
              <a:t> </a:t>
            </a:r>
            <a:r>
              <a:rPr sz="2800" spc="-15" dirty="0">
                <a:solidFill>
                  <a:srgbClr val="FF0000"/>
                </a:solidFill>
                <a:latin typeface="Caladea"/>
                <a:cs typeface="Caladea"/>
              </a:rPr>
              <a:t>bytes</a:t>
            </a:r>
            <a:r>
              <a:rPr lang="en-GB" sz="2800" spc="-15" dirty="0">
                <a:solidFill>
                  <a:srgbClr val="FF0000"/>
                </a:solidFill>
                <a:latin typeface="Caladea"/>
                <a:cs typeface="Caladea"/>
              </a:rPr>
              <a:t> = 1024 (EB)</a:t>
            </a:r>
            <a:endParaRPr sz="2800" dirty="0">
              <a:latin typeface="Caladea"/>
              <a:cs typeface="Caladea"/>
            </a:endParaRPr>
          </a:p>
          <a:p>
            <a:pPr marL="381000" indent="-343535">
              <a:lnSpc>
                <a:spcPct val="100000"/>
              </a:lnSpc>
              <a:spcBef>
                <a:spcPts val="320"/>
              </a:spcBef>
              <a:buFont typeface="Caladea"/>
              <a:buChar char="•"/>
              <a:tabLst>
                <a:tab pos="381000" algn="l"/>
                <a:tab pos="381635" algn="l"/>
              </a:tabLst>
            </a:pPr>
            <a:r>
              <a:rPr lang="en-GB" sz="2800" b="1" spc="-45" dirty="0">
                <a:solidFill>
                  <a:srgbClr val="FF0000"/>
                </a:solidFill>
                <a:latin typeface="Caladea"/>
                <a:cs typeface="Caladea"/>
              </a:rPr>
              <a:t>Yottabyte (YP) </a:t>
            </a:r>
            <a:r>
              <a:rPr sz="2800" b="1" spc="-45" dirty="0">
                <a:solidFill>
                  <a:srgbClr val="FF0000"/>
                </a:solidFill>
                <a:latin typeface="Caladea"/>
                <a:cs typeface="Caladea"/>
              </a:rPr>
              <a:t>:</a:t>
            </a:r>
            <a:r>
              <a:rPr lang="en-GB" sz="2800" b="1" spc="-45" dirty="0">
                <a:solidFill>
                  <a:srgbClr val="FF0000"/>
                </a:solidFill>
                <a:latin typeface="Caladea"/>
                <a:cs typeface="Caladea"/>
              </a:rPr>
              <a:t> </a:t>
            </a:r>
            <a:r>
              <a:rPr sz="2800" dirty="0">
                <a:solidFill>
                  <a:srgbClr val="FF0000"/>
                </a:solidFill>
                <a:latin typeface="Caladea"/>
                <a:cs typeface="Caladea"/>
              </a:rPr>
              <a:t>(2</a:t>
            </a:r>
            <a:r>
              <a:rPr lang="en-GB" sz="2775" baseline="25525" dirty="0">
                <a:solidFill>
                  <a:srgbClr val="FF0000"/>
                </a:solidFill>
                <a:latin typeface="Caladea"/>
                <a:cs typeface="Caladea"/>
              </a:rPr>
              <a:t>8</a:t>
            </a:r>
            <a:r>
              <a:rPr sz="2775" baseline="25525" dirty="0">
                <a:solidFill>
                  <a:srgbClr val="FF0000"/>
                </a:solidFill>
                <a:latin typeface="Caladea"/>
                <a:cs typeface="Caladea"/>
              </a:rPr>
              <a:t>0</a:t>
            </a:r>
            <a:r>
              <a:rPr sz="2800" dirty="0">
                <a:solidFill>
                  <a:srgbClr val="FF0000"/>
                </a:solidFill>
                <a:latin typeface="Caladea"/>
                <a:cs typeface="Caladea"/>
              </a:rPr>
              <a:t>)</a:t>
            </a:r>
            <a:r>
              <a:rPr sz="2800" spc="65" dirty="0">
                <a:solidFill>
                  <a:srgbClr val="FF0000"/>
                </a:solidFill>
                <a:latin typeface="Caladea"/>
                <a:cs typeface="Caladea"/>
              </a:rPr>
              <a:t> </a:t>
            </a:r>
            <a:r>
              <a:rPr sz="2800" spc="-15" dirty="0">
                <a:solidFill>
                  <a:srgbClr val="FF0000"/>
                </a:solidFill>
                <a:latin typeface="Caladea"/>
                <a:cs typeface="Caladea"/>
              </a:rPr>
              <a:t>bytes</a:t>
            </a:r>
            <a:r>
              <a:rPr lang="en-GB" sz="2800" spc="-15" dirty="0">
                <a:solidFill>
                  <a:srgbClr val="FF0000"/>
                </a:solidFill>
                <a:latin typeface="Caladea"/>
                <a:cs typeface="Caladea"/>
              </a:rPr>
              <a:t> = 1024 (ZB)</a:t>
            </a:r>
            <a:endParaRPr sz="2800" dirty="0">
              <a:latin typeface="Caladea"/>
              <a:cs typeface="Caladea"/>
            </a:endParaRPr>
          </a:p>
        </p:txBody>
      </p:sp>
      <p:sp>
        <p:nvSpPr>
          <p:cNvPr id="3" name="object 3"/>
          <p:cNvSpPr txBox="1">
            <a:spLocks noGrp="1"/>
          </p:cNvSpPr>
          <p:nvPr>
            <p:ph type="title"/>
          </p:nvPr>
        </p:nvSpPr>
        <p:spPr>
          <a:xfrm>
            <a:off x="2879598" y="483234"/>
            <a:ext cx="3385820" cy="696595"/>
          </a:xfrm>
          <a:prstGeom prst="rect">
            <a:avLst/>
          </a:prstGeom>
        </p:spPr>
        <p:txBody>
          <a:bodyPr vert="horz" wrap="square" lIns="0" tIns="13335" rIns="0" bIns="0" rtlCol="0">
            <a:spAutoFit/>
          </a:bodyPr>
          <a:lstStyle/>
          <a:p>
            <a:pPr marL="12700">
              <a:lnSpc>
                <a:spcPct val="100000"/>
              </a:lnSpc>
              <a:spcBef>
                <a:spcPts val="105"/>
              </a:spcBef>
            </a:pPr>
            <a:r>
              <a:rPr spc="-5" dirty="0"/>
              <a:t>Storage</a:t>
            </a:r>
            <a:r>
              <a:rPr spc="-65" dirty="0"/>
              <a:t> </a:t>
            </a:r>
            <a:r>
              <a:rPr spc="-5" dirty="0"/>
              <a:t>Sizes</a:t>
            </a:r>
          </a:p>
        </p:txBody>
      </p:sp>
    </p:spTree>
    <p:extLst>
      <p:ext uri="{BB962C8B-B14F-4D97-AF65-F5344CB8AC3E}">
        <p14:creationId xmlns:p14="http://schemas.microsoft.com/office/powerpoint/2010/main" val="3783753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4026" y="483234"/>
            <a:ext cx="4154170" cy="696595"/>
          </a:xfrm>
          <a:prstGeom prst="rect">
            <a:avLst/>
          </a:prstGeom>
        </p:spPr>
        <p:txBody>
          <a:bodyPr vert="horz" wrap="square" lIns="0" tIns="13335" rIns="0" bIns="0" rtlCol="0">
            <a:spAutoFit/>
          </a:bodyPr>
          <a:lstStyle/>
          <a:p>
            <a:pPr marL="12700">
              <a:lnSpc>
                <a:spcPct val="100000"/>
              </a:lnSpc>
              <a:spcBef>
                <a:spcPts val="105"/>
              </a:spcBef>
            </a:pPr>
            <a:r>
              <a:rPr spc="-5" dirty="0"/>
              <a:t>Coding</a:t>
            </a:r>
            <a:r>
              <a:rPr spc="-70" dirty="0"/>
              <a:t> </a:t>
            </a:r>
            <a:r>
              <a:rPr spc="-5" dirty="0"/>
              <a:t>Schemes</a:t>
            </a:r>
          </a:p>
        </p:txBody>
      </p:sp>
      <p:sp>
        <p:nvSpPr>
          <p:cNvPr id="3" name="object 3"/>
          <p:cNvSpPr txBox="1"/>
          <p:nvPr/>
        </p:nvSpPr>
        <p:spPr>
          <a:xfrm>
            <a:off x="535940" y="1621663"/>
            <a:ext cx="7465695" cy="3229730"/>
          </a:xfrm>
          <a:prstGeom prst="rect">
            <a:avLst/>
          </a:prstGeom>
        </p:spPr>
        <p:txBody>
          <a:bodyPr vert="horz" wrap="square" lIns="0" tIns="13335" rIns="0" bIns="0" rtlCol="0">
            <a:spAutoFit/>
          </a:bodyPr>
          <a:lstStyle/>
          <a:p>
            <a:pPr marL="355600" marR="5080" indent="-343535">
              <a:lnSpc>
                <a:spcPct val="100000"/>
              </a:lnSpc>
              <a:spcBef>
                <a:spcPts val="105"/>
              </a:spcBef>
              <a:buChar char="•"/>
              <a:tabLst>
                <a:tab pos="355600" algn="l"/>
                <a:tab pos="356235" algn="l"/>
              </a:tabLst>
            </a:pPr>
            <a:r>
              <a:rPr sz="3200" dirty="0">
                <a:latin typeface="Caladea"/>
                <a:cs typeface="Caladea"/>
              </a:rPr>
              <a:t>Provide a common </a:t>
            </a:r>
            <a:r>
              <a:rPr sz="3200" spc="-5" dirty="0">
                <a:latin typeface="Caladea"/>
                <a:cs typeface="Caladea"/>
              </a:rPr>
              <a:t>way </a:t>
            </a:r>
            <a:r>
              <a:rPr sz="3200" dirty="0">
                <a:latin typeface="Caladea"/>
                <a:cs typeface="Caladea"/>
              </a:rPr>
              <a:t>of </a:t>
            </a:r>
            <a:r>
              <a:rPr sz="3200" spc="-5" dirty="0">
                <a:latin typeface="Caladea"/>
                <a:cs typeface="Caladea"/>
              </a:rPr>
              <a:t>representing</a:t>
            </a:r>
            <a:r>
              <a:rPr sz="3200" spc="-65" dirty="0">
                <a:latin typeface="Caladea"/>
                <a:cs typeface="Caladea"/>
              </a:rPr>
              <a:t> </a:t>
            </a:r>
            <a:r>
              <a:rPr sz="3200" dirty="0">
                <a:latin typeface="Caladea"/>
                <a:cs typeface="Caladea"/>
              </a:rPr>
              <a:t>a  </a:t>
            </a:r>
            <a:r>
              <a:rPr sz="3200" spc="-5" dirty="0">
                <a:latin typeface="Caladea"/>
                <a:cs typeface="Caladea"/>
              </a:rPr>
              <a:t>character </a:t>
            </a:r>
            <a:r>
              <a:rPr sz="3200" dirty="0">
                <a:latin typeface="Caladea"/>
                <a:cs typeface="Caladea"/>
              </a:rPr>
              <a:t>of </a:t>
            </a:r>
            <a:r>
              <a:rPr sz="3200" spc="-5" dirty="0">
                <a:latin typeface="Caladea"/>
                <a:cs typeface="Caladea"/>
              </a:rPr>
              <a:t>data</a:t>
            </a:r>
            <a:endParaRPr sz="3200" dirty="0">
              <a:latin typeface="Caladea"/>
              <a:cs typeface="Caladea"/>
            </a:endParaRPr>
          </a:p>
          <a:p>
            <a:pPr marL="355600" indent="-343535">
              <a:lnSpc>
                <a:spcPct val="100000"/>
              </a:lnSpc>
              <a:spcBef>
                <a:spcPts val="770"/>
              </a:spcBef>
              <a:buChar char="•"/>
              <a:tabLst>
                <a:tab pos="355600" algn="l"/>
                <a:tab pos="356235" algn="l"/>
              </a:tabLst>
            </a:pPr>
            <a:r>
              <a:rPr sz="3200" spc="-5" dirty="0">
                <a:latin typeface="Caladea"/>
                <a:cs typeface="Caladea"/>
              </a:rPr>
              <a:t>Needed </a:t>
            </a:r>
            <a:r>
              <a:rPr sz="3200" dirty="0">
                <a:latin typeface="Caladea"/>
                <a:cs typeface="Caladea"/>
              </a:rPr>
              <a:t>so computers can </a:t>
            </a:r>
            <a:r>
              <a:rPr sz="3200" spc="-5" dirty="0">
                <a:latin typeface="Caladea"/>
                <a:cs typeface="Caladea"/>
              </a:rPr>
              <a:t>exchange</a:t>
            </a:r>
            <a:r>
              <a:rPr sz="3200" spc="-55" dirty="0">
                <a:latin typeface="Caladea"/>
                <a:cs typeface="Caladea"/>
              </a:rPr>
              <a:t> </a:t>
            </a:r>
            <a:r>
              <a:rPr sz="3200" spc="-5" dirty="0">
                <a:latin typeface="Caladea"/>
                <a:cs typeface="Caladea"/>
              </a:rPr>
              <a:t>data</a:t>
            </a:r>
            <a:endParaRPr sz="3200" dirty="0">
              <a:latin typeface="Caladea"/>
              <a:cs typeface="Caladea"/>
            </a:endParaRPr>
          </a:p>
          <a:p>
            <a:pPr marL="355600" indent="-343535">
              <a:lnSpc>
                <a:spcPct val="100000"/>
              </a:lnSpc>
              <a:spcBef>
                <a:spcPts val="765"/>
              </a:spcBef>
              <a:buChar char="•"/>
              <a:tabLst>
                <a:tab pos="355600" algn="l"/>
                <a:tab pos="356235" algn="l"/>
              </a:tabLst>
            </a:pPr>
            <a:r>
              <a:rPr sz="3200" dirty="0">
                <a:latin typeface="Caladea"/>
                <a:cs typeface="Caladea"/>
              </a:rPr>
              <a:t>Common</a:t>
            </a:r>
            <a:r>
              <a:rPr sz="3200" spc="-25" dirty="0">
                <a:latin typeface="Caladea"/>
                <a:cs typeface="Caladea"/>
              </a:rPr>
              <a:t> </a:t>
            </a:r>
            <a:r>
              <a:rPr sz="3200" spc="-5" dirty="0">
                <a:latin typeface="Caladea"/>
                <a:cs typeface="Caladea"/>
              </a:rPr>
              <a:t>Schemes</a:t>
            </a:r>
            <a:endParaRPr sz="3200" dirty="0">
              <a:latin typeface="Caladea"/>
              <a:cs typeface="Caladea"/>
            </a:endParaRPr>
          </a:p>
          <a:p>
            <a:pPr marL="756285" lvl="1" indent="-287020">
              <a:lnSpc>
                <a:spcPct val="100000"/>
              </a:lnSpc>
              <a:spcBef>
                <a:spcPts val="690"/>
              </a:spcBef>
              <a:buChar char="–"/>
              <a:tabLst>
                <a:tab pos="756920" algn="l"/>
              </a:tabLst>
            </a:pPr>
            <a:r>
              <a:rPr sz="2800" spc="-10" dirty="0">
                <a:latin typeface="Caladea"/>
                <a:cs typeface="Caladea"/>
              </a:rPr>
              <a:t>ASCII</a:t>
            </a:r>
            <a:endParaRPr sz="2800" dirty="0">
              <a:latin typeface="Caladea"/>
              <a:cs typeface="Caladea"/>
            </a:endParaRPr>
          </a:p>
          <a:p>
            <a:pPr marL="756285" lvl="1" indent="-287020">
              <a:lnSpc>
                <a:spcPct val="100000"/>
              </a:lnSpc>
              <a:spcBef>
                <a:spcPts val="670"/>
              </a:spcBef>
              <a:buChar char="–"/>
              <a:tabLst>
                <a:tab pos="756920" algn="l"/>
              </a:tabLst>
            </a:pPr>
            <a:r>
              <a:rPr sz="2800" spc="-5" dirty="0">
                <a:latin typeface="Caladea"/>
                <a:cs typeface="Caladea"/>
              </a:rPr>
              <a:t>Unicode</a:t>
            </a:r>
            <a:endParaRPr sz="2800" dirty="0">
              <a:latin typeface="Caladea"/>
              <a:cs typeface="Calad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52827" y="5177028"/>
            <a:ext cx="542925" cy="390525"/>
            <a:chOff x="2052827" y="5177028"/>
            <a:chExt cx="542925" cy="390525"/>
          </a:xfrm>
        </p:grpSpPr>
        <p:sp>
          <p:nvSpPr>
            <p:cNvPr id="3" name="object 3"/>
            <p:cNvSpPr/>
            <p:nvPr/>
          </p:nvSpPr>
          <p:spPr>
            <a:xfrm>
              <a:off x="2057399" y="5181600"/>
              <a:ext cx="533400" cy="381000"/>
            </a:xfrm>
            <a:custGeom>
              <a:avLst/>
              <a:gdLst/>
              <a:ahLst/>
              <a:cxnLst/>
              <a:rect l="l" t="t" r="r" b="b"/>
              <a:pathLst>
                <a:path w="533400" h="381000">
                  <a:moveTo>
                    <a:pt x="533400" y="0"/>
                  </a:moveTo>
                  <a:lnTo>
                    <a:pt x="0" y="0"/>
                  </a:lnTo>
                  <a:lnTo>
                    <a:pt x="0" y="381000"/>
                  </a:lnTo>
                  <a:lnTo>
                    <a:pt x="533400" y="381000"/>
                  </a:lnTo>
                  <a:lnTo>
                    <a:pt x="533400" y="0"/>
                  </a:lnTo>
                  <a:close/>
                </a:path>
              </a:pathLst>
            </a:custGeom>
            <a:solidFill>
              <a:srgbClr val="FFFFFF"/>
            </a:solidFill>
          </p:spPr>
          <p:txBody>
            <a:bodyPr wrap="square" lIns="0" tIns="0" rIns="0" bIns="0" rtlCol="0"/>
            <a:lstStyle/>
            <a:p>
              <a:endParaRPr/>
            </a:p>
          </p:txBody>
        </p:sp>
        <p:sp>
          <p:nvSpPr>
            <p:cNvPr id="4" name="object 4"/>
            <p:cNvSpPr/>
            <p:nvPr/>
          </p:nvSpPr>
          <p:spPr>
            <a:xfrm>
              <a:off x="2057399" y="5181600"/>
              <a:ext cx="533400" cy="381000"/>
            </a:xfrm>
            <a:custGeom>
              <a:avLst/>
              <a:gdLst/>
              <a:ahLst/>
              <a:cxnLst/>
              <a:rect l="l" t="t" r="r" b="b"/>
              <a:pathLst>
                <a:path w="533400" h="381000">
                  <a:moveTo>
                    <a:pt x="0" y="381000"/>
                  </a:moveTo>
                  <a:lnTo>
                    <a:pt x="533400" y="381000"/>
                  </a:lnTo>
                  <a:lnTo>
                    <a:pt x="533400" y="0"/>
                  </a:lnTo>
                  <a:lnTo>
                    <a:pt x="0" y="0"/>
                  </a:lnTo>
                  <a:lnTo>
                    <a:pt x="0" y="381000"/>
                  </a:lnTo>
                  <a:close/>
                </a:path>
              </a:pathLst>
            </a:custGeom>
            <a:ln w="9144">
              <a:solidFill>
                <a:srgbClr val="000000"/>
              </a:solidFill>
            </a:ln>
          </p:spPr>
          <p:txBody>
            <a:bodyPr wrap="square" lIns="0" tIns="0" rIns="0" bIns="0" rtlCol="0"/>
            <a:lstStyle/>
            <a:p>
              <a:endParaRPr/>
            </a:p>
          </p:txBody>
        </p:sp>
        <p:sp>
          <p:nvSpPr>
            <p:cNvPr id="5" name="object 5"/>
            <p:cNvSpPr/>
            <p:nvPr/>
          </p:nvSpPr>
          <p:spPr>
            <a:xfrm>
              <a:off x="2205227" y="5253228"/>
              <a:ext cx="237744" cy="237744"/>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p:nvPr/>
        </p:nvSpPr>
        <p:spPr>
          <a:xfrm>
            <a:off x="2251329" y="5592571"/>
            <a:ext cx="1460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adea"/>
                <a:cs typeface="Caladea"/>
              </a:rPr>
              <a:t>0</a:t>
            </a:r>
            <a:endParaRPr sz="1600">
              <a:latin typeface="Caladea"/>
              <a:cs typeface="Caladea"/>
            </a:endParaRPr>
          </a:p>
        </p:txBody>
      </p:sp>
      <p:grpSp>
        <p:nvGrpSpPr>
          <p:cNvPr id="7" name="object 7"/>
          <p:cNvGrpSpPr/>
          <p:nvPr/>
        </p:nvGrpSpPr>
        <p:grpSpPr>
          <a:xfrm>
            <a:off x="3881628" y="5177028"/>
            <a:ext cx="542925" cy="390525"/>
            <a:chOff x="3881628" y="5177028"/>
            <a:chExt cx="542925" cy="390525"/>
          </a:xfrm>
        </p:grpSpPr>
        <p:sp>
          <p:nvSpPr>
            <p:cNvPr id="8" name="object 8"/>
            <p:cNvSpPr/>
            <p:nvPr/>
          </p:nvSpPr>
          <p:spPr>
            <a:xfrm>
              <a:off x="3886200" y="5181600"/>
              <a:ext cx="533400" cy="381000"/>
            </a:xfrm>
            <a:custGeom>
              <a:avLst/>
              <a:gdLst/>
              <a:ahLst/>
              <a:cxnLst/>
              <a:rect l="l" t="t" r="r" b="b"/>
              <a:pathLst>
                <a:path w="533400" h="381000">
                  <a:moveTo>
                    <a:pt x="533400" y="0"/>
                  </a:moveTo>
                  <a:lnTo>
                    <a:pt x="0" y="0"/>
                  </a:lnTo>
                  <a:lnTo>
                    <a:pt x="0" y="381000"/>
                  </a:lnTo>
                  <a:lnTo>
                    <a:pt x="533400" y="381000"/>
                  </a:lnTo>
                  <a:lnTo>
                    <a:pt x="533400" y="0"/>
                  </a:lnTo>
                  <a:close/>
                </a:path>
              </a:pathLst>
            </a:custGeom>
            <a:solidFill>
              <a:srgbClr val="FFFFFF"/>
            </a:solidFill>
          </p:spPr>
          <p:txBody>
            <a:bodyPr wrap="square" lIns="0" tIns="0" rIns="0" bIns="0" rtlCol="0"/>
            <a:lstStyle/>
            <a:p>
              <a:endParaRPr/>
            </a:p>
          </p:txBody>
        </p:sp>
        <p:sp>
          <p:nvSpPr>
            <p:cNvPr id="9" name="object 9"/>
            <p:cNvSpPr/>
            <p:nvPr/>
          </p:nvSpPr>
          <p:spPr>
            <a:xfrm>
              <a:off x="3886200" y="5181600"/>
              <a:ext cx="533400" cy="381000"/>
            </a:xfrm>
            <a:custGeom>
              <a:avLst/>
              <a:gdLst/>
              <a:ahLst/>
              <a:cxnLst/>
              <a:rect l="l" t="t" r="r" b="b"/>
              <a:pathLst>
                <a:path w="533400" h="381000">
                  <a:moveTo>
                    <a:pt x="0" y="381000"/>
                  </a:moveTo>
                  <a:lnTo>
                    <a:pt x="533400" y="381000"/>
                  </a:lnTo>
                  <a:lnTo>
                    <a:pt x="533400" y="0"/>
                  </a:lnTo>
                  <a:lnTo>
                    <a:pt x="0" y="0"/>
                  </a:lnTo>
                  <a:lnTo>
                    <a:pt x="0" y="381000"/>
                  </a:lnTo>
                  <a:close/>
                </a:path>
              </a:pathLst>
            </a:custGeom>
            <a:ln w="9144">
              <a:solidFill>
                <a:srgbClr val="000000"/>
              </a:solidFill>
            </a:ln>
          </p:spPr>
          <p:txBody>
            <a:bodyPr wrap="square" lIns="0" tIns="0" rIns="0" bIns="0" rtlCol="0"/>
            <a:lstStyle/>
            <a:p>
              <a:endParaRPr/>
            </a:p>
          </p:txBody>
        </p:sp>
        <p:sp>
          <p:nvSpPr>
            <p:cNvPr id="10" name="object 10"/>
            <p:cNvSpPr/>
            <p:nvPr/>
          </p:nvSpPr>
          <p:spPr>
            <a:xfrm>
              <a:off x="4034028" y="5253228"/>
              <a:ext cx="237744" cy="237744"/>
            </a:xfrm>
            <a:prstGeom prst="rect">
              <a:avLst/>
            </a:prstGeom>
            <a:blipFill>
              <a:blip r:embed="rId3" cstate="print"/>
              <a:stretch>
                <a:fillRect/>
              </a:stretch>
            </a:blipFill>
          </p:spPr>
          <p:txBody>
            <a:bodyPr wrap="square" lIns="0" tIns="0" rIns="0" bIns="0" rtlCol="0"/>
            <a:lstStyle/>
            <a:p>
              <a:endParaRPr/>
            </a:p>
          </p:txBody>
        </p:sp>
      </p:grpSp>
      <p:sp>
        <p:nvSpPr>
          <p:cNvPr id="11" name="object 11"/>
          <p:cNvSpPr txBox="1"/>
          <p:nvPr/>
        </p:nvSpPr>
        <p:spPr>
          <a:xfrm>
            <a:off x="4080509" y="5592571"/>
            <a:ext cx="1460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adea"/>
                <a:cs typeface="Caladea"/>
              </a:rPr>
              <a:t>1</a:t>
            </a:r>
            <a:endParaRPr sz="1600">
              <a:latin typeface="Caladea"/>
              <a:cs typeface="Caladea"/>
            </a:endParaRPr>
          </a:p>
        </p:txBody>
      </p:sp>
      <p:grpSp>
        <p:nvGrpSpPr>
          <p:cNvPr id="12" name="object 12"/>
          <p:cNvGrpSpPr/>
          <p:nvPr/>
        </p:nvGrpSpPr>
        <p:grpSpPr>
          <a:xfrm>
            <a:off x="2662427" y="5177028"/>
            <a:ext cx="542925" cy="390525"/>
            <a:chOff x="2662427" y="5177028"/>
            <a:chExt cx="542925" cy="390525"/>
          </a:xfrm>
        </p:grpSpPr>
        <p:sp>
          <p:nvSpPr>
            <p:cNvPr id="13" name="object 13"/>
            <p:cNvSpPr/>
            <p:nvPr/>
          </p:nvSpPr>
          <p:spPr>
            <a:xfrm>
              <a:off x="2666999" y="5181600"/>
              <a:ext cx="533400" cy="381000"/>
            </a:xfrm>
            <a:custGeom>
              <a:avLst/>
              <a:gdLst/>
              <a:ahLst/>
              <a:cxnLst/>
              <a:rect l="l" t="t" r="r" b="b"/>
              <a:pathLst>
                <a:path w="533400" h="381000">
                  <a:moveTo>
                    <a:pt x="533400" y="0"/>
                  </a:moveTo>
                  <a:lnTo>
                    <a:pt x="0" y="0"/>
                  </a:lnTo>
                  <a:lnTo>
                    <a:pt x="0" y="381000"/>
                  </a:lnTo>
                  <a:lnTo>
                    <a:pt x="533400" y="381000"/>
                  </a:lnTo>
                  <a:lnTo>
                    <a:pt x="533400" y="0"/>
                  </a:lnTo>
                  <a:close/>
                </a:path>
              </a:pathLst>
            </a:custGeom>
            <a:solidFill>
              <a:srgbClr val="FFFFFF"/>
            </a:solidFill>
          </p:spPr>
          <p:txBody>
            <a:bodyPr wrap="square" lIns="0" tIns="0" rIns="0" bIns="0" rtlCol="0"/>
            <a:lstStyle/>
            <a:p>
              <a:endParaRPr/>
            </a:p>
          </p:txBody>
        </p:sp>
        <p:sp>
          <p:nvSpPr>
            <p:cNvPr id="14" name="object 14"/>
            <p:cNvSpPr/>
            <p:nvPr/>
          </p:nvSpPr>
          <p:spPr>
            <a:xfrm>
              <a:off x="2666999" y="5181600"/>
              <a:ext cx="533400" cy="381000"/>
            </a:xfrm>
            <a:custGeom>
              <a:avLst/>
              <a:gdLst/>
              <a:ahLst/>
              <a:cxnLst/>
              <a:rect l="l" t="t" r="r" b="b"/>
              <a:pathLst>
                <a:path w="533400" h="381000">
                  <a:moveTo>
                    <a:pt x="0" y="381000"/>
                  </a:moveTo>
                  <a:lnTo>
                    <a:pt x="533400" y="381000"/>
                  </a:lnTo>
                  <a:lnTo>
                    <a:pt x="533400" y="0"/>
                  </a:lnTo>
                  <a:lnTo>
                    <a:pt x="0" y="0"/>
                  </a:lnTo>
                  <a:lnTo>
                    <a:pt x="0" y="381000"/>
                  </a:lnTo>
                  <a:close/>
                </a:path>
              </a:pathLst>
            </a:custGeom>
            <a:ln w="9144">
              <a:solidFill>
                <a:srgbClr val="000000"/>
              </a:solidFill>
            </a:ln>
          </p:spPr>
          <p:txBody>
            <a:bodyPr wrap="square" lIns="0" tIns="0" rIns="0" bIns="0" rtlCol="0"/>
            <a:lstStyle/>
            <a:p>
              <a:endParaRPr/>
            </a:p>
          </p:txBody>
        </p:sp>
        <p:sp>
          <p:nvSpPr>
            <p:cNvPr id="15" name="object 15"/>
            <p:cNvSpPr/>
            <p:nvPr/>
          </p:nvSpPr>
          <p:spPr>
            <a:xfrm>
              <a:off x="2814827" y="5253228"/>
              <a:ext cx="237744" cy="237744"/>
            </a:xfrm>
            <a:prstGeom prst="rect">
              <a:avLst/>
            </a:prstGeom>
            <a:blipFill>
              <a:blip r:embed="rId2" cstate="print"/>
              <a:stretch>
                <a:fillRect/>
              </a:stretch>
            </a:blipFill>
          </p:spPr>
          <p:txBody>
            <a:bodyPr wrap="square" lIns="0" tIns="0" rIns="0" bIns="0" rtlCol="0"/>
            <a:lstStyle/>
            <a:p>
              <a:endParaRPr/>
            </a:p>
          </p:txBody>
        </p:sp>
      </p:grpSp>
      <p:sp>
        <p:nvSpPr>
          <p:cNvPr id="16" name="object 16"/>
          <p:cNvSpPr txBox="1"/>
          <p:nvPr/>
        </p:nvSpPr>
        <p:spPr>
          <a:xfrm>
            <a:off x="2861310" y="5592571"/>
            <a:ext cx="1460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adea"/>
                <a:cs typeface="Caladea"/>
              </a:rPr>
              <a:t>0</a:t>
            </a:r>
            <a:endParaRPr sz="1600">
              <a:latin typeface="Caladea"/>
              <a:cs typeface="Caladea"/>
            </a:endParaRPr>
          </a:p>
        </p:txBody>
      </p:sp>
      <p:grpSp>
        <p:nvGrpSpPr>
          <p:cNvPr id="17" name="object 17"/>
          <p:cNvGrpSpPr/>
          <p:nvPr/>
        </p:nvGrpSpPr>
        <p:grpSpPr>
          <a:xfrm>
            <a:off x="4491228" y="5177028"/>
            <a:ext cx="542925" cy="390525"/>
            <a:chOff x="4491228" y="5177028"/>
            <a:chExt cx="542925" cy="390525"/>
          </a:xfrm>
        </p:grpSpPr>
        <p:sp>
          <p:nvSpPr>
            <p:cNvPr id="18" name="object 18"/>
            <p:cNvSpPr/>
            <p:nvPr/>
          </p:nvSpPr>
          <p:spPr>
            <a:xfrm>
              <a:off x="4495800" y="5181600"/>
              <a:ext cx="533400" cy="381000"/>
            </a:xfrm>
            <a:custGeom>
              <a:avLst/>
              <a:gdLst/>
              <a:ahLst/>
              <a:cxnLst/>
              <a:rect l="l" t="t" r="r" b="b"/>
              <a:pathLst>
                <a:path w="533400" h="381000">
                  <a:moveTo>
                    <a:pt x="533400" y="0"/>
                  </a:moveTo>
                  <a:lnTo>
                    <a:pt x="0" y="0"/>
                  </a:lnTo>
                  <a:lnTo>
                    <a:pt x="0" y="381000"/>
                  </a:lnTo>
                  <a:lnTo>
                    <a:pt x="533400" y="381000"/>
                  </a:lnTo>
                  <a:lnTo>
                    <a:pt x="533400" y="0"/>
                  </a:lnTo>
                  <a:close/>
                </a:path>
              </a:pathLst>
            </a:custGeom>
            <a:solidFill>
              <a:srgbClr val="FFFFFF"/>
            </a:solidFill>
          </p:spPr>
          <p:txBody>
            <a:bodyPr wrap="square" lIns="0" tIns="0" rIns="0" bIns="0" rtlCol="0"/>
            <a:lstStyle/>
            <a:p>
              <a:endParaRPr/>
            </a:p>
          </p:txBody>
        </p:sp>
        <p:sp>
          <p:nvSpPr>
            <p:cNvPr id="19" name="object 19"/>
            <p:cNvSpPr/>
            <p:nvPr/>
          </p:nvSpPr>
          <p:spPr>
            <a:xfrm>
              <a:off x="4495800" y="5181600"/>
              <a:ext cx="533400" cy="381000"/>
            </a:xfrm>
            <a:custGeom>
              <a:avLst/>
              <a:gdLst/>
              <a:ahLst/>
              <a:cxnLst/>
              <a:rect l="l" t="t" r="r" b="b"/>
              <a:pathLst>
                <a:path w="533400" h="381000">
                  <a:moveTo>
                    <a:pt x="0" y="381000"/>
                  </a:moveTo>
                  <a:lnTo>
                    <a:pt x="533400" y="381000"/>
                  </a:lnTo>
                  <a:lnTo>
                    <a:pt x="533400" y="0"/>
                  </a:lnTo>
                  <a:lnTo>
                    <a:pt x="0" y="0"/>
                  </a:lnTo>
                  <a:lnTo>
                    <a:pt x="0" y="381000"/>
                  </a:lnTo>
                  <a:close/>
                </a:path>
              </a:pathLst>
            </a:custGeom>
            <a:ln w="9144">
              <a:solidFill>
                <a:srgbClr val="000000"/>
              </a:solidFill>
            </a:ln>
          </p:spPr>
          <p:txBody>
            <a:bodyPr wrap="square" lIns="0" tIns="0" rIns="0" bIns="0" rtlCol="0"/>
            <a:lstStyle/>
            <a:p>
              <a:endParaRPr/>
            </a:p>
          </p:txBody>
        </p:sp>
        <p:sp>
          <p:nvSpPr>
            <p:cNvPr id="20" name="object 20"/>
            <p:cNvSpPr/>
            <p:nvPr/>
          </p:nvSpPr>
          <p:spPr>
            <a:xfrm>
              <a:off x="4643628" y="5253228"/>
              <a:ext cx="237744" cy="237744"/>
            </a:xfrm>
            <a:prstGeom prst="rect">
              <a:avLst/>
            </a:prstGeom>
            <a:blipFill>
              <a:blip r:embed="rId2" cstate="print"/>
              <a:stretch>
                <a:fillRect/>
              </a:stretch>
            </a:blipFill>
          </p:spPr>
          <p:txBody>
            <a:bodyPr wrap="square" lIns="0" tIns="0" rIns="0" bIns="0" rtlCol="0"/>
            <a:lstStyle/>
            <a:p>
              <a:endParaRPr/>
            </a:p>
          </p:txBody>
        </p:sp>
      </p:grpSp>
      <p:sp>
        <p:nvSpPr>
          <p:cNvPr id="21" name="object 21"/>
          <p:cNvSpPr txBox="1"/>
          <p:nvPr/>
        </p:nvSpPr>
        <p:spPr>
          <a:xfrm>
            <a:off x="4690364" y="5592571"/>
            <a:ext cx="1460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adea"/>
                <a:cs typeface="Caladea"/>
              </a:rPr>
              <a:t>0</a:t>
            </a:r>
            <a:endParaRPr sz="1600">
              <a:latin typeface="Caladea"/>
              <a:cs typeface="Caladea"/>
            </a:endParaRPr>
          </a:p>
        </p:txBody>
      </p:sp>
      <p:grpSp>
        <p:nvGrpSpPr>
          <p:cNvPr id="22" name="object 22"/>
          <p:cNvGrpSpPr/>
          <p:nvPr/>
        </p:nvGrpSpPr>
        <p:grpSpPr>
          <a:xfrm>
            <a:off x="6320028" y="5177028"/>
            <a:ext cx="542925" cy="390525"/>
            <a:chOff x="6320028" y="5177028"/>
            <a:chExt cx="542925" cy="390525"/>
          </a:xfrm>
        </p:grpSpPr>
        <p:sp>
          <p:nvSpPr>
            <p:cNvPr id="23" name="object 23"/>
            <p:cNvSpPr/>
            <p:nvPr/>
          </p:nvSpPr>
          <p:spPr>
            <a:xfrm>
              <a:off x="6324600" y="5181600"/>
              <a:ext cx="533400" cy="381000"/>
            </a:xfrm>
            <a:custGeom>
              <a:avLst/>
              <a:gdLst/>
              <a:ahLst/>
              <a:cxnLst/>
              <a:rect l="l" t="t" r="r" b="b"/>
              <a:pathLst>
                <a:path w="533400" h="381000">
                  <a:moveTo>
                    <a:pt x="533400" y="0"/>
                  </a:moveTo>
                  <a:lnTo>
                    <a:pt x="0" y="0"/>
                  </a:lnTo>
                  <a:lnTo>
                    <a:pt x="0" y="381000"/>
                  </a:lnTo>
                  <a:lnTo>
                    <a:pt x="533400" y="381000"/>
                  </a:lnTo>
                  <a:lnTo>
                    <a:pt x="533400" y="0"/>
                  </a:lnTo>
                  <a:close/>
                </a:path>
              </a:pathLst>
            </a:custGeom>
            <a:solidFill>
              <a:srgbClr val="FFFFFF"/>
            </a:solidFill>
          </p:spPr>
          <p:txBody>
            <a:bodyPr wrap="square" lIns="0" tIns="0" rIns="0" bIns="0" rtlCol="0"/>
            <a:lstStyle/>
            <a:p>
              <a:endParaRPr/>
            </a:p>
          </p:txBody>
        </p:sp>
        <p:sp>
          <p:nvSpPr>
            <p:cNvPr id="24" name="object 24"/>
            <p:cNvSpPr/>
            <p:nvPr/>
          </p:nvSpPr>
          <p:spPr>
            <a:xfrm>
              <a:off x="6324600" y="5181600"/>
              <a:ext cx="533400" cy="381000"/>
            </a:xfrm>
            <a:custGeom>
              <a:avLst/>
              <a:gdLst/>
              <a:ahLst/>
              <a:cxnLst/>
              <a:rect l="l" t="t" r="r" b="b"/>
              <a:pathLst>
                <a:path w="533400" h="381000">
                  <a:moveTo>
                    <a:pt x="0" y="381000"/>
                  </a:moveTo>
                  <a:lnTo>
                    <a:pt x="533400" y="381000"/>
                  </a:lnTo>
                  <a:lnTo>
                    <a:pt x="533400" y="0"/>
                  </a:lnTo>
                  <a:lnTo>
                    <a:pt x="0" y="0"/>
                  </a:lnTo>
                  <a:lnTo>
                    <a:pt x="0" y="381000"/>
                  </a:lnTo>
                  <a:close/>
                </a:path>
              </a:pathLst>
            </a:custGeom>
            <a:ln w="9144">
              <a:solidFill>
                <a:srgbClr val="000000"/>
              </a:solidFill>
            </a:ln>
          </p:spPr>
          <p:txBody>
            <a:bodyPr wrap="square" lIns="0" tIns="0" rIns="0" bIns="0" rtlCol="0"/>
            <a:lstStyle/>
            <a:p>
              <a:endParaRPr/>
            </a:p>
          </p:txBody>
        </p:sp>
        <p:sp>
          <p:nvSpPr>
            <p:cNvPr id="25" name="object 25"/>
            <p:cNvSpPr/>
            <p:nvPr/>
          </p:nvSpPr>
          <p:spPr>
            <a:xfrm>
              <a:off x="6472428" y="5253228"/>
              <a:ext cx="237744" cy="237744"/>
            </a:xfrm>
            <a:prstGeom prst="rect">
              <a:avLst/>
            </a:prstGeom>
            <a:blipFill>
              <a:blip r:embed="rId2" cstate="print"/>
              <a:stretch>
                <a:fillRect/>
              </a:stretch>
            </a:blipFill>
          </p:spPr>
          <p:txBody>
            <a:bodyPr wrap="square" lIns="0" tIns="0" rIns="0" bIns="0" rtlCol="0"/>
            <a:lstStyle/>
            <a:p>
              <a:endParaRPr/>
            </a:p>
          </p:txBody>
        </p:sp>
      </p:grpSp>
      <p:sp>
        <p:nvSpPr>
          <p:cNvPr id="26" name="object 26"/>
          <p:cNvSpPr txBox="1"/>
          <p:nvPr/>
        </p:nvSpPr>
        <p:spPr>
          <a:xfrm>
            <a:off x="6519418" y="5592571"/>
            <a:ext cx="1460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adea"/>
                <a:cs typeface="Caladea"/>
              </a:rPr>
              <a:t>0</a:t>
            </a:r>
            <a:endParaRPr sz="1600">
              <a:latin typeface="Caladea"/>
              <a:cs typeface="Caladea"/>
            </a:endParaRPr>
          </a:p>
        </p:txBody>
      </p:sp>
      <p:grpSp>
        <p:nvGrpSpPr>
          <p:cNvPr id="27" name="object 27"/>
          <p:cNvGrpSpPr/>
          <p:nvPr/>
        </p:nvGrpSpPr>
        <p:grpSpPr>
          <a:xfrm>
            <a:off x="5710428" y="5177028"/>
            <a:ext cx="542925" cy="390525"/>
            <a:chOff x="5710428" y="5177028"/>
            <a:chExt cx="542925" cy="390525"/>
          </a:xfrm>
        </p:grpSpPr>
        <p:sp>
          <p:nvSpPr>
            <p:cNvPr id="28" name="object 28"/>
            <p:cNvSpPr/>
            <p:nvPr/>
          </p:nvSpPr>
          <p:spPr>
            <a:xfrm>
              <a:off x="5715000" y="5181600"/>
              <a:ext cx="533400" cy="381000"/>
            </a:xfrm>
            <a:custGeom>
              <a:avLst/>
              <a:gdLst/>
              <a:ahLst/>
              <a:cxnLst/>
              <a:rect l="l" t="t" r="r" b="b"/>
              <a:pathLst>
                <a:path w="533400" h="381000">
                  <a:moveTo>
                    <a:pt x="533400" y="0"/>
                  </a:moveTo>
                  <a:lnTo>
                    <a:pt x="0" y="0"/>
                  </a:lnTo>
                  <a:lnTo>
                    <a:pt x="0" y="381000"/>
                  </a:lnTo>
                  <a:lnTo>
                    <a:pt x="533400" y="381000"/>
                  </a:lnTo>
                  <a:lnTo>
                    <a:pt x="533400" y="0"/>
                  </a:lnTo>
                  <a:close/>
                </a:path>
              </a:pathLst>
            </a:custGeom>
            <a:solidFill>
              <a:srgbClr val="FFFFFF"/>
            </a:solidFill>
          </p:spPr>
          <p:txBody>
            <a:bodyPr wrap="square" lIns="0" tIns="0" rIns="0" bIns="0" rtlCol="0"/>
            <a:lstStyle/>
            <a:p>
              <a:endParaRPr/>
            </a:p>
          </p:txBody>
        </p:sp>
        <p:sp>
          <p:nvSpPr>
            <p:cNvPr id="29" name="object 29"/>
            <p:cNvSpPr/>
            <p:nvPr/>
          </p:nvSpPr>
          <p:spPr>
            <a:xfrm>
              <a:off x="5715000" y="5181600"/>
              <a:ext cx="533400" cy="381000"/>
            </a:xfrm>
            <a:custGeom>
              <a:avLst/>
              <a:gdLst/>
              <a:ahLst/>
              <a:cxnLst/>
              <a:rect l="l" t="t" r="r" b="b"/>
              <a:pathLst>
                <a:path w="533400" h="381000">
                  <a:moveTo>
                    <a:pt x="0" y="381000"/>
                  </a:moveTo>
                  <a:lnTo>
                    <a:pt x="533400" y="381000"/>
                  </a:lnTo>
                  <a:lnTo>
                    <a:pt x="533400" y="0"/>
                  </a:lnTo>
                  <a:lnTo>
                    <a:pt x="0" y="0"/>
                  </a:lnTo>
                  <a:lnTo>
                    <a:pt x="0" y="381000"/>
                  </a:lnTo>
                  <a:close/>
                </a:path>
              </a:pathLst>
            </a:custGeom>
            <a:ln w="9144">
              <a:solidFill>
                <a:srgbClr val="000000"/>
              </a:solidFill>
            </a:ln>
          </p:spPr>
          <p:txBody>
            <a:bodyPr wrap="square" lIns="0" tIns="0" rIns="0" bIns="0" rtlCol="0"/>
            <a:lstStyle/>
            <a:p>
              <a:endParaRPr/>
            </a:p>
          </p:txBody>
        </p:sp>
        <p:sp>
          <p:nvSpPr>
            <p:cNvPr id="30" name="object 30"/>
            <p:cNvSpPr/>
            <p:nvPr/>
          </p:nvSpPr>
          <p:spPr>
            <a:xfrm>
              <a:off x="5862828" y="5253228"/>
              <a:ext cx="237744" cy="237744"/>
            </a:xfrm>
            <a:prstGeom prst="rect">
              <a:avLst/>
            </a:prstGeom>
            <a:blipFill>
              <a:blip r:embed="rId2" cstate="print"/>
              <a:stretch>
                <a:fillRect/>
              </a:stretch>
            </a:blipFill>
          </p:spPr>
          <p:txBody>
            <a:bodyPr wrap="square" lIns="0" tIns="0" rIns="0" bIns="0" rtlCol="0"/>
            <a:lstStyle/>
            <a:p>
              <a:endParaRPr/>
            </a:p>
          </p:txBody>
        </p:sp>
      </p:grpSp>
      <p:sp>
        <p:nvSpPr>
          <p:cNvPr id="31" name="object 31"/>
          <p:cNvSpPr txBox="1"/>
          <p:nvPr/>
        </p:nvSpPr>
        <p:spPr>
          <a:xfrm>
            <a:off x="5909564" y="5592571"/>
            <a:ext cx="1460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adea"/>
                <a:cs typeface="Caladea"/>
              </a:rPr>
              <a:t>0</a:t>
            </a:r>
            <a:endParaRPr sz="1600">
              <a:latin typeface="Caladea"/>
              <a:cs typeface="Caladea"/>
            </a:endParaRPr>
          </a:p>
        </p:txBody>
      </p:sp>
      <p:grpSp>
        <p:nvGrpSpPr>
          <p:cNvPr id="32" name="object 32"/>
          <p:cNvGrpSpPr/>
          <p:nvPr/>
        </p:nvGrpSpPr>
        <p:grpSpPr>
          <a:xfrm>
            <a:off x="3272028" y="5177028"/>
            <a:ext cx="542925" cy="390525"/>
            <a:chOff x="3272028" y="5177028"/>
            <a:chExt cx="542925" cy="390525"/>
          </a:xfrm>
        </p:grpSpPr>
        <p:sp>
          <p:nvSpPr>
            <p:cNvPr id="33" name="object 33"/>
            <p:cNvSpPr/>
            <p:nvPr/>
          </p:nvSpPr>
          <p:spPr>
            <a:xfrm>
              <a:off x="3276600" y="5181600"/>
              <a:ext cx="533400" cy="381000"/>
            </a:xfrm>
            <a:custGeom>
              <a:avLst/>
              <a:gdLst/>
              <a:ahLst/>
              <a:cxnLst/>
              <a:rect l="l" t="t" r="r" b="b"/>
              <a:pathLst>
                <a:path w="533400" h="381000">
                  <a:moveTo>
                    <a:pt x="533400" y="0"/>
                  </a:moveTo>
                  <a:lnTo>
                    <a:pt x="0" y="0"/>
                  </a:lnTo>
                  <a:lnTo>
                    <a:pt x="0" y="381000"/>
                  </a:lnTo>
                  <a:lnTo>
                    <a:pt x="533400" y="381000"/>
                  </a:lnTo>
                  <a:lnTo>
                    <a:pt x="533400" y="0"/>
                  </a:lnTo>
                  <a:close/>
                </a:path>
              </a:pathLst>
            </a:custGeom>
            <a:solidFill>
              <a:srgbClr val="FFFFFF"/>
            </a:solidFill>
          </p:spPr>
          <p:txBody>
            <a:bodyPr wrap="square" lIns="0" tIns="0" rIns="0" bIns="0" rtlCol="0"/>
            <a:lstStyle/>
            <a:p>
              <a:endParaRPr/>
            </a:p>
          </p:txBody>
        </p:sp>
        <p:sp>
          <p:nvSpPr>
            <p:cNvPr id="34" name="object 34"/>
            <p:cNvSpPr/>
            <p:nvPr/>
          </p:nvSpPr>
          <p:spPr>
            <a:xfrm>
              <a:off x="3276600" y="5181600"/>
              <a:ext cx="533400" cy="381000"/>
            </a:xfrm>
            <a:custGeom>
              <a:avLst/>
              <a:gdLst/>
              <a:ahLst/>
              <a:cxnLst/>
              <a:rect l="l" t="t" r="r" b="b"/>
              <a:pathLst>
                <a:path w="533400" h="381000">
                  <a:moveTo>
                    <a:pt x="0" y="381000"/>
                  </a:moveTo>
                  <a:lnTo>
                    <a:pt x="533400" y="381000"/>
                  </a:lnTo>
                  <a:lnTo>
                    <a:pt x="533400" y="0"/>
                  </a:lnTo>
                  <a:lnTo>
                    <a:pt x="0" y="0"/>
                  </a:lnTo>
                  <a:lnTo>
                    <a:pt x="0" y="381000"/>
                  </a:lnTo>
                  <a:close/>
                </a:path>
              </a:pathLst>
            </a:custGeom>
            <a:ln w="9144">
              <a:solidFill>
                <a:srgbClr val="000000"/>
              </a:solidFill>
            </a:ln>
          </p:spPr>
          <p:txBody>
            <a:bodyPr wrap="square" lIns="0" tIns="0" rIns="0" bIns="0" rtlCol="0"/>
            <a:lstStyle/>
            <a:p>
              <a:endParaRPr/>
            </a:p>
          </p:txBody>
        </p:sp>
        <p:sp>
          <p:nvSpPr>
            <p:cNvPr id="35" name="object 35"/>
            <p:cNvSpPr/>
            <p:nvPr/>
          </p:nvSpPr>
          <p:spPr>
            <a:xfrm>
              <a:off x="3424428" y="5253228"/>
              <a:ext cx="237744" cy="237744"/>
            </a:xfrm>
            <a:prstGeom prst="rect">
              <a:avLst/>
            </a:prstGeom>
            <a:blipFill>
              <a:blip r:embed="rId3" cstate="print"/>
              <a:stretch>
                <a:fillRect/>
              </a:stretch>
            </a:blipFill>
          </p:spPr>
          <p:txBody>
            <a:bodyPr wrap="square" lIns="0" tIns="0" rIns="0" bIns="0" rtlCol="0"/>
            <a:lstStyle/>
            <a:p>
              <a:endParaRPr/>
            </a:p>
          </p:txBody>
        </p:sp>
      </p:grpSp>
      <p:sp>
        <p:nvSpPr>
          <p:cNvPr id="36" name="object 36"/>
          <p:cNvSpPr txBox="1"/>
          <p:nvPr/>
        </p:nvSpPr>
        <p:spPr>
          <a:xfrm>
            <a:off x="3470909" y="5592571"/>
            <a:ext cx="1460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adea"/>
                <a:cs typeface="Caladea"/>
              </a:rPr>
              <a:t>1</a:t>
            </a:r>
            <a:endParaRPr sz="1600">
              <a:latin typeface="Caladea"/>
              <a:cs typeface="Caladea"/>
            </a:endParaRPr>
          </a:p>
        </p:txBody>
      </p:sp>
      <p:grpSp>
        <p:nvGrpSpPr>
          <p:cNvPr id="37" name="object 37"/>
          <p:cNvGrpSpPr/>
          <p:nvPr/>
        </p:nvGrpSpPr>
        <p:grpSpPr>
          <a:xfrm>
            <a:off x="5100828" y="5177028"/>
            <a:ext cx="542925" cy="390525"/>
            <a:chOff x="5100828" y="5177028"/>
            <a:chExt cx="542925" cy="390525"/>
          </a:xfrm>
        </p:grpSpPr>
        <p:sp>
          <p:nvSpPr>
            <p:cNvPr id="38" name="object 38"/>
            <p:cNvSpPr/>
            <p:nvPr/>
          </p:nvSpPr>
          <p:spPr>
            <a:xfrm>
              <a:off x="5105400" y="5181600"/>
              <a:ext cx="533400" cy="381000"/>
            </a:xfrm>
            <a:custGeom>
              <a:avLst/>
              <a:gdLst/>
              <a:ahLst/>
              <a:cxnLst/>
              <a:rect l="l" t="t" r="r" b="b"/>
              <a:pathLst>
                <a:path w="533400" h="381000">
                  <a:moveTo>
                    <a:pt x="533400" y="0"/>
                  </a:moveTo>
                  <a:lnTo>
                    <a:pt x="0" y="0"/>
                  </a:lnTo>
                  <a:lnTo>
                    <a:pt x="0" y="381000"/>
                  </a:lnTo>
                  <a:lnTo>
                    <a:pt x="533400" y="381000"/>
                  </a:lnTo>
                  <a:lnTo>
                    <a:pt x="533400" y="0"/>
                  </a:lnTo>
                  <a:close/>
                </a:path>
              </a:pathLst>
            </a:custGeom>
            <a:solidFill>
              <a:srgbClr val="FFFFFF"/>
            </a:solidFill>
          </p:spPr>
          <p:txBody>
            <a:bodyPr wrap="square" lIns="0" tIns="0" rIns="0" bIns="0" rtlCol="0"/>
            <a:lstStyle/>
            <a:p>
              <a:endParaRPr/>
            </a:p>
          </p:txBody>
        </p:sp>
        <p:sp>
          <p:nvSpPr>
            <p:cNvPr id="39" name="object 39"/>
            <p:cNvSpPr/>
            <p:nvPr/>
          </p:nvSpPr>
          <p:spPr>
            <a:xfrm>
              <a:off x="5105400" y="5181600"/>
              <a:ext cx="533400" cy="381000"/>
            </a:xfrm>
            <a:custGeom>
              <a:avLst/>
              <a:gdLst/>
              <a:ahLst/>
              <a:cxnLst/>
              <a:rect l="l" t="t" r="r" b="b"/>
              <a:pathLst>
                <a:path w="533400" h="381000">
                  <a:moveTo>
                    <a:pt x="0" y="381000"/>
                  </a:moveTo>
                  <a:lnTo>
                    <a:pt x="533400" y="381000"/>
                  </a:lnTo>
                  <a:lnTo>
                    <a:pt x="533400" y="0"/>
                  </a:lnTo>
                  <a:lnTo>
                    <a:pt x="0" y="0"/>
                  </a:lnTo>
                  <a:lnTo>
                    <a:pt x="0" y="381000"/>
                  </a:lnTo>
                  <a:close/>
                </a:path>
              </a:pathLst>
            </a:custGeom>
            <a:ln w="9144">
              <a:solidFill>
                <a:srgbClr val="000000"/>
              </a:solidFill>
            </a:ln>
          </p:spPr>
          <p:txBody>
            <a:bodyPr wrap="square" lIns="0" tIns="0" rIns="0" bIns="0" rtlCol="0"/>
            <a:lstStyle/>
            <a:p>
              <a:endParaRPr/>
            </a:p>
          </p:txBody>
        </p:sp>
        <p:sp>
          <p:nvSpPr>
            <p:cNvPr id="40" name="object 40"/>
            <p:cNvSpPr/>
            <p:nvPr/>
          </p:nvSpPr>
          <p:spPr>
            <a:xfrm>
              <a:off x="5253228" y="5253228"/>
              <a:ext cx="237744" cy="237744"/>
            </a:xfrm>
            <a:prstGeom prst="rect">
              <a:avLst/>
            </a:prstGeom>
            <a:blipFill>
              <a:blip r:embed="rId3" cstate="print"/>
              <a:stretch>
                <a:fillRect/>
              </a:stretch>
            </a:blipFill>
          </p:spPr>
          <p:txBody>
            <a:bodyPr wrap="square" lIns="0" tIns="0" rIns="0" bIns="0" rtlCol="0"/>
            <a:lstStyle/>
            <a:p>
              <a:endParaRPr/>
            </a:p>
          </p:txBody>
        </p:sp>
      </p:grpSp>
      <p:sp>
        <p:nvSpPr>
          <p:cNvPr id="41" name="object 41"/>
          <p:cNvSpPr txBox="1"/>
          <p:nvPr/>
        </p:nvSpPr>
        <p:spPr>
          <a:xfrm>
            <a:off x="5299964" y="5592571"/>
            <a:ext cx="1460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adea"/>
                <a:cs typeface="Caladea"/>
              </a:rPr>
              <a:t>1</a:t>
            </a:r>
            <a:endParaRPr sz="1600">
              <a:latin typeface="Caladea"/>
              <a:cs typeface="Caladea"/>
            </a:endParaRPr>
          </a:p>
        </p:txBody>
      </p:sp>
      <p:sp>
        <p:nvSpPr>
          <p:cNvPr id="42" name="object 42"/>
          <p:cNvSpPr txBox="1"/>
          <p:nvPr/>
        </p:nvSpPr>
        <p:spPr>
          <a:xfrm>
            <a:off x="7014209" y="5207965"/>
            <a:ext cx="429259"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A40020"/>
                </a:solidFill>
                <a:latin typeface="Caladea"/>
                <a:cs typeface="Caladea"/>
              </a:rPr>
              <a:t>=</a:t>
            </a:r>
            <a:r>
              <a:rPr sz="2400" spc="-100" dirty="0">
                <a:solidFill>
                  <a:srgbClr val="A40020"/>
                </a:solidFill>
                <a:latin typeface="Caladea"/>
                <a:cs typeface="Caladea"/>
              </a:rPr>
              <a:t> </a:t>
            </a:r>
            <a:r>
              <a:rPr sz="2400" dirty="0">
                <a:solidFill>
                  <a:srgbClr val="A40020"/>
                </a:solidFill>
                <a:latin typeface="Caladea"/>
                <a:cs typeface="Caladea"/>
              </a:rPr>
              <a:t>4</a:t>
            </a:r>
            <a:endParaRPr sz="2400">
              <a:latin typeface="Caladea"/>
              <a:cs typeface="Caladea"/>
            </a:endParaRPr>
          </a:p>
        </p:txBody>
      </p:sp>
      <p:sp>
        <p:nvSpPr>
          <p:cNvPr id="44" name="object 44"/>
          <p:cNvSpPr txBox="1"/>
          <p:nvPr/>
        </p:nvSpPr>
        <p:spPr>
          <a:xfrm>
            <a:off x="459740" y="1319225"/>
            <a:ext cx="5864860" cy="3624710"/>
          </a:xfrm>
          <a:prstGeom prst="rect">
            <a:avLst/>
          </a:prstGeom>
        </p:spPr>
        <p:txBody>
          <a:bodyPr vert="horz" wrap="square" lIns="0" tIns="13335" rIns="0" bIns="0" rtlCol="0">
            <a:spAutoFit/>
          </a:bodyPr>
          <a:lstStyle/>
          <a:p>
            <a:pPr marL="355600" marR="826135" indent="-342900">
              <a:lnSpc>
                <a:spcPct val="100000"/>
              </a:lnSpc>
              <a:spcBef>
                <a:spcPts val="105"/>
              </a:spcBef>
              <a:buFont typeface="Wingdings"/>
              <a:buChar char=""/>
              <a:tabLst>
                <a:tab pos="355600" algn="l"/>
              </a:tabLst>
            </a:pPr>
            <a:r>
              <a:rPr sz="2600" spc="-5" dirty="0">
                <a:latin typeface="Caladea"/>
                <a:cs typeface="Caladea"/>
              </a:rPr>
              <a:t>Character </a:t>
            </a:r>
            <a:r>
              <a:rPr sz="2600" dirty="0">
                <a:latin typeface="Caladea"/>
                <a:cs typeface="Caladea"/>
              </a:rPr>
              <a:t>codes </a:t>
            </a:r>
            <a:r>
              <a:rPr sz="2600" spc="-10" dirty="0">
                <a:latin typeface="Caladea"/>
                <a:cs typeface="Caladea"/>
              </a:rPr>
              <a:t>translate </a:t>
            </a:r>
            <a:r>
              <a:rPr sz="2600" dirty="0">
                <a:latin typeface="Caladea"/>
                <a:cs typeface="Caladea"/>
              </a:rPr>
              <a:t>numerical data </a:t>
            </a:r>
            <a:r>
              <a:rPr sz="2600" spc="-5" dirty="0">
                <a:latin typeface="Caladea"/>
                <a:cs typeface="Caladea"/>
              </a:rPr>
              <a:t>into  characters readable </a:t>
            </a:r>
            <a:r>
              <a:rPr sz="2600" spc="-20" dirty="0">
                <a:latin typeface="Caladea"/>
                <a:cs typeface="Caladea"/>
              </a:rPr>
              <a:t>by</a:t>
            </a:r>
            <a:r>
              <a:rPr sz="2600" spc="-45" dirty="0">
                <a:latin typeface="Caladea"/>
                <a:cs typeface="Caladea"/>
              </a:rPr>
              <a:t> </a:t>
            </a:r>
            <a:r>
              <a:rPr sz="2600" dirty="0">
                <a:latin typeface="Caladea"/>
                <a:cs typeface="Caladea"/>
              </a:rPr>
              <a:t>humans</a:t>
            </a:r>
          </a:p>
          <a:p>
            <a:pPr marL="756285" marR="5080" lvl="1" indent="-287020">
              <a:lnSpc>
                <a:spcPct val="100000"/>
              </a:lnSpc>
              <a:spcBef>
                <a:spcPts val="535"/>
              </a:spcBef>
              <a:buFont typeface="Caladea"/>
              <a:buChar char="–"/>
              <a:tabLst>
                <a:tab pos="756285" algn="l"/>
                <a:tab pos="756920" algn="l"/>
              </a:tabLst>
            </a:pPr>
            <a:r>
              <a:rPr sz="2000" b="1" spc="-5" dirty="0">
                <a:latin typeface="Caladea"/>
                <a:cs typeface="Caladea"/>
              </a:rPr>
              <a:t>American </a:t>
            </a:r>
            <a:r>
              <a:rPr sz="2000" b="1" spc="-15" dirty="0">
                <a:latin typeface="Caladea"/>
                <a:cs typeface="Caladea"/>
              </a:rPr>
              <a:t>Standard </a:t>
            </a:r>
            <a:r>
              <a:rPr sz="2000" b="1" spc="-10" dirty="0">
                <a:latin typeface="Caladea"/>
                <a:cs typeface="Caladea"/>
              </a:rPr>
              <a:t>Code </a:t>
            </a:r>
            <a:r>
              <a:rPr sz="2000" b="1" spc="-5" dirty="0">
                <a:latin typeface="Caladea"/>
                <a:cs typeface="Caladea"/>
              </a:rPr>
              <a:t>for </a:t>
            </a:r>
            <a:r>
              <a:rPr sz="2000" b="1" spc="-10" dirty="0">
                <a:latin typeface="Caladea"/>
                <a:cs typeface="Caladea"/>
              </a:rPr>
              <a:t>Information </a:t>
            </a:r>
            <a:r>
              <a:rPr sz="2000" b="1" spc="-15" dirty="0">
                <a:latin typeface="Caladea"/>
                <a:cs typeface="Caladea"/>
              </a:rPr>
              <a:t>Interchange</a:t>
            </a:r>
            <a:endParaRPr lang="en-US" sz="2000" b="1" spc="-15" dirty="0">
              <a:latin typeface="Caladea"/>
              <a:cs typeface="Caladea"/>
            </a:endParaRPr>
          </a:p>
          <a:p>
            <a:pPr marL="756285" marR="5080" lvl="1" indent="-287020">
              <a:lnSpc>
                <a:spcPct val="100000"/>
              </a:lnSpc>
              <a:spcBef>
                <a:spcPts val="535"/>
              </a:spcBef>
              <a:buFont typeface="Caladea"/>
              <a:buChar char="–"/>
              <a:tabLst>
                <a:tab pos="756285" algn="l"/>
                <a:tab pos="756920" algn="l"/>
              </a:tabLst>
            </a:pPr>
            <a:r>
              <a:rPr lang="en-US" sz="2000" b="0" i="0" dirty="0">
                <a:solidFill>
                  <a:srgbClr val="273239"/>
                </a:solidFill>
                <a:effectLst/>
                <a:latin typeface="urw-din"/>
              </a:rPr>
              <a:t>The most widespread coding scheme used. </a:t>
            </a:r>
          </a:p>
          <a:p>
            <a:pPr marL="756285" marR="5080" lvl="1" indent="-287020">
              <a:lnSpc>
                <a:spcPct val="100000"/>
              </a:lnSpc>
              <a:spcBef>
                <a:spcPts val="535"/>
              </a:spcBef>
              <a:buFont typeface="Caladea"/>
              <a:buChar char="–"/>
              <a:tabLst>
                <a:tab pos="756285" algn="l"/>
                <a:tab pos="756920" algn="l"/>
              </a:tabLst>
            </a:pPr>
            <a:r>
              <a:rPr lang="en-US" sz="2000" b="0" i="0" dirty="0">
                <a:solidFill>
                  <a:srgbClr val="273239"/>
                </a:solidFill>
                <a:effectLst/>
                <a:latin typeface="urw-din"/>
              </a:rPr>
              <a:t>Developed by the American National Standards Institute</a:t>
            </a:r>
          </a:p>
          <a:p>
            <a:pPr marL="756285" marR="5080" lvl="1" indent="-287020">
              <a:lnSpc>
                <a:spcPct val="100000"/>
              </a:lnSpc>
              <a:spcBef>
                <a:spcPts val="535"/>
              </a:spcBef>
              <a:buFont typeface="Caladea"/>
              <a:buChar char="–"/>
              <a:tabLst>
                <a:tab pos="756285" algn="l"/>
                <a:tab pos="756920" algn="l"/>
              </a:tabLst>
            </a:pPr>
            <a:r>
              <a:rPr lang="en-US" sz="2000" b="0" i="0" dirty="0">
                <a:solidFill>
                  <a:srgbClr val="273239"/>
                </a:solidFill>
                <a:effectLst/>
                <a:latin typeface="urw-din"/>
              </a:rPr>
              <a:t>It has definitions for 128 characters, each character is represented by 7 bits.</a:t>
            </a:r>
            <a:endParaRPr sz="2000" dirty="0">
              <a:latin typeface="Caladea"/>
              <a:cs typeface="Caladea"/>
            </a:endParaRPr>
          </a:p>
        </p:txBody>
      </p:sp>
      <p:sp>
        <p:nvSpPr>
          <p:cNvPr id="77" name="object 77"/>
          <p:cNvSpPr txBox="1"/>
          <p:nvPr/>
        </p:nvSpPr>
        <p:spPr>
          <a:xfrm>
            <a:off x="612140" y="5207000"/>
            <a:ext cx="1196340" cy="44307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A40020"/>
                </a:solidFill>
                <a:latin typeface="Caladea"/>
                <a:cs typeface="Caladea"/>
              </a:rPr>
              <a:t>ASCII</a:t>
            </a:r>
            <a:endParaRPr sz="2800" dirty="0">
              <a:latin typeface="Caladea"/>
              <a:cs typeface="Caladea"/>
            </a:endParaRPr>
          </a:p>
        </p:txBody>
      </p:sp>
      <p:sp>
        <p:nvSpPr>
          <p:cNvPr id="78" name="object 78"/>
          <p:cNvSpPr txBox="1">
            <a:spLocks noGrp="1"/>
          </p:cNvSpPr>
          <p:nvPr>
            <p:ph type="title"/>
          </p:nvPr>
        </p:nvSpPr>
        <p:spPr>
          <a:xfrm>
            <a:off x="378053" y="297306"/>
            <a:ext cx="8387715" cy="543560"/>
          </a:xfrm>
          <a:prstGeom prst="rect">
            <a:avLst/>
          </a:prstGeom>
        </p:spPr>
        <p:txBody>
          <a:bodyPr vert="horz" wrap="square" lIns="0" tIns="12065" rIns="0" bIns="0" rtlCol="0">
            <a:spAutoFit/>
          </a:bodyPr>
          <a:lstStyle/>
          <a:p>
            <a:pPr marL="12700">
              <a:lnSpc>
                <a:spcPct val="100000"/>
              </a:lnSpc>
              <a:spcBef>
                <a:spcPts val="95"/>
              </a:spcBef>
            </a:pPr>
            <a:r>
              <a:rPr sz="3400" spc="-5" dirty="0"/>
              <a:t>Representing </a:t>
            </a:r>
            <a:r>
              <a:rPr sz="3400" spc="-10" dirty="0"/>
              <a:t>Characters: Character</a:t>
            </a:r>
            <a:r>
              <a:rPr sz="3400" spc="120" dirty="0"/>
              <a:t> </a:t>
            </a:r>
            <a:r>
              <a:rPr sz="3400" spc="-10" dirty="0"/>
              <a:t>Codes</a:t>
            </a:r>
            <a:endParaRPr sz="3400"/>
          </a:p>
        </p:txBody>
      </p:sp>
      <p:graphicFrame>
        <p:nvGraphicFramePr>
          <p:cNvPr id="45" name="Table 44">
            <a:extLst>
              <a:ext uri="{FF2B5EF4-FFF2-40B4-BE49-F238E27FC236}">
                <a16:creationId xmlns:a16="http://schemas.microsoft.com/office/drawing/2014/main" id="{5B2388C5-517C-4E1A-A49E-2AA825624FB7}"/>
              </a:ext>
            </a:extLst>
          </p:cNvPr>
          <p:cNvGraphicFramePr>
            <a:graphicFrameLocks noGrp="1"/>
          </p:cNvGraphicFramePr>
          <p:nvPr>
            <p:extLst>
              <p:ext uri="{D42A27DB-BD31-4B8C-83A1-F6EECF244321}">
                <p14:modId xmlns:p14="http://schemas.microsoft.com/office/powerpoint/2010/main" val="2559351297"/>
              </p:ext>
            </p:extLst>
          </p:nvPr>
        </p:nvGraphicFramePr>
        <p:xfrm>
          <a:off x="6100572" y="1626451"/>
          <a:ext cx="2891028" cy="2080260"/>
        </p:xfrm>
        <a:graphic>
          <a:graphicData uri="http://schemas.openxmlformats.org/drawingml/2006/table">
            <a:tbl>
              <a:tblPr/>
              <a:tblGrid>
                <a:gridCol w="1140514">
                  <a:extLst>
                    <a:ext uri="{9D8B030D-6E8A-4147-A177-3AD203B41FA5}">
                      <a16:colId xmlns:a16="http://schemas.microsoft.com/office/drawing/2014/main" val="498217739"/>
                    </a:ext>
                  </a:extLst>
                </a:gridCol>
                <a:gridCol w="1001883">
                  <a:extLst>
                    <a:ext uri="{9D8B030D-6E8A-4147-A177-3AD203B41FA5}">
                      <a16:colId xmlns:a16="http://schemas.microsoft.com/office/drawing/2014/main" val="2490591144"/>
                    </a:ext>
                  </a:extLst>
                </a:gridCol>
                <a:gridCol w="748631">
                  <a:extLst>
                    <a:ext uri="{9D8B030D-6E8A-4147-A177-3AD203B41FA5}">
                      <a16:colId xmlns:a16="http://schemas.microsoft.com/office/drawing/2014/main" val="850454773"/>
                    </a:ext>
                  </a:extLst>
                </a:gridCol>
              </a:tblGrid>
              <a:tr h="0">
                <a:tc>
                  <a:txBody>
                    <a:bodyPr/>
                    <a:lstStyle/>
                    <a:p>
                      <a:pPr algn="l" fontAlgn="base"/>
                      <a:r>
                        <a:rPr lang="en-US" sz="1250" b="0" dirty="0">
                          <a:effectLst/>
                        </a:rPr>
                        <a:t>Character </a:t>
                      </a:r>
                    </a:p>
                  </a:txBody>
                  <a:tcPr marL="95250" marR="95250" marT="133350" marB="133350" anchor="ctr">
                    <a:lnL>
                      <a:noFill/>
                    </a:lnL>
                    <a:lnR>
                      <a:noFill/>
                    </a:lnR>
                    <a:lnT>
                      <a:noFill/>
                    </a:lnT>
                    <a:lnB>
                      <a:noFill/>
                    </a:lnB>
                    <a:solidFill>
                      <a:srgbClr val="FFFFFF"/>
                    </a:solidFill>
                  </a:tcPr>
                </a:tc>
                <a:tc>
                  <a:txBody>
                    <a:bodyPr/>
                    <a:lstStyle/>
                    <a:p>
                      <a:pPr algn="l" fontAlgn="base"/>
                      <a:r>
                        <a:rPr lang="en-US" sz="1250" b="0" dirty="0">
                          <a:effectLst/>
                        </a:rPr>
                        <a:t>Decimal </a:t>
                      </a:r>
                    </a:p>
                  </a:txBody>
                  <a:tcPr marL="95250" marR="95250" marT="133350" marB="133350" anchor="ctr">
                    <a:lnL>
                      <a:noFill/>
                    </a:lnL>
                    <a:lnR>
                      <a:noFill/>
                    </a:lnR>
                    <a:lnT>
                      <a:noFill/>
                    </a:lnT>
                    <a:lnB>
                      <a:noFill/>
                    </a:lnB>
                    <a:solidFill>
                      <a:srgbClr val="FFFFFF"/>
                    </a:solidFill>
                  </a:tcPr>
                </a:tc>
                <a:tc>
                  <a:txBody>
                    <a:bodyPr/>
                    <a:lstStyle/>
                    <a:p>
                      <a:pPr algn="l" fontAlgn="base"/>
                      <a:r>
                        <a:rPr lang="en-US" sz="1250" b="0" dirty="0">
                          <a:effectLst/>
                        </a:rPr>
                        <a:t>Hexa-D.</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2025976461"/>
                  </a:ext>
                </a:extLst>
              </a:tr>
              <a:tr h="0">
                <a:tc>
                  <a:txBody>
                    <a:bodyPr/>
                    <a:lstStyle/>
                    <a:p>
                      <a:pPr algn="l" fontAlgn="base"/>
                      <a:r>
                        <a:rPr lang="en-US" sz="1800" b="0">
                          <a:effectLst/>
                        </a:rPr>
                        <a:t>0-9</a:t>
                      </a:r>
                    </a:p>
                  </a:txBody>
                  <a:tcPr marL="95250" marR="95250" marT="133350" marB="133350" anchor="ctr">
                    <a:lnL>
                      <a:noFill/>
                    </a:lnL>
                    <a:lnR>
                      <a:noFill/>
                    </a:lnR>
                    <a:lnT>
                      <a:noFill/>
                    </a:lnT>
                    <a:lnB>
                      <a:noFill/>
                    </a:lnB>
                    <a:solidFill>
                      <a:srgbClr val="FFFFFF"/>
                    </a:solidFill>
                  </a:tcPr>
                </a:tc>
                <a:tc>
                  <a:txBody>
                    <a:bodyPr/>
                    <a:lstStyle/>
                    <a:p>
                      <a:pPr algn="l" fontAlgn="base"/>
                      <a:r>
                        <a:rPr lang="en-US" sz="1800" b="0" dirty="0">
                          <a:effectLst/>
                        </a:rPr>
                        <a:t>48-57</a:t>
                      </a:r>
                    </a:p>
                  </a:txBody>
                  <a:tcPr marL="95250" marR="95250" marT="133350" marB="133350" anchor="ctr">
                    <a:lnL>
                      <a:noFill/>
                    </a:lnL>
                    <a:lnR>
                      <a:noFill/>
                    </a:lnR>
                    <a:lnT>
                      <a:noFill/>
                    </a:lnT>
                    <a:lnB>
                      <a:noFill/>
                    </a:lnB>
                    <a:solidFill>
                      <a:srgbClr val="FFFFFF"/>
                    </a:solidFill>
                  </a:tcPr>
                </a:tc>
                <a:tc>
                  <a:txBody>
                    <a:bodyPr/>
                    <a:lstStyle/>
                    <a:p>
                      <a:pPr algn="l" fontAlgn="base"/>
                      <a:r>
                        <a:rPr lang="en-US" sz="1800" b="0" dirty="0">
                          <a:effectLst/>
                        </a:rPr>
                        <a:t>30-39</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3927250475"/>
                  </a:ext>
                </a:extLst>
              </a:tr>
              <a:tr h="0">
                <a:tc>
                  <a:txBody>
                    <a:bodyPr/>
                    <a:lstStyle/>
                    <a:p>
                      <a:pPr algn="l" fontAlgn="base"/>
                      <a:r>
                        <a:rPr lang="en-US" sz="1800" b="0">
                          <a:effectLst/>
                        </a:rPr>
                        <a:t>A-Z</a:t>
                      </a:r>
                    </a:p>
                  </a:txBody>
                  <a:tcPr marL="95250" marR="95250" marT="133350" marB="133350" anchor="ctr">
                    <a:lnL>
                      <a:noFill/>
                    </a:lnL>
                    <a:lnR>
                      <a:noFill/>
                    </a:lnR>
                    <a:lnT>
                      <a:noFill/>
                    </a:lnT>
                    <a:lnB>
                      <a:noFill/>
                    </a:lnB>
                    <a:solidFill>
                      <a:srgbClr val="FFFFFF"/>
                    </a:solidFill>
                  </a:tcPr>
                </a:tc>
                <a:tc>
                  <a:txBody>
                    <a:bodyPr/>
                    <a:lstStyle/>
                    <a:p>
                      <a:pPr algn="l" fontAlgn="base"/>
                      <a:r>
                        <a:rPr lang="en-US" sz="1800" b="0" dirty="0">
                          <a:effectLst/>
                        </a:rPr>
                        <a:t>65-90</a:t>
                      </a:r>
                    </a:p>
                  </a:txBody>
                  <a:tcPr marL="95250" marR="95250" marT="133350" marB="133350" anchor="ctr">
                    <a:lnL>
                      <a:noFill/>
                    </a:lnL>
                    <a:lnR>
                      <a:noFill/>
                    </a:lnR>
                    <a:lnT>
                      <a:noFill/>
                    </a:lnT>
                    <a:lnB>
                      <a:noFill/>
                    </a:lnB>
                    <a:solidFill>
                      <a:srgbClr val="FFFFFF"/>
                    </a:solidFill>
                  </a:tcPr>
                </a:tc>
                <a:tc>
                  <a:txBody>
                    <a:bodyPr/>
                    <a:lstStyle/>
                    <a:p>
                      <a:pPr algn="l" fontAlgn="base"/>
                      <a:r>
                        <a:rPr lang="en-US" sz="1800" b="0" dirty="0">
                          <a:effectLst/>
                        </a:rPr>
                        <a:t>41-</a:t>
                      </a:r>
                      <a:r>
                        <a:rPr lang="en-US" sz="1800" b="0" dirty="0" err="1">
                          <a:effectLst/>
                        </a:rPr>
                        <a:t>5A</a:t>
                      </a:r>
                      <a:endParaRPr lang="en-US" sz="1800" b="0" dirty="0">
                        <a:effectLst/>
                      </a:endParaRP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3510392074"/>
                  </a:ext>
                </a:extLst>
              </a:tr>
              <a:tr h="0">
                <a:tc>
                  <a:txBody>
                    <a:bodyPr/>
                    <a:lstStyle/>
                    <a:p>
                      <a:pPr algn="l" fontAlgn="base"/>
                      <a:r>
                        <a:rPr lang="en-US" sz="1800" b="0">
                          <a:effectLst/>
                        </a:rPr>
                        <a:t>a-z</a:t>
                      </a:r>
                    </a:p>
                  </a:txBody>
                  <a:tcPr marL="95250" marR="95250" marT="133350" marB="133350" anchor="ctr">
                    <a:lnL>
                      <a:noFill/>
                    </a:lnL>
                    <a:lnR>
                      <a:noFill/>
                    </a:lnR>
                    <a:lnT>
                      <a:noFill/>
                    </a:lnT>
                    <a:lnB>
                      <a:noFill/>
                    </a:lnB>
                    <a:solidFill>
                      <a:srgbClr val="FFFFFF"/>
                    </a:solidFill>
                  </a:tcPr>
                </a:tc>
                <a:tc>
                  <a:txBody>
                    <a:bodyPr/>
                    <a:lstStyle/>
                    <a:p>
                      <a:pPr algn="l" fontAlgn="base"/>
                      <a:r>
                        <a:rPr lang="en-US" sz="1800" b="0" dirty="0">
                          <a:effectLst/>
                        </a:rPr>
                        <a:t>97-122</a:t>
                      </a:r>
                    </a:p>
                  </a:txBody>
                  <a:tcPr marL="95250" marR="95250" marT="133350" marB="133350" anchor="ctr">
                    <a:lnL>
                      <a:noFill/>
                    </a:lnL>
                    <a:lnR>
                      <a:noFill/>
                    </a:lnR>
                    <a:lnT>
                      <a:noFill/>
                    </a:lnT>
                    <a:lnB>
                      <a:noFill/>
                    </a:lnB>
                    <a:solidFill>
                      <a:srgbClr val="FFFFFF"/>
                    </a:solidFill>
                  </a:tcPr>
                </a:tc>
                <a:tc>
                  <a:txBody>
                    <a:bodyPr/>
                    <a:lstStyle/>
                    <a:p>
                      <a:pPr algn="l" fontAlgn="base"/>
                      <a:r>
                        <a:rPr lang="en-US" sz="1800" b="0" dirty="0">
                          <a:effectLst/>
                        </a:rPr>
                        <a:t>61-</a:t>
                      </a:r>
                      <a:r>
                        <a:rPr lang="en-US" sz="1800" b="0" dirty="0" err="1">
                          <a:effectLst/>
                        </a:rPr>
                        <a:t>7A</a:t>
                      </a:r>
                      <a:endParaRPr lang="en-US" sz="1800" b="0" dirty="0">
                        <a:effectLst/>
                      </a:endParaRP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3914178618"/>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2550-0B08-44AA-B652-7582110F8170}"/>
              </a:ext>
            </a:extLst>
          </p:cNvPr>
          <p:cNvSpPr>
            <a:spLocks noGrp="1"/>
          </p:cNvSpPr>
          <p:nvPr>
            <p:ph type="title"/>
          </p:nvPr>
        </p:nvSpPr>
        <p:spPr>
          <a:xfrm>
            <a:off x="2286000" y="292734"/>
            <a:ext cx="5562600" cy="1383666"/>
          </a:xfrm>
        </p:spPr>
        <p:txBody>
          <a:bodyPr/>
          <a:lstStyle/>
          <a:p>
            <a:r>
              <a:rPr lang="en-US" dirty="0"/>
              <a:t>ASCII Coding Example</a:t>
            </a:r>
          </a:p>
        </p:txBody>
      </p:sp>
      <p:pic>
        <p:nvPicPr>
          <p:cNvPr id="4" name="Picture 3">
            <a:extLst>
              <a:ext uri="{FF2B5EF4-FFF2-40B4-BE49-F238E27FC236}">
                <a16:creationId xmlns:a16="http://schemas.microsoft.com/office/drawing/2014/main" id="{1914A278-EA98-40EB-B05A-95F027B031E4}"/>
              </a:ext>
            </a:extLst>
          </p:cNvPr>
          <p:cNvPicPr>
            <a:picLocks noChangeAspect="1"/>
          </p:cNvPicPr>
          <p:nvPr/>
        </p:nvPicPr>
        <p:blipFill>
          <a:blip r:embed="rId2"/>
          <a:stretch>
            <a:fillRect/>
          </a:stretch>
        </p:blipFill>
        <p:spPr>
          <a:xfrm>
            <a:off x="612141" y="1462557"/>
            <a:ext cx="8227060" cy="3286816"/>
          </a:xfrm>
          <a:prstGeom prst="rect">
            <a:avLst/>
          </a:prstGeom>
        </p:spPr>
      </p:pic>
    </p:spTree>
    <p:extLst>
      <p:ext uri="{BB962C8B-B14F-4D97-AF65-F5344CB8AC3E}">
        <p14:creationId xmlns:p14="http://schemas.microsoft.com/office/powerpoint/2010/main" val="155981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7082" y="483234"/>
            <a:ext cx="7462520" cy="696595"/>
          </a:xfrm>
          <a:prstGeom prst="rect">
            <a:avLst/>
          </a:prstGeom>
        </p:spPr>
        <p:txBody>
          <a:bodyPr vert="horz" wrap="square" lIns="0" tIns="13335" rIns="0" bIns="0" rtlCol="0">
            <a:spAutoFit/>
          </a:bodyPr>
          <a:lstStyle/>
          <a:p>
            <a:pPr marL="12700">
              <a:lnSpc>
                <a:spcPct val="100000"/>
              </a:lnSpc>
              <a:spcBef>
                <a:spcPts val="105"/>
              </a:spcBef>
            </a:pPr>
            <a:r>
              <a:rPr lang="en-US" spc="-5" dirty="0"/>
              <a:t>Components of a computer</a:t>
            </a:r>
            <a:endParaRPr dirty="0"/>
          </a:p>
        </p:txBody>
      </p:sp>
      <p:sp>
        <p:nvSpPr>
          <p:cNvPr id="4" name="object 4"/>
          <p:cNvSpPr txBox="1"/>
          <p:nvPr/>
        </p:nvSpPr>
        <p:spPr>
          <a:xfrm>
            <a:off x="535940" y="1545463"/>
            <a:ext cx="8074025" cy="1485663"/>
          </a:xfrm>
          <a:prstGeom prst="rect">
            <a:avLst/>
          </a:prstGeom>
        </p:spPr>
        <p:txBody>
          <a:bodyPr vert="horz" wrap="square" lIns="0" tIns="13335" rIns="0" bIns="0" rtlCol="0">
            <a:spAutoFit/>
          </a:bodyPr>
          <a:lstStyle/>
          <a:p>
            <a:pPr marL="469265" lvl="1" algn="just">
              <a:lnSpc>
                <a:spcPct val="100000"/>
              </a:lnSpc>
              <a:spcBef>
                <a:spcPts val="660"/>
              </a:spcBef>
              <a:tabLst>
                <a:tab pos="756920" algn="l"/>
              </a:tabLst>
            </a:pPr>
            <a:r>
              <a:rPr sz="2800" spc="-5" dirty="0">
                <a:latin typeface="Caladea"/>
                <a:cs typeface="Caladea"/>
              </a:rPr>
              <a:t>Software</a:t>
            </a:r>
            <a:endParaRPr lang="en-US" sz="2800" spc="-5" dirty="0">
              <a:latin typeface="Caladea"/>
              <a:cs typeface="Caladea"/>
            </a:endParaRPr>
          </a:p>
          <a:p>
            <a:pPr marL="469265" lvl="1" algn="just">
              <a:lnSpc>
                <a:spcPct val="100000"/>
              </a:lnSpc>
              <a:spcBef>
                <a:spcPts val="660"/>
              </a:spcBef>
              <a:tabLst>
                <a:tab pos="756920" algn="l"/>
              </a:tabLst>
            </a:pPr>
            <a:r>
              <a:rPr lang="en-US" sz="2800" spc="-5" dirty="0">
                <a:latin typeface="Caladea"/>
                <a:cs typeface="Caladea"/>
              </a:rPr>
              <a:t>	System Software</a:t>
            </a:r>
          </a:p>
          <a:p>
            <a:pPr marL="469265" lvl="1" algn="just">
              <a:lnSpc>
                <a:spcPct val="100000"/>
              </a:lnSpc>
              <a:spcBef>
                <a:spcPts val="660"/>
              </a:spcBef>
              <a:tabLst>
                <a:tab pos="756920" algn="l"/>
              </a:tabLst>
            </a:pPr>
            <a:r>
              <a:rPr lang="en-US" sz="2800" spc="-5" dirty="0">
                <a:latin typeface="Caladea"/>
                <a:cs typeface="Caladea"/>
              </a:rPr>
              <a:t>	Application Software</a:t>
            </a:r>
            <a:endParaRPr sz="2800" dirty="0">
              <a:latin typeface="Caladea"/>
              <a:cs typeface="Caladea"/>
            </a:endParaRPr>
          </a:p>
        </p:txBody>
      </p:sp>
      <p:sp>
        <p:nvSpPr>
          <p:cNvPr id="5" name="object 5"/>
          <p:cNvSpPr txBox="1"/>
          <p:nvPr/>
        </p:nvSpPr>
        <p:spPr>
          <a:xfrm>
            <a:off x="1066800" y="3202940"/>
            <a:ext cx="5486400" cy="2217915"/>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adea"/>
                <a:cs typeface="Caladea"/>
              </a:rPr>
              <a:t>Hardware</a:t>
            </a:r>
            <a:endParaRPr lang="en-US" sz="2800" spc="-10" dirty="0">
              <a:latin typeface="Caladea"/>
              <a:cs typeface="Caladea"/>
            </a:endParaRPr>
          </a:p>
          <a:p>
            <a:pPr marL="469900" lvl="1">
              <a:spcBef>
                <a:spcPts val="95"/>
              </a:spcBef>
            </a:pPr>
            <a:r>
              <a:rPr lang="en-US" sz="2800" spc="-10" dirty="0">
                <a:latin typeface="Caladea"/>
                <a:cs typeface="Caladea"/>
              </a:rPr>
              <a:t>I/O Devices	</a:t>
            </a:r>
          </a:p>
          <a:p>
            <a:pPr marL="469900" lvl="1">
              <a:spcBef>
                <a:spcPts val="95"/>
              </a:spcBef>
            </a:pPr>
            <a:r>
              <a:rPr lang="en-US" sz="2800" spc="-10" dirty="0">
                <a:latin typeface="Caladea"/>
                <a:cs typeface="Caladea"/>
              </a:rPr>
              <a:t>Central Processing Unit</a:t>
            </a:r>
          </a:p>
          <a:p>
            <a:pPr marL="469900" lvl="1">
              <a:spcBef>
                <a:spcPts val="95"/>
              </a:spcBef>
            </a:pPr>
            <a:r>
              <a:rPr lang="en-US" sz="2800" spc="-10" dirty="0">
                <a:latin typeface="Caladea"/>
                <a:cs typeface="Caladea"/>
              </a:rPr>
              <a:t>Memory</a:t>
            </a:r>
          </a:p>
          <a:p>
            <a:pPr marL="469900" lvl="1">
              <a:spcBef>
                <a:spcPts val="95"/>
              </a:spcBef>
            </a:pPr>
            <a:r>
              <a:rPr lang="en-US" sz="2800" spc="-10" dirty="0">
                <a:latin typeface="Caladea"/>
                <a:cs typeface="Caladea"/>
              </a:rPr>
              <a:t>Secondary Storage</a:t>
            </a:r>
            <a:endParaRPr lang="en-US" sz="2800" dirty="0">
              <a:latin typeface="Caladea"/>
              <a:cs typeface="Caladea"/>
            </a:endParaRPr>
          </a:p>
        </p:txBody>
      </p:sp>
    </p:spTree>
    <p:extLst>
      <p:ext uri="{BB962C8B-B14F-4D97-AF65-F5344CB8AC3E}">
        <p14:creationId xmlns:p14="http://schemas.microsoft.com/office/powerpoint/2010/main" val="3511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A5370B-4D9A-4984-8D6B-CEA6C17BBE46}"/>
              </a:ext>
            </a:extLst>
          </p:cNvPr>
          <p:cNvSpPr>
            <a:spLocks noGrp="1"/>
          </p:cNvSpPr>
          <p:nvPr>
            <p:ph type="body" idx="1"/>
          </p:nvPr>
        </p:nvSpPr>
        <p:spPr>
          <a:xfrm>
            <a:off x="612140" y="770215"/>
            <a:ext cx="8353425" cy="3877985"/>
          </a:xfrm>
        </p:spPr>
        <p:txBody>
          <a:bodyPr/>
          <a:lstStyle/>
          <a:p>
            <a:pPr algn="l"/>
            <a:r>
              <a:rPr lang="en-US" sz="3200" b="1" i="0" u="none" strike="noStrike" baseline="0" dirty="0">
                <a:latin typeface="VeljovicStd-Bold"/>
              </a:rPr>
              <a:t>Unicode</a:t>
            </a:r>
          </a:p>
          <a:p>
            <a:pPr algn="l"/>
            <a:r>
              <a:rPr lang="en-US" sz="2000" b="1" dirty="0">
                <a:latin typeface="VeljovicStd-Bold"/>
              </a:rPr>
              <a:t>D</a:t>
            </a:r>
            <a:r>
              <a:rPr lang="en-US" sz="2000" b="0" i="0" u="none" strike="noStrike" baseline="0" dirty="0">
                <a:latin typeface="VeljovicStd-Book"/>
              </a:rPr>
              <a:t>eveloped through the cooperation of several of the leading manufacturers of</a:t>
            </a:r>
          </a:p>
          <a:p>
            <a:pPr algn="l"/>
            <a:r>
              <a:rPr lang="en-US" sz="2000" b="0" i="0" u="none" strike="noStrike" baseline="0" dirty="0">
                <a:latin typeface="VeljovicStd-Book"/>
              </a:rPr>
              <a:t>hardware and software and has rapidly gained the support of the computing community.</a:t>
            </a:r>
          </a:p>
          <a:p>
            <a:pPr algn="l"/>
            <a:r>
              <a:rPr lang="en-US" sz="2000" b="0" i="0" u="none" strike="noStrike" baseline="0" dirty="0">
                <a:latin typeface="VeljovicStd-Book"/>
              </a:rPr>
              <a:t>This code uses a unique pattern of up to 21 bits to represent each symbol.</a:t>
            </a:r>
          </a:p>
          <a:p>
            <a:pPr algn="l"/>
            <a:r>
              <a:rPr lang="en-US" sz="2000" b="0" i="0" u="none" strike="noStrike" baseline="0" dirty="0">
                <a:latin typeface="VeljovicStd-Book"/>
              </a:rPr>
              <a:t>When the Unicode character set is combined with the </a:t>
            </a:r>
            <a:r>
              <a:rPr lang="en-US" sz="2000" b="1" i="0" u="none" strike="noStrike" baseline="0" dirty="0">
                <a:latin typeface="VeljovicStd-Bold"/>
              </a:rPr>
              <a:t>Unicode Transformation</a:t>
            </a:r>
          </a:p>
          <a:p>
            <a:pPr algn="l"/>
            <a:r>
              <a:rPr lang="en-US" sz="2000" b="1" i="0" u="none" strike="noStrike" baseline="0" dirty="0">
                <a:latin typeface="VeljovicStd-Bold"/>
              </a:rPr>
              <a:t>Format 8-bit (UTF-8) </a:t>
            </a:r>
            <a:r>
              <a:rPr lang="en-US" sz="2000" b="0" i="0" u="none" strike="noStrike" baseline="0" dirty="0">
                <a:latin typeface="VeljovicStd-Book"/>
              </a:rPr>
              <a:t>encoding standard, the original ASCII characters can still</a:t>
            </a:r>
          </a:p>
          <a:p>
            <a:pPr algn="l"/>
            <a:r>
              <a:rPr lang="en-US" sz="2000" b="0" i="0" u="none" strike="noStrike" baseline="0" dirty="0">
                <a:latin typeface="VeljovicStd-Book"/>
              </a:rPr>
              <a:t>be represented with 8 bits, while the thousands of additional characters from</a:t>
            </a:r>
          </a:p>
          <a:p>
            <a:pPr algn="l"/>
            <a:r>
              <a:rPr lang="en-US" sz="2000" b="0" i="0" u="none" strike="noStrike" baseline="0" dirty="0">
                <a:latin typeface="VeljovicStd-Book"/>
              </a:rPr>
              <a:t>such languages as Chinese, Japanese, and Hebrew can be represented by 16 bits.</a:t>
            </a:r>
          </a:p>
          <a:p>
            <a:pPr algn="l"/>
            <a:r>
              <a:rPr lang="en-US" sz="2000" b="0" i="0" u="none" strike="noStrike" baseline="0" dirty="0">
                <a:latin typeface="VeljovicStd-Book"/>
              </a:rPr>
              <a:t>Beyond the characters required for all of the world’s commonly used languages,</a:t>
            </a:r>
          </a:p>
          <a:p>
            <a:pPr algn="l"/>
            <a:r>
              <a:rPr lang="en-US" sz="2000" b="0" i="0" u="none" strike="noStrike" baseline="0" dirty="0">
                <a:latin typeface="VeljovicStd-Book"/>
              </a:rPr>
              <a:t>UTF-8 uses 24- or 32-bit patterns to represent more obscure Unicode symbols,</a:t>
            </a:r>
          </a:p>
          <a:p>
            <a:pPr algn="l"/>
            <a:r>
              <a:rPr lang="en-US" sz="2000" b="0" i="0" u="none" strike="noStrike" baseline="0" dirty="0">
                <a:latin typeface="VeljovicStd-Book"/>
              </a:rPr>
              <a:t>leaving ample room for future expansion.</a:t>
            </a:r>
            <a:endParaRPr lang="en-US" sz="2000" dirty="0"/>
          </a:p>
        </p:txBody>
      </p:sp>
    </p:spTree>
    <p:extLst>
      <p:ext uri="{BB962C8B-B14F-4D97-AF65-F5344CB8AC3E}">
        <p14:creationId xmlns:p14="http://schemas.microsoft.com/office/powerpoint/2010/main" val="1827546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8D0B-ABFF-4C54-9B3D-3D273F2C70A5}"/>
              </a:ext>
            </a:extLst>
          </p:cNvPr>
          <p:cNvSpPr>
            <a:spLocks noGrp="1"/>
          </p:cNvSpPr>
          <p:nvPr>
            <p:ph type="title"/>
          </p:nvPr>
        </p:nvSpPr>
        <p:spPr>
          <a:xfrm>
            <a:off x="612140" y="292734"/>
            <a:ext cx="8353424" cy="615553"/>
          </a:xfrm>
        </p:spPr>
        <p:txBody>
          <a:bodyPr/>
          <a:lstStyle/>
          <a:p>
            <a:r>
              <a:rPr lang="en-US" sz="4000" dirty="0"/>
              <a:t>Representation of images</a:t>
            </a:r>
          </a:p>
        </p:txBody>
      </p:sp>
      <p:sp>
        <p:nvSpPr>
          <p:cNvPr id="3" name="Text Placeholder 2">
            <a:extLst>
              <a:ext uri="{FF2B5EF4-FFF2-40B4-BE49-F238E27FC236}">
                <a16:creationId xmlns:a16="http://schemas.microsoft.com/office/drawing/2014/main" id="{1F1677B5-1717-4E2D-BC21-2B129E45DB2B}"/>
              </a:ext>
            </a:extLst>
          </p:cNvPr>
          <p:cNvSpPr>
            <a:spLocks noGrp="1"/>
          </p:cNvSpPr>
          <p:nvPr>
            <p:ph type="body" idx="1"/>
          </p:nvPr>
        </p:nvSpPr>
        <p:spPr>
          <a:xfrm>
            <a:off x="608826" y="924852"/>
            <a:ext cx="8353425" cy="4431983"/>
          </a:xfrm>
        </p:spPr>
        <p:txBody>
          <a:bodyPr/>
          <a:lstStyle/>
          <a:p>
            <a:pPr marL="285750" indent="-285750" algn="just">
              <a:buFont typeface="Arial" panose="020B0604020202020204" pitchFamily="34" charset="0"/>
              <a:buChar char="•"/>
            </a:pPr>
            <a:r>
              <a:rPr lang="en-US" sz="1800" b="0" i="0" u="none" strike="noStrike" baseline="0" dirty="0">
                <a:latin typeface="VeljovicStd-Book"/>
              </a:rPr>
              <a:t>A pixel is the smallest unit of a digital image or graphic that can be displayed and represented on a digital display device.</a:t>
            </a:r>
          </a:p>
          <a:p>
            <a:pPr marL="285750" indent="-285750" algn="just">
              <a:buFont typeface="Arial" panose="020B0604020202020204" pitchFamily="34" charset="0"/>
              <a:buChar char="•"/>
            </a:pPr>
            <a:r>
              <a:rPr lang="en-US" sz="1800" b="0" i="0" u="none" strike="noStrike" baseline="0" dirty="0">
                <a:latin typeface="VeljovicStd-Book"/>
              </a:rPr>
              <a:t>A pixel is the basic logical unit in digital graphics. Pixels are combined to form a complete image, video, text, or any visible thing on a computer display.</a:t>
            </a:r>
          </a:p>
          <a:p>
            <a:pPr marL="285750" indent="-285750" algn="just">
              <a:buFont typeface="Arial" panose="020B0604020202020204" pitchFamily="34" charset="0"/>
              <a:buChar char="•"/>
            </a:pPr>
            <a:r>
              <a:rPr lang="en-US" sz="1800" b="0" i="0" u="none" strike="noStrike" baseline="0" dirty="0">
                <a:latin typeface="VeljovicStd-Book"/>
              </a:rPr>
              <a:t>A pixel is also known as a picture element (pix = picture, </a:t>
            </a:r>
            <a:r>
              <a:rPr lang="en-US" sz="1800" b="0" i="0" u="none" strike="noStrike" baseline="0" dirty="0" err="1">
                <a:latin typeface="VeljovicStd-Book"/>
              </a:rPr>
              <a:t>el</a:t>
            </a:r>
            <a:r>
              <a:rPr lang="en-US" sz="1800" b="0" i="0" u="none" strike="noStrike" baseline="0" dirty="0">
                <a:latin typeface="VeljovicStd-Book"/>
              </a:rPr>
              <a:t> = element).</a:t>
            </a:r>
            <a:endParaRPr lang="en-US" sz="1800" dirty="0">
              <a:latin typeface="VeljovicStd-Book"/>
            </a:endParaRPr>
          </a:p>
          <a:p>
            <a:pPr marL="285750" indent="-285750" algn="just">
              <a:buFont typeface="Arial" panose="020B0604020202020204" pitchFamily="34" charset="0"/>
              <a:buChar char="•"/>
            </a:pPr>
            <a:r>
              <a:rPr lang="en-US" sz="1800" b="0" i="0" u="none" strike="noStrike" baseline="0" dirty="0">
                <a:latin typeface="VeljovicStd-Book"/>
              </a:rPr>
              <a:t>In the case of a simple black-and-white image, each pixel can be represented by single bit whose value depends on whether the corresponding pixel is black or White</a:t>
            </a:r>
          </a:p>
          <a:p>
            <a:pPr marL="285750" indent="-285750" algn="just">
              <a:buFont typeface="Arial" panose="020B0604020202020204" pitchFamily="34" charset="0"/>
              <a:buChar char="•"/>
            </a:pPr>
            <a:r>
              <a:rPr lang="en-US" sz="1800" b="0" i="0" u="none" strike="noStrike" baseline="0" dirty="0">
                <a:latin typeface="VeljovicStd-Book"/>
              </a:rPr>
              <a:t>For more elaborate black-and-white photographs, each pixel can be represented by a collection of bits (usually eight), which allows a variety of shades of grayness to be represented.</a:t>
            </a:r>
          </a:p>
          <a:p>
            <a:pPr marL="285750" indent="-285750" algn="just">
              <a:buFont typeface="Arial" panose="020B0604020202020204" pitchFamily="34" charset="0"/>
              <a:buChar char="•"/>
            </a:pPr>
            <a:r>
              <a:rPr lang="en-US" sz="1800" b="0" i="0" u="none" strike="noStrike" baseline="0" dirty="0">
                <a:latin typeface="VeljovicStd-Book"/>
              </a:rPr>
              <a:t>In the case of color images, </a:t>
            </a:r>
            <a:r>
              <a:rPr lang="en-US" sz="1800" b="0" i="0" u="none" strike="noStrike" baseline="0" dirty="0" err="1">
                <a:latin typeface="VeljovicStd-Book"/>
              </a:rPr>
              <a:t>RGB</a:t>
            </a:r>
            <a:r>
              <a:rPr lang="en-US" sz="1800" b="0" i="0" u="none" strike="noStrike" baseline="0" dirty="0">
                <a:latin typeface="VeljovicStd-Book"/>
              </a:rPr>
              <a:t> encoding scheme is used</a:t>
            </a:r>
          </a:p>
          <a:p>
            <a:pPr marL="285750" indent="-285750" algn="just">
              <a:buFont typeface="Arial" panose="020B0604020202020204" pitchFamily="34" charset="0"/>
              <a:buChar char="•"/>
            </a:pPr>
            <a:r>
              <a:rPr lang="en-US" sz="1800" dirty="0">
                <a:latin typeface="VeljovicStd-Book"/>
              </a:rPr>
              <a:t>E</a:t>
            </a:r>
            <a:r>
              <a:rPr lang="en-US" sz="1800" b="0" i="0" u="none" strike="noStrike" baseline="0" dirty="0">
                <a:latin typeface="VeljovicStd-Book"/>
              </a:rPr>
              <a:t>ach pixel is represented as three color components—a red component, a green component, and a blue component—corresponding to the three primary colors of light. One byte is normally used to represent the intensity of each color component. In turn, three bytes of storage are required to represent a single pixel in the original image</a:t>
            </a:r>
            <a:endParaRPr lang="en-US" dirty="0"/>
          </a:p>
        </p:txBody>
      </p:sp>
    </p:spTree>
    <p:extLst>
      <p:ext uri="{BB962C8B-B14F-4D97-AF65-F5344CB8AC3E}">
        <p14:creationId xmlns:p14="http://schemas.microsoft.com/office/powerpoint/2010/main" val="2440967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8D0B-ABFF-4C54-9B3D-3D273F2C70A5}"/>
              </a:ext>
            </a:extLst>
          </p:cNvPr>
          <p:cNvSpPr>
            <a:spLocks noGrp="1"/>
          </p:cNvSpPr>
          <p:nvPr>
            <p:ph type="title"/>
          </p:nvPr>
        </p:nvSpPr>
        <p:spPr>
          <a:xfrm>
            <a:off x="638176" y="292734"/>
            <a:ext cx="8353424" cy="615553"/>
          </a:xfrm>
        </p:spPr>
        <p:txBody>
          <a:bodyPr/>
          <a:lstStyle/>
          <a:p>
            <a:r>
              <a:rPr lang="en-US" sz="4000" dirty="0"/>
              <a:t>Representation of Sounds</a:t>
            </a:r>
          </a:p>
        </p:txBody>
      </p:sp>
      <p:sp>
        <p:nvSpPr>
          <p:cNvPr id="3" name="Text Placeholder 2">
            <a:extLst>
              <a:ext uri="{FF2B5EF4-FFF2-40B4-BE49-F238E27FC236}">
                <a16:creationId xmlns:a16="http://schemas.microsoft.com/office/drawing/2014/main" id="{1F1677B5-1717-4E2D-BC21-2B129E45DB2B}"/>
              </a:ext>
            </a:extLst>
          </p:cNvPr>
          <p:cNvSpPr>
            <a:spLocks noGrp="1"/>
          </p:cNvSpPr>
          <p:nvPr>
            <p:ph type="body" idx="1"/>
          </p:nvPr>
        </p:nvSpPr>
        <p:spPr>
          <a:xfrm>
            <a:off x="612140" y="1462557"/>
            <a:ext cx="8353425" cy="2769989"/>
          </a:xfrm>
        </p:spPr>
        <p:txBody>
          <a:bodyPr/>
          <a:lstStyle/>
          <a:p>
            <a:pPr algn="l"/>
            <a:r>
              <a:rPr lang="en-US" sz="1800" b="0" i="0" u="none" strike="noStrike" baseline="0" dirty="0">
                <a:latin typeface="VeljovicStd-Book"/>
              </a:rPr>
              <a:t>A bitmap is a mapping from one system such as integers to bits. It is also known as bitmap index or a bit array.</a:t>
            </a:r>
          </a:p>
          <a:p>
            <a:pPr algn="l"/>
            <a:r>
              <a:rPr lang="en-US" sz="1800" b="0" i="0" u="none" strike="noStrike" baseline="0" dirty="0">
                <a:latin typeface="VeljovicStd-Book"/>
              </a:rPr>
              <a:t>The memory is divided into units for bitmap. These units may range from a few bytes to several kilobytes. Each memory unit is associated with a bit in the bitmap. If the unit is occupied, the bit is 1 and if it is empty, the bit is zero.</a:t>
            </a:r>
          </a:p>
          <a:p>
            <a:pPr algn="l"/>
            <a:r>
              <a:rPr lang="en-US" sz="1800" b="0" i="0" u="none" strike="noStrike" baseline="0" dirty="0">
                <a:latin typeface="VeljovicStd-Book"/>
              </a:rPr>
              <a:t>The most generic method of encoding audio information for computer storage and manipulation is to sample the amplitude of the sound wave at regular intervals</a:t>
            </a:r>
          </a:p>
          <a:p>
            <a:pPr algn="l"/>
            <a:r>
              <a:rPr lang="en-US" sz="1800" dirty="0">
                <a:latin typeface="VeljovicStd-Book"/>
              </a:rPr>
              <a:t>a</a:t>
            </a:r>
            <a:r>
              <a:rPr lang="en-US" sz="1800" b="0" i="0" u="none" strike="noStrike" baseline="0" dirty="0">
                <a:latin typeface="VeljovicStd-Book"/>
              </a:rPr>
              <a:t>nd record the series of values obtained. For instance, the series 0, 1.5, 2.0, 1.5, 2.0, 3.0, 4.0, 3.0, 0 would represent a sound wave that rises in amplitude, falls briefly, rises to a higher level, and then drops back to 0</a:t>
            </a:r>
            <a:endParaRPr lang="en-US" dirty="0"/>
          </a:p>
        </p:txBody>
      </p:sp>
      <p:pic>
        <p:nvPicPr>
          <p:cNvPr id="5" name="Picture 4">
            <a:extLst>
              <a:ext uri="{FF2B5EF4-FFF2-40B4-BE49-F238E27FC236}">
                <a16:creationId xmlns:a16="http://schemas.microsoft.com/office/drawing/2014/main" id="{D840FBFF-D921-45C3-8AD9-81F41633170F}"/>
              </a:ext>
            </a:extLst>
          </p:cNvPr>
          <p:cNvPicPr>
            <a:picLocks noChangeAspect="1"/>
          </p:cNvPicPr>
          <p:nvPr/>
        </p:nvPicPr>
        <p:blipFill>
          <a:blip r:embed="rId2"/>
          <a:stretch>
            <a:fillRect/>
          </a:stretch>
        </p:blipFill>
        <p:spPr>
          <a:xfrm>
            <a:off x="2743200" y="4232546"/>
            <a:ext cx="5105400" cy="2473054"/>
          </a:xfrm>
          <a:prstGeom prst="rect">
            <a:avLst/>
          </a:prstGeom>
        </p:spPr>
      </p:pic>
    </p:spTree>
    <p:extLst>
      <p:ext uri="{BB962C8B-B14F-4D97-AF65-F5344CB8AC3E}">
        <p14:creationId xmlns:p14="http://schemas.microsoft.com/office/powerpoint/2010/main" val="2421106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3">
            <a:extLst>
              <a:ext uri="{FF2B5EF4-FFF2-40B4-BE49-F238E27FC236}">
                <a16:creationId xmlns:a16="http://schemas.microsoft.com/office/drawing/2014/main" id="{3C30C391-CA01-47B9-A8D8-909F25300FE6}"/>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14732DB-D1B6-49A9-B44E-A821322146D0}" type="slidenum">
              <a:rPr lang="en-US" altLang="en-US" smtClean="0"/>
              <a:pPr>
                <a:spcBef>
                  <a:spcPct val="0"/>
                </a:spcBef>
                <a:buClrTx/>
                <a:buFontTx/>
                <a:buNone/>
                <a:defRPr/>
              </a:pPr>
              <a:t>33</a:t>
            </a:fld>
            <a:endParaRPr lang="en-US" altLang="en-US" sz="1000"/>
          </a:p>
        </p:txBody>
      </p:sp>
      <p:sp>
        <p:nvSpPr>
          <p:cNvPr id="12291" name="Rectangle 2">
            <a:extLst>
              <a:ext uri="{FF2B5EF4-FFF2-40B4-BE49-F238E27FC236}">
                <a16:creationId xmlns:a16="http://schemas.microsoft.com/office/drawing/2014/main" id="{B26F029F-0EEB-4A25-96CB-C6130E14BA8E}"/>
              </a:ext>
            </a:extLst>
          </p:cNvPr>
          <p:cNvSpPr>
            <a:spLocks noGrp="1" noChangeArrowheads="1"/>
          </p:cNvSpPr>
          <p:nvPr>
            <p:ph type="title"/>
          </p:nvPr>
        </p:nvSpPr>
        <p:spPr>
          <a:xfrm>
            <a:off x="381000" y="304800"/>
            <a:ext cx="8305800" cy="1354217"/>
          </a:xfrm>
        </p:spPr>
        <p:txBody>
          <a:bodyPr/>
          <a:lstStyle/>
          <a:p>
            <a:pPr eaLnBrk="1" hangingPunct="1"/>
            <a:r>
              <a:rPr lang="en-US" altLang="en-US" dirty="0"/>
              <a:t>CPU and main memory connected via a bus</a:t>
            </a:r>
          </a:p>
        </p:txBody>
      </p:sp>
      <p:pic>
        <p:nvPicPr>
          <p:cNvPr id="12292" name="Picture 5">
            <a:extLst>
              <a:ext uri="{FF2B5EF4-FFF2-40B4-BE49-F238E27FC236}">
                <a16:creationId xmlns:a16="http://schemas.microsoft.com/office/drawing/2014/main" id="{277B78E7-D636-473E-94C4-03BF5D18EE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2143125"/>
            <a:ext cx="6515100"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2FBD5ACB-62F0-4730-96B8-239C29B6EDE5}"/>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14732DB-D1B6-49A9-B44E-A821322146D0}" type="slidenum">
              <a:rPr lang="en-US" altLang="en-US" smtClean="0"/>
              <a:pPr>
                <a:spcBef>
                  <a:spcPct val="0"/>
                </a:spcBef>
                <a:buClrTx/>
                <a:buFontTx/>
                <a:buNone/>
                <a:defRPr/>
              </a:pPr>
              <a:t>34</a:t>
            </a:fld>
            <a:endParaRPr lang="en-US" altLang="en-US" sz="1000"/>
          </a:p>
        </p:txBody>
      </p:sp>
      <p:sp>
        <p:nvSpPr>
          <p:cNvPr id="13315" name="Rectangle 2">
            <a:extLst>
              <a:ext uri="{FF2B5EF4-FFF2-40B4-BE49-F238E27FC236}">
                <a16:creationId xmlns:a16="http://schemas.microsoft.com/office/drawing/2014/main" id="{FD8B3E77-51D3-4D61-B40B-AA0EFDF9BE3C}"/>
              </a:ext>
            </a:extLst>
          </p:cNvPr>
          <p:cNvSpPr>
            <a:spLocks noGrp="1" noChangeArrowheads="1"/>
          </p:cNvSpPr>
          <p:nvPr>
            <p:ph type="title"/>
          </p:nvPr>
        </p:nvSpPr>
        <p:spPr>
          <a:xfrm>
            <a:off x="838200" y="292734"/>
            <a:ext cx="7848600" cy="696594"/>
          </a:xfrm>
        </p:spPr>
        <p:txBody>
          <a:bodyPr/>
          <a:lstStyle/>
          <a:p>
            <a:pPr eaLnBrk="1" hangingPunct="1"/>
            <a:r>
              <a:rPr lang="en-US" altLang="en-US" dirty="0"/>
              <a:t>Stored Program Concept</a:t>
            </a:r>
          </a:p>
        </p:txBody>
      </p:sp>
      <p:sp>
        <p:nvSpPr>
          <p:cNvPr id="13316" name="Rectangle 3">
            <a:extLst>
              <a:ext uri="{FF2B5EF4-FFF2-40B4-BE49-F238E27FC236}">
                <a16:creationId xmlns:a16="http://schemas.microsoft.com/office/drawing/2014/main" id="{22CE5C81-8C57-4628-B09D-9EC9B2C4C676}"/>
              </a:ext>
            </a:extLst>
          </p:cNvPr>
          <p:cNvSpPr>
            <a:spLocks noGrp="1" noChangeArrowheads="1"/>
          </p:cNvSpPr>
          <p:nvPr>
            <p:ph type="body" idx="1"/>
          </p:nvPr>
        </p:nvSpPr>
        <p:spPr>
          <a:xfrm>
            <a:off x="612140" y="1462557"/>
            <a:ext cx="8353425" cy="2585323"/>
          </a:xfrm>
        </p:spPr>
        <p:txBody>
          <a:bodyPr/>
          <a:lstStyle/>
          <a:p>
            <a:pPr eaLnBrk="1" hangingPunct="1">
              <a:buFont typeface="Times" panose="02020603050405020304" pitchFamily="18" charset="0"/>
              <a:buNone/>
            </a:pPr>
            <a:r>
              <a:rPr lang="en-US" altLang="en-US" dirty="0"/>
              <a:t>	A program can be encoded as bit patterns and stored in main memory (</a:t>
            </a:r>
            <a:r>
              <a:rPr lang="en-US" altLang="en-US" dirty="0" err="1"/>
              <a:t>bitmap;goto</a:t>
            </a:r>
            <a:r>
              <a:rPr lang="en-US" altLang="en-US" dirty="0"/>
              <a:t> sound slide). From there, the CPU can then extract the instructions and execute them. In turn, the program to be executed can be altered easily.</a:t>
            </a:r>
          </a:p>
          <a:p>
            <a:pPr eaLnBrk="1" hangingPunct="1">
              <a:buFont typeface="Times" panose="02020603050405020304" pitchFamily="18" charset="0"/>
              <a:buNone/>
            </a:pPr>
            <a:r>
              <a:rPr lang="en-US" altLang="en-US"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FA9B7FC3-F529-4D7A-9711-ABEB77CF8C48}"/>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14732DB-D1B6-49A9-B44E-A821322146D0}" type="slidenum">
              <a:rPr lang="en-US" altLang="en-US" smtClean="0"/>
              <a:pPr>
                <a:spcBef>
                  <a:spcPct val="0"/>
                </a:spcBef>
                <a:buClrTx/>
                <a:buFontTx/>
                <a:buNone/>
                <a:defRPr/>
              </a:pPr>
              <a:t>35</a:t>
            </a:fld>
            <a:endParaRPr lang="en-US" altLang="en-US" sz="1000"/>
          </a:p>
        </p:txBody>
      </p:sp>
      <p:sp>
        <p:nvSpPr>
          <p:cNvPr id="14339" name="Rectangle 2">
            <a:extLst>
              <a:ext uri="{FF2B5EF4-FFF2-40B4-BE49-F238E27FC236}">
                <a16:creationId xmlns:a16="http://schemas.microsoft.com/office/drawing/2014/main" id="{7FD01511-BBF3-45E0-BF41-28A6C8D1CEB5}"/>
              </a:ext>
            </a:extLst>
          </p:cNvPr>
          <p:cNvSpPr>
            <a:spLocks noGrp="1" noChangeArrowheads="1"/>
          </p:cNvSpPr>
          <p:nvPr>
            <p:ph type="title"/>
          </p:nvPr>
        </p:nvSpPr>
        <p:spPr>
          <a:xfrm>
            <a:off x="1371600" y="292734"/>
            <a:ext cx="4643246" cy="696594"/>
          </a:xfrm>
        </p:spPr>
        <p:txBody>
          <a:bodyPr/>
          <a:lstStyle/>
          <a:p>
            <a:pPr eaLnBrk="1" hangingPunct="1"/>
            <a:r>
              <a:rPr lang="en-US" altLang="en-US" dirty="0"/>
              <a:t>Terminology </a:t>
            </a:r>
          </a:p>
        </p:txBody>
      </p:sp>
      <p:sp>
        <p:nvSpPr>
          <p:cNvPr id="14340" name="Rectangle 3">
            <a:extLst>
              <a:ext uri="{FF2B5EF4-FFF2-40B4-BE49-F238E27FC236}">
                <a16:creationId xmlns:a16="http://schemas.microsoft.com/office/drawing/2014/main" id="{549B8954-79EE-4A7D-A0D1-B45DDC03474E}"/>
              </a:ext>
            </a:extLst>
          </p:cNvPr>
          <p:cNvSpPr>
            <a:spLocks noGrp="1" noChangeArrowheads="1"/>
          </p:cNvSpPr>
          <p:nvPr>
            <p:ph type="body" idx="1"/>
          </p:nvPr>
        </p:nvSpPr>
        <p:spPr>
          <a:xfrm>
            <a:off x="612140" y="1462557"/>
            <a:ext cx="8353425" cy="3877985"/>
          </a:xfrm>
        </p:spPr>
        <p:txBody>
          <a:bodyPr/>
          <a:lstStyle/>
          <a:p>
            <a:pPr eaLnBrk="1" hangingPunct="1"/>
            <a:r>
              <a:rPr lang="en-US" altLang="en-US" b="1" dirty="0"/>
              <a:t>Machine instruction:</a:t>
            </a:r>
            <a:r>
              <a:rPr lang="en-US" altLang="en-US" dirty="0"/>
              <a:t> An instruction (or command) encoded as a bit pattern recognizable by the CPU. It is usually given by a person. </a:t>
            </a:r>
            <a:r>
              <a:rPr lang="en-US" altLang="en-US" dirty="0" err="1"/>
              <a:t>Eg</a:t>
            </a:r>
            <a:r>
              <a:rPr lang="en-US" altLang="en-US" dirty="0"/>
              <a:t> A programmer writing a code.</a:t>
            </a:r>
          </a:p>
          <a:p>
            <a:pPr eaLnBrk="1" hangingPunct="1"/>
            <a:r>
              <a:rPr lang="en-US" altLang="en-US" b="1" dirty="0"/>
              <a:t>Machine language:</a:t>
            </a:r>
            <a:r>
              <a:rPr lang="en-US" altLang="en-US" dirty="0"/>
              <a:t> The set of all instructions recognized by a machine. It only composes of 1’s and 0’s. It is because machine/computer only understands ON/OFF or High/Low Voltage (pulses).</a:t>
            </a:r>
          </a:p>
          <a:p>
            <a:pPr eaLnBrk="1" hangingPunct="1"/>
            <a:r>
              <a:rPr lang="en-US" altLang="en-US" dirty="0"/>
              <a:t>0 = OFF/Low Voltage         1 = ON/High Voltage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DBF0226F-1F6E-4F6C-93D6-B2FF536C297B}"/>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14732DB-D1B6-49A9-B44E-A821322146D0}" type="slidenum">
              <a:rPr lang="en-US" altLang="en-US" smtClean="0"/>
              <a:pPr>
                <a:spcBef>
                  <a:spcPct val="0"/>
                </a:spcBef>
                <a:buClrTx/>
                <a:buFontTx/>
                <a:buNone/>
                <a:defRPr/>
              </a:pPr>
              <a:t>36</a:t>
            </a:fld>
            <a:endParaRPr lang="en-US" altLang="en-US" sz="1000"/>
          </a:p>
        </p:txBody>
      </p:sp>
      <p:sp>
        <p:nvSpPr>
          <p:cNvPr id="16387" name="Rectangle 2">
            <a:extLst>
              <a:ext uri="{FF2B5EF4-FFF2-40B4-BE49-F238E27FC236}">
                <a16:creationId xmlns:a16="http://schemas.microsoft.com/office/drawing/2014/main" id="{D2F3A226-74BB-4B71-8517-C5832AA5087B}"/>
              </a:ext>
            </a:extLst>
          </p:cNvPr>
          <p:cNvSpPr>
            <a:spLocks noGrp="1" noChangeArrowheads="1"/>
          </p:cNvSpPr>
          <p:nvPr>
            <p:ph type="title"/>
          </p:nvPr>
        </p:nvSpPr>
        <p:spPr>
          <a:xfrm>
            <a:off x="612140" y="370206"/>
            <a:ext cx="6779260" cy="696594"/>
          </a:xfrm>
        </p:spPr>
        <p:txBody>
          <a:bodyPr/>
          <a:lstStyle/>
          <a:p>
            <a:pPr eaLnBrk="1" hangingPunct="1"/>
            <a:r>
              <a:rPr lang="en-US" altLang="en-US" dirty="0"/>
              <a:t>Machine Instruction Types</a:t>
            </a:r>
          </a:p>
        </p:txBody>
      </p:sp>
      <p:sp>
        <p:nvSpPr>
          <p:cNvPr id="16388" name="Rectangle 3">
            <a:extLst>
              <a:ext uri="{FF2B5EF4-FFF2-40B4-BE49-F238E27FC236}">
                <a16:creationId xmlns:a16="http://schemas.microsoft.com/office/drawing/2014/main" id="{1A048E26-2B22-4B5E-8BDA-3A5037D08A94}"/>
              </a:ext>
            </a:extLst>
          </p:cNvPr>
          <p:cNvSpPr>
            <a:spLocks noGrp="1" noChangeArrowheads="1"/>
          </p:cNvSpPr>
          <p:nvPr>
            <p:ph type="body" idx="1"/>
          </p:nvPr>
        </p:nvSpPr>
        <p:spPr>
          <a:xfrm>
            <a:off x="612140" y="1462557"/>
            <a:ext cx="8353425" cy="3016210"/>
          </a:xfrm>
        </p:spPr>
        <p:txBody>
          <a:bodyPr/>
          <a:lstStyle/>
          <a:p>
            <a:pPr eaLnBrk="1" hangingPunct="1"/>
            <a:r>
              <a:rPr lang="en-US" altLang="en-US" dirty="0"/>
              <a:t>Data Transfer: copy data from one location to another</a:t>
            </a:r>
          </a:p>
          <a:p>
            <a:pPr eaLnBrk="1" hangingPunct="1"/>
            <a:r>
              <a:rPr lang="en-US" altLang="en-US" dirty="0"/>
              <a:t>Arithmetic/Logic: use existing bit patterns to compute a new bit patterns. These include addition, subtraction, </a:t>
            </a:r>
            <a:r>
              <a:rPr lang="en-US" altLang="en-US" dirty="0" err="1"/>
              <a:t>etc</a:t>
            </a:r>
            <a:r>
              <a:rPr lang="en-US" altLang="en-US" dirty="0"/>
              <a:t> and &gt;,&lt;,&gt;=, etc. and </a:t>
            </a:r>
            <a:r>
              <a:rPr lang="en-US" altLang="en-US" dirty="0" err="1"/>
              <a:t>AND</a:t>
            </a:r>
            <a:r>
              <a:rPr lang="en-US" altLang="en-US" dirty="0"/>
              <a:t>, OR, NOT, etc.</a:t>
            </a:r>
          </a:p>
          <a:p>
            <a:pPr eaLnBrk="1" hangingPunct="1"/>
            <a:r>
              <a:rPr lang="en-US" altLang="en-US" dirty="0"/>
              <a:t>Control: direct the execution of the program. It tells where the instruction to be executed should go. It directs traffic of instructions.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Slide Number Placeholder 2">
            <a:extLst>
              <a:ext uri="{FF2B5EF4-FFF2-40B4-BE49-F238E27FC236}">
                <a16:creationId xmlns:a16="http://schemas.microsoft.com/office/drawing/2014/main" id="{B230F0CB-B8F8-4BFE-8791-D2C09D2C350B}"/>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5D544F7-A53B-470F-92BD-EC1CD825B087}" type="slidenum">
              <a:rPr lang="en-US" altLang="en-US" smtClean="0"/>
              <a:pPr>
                <a:spcBef>
                  <a:spcPct val="0"/>
                </a:spcBef>
                <a:buClrTx/>
                <a:buFontTx/>
                <a:buNone/>
                <a:defRPr/>
              </a:pPr>
              <a:t>37</a:t>
            </a:fld>
            <a:endParaRPr lang="en-US" altLang="en-US" sz="1000"/>
          </a:p>
        </p:txBody>
      </p:sp>
      <p:sp>
        <p:nvSpPr>
          <p:cNvPr id="17411" name="Rectangle 2">
            <a:extLst>
              <a:ext uri="{FF2B5EF4-FFF2-40B4-BE49-F238E27FC236}">
                <a16:creationId xmlns:a16="http://schemas.microsoft.com/office/drawing/2014/main" id="{0A5C289C-D190-42B2-87CD-D33E4050C867}"/>
              </a:ext>
            </a:extLst>
          </p:cNvPr>
          <p:cNvSpPr>
            <a:spLocks noGrp="1" noChangeArrowheads="1"/>
          </p:cNvSpPr>
          <p:nvPr>
            <p:ph type="title"/>
          </p:nvPr>
        </p:nvSpPr>
        <p:spPr>
          <a:xfrm>
            <a:off x="457200" y="304800"/>
            <a:ext cx="8305800" cy="677108"/>
          </a:xfrm>
        </p:spPr>
        <p:txBody>
          <a:bodyPr/>
          <a:lstStyle/>
          <a:p>
            <a:pPr eaLnBrk="1" hangingPunct="1"/>
            <a:r>
              <a:rPr lang="en-US" altLang="en-US" dirty="0"/>
              <a:t>Adding values stored in memory</a:t>
            </a:r>
          </a:p>
        </p:txBody>
      </p:sp>
      <p:pic>
        <p:nvPicPr>
          <p:cNvPr id="17412" name="Picture 6" descr="fig_02_02">
            <a:extLst>
              <a:ext uri="{FF2B5EF4-FFF2-40B4-BE49-F238E27FC236}">
                <a16:creationId xmlns:a16="http://schemas.microsoft.com/office/drawing/2014/main" id="{9B34E3BD-904E-47D2-86C1-96E0B6575FB5}"/>
              </a:ext>
            </a:extLst>
          </p:cNvPr>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6825" y="1600200"/>
            <a:ext cx="40687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Slide Number Placeholder 2">
            <a:extLst>
              <a:ext uri="{FF2B5EF4-FFF2-40B4-BE49-F238E27FC236}">
                <a16:creationId xmlns:a16="http://schemas.microsoft.com/office/drawing/2014/main" id="{9D73F931-FB93-47E3-B3D6-69F31D0AB808}"/>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5D544F7-A53B-470F-92BD-EC1CD825B087}" type="slidenum">
              <a:rPr lang="en-US" altLang="en-US" smtClean="0"/>
              <a:pPr>
                <a:spcBef>
                  <a:spcPct val="0"/>
                </a:spcBef>
                <a:buClrTx/>
                <a:buFontTx/>
                <a:buNone/>
                <a:defRPr/>
              </a:pPr>
              <a:t>38</a:t>
            </a:fld>
            <a:endParaRPr lang="en-US" altLang="en-US" sz="1000"/>
          </a:p>
        </p:txBody>
      </p:sp>
      <p:sp>
        <p:nvSpPr>
          <p:cNvPr id="18435" name="Rectangle 2">
            <a:extLst>
              <a:ext uri="{FF2B5EF4-FFF2-40B4-BE49-F238E27FC236}">
                <a16:creationId xmlns:a16="http://schemas.microsoft.com/office/drawing/2014/main" id="{9DC3E636-C42E-494C-B82E-E66E7F1E1B1F}"/>
              </a:ext>
            </a:extLst>
          </p:cNvPr>
          <p:cNvSpPr>
            <a:spLocks noGrp="1" noChangeArrowheads="1"/>
          </p:cNvSpPr>
          <p:nvPr>
            <p:ph type="title"/>
          </p:nvPr>
        </p:nvSpPr>
        <p:spPr>
          <a:xfrm>
            <a:off x="457200" y="152400"/>
            <a:ext cx="8305800" cy="677108"/>
          </a:xfrm>
        </p:spPr>
        <p:txBody>
          <a:bodyPr/>
          <a:lstStyle/>
          <a:p>
            <a:pPr eaLnBrk="1" hangingPunct="1"/>
            <a:r>
              <a:rPr lang="en-US" altLang="en-US" dirty="0"/>
              <a:t>Dividing values stored in memory</a:t>
            </a:r>
          </a:p>
        </p:txBody>
      </p:sp>
      <p:pic>
        <p:nvPicPr>
          <p:cNvPr id="18436" name="Picture 6" descr="fig_02_03">
            <a:extLst>
              <a:ext uri="{FF2B5EF4-FFF2-40B4-BE49-F238E27FC236}">
                <a16:creationId xmlns:a16="http://schemas.microsoft.com/office/drawing/2014/main" id="{2C1E4746-8004-480C-8508-3C57D7EADC9B}"/>
              </a:ext>
            </a:extLst>
          </p:cNvPr>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9700" y="1600200"/>
            <a:ext cx="37846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Slide Number Placeholder 2">
            <a:extLst>
              <a:ext uri="{FF2B5EF4-FFF2-40B4-BE49-F238E27FC236}">
                <a16:creationId xmlns:a16="http://schemas.microsoft.com/office/drawing/2014/main" id="{80B21090-7AAC-49F1-9A12-4356A6034625}"/>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5D544F7-A53B-470F-92BD-EC1CD825B087}" type="slidenum">
              <a:rPr lang="en-US" altLang="en-US" smtClean="0"/>
              <a:pPr>
                <a:spcBef>
                  <a:spcPct val="0"/>
                </a:spcBef>
                <a:buClrTx/>
                <a:buFontTx/>
                <a:buNone/>
                <a:defRPr/>
              </a:pPr>
              <a:t>39</a:t>
            </a:fld>
            <a:endParaRPr lang="en-US" altLang="en-US" sz="1000"/>
          </a:p>
        </p:txBody>
      </p:sp>
      <p:sp>
        <p:nvSpPr>
          <p:cNvPr id="19459" name="Rectangle 2">
            <a:extLst>
              <a:ext uri="{FF2B5EF4-FFF2-40B4-BE49-F238E27FC236}">
                <a16:creationId xmlns:a16="http://schemas.microsoft.com/office/drawing/2014/main" id="{376D6096-7467-4EB8-BA59-786B8C6BB3E1}"/>
              </a:ext>
            </a:extLst>
          </p:cNvPr>
          <p:cNvSpPr>
            <a:spLocks noGrp="1" noChangeArrowheads="1"/>
          </p:cNvSpPr>
          <p:nvPr>
            <p:ph type="title"/>
          </p:nvPr>
        </p:nvSpPr>
        <p:spPr>
          <a:xfrm>
            <a:off x="457200" y="228600"/>
            <a:ext cx="8305800" cy="3323987"/>
          </a:xfrm>
        </p:spPr>
        <p:txBody>
          <a:bodyPr/>
          <a:lstStyle/>
          <a:p>
            <a:pPr eaLnBrk="1" hangingPunct="1"/>
            <a:r>
              <a:rPr lang="en-US" altLang="en-US" sz="2400" dirty="0"/>
              <a:t>The architecture of the machine described in Appendix C</a:t>
            </a:r>
            <a:br>
              <a:rPr lang="en-US" altLang="en-US" sz="2400" dirty="0"/>
            </a:br>
            <a:r>
              <a:rPr lang="en-US" altLang="en-US" sz="2400" dirty="0"/>
              <a:t>A program counter (PC) is a CPU register in the computer processor which has the address of the next instruction to be executed from memory. It is a digital counter needed for faster execution of tasks as well as for tracking the current execution point.</a:t>
            </a:r>
            <a:br>
              <a:rPr lang="en-US" altLang="en-US" sz="2400" dirty="0"/>
            </a:br>
            <a:r>
              <a:rPr lang="en-US" altLang="en-US" sz="2400" dirty="0"/>
              <a:t>Instruction register : A hardware element that receives and holds an instruction as it is extracted from memory; the register either contains or is connected to circuits that interpret the instruction</a:t>
            </a:r>
            <a:endParaRPr lang="en-US" altLang="en-US" sz="3600" dirty="0"/>
          </a:p>
        </p:txBody>
      </p:sp>
      <p:pic>
        <p:nvPicPr>
          <p:cNvPr id="19460" name="Picture 7" descr="fig02_04">
            <a:extLst>
              <a:ext uri="{FF2B5EF4-FFF2-40B4-BE49-F238E27FC236}">
                <a16:creationId xmlns:a16="http://schemas.microsoft.com/office/drawing/2014/main" id="{6F385E00-FE05-4E34-8D77-87916B759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37" y="3478212"/>
            <a:ext cx="7370763" cy="337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EC63-21BE-2FAF-F386-7F964BFC4849}"/>
              </a:ext>
            </a:extLst>
          </p:cNvPr>
          <p:cNvSpPr>
            <a:spLocks noGrp="1"/>
          </p:cNvSpPr>
          <p:nvPr>
            <p:ph type="title"/>
          </p:nvPr>
        </p:nvSpPr>
        <p:spPr/>
        <p:txBody>
          <a:bodyPr/>
          <a:lstStyle/>
          <a:p>
            <a:pPr algn="ctr"/>
            <a:r>
              <a:rPr lang="en-GB" dirty="0"/>
              <a:t>Software</a:t>
            </a:r>
            <a:endParaRPr lang="en-US" dirty="0"/>
          </a:p>
        </p:txBody>
      </p:sp>
      <p:sp>
        <p:nvSpPr>
          <p:cNvPr id="3" name="Text Placeholder 2">
            <a:extLst>
              <a:ext uri="{FF2B5EF4-FFF2-40B4-BE49-F238E27FC236}">
                <a16:creationId xmlns:a16="http://schemas.microsoft.com/office/drawing/2014/main" id="{87A04069-F0DD-71D1-67BB-1FFB0FE24A0F}"/>
              </a:ext>
            </a:extLst>
          </p:cNvPr>
          <p:cNvSpPr>
            <a:spLocks noGrp="1"/>
          </p:cNvSpPr>
          <p:nvPr>
            <p:ph type="body" idx="1"/>
          </p:nvPr>
        </p:nvSpPr>
        <p:spPr>
          <a:xfrm>
            <a:off x="609600" y="914400"/>
            <a:ext cx="8353425" cy="5170646"/>
          </a:xfrm>
        </p:spPr>
        <p:txBody>
          <a:bodyPr/>
          <a:lstStyle/>
          <a:p>
            <a:r>
              <a:rPr lang="en-GB" b="1" dirty="0"/>
              <a:t>Software :</a:t>
            </a:r>
            <a:r>
              <a:rPr lang="en-GB" dirty="0"/>
              <a:t> It is a set of instruction which tells the computer to perform a specific task like arithmetic/logic operations, opening a program etc. It has two types</a:t>
            </a:r>
          </a:p>
          <a:p>
            <a:endParaRPr lang="en-GB" b="1" dirty="0"/>
          </a:p>
          <a:p>
            <a:r>
              <a:rPr lang="en-GB" b="1" dirty="0"/>
              <a:t>System Software </a:t>
            </a:r>
            <a:r>
              <a:rPr lang="en-GB" dirty="0"/>
              <a:t>: It is the type of software developed to run a computer’s hardware and application programs. It provides a platform for other </a:t>
            </a:r>
            <a:r>
              <a:rPr lang="en-GB" dirty="0" err="1"/>
              <a:t>softwares</a:t>
            </a:r>
            <a:r>
              <a:rPr lang="en-GB" dirty="0"/>
              <a:t> to run. </a:t>
            </a:r>
            <a:r>
              <a:rPr lang="en-GB" dirty="0" err="1"/>
              <a:t>Eg</a:t>
            </a:r>
            <a:r>
              <a:rPr lang="en-GB" dirty="0"/>
              <a:t> Windows, Linux, MacOS, Android, etc.</a:t>
            </a:r>
          </a:p>
          <a:p>
            <a:endParaRPr lang="en-GB" b="1" dirty="0"/>
          </a:p>
          <a:p>
            <a:r>
              <a:rPr lang="en-GB" b="1" dirty="0"/>
              <a:t>Application Software </a:t>
            </a:r>
            <a:r>
              <a:rPr lang="en-GB" dirty="0"/>
              <a:t>: It is the type of software which is developed to  meet the specific needs of a user. </a:t>
            </a:r>
            <a:r>
              <a:rPr lang="en-GB" dirty="0" err="1"/>
              <a:t>Eg</a:t>
            </a:r>
            <a:r>
              <a:rPr lang="en-GB" dirty="0"/>
              <a:t> MS Word, Visual Studio, etc. </a:t>
            </a:r>
            <a:endParaRPr lang="en-US" dirty="0"/>
          </a:p>
        </p:txBody>
      </p:sp>
    </p:spTree>
    <p:extLst>
      <p:ext uri="{BB962C8B-B14F-4D97-AF65-F5344CB8AC3E}">
        <p14:creationId xmlns:p14="http://schemas.microsoft.com/office/powerpoint/2010/main" val="3454548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04C8A3D5-18FE-4CBC-A198-85D4232BA59C}"/>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14732DB-D1B6-49A9-B44E-A821322146D0}" type="slidenum">
              <a:rPr lang="en-US" altLang="en-US" smtClean="0"/>
              <a:pPr>
                <a:spcBef>
                  <a:spcPct val="0"/>
                </a:spcBef>
                <a:buClrTx/>
                <a:buFontTx/>
                <a:buNone/>
                <a:defRPr/>
              </a:pPr>
              <a:t>40</a:t>
            </a:fld>
            <a:endParaRPr lang="en-US" altLang="en-US" sz="1000"/>
          </a:p>
        </p:txBody>
      </p:sp>
      <p:sp>
        <p:nvSpPr>
          <p:cNvPr id="20483" name="Rectangle 2">
            <a:extLst>
              <a:ext uri="{FF2B5EF4-FFF2-40B4-BE49-F238E27FC236}">
                <a16:creationId xmlns:a16="http://schemas.microsoft.com/office/drawing/2014/main" id="{ED3E34F0-6312-449F-AE60-F426499071E8}"/>
              </a:ext>
            </a:extLst>
          </p:cNvPr>
          <p:cNvSpPr>
            <a:spLocks noGrp="1" noChangeArrowheads="1"/>
          </p:cNvSpPr>
          <p:nvPr>
            <p:ph type="title"/>
          </p:nvPr>
        </p:nvSpPr>
        <p:spPr>
          <a:xfrm>
            <a:off x="457200" y="292734"/>
            <a:ext cx="7239000" cy="696594"/>
          </a:xfrm>
        </p:spPr>
        <p:txBody>
          <a:bodyPr/>
          <a:lstStyle/>
          <a:p>
            <a:pPr eaLnBrk="1" hangingPunct="1"/>
            <a:r>
              <a:rPr lang="en-US" altLang="en-US" dirty="0"/>
              <a:t>Parts of a Machine Instruction</a:t>
            </a:r>
          </a:p>
        </p:txBody>
      </p:sp>
      <p:sp>
        <p:nvSpPr>
          <p:cNvPr id="20484" name="Rectangle 3">
            <a:extLst>
              <a:ext uri="{FF2B5EF4-FFF2-40B4-BE49-F238E27FC236}">
                <a16:creationId xmlns:a16="http://schemas.microsoft.com/office/drawing/2014/main" id="{757B27B9-05C4-48F7-A420-1048C2E4C7B9}"/>
              </a:ext>
            </a:extLst>
          </p:cNvPr>
          <p:cNvSpPr>
            <a:spLocks noGrp="1" noChangeArrowheads="1"/>
          </p:cNvSpPr>
          <p:nvPr>
            <p:ph type="body" idx="1"/>
          </p:nvPr>
        </p:nvSpPr>
        <p:spPr>
          <a:xfrm>
            <a:off x="612140" y="1462557"/>
            <a:ext cx="8353425" cy="2862322"/>
          </a:xfrm>
        </p:spPr>
        <p:txBody>
          <a:bodyPr/>
          <a:lstStyle/>
          <a:p>
            <a:pPr eaLnBrk="1" hangingPunct="1"/>
            <a:r>
              <a:rPr lang="en-US" altLang="en-US" b="1" dirty="0"/>
              <a:t>Op-code:</a:t>
            </a:r>
            <a:r>
              <a:rPr lang="en-US" altLang="en-US" dirty="0"/>
              <a:t> Specifies which operation to execute</a:t>
            </a:r>
          </a:p>
          <a:p>
            <a:pPr eaLnBrk="1" hangingPunct="1"/>
            <a:r>
              <a:rPr lang="en-US" altLang="en-US" b="1" dirty="0"/>
              <a:t>Operand:</a:t>
            </a:r>
            <a:r>
              <a:rPr lang="en-US" altLang="en-US" dirty="0"/>
              <a:t> Gives more detailed information about the operation</a:t>
            </a:r>
          </a:p>
          <a:p>
            <a:pPr algn="ctr" eaLnBrk="1" hangingPunct="1"/>
            <a:r>
              <a:rPr lang="en-US" altLang="en-US" dirty="0"/>
              <a:t> A+B</a:t>
            </a:r>
          </a:p>
          <a:p>
            <a:pPr algn="l" eaLnBrk="1" hangingPunct="1"/>
            <a:r>
              <a:rPr lang="en-US" altLang="en-US" dirty="0"/>
              <a:t>A &amp; B = Operand</a:t>
            </a:r>
          </a:p>
          <a:p>
            <a:pPr algn="l" eaLnBrk="1" hangingPunct="1"/>
            <a:r>
              <a:rPr lang="en-US" altLang="en-US" dirty="0"/>
              <a:t>+ = Opcode</a:t>
            </a:r>
          </a:p>
          <a:p>
            <a:pPr lvl="1" eaLnBrk="1" hangingPunct="1"/>
            <a:r>
              <a:rPr lang="en-US" altLang="en-US" dirty="0"/>
              <a:t>Interpretation of operand varies depending on op-code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7BF8757F-9853-43C7-B8FE-2723AA7AA4F3}"/>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14732DB-D1B6-49A9-B44E-A821322146D0}" type="slidenum">
              <a:rPr lang="en-US" altLang="en-US" smtClean="0"/>
              <a:pPr>
                <a:spcBef>
                  <a:spcPct val="0"/>
                </a:spcBef>
                <a:buClrTx/>
                <a:buFontTx/>
                <a:buNone/>
                <a:defRPr/>
              </a:pPr>
              <a:t>41</a:t>
            </a:fld>
            <a:endParaRPr lang="en-US" altLang="en-US" sz="1000"/>
          </a:p>
        </p:txBody>
      </p:sp>
      <p:sp>
        <p:nvSpPr>
          <p:cNvPr id="21507" name="Rectangle 2">
            <a:extLst>
              <a:ext uri="{FF2B5EF4-FFF2-40B4-BE49-F238E27FC236}">
                <a16:creationId xmlns:a16="http://schemas.microsoft.com/office/drawing/2014/main" id="{FB374136-3B96-4CC5-9E9B-ACC0B8A5A6A6}"/>
              </a:ext>
            </a:extLst>
          </p:cNvPr>
          <p:cNvSpPr>
            <a:spLocks noGrp="1" noChangeArrowheads="1"/>
          </p:cNvSpPr>
          <p:nvPr>
            <p:ph type="title"/>
          </p:nvPr>
        </p:nvSpPr>
        <p:spPr>
          <a:xfrm>
            <a:off x="304800" y="228600"/>
            <a:ext cx="8534400" cy="1354217"/>
          </a:xfrm>
        </p:spPr>
        <p:txBody>
          <a:bodyPr/>
          <a:lstStyle/>
          <a:p>
            <a:pPr eaLnBrk="1" hangingPunct="1"/>
            <a:r>
              <a:rPr lang="en-US" altLang="en-US" dirty="0"/>
              <a:t>The composition of an instruction for the machine in Appendix C</a:t>
            </a:r>
          </a:p>
        </p:txBody>
      </p:sp>
      <p:pic>
        <p:nvPicPr>
          <p:cNvPr id="21508" name="Picture 4" descr="fig_02_05">
            <a:extLst>
              <a:ext uri="{FF2B5EF4-FFF2-40B4-BE49-F238E27FC236}">
                <a16:creationId xmlns:a16="http://schemas.microsoft.com/office/drawing/2014/main" id="{DFA14E59-1E28-47BB-AF84-B089D0795641}"/>
              </a:ext>
            </a:extLst>
          </p:cNvPr>
          <p:cNvPicPr>
            <a:picLocks noGrp="1" noChangeAspect="1" noChangeArrowheads="1"/>
          </p:cNvPicPr>
          <p:nvPr>
            <p:ph idx="1"/>
          </p:nvPr>
        </p:nvPicPr>
        <p:blipFill>
          <a:blip r:embed="rId2">
            <a:grayscl/>
            <a:extLst>
              <a:ext uri="{28A0092B-C50C-407E-A947-70E740481C1C}">
                <a14:useLocalDpi xmlns:a14="http://schemas.microsoft.com/office/drawing/2010/main" val="0"/>
              </a:ext>
            </a:extLst>
          </a:blip>
          <a:srcRect/>
          <a:stretch>
            <a:fillRect/>
          </a:stretch>
        </p:blipFill>
        <p:spPr>
          <a:xfrm>
            <a:off x="457200" y="2532063"/>
            <a:ext cx="7927975" cy="2362200"/>
          </a:xfrm>
          <a:noFill/>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0100E2D0-73D3-411D-B2E1-DB86464D0C84}"/>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14732DB-D1B6-49A9-B44E-A821322146D0}" type="slidenum">
              <a:rPr lang="en-US" altLang="en-US" smtClean="0"/>
              <a:pPr>
                <a:spcBef>
                  <a:spcPct val="0"/>
                </a:spcBef>
                <a:buClrTx/>
                <a:buFontTx/>
                <a:buNone/>
                <a:defRPr/>
              </a:pPr>
              <a:t>42</a:t>
            </a:fld>
            <a:endParaRPr lang="en-US" altLang="en-US" sz="1000"/>
          </a:p>
        </p:txBody>
      </p:sp>
      <p:sp>
        <p:nvSpPr>
          <p:cNvPr id="22531" name="Rectangle 2">
            <a:extLst>
              <a:ext uri="{FF2B5EF4-FFF2-40B4-BE49-F238E27FC236}">
                <a16:creationId xmlns:a16="http://schemas.microsoft.com/office/drawing/2014/main" id="{999089D9-EDF9-468E-9264-27A0037E9CDC}"/>
              </a:ext>
            </a:extLst>
          </p:cNvPr>
          <p:cNvSpPr>
            <a:spLocks noGrp="1" noChangeArrowheads="1"/>
          </p:cNvSpPr>
          <p:nvPr>
            <p:ph type="title"/>
          </p:nvPr>
        </p:nvSpPr>
        <p:spPr>
          <a:xfrm>
            <a:off x="457200" y="304800"/>
            <a:ext cx="8305800" cy="677108"/>
          </a:xfrm>
        </p:spPr>
        <p:txBody>
          <a:bodyPr/>
          <a:lstStyle/>
          <a:p>
            <a:pPr eaLnBrk="1" hangingPunct="1"/>
            <a:r>
              <a:rPr lang="en-US" altLang="en-US" dirty="0"/>
              <a:t>Decoding the instruction </a:t>
            </a:r>
            <a:r>
              <a:rPr lang="en-US" altLang="en-US" dirty="0" err="1"/>
              <a:t>35A7</a:t>
            </a:r>
            <a:endParaRPr lang="en-US" altLang="en-US" dirty="0"/>
          </a:p>
        </p:txBody>
      </p:sp>
      <p:pic>
        <p:nvPicPr>
          <p:cNvPr id="22532" name="Picture 4" descr="fig_02_06">
            <a:extLst>
              <a:ext uri="{FF2B5EF4-FFF2-40B4-BE49-F238E27FC236}">
                <a16:creationId xmlns:a16="http://schemas.microsoft.com/office/drawing/2014/main" id="{084EE8B1-8F0B-4C97-9CE2-9B181E3B9488}"/>
              </a:ext>
            </a:extLst>
          </p:cNvPr>
          <p:cNvPicPr>
            <a:picLocks noGrp="1" noChangeAspect="1" noChangeArrowheads="1"/>
          </p:cNvPicPr>
          <p:nvPr>
            <p:ph idx="1"/>
          </p:nvPr>
        </p:nvPicPr>
        <p:blipFill>
          <a:blip r:embed="rId2">
            <a:grayscl/>
            <a:extLst>
              <a:ext uri="{28A0092B-C50C-407E-A947-70E740481C1C}">
                <a14:useLocalDpi xmlns:a14="http://schemas.microsoft.com/office/drawing/2010/main" val="0"/>
              </a:ext>
            </a:extLst>
          </a:blip>
          <a:srcRect/>
          <a:stretch>
            <a:fillRect/>
          </a:stretch>
        </p:blipFill>
        <p:spPr>
          <a:xfrm>
            <a:off x="533400" y="1833563"/>
            <a:ext cx="7927975" cy="3783012"/>
          </a:xfrm>
          <a:noFill/>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300E713D-8D95-4AC0-BD89-DE7378CAB1E8}"/>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14732DB-D1B6-49A9-B44E-A821322146D0}" type="slidenum">
              <a:rPr lang="en-US" altLang="en-US" smtClean="0"/>
              <a:pPr>
                <a:spcBef>
                  <a:spcPct val="0"/>
                </a:spcBef>
                <a:buClrTx/>
                <a:buFontTx/>
                <a:buNone/>
                <a:defRPr/>
              </a:pPr>
              <a:t>43</a:t>
            </a:fld>
            <a:endParaRPr lang="en-US" altLang="en-US" sz="1000"/>
          </a:p>
        </p:txBody>
      </p:sp>
      <p:sp>
        <p:nvSpPr>
          <p:cNvPr id="23555" name="Rectangle 2">
            <a:extLst>
              <a:ext uri="{FF2B5EF4-FFF2-40B4-BE49-F238E27FC236}">
                <a16:creationId xmlns:a16="http://schemas.microsoft.com/office/drawing/2014/main" id="{6BF7E556-61DC-47D2-B90E-C61E32FEBB45}"/>
              </a:ext>
            </a:extLst>
          </p:cNvPr>
          <p:cNvSpPr>
            <a:spLocks noGrp="1" noChangeArrowheads="1"/>
          </p:cNvSpPr>
          <p:nvPr>
            <p:ph type="title"/>
          </p:nvPr>
        </p:nvSpPr>
        <p:spPr>
          <a:xfrm>
            <a:off x="457200" y="304800"/>
            <a:ext cx="8305800" cy="1354217"/>
          </a:xfrm>
        </p:spPr>
        <p:txBody>
          <a:bodyPr/>
          <a:lstStyle/>
          <a:p>
            <a:pPr eaLnBrk="1" hangingPunct="1"/>
            <a:r>
              <a:rPr lang="en-US" altLang="en-US" dirty="0"/>
              <a:t>An encoded version of the instructions</a:t>
            </a:r>
          </a:p>
        </p:txBody>
      </p:sp>
      <p:pic>
        <p:nvPicPr>
          <p:cNvPr id="23556" name="Picture 4" descr="fig_02_07">
            <a:extLst>
              <a:ext uri="{FF2B5EF4-FFF2-40B4-BE49-F238E27FC236}">
                <a16:creationId xmlns:a16="http://schemas.microsoft.com/office/drawing/2014/main" id="{33060065-013B-4A60-829B-1000FA539D2D}"/>
              </a:ext>
            </a:extLst>
          </p:cNvPr>
          <p:cNvPicPr>
            <a:picLocks noGrp="1" noChangeAspect="1" noChangeArrowheads="1"/>
          </p:cNvPicPr>
          <p:nvPr>
            <p:ph idx="1"/>
          </p:nvPr>
        </p:nvPicPr>
        <p:blipFill>
          <a:blip r:embed="rId2" cstate="print">
            <a:grayscl/>
            <a:extLst>
              <a:ext uri="{28A0092B-C50C-407E-A947-70E740481C1C}">
                <a14:useLocalDpi xmlns:a14="http://schemas.microsoft.com/office/drawing/2010/main" val="0"/>
              </a:ext>
            </a:extLst>
          </a:blip>
          <a:srcRect/>
          <a:stretch>
            <a:fillRect/>
          </a:stretch>
        </p:blipFill>
        <p:spPr>
          <a:xfrm>
            <a:off x="2301875" y="1752600"/>
            <a:ext cx="4098925" cy="4648200"/>
          </a:xfrm>
          <a:noFill/>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a:extLst>
              <a:ext uri="{FF2B5EF4-FFF2-40B4-BE49-F238E27FC236}">
                <a16:creationId xmlns:a16="http://schemas.microsoft.com/office/drawing/2014/main" id="{53BCBBA0-41DD-468D-8F60-192C8B62D2B1}"/>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14732DB-D1B6-49A9-B44E-A821322146D0}" type="slidenum">
              <a:rPr lang="en-US" altLang="en-US" smtClean="0"/>
              <a:pPr>
                <a:spcBef>
                  <a:spcPct val="0"/>
                </a:spcBef>
                <a:buClrTx/>
                <a:buFontTx/>
                <a:buNone/>
                <a:defRPr/>
              </a:pPr>
              <a:t>44</a:t>
            </a:fld>
            <a:endParaRPr lang="en-US" altLang="en-US" sz="1000"/>
          </a:p>
        </p:txBody>
      </p:sp>
      <p:sp>
        <p:nvSpPr>
          <p:cNvPr id="24579" name="Rectangle 2">
            <a:extLst>
              <a:ext uri="{FF2B5EF4-FFF2-40B4-BE49-F238E27FC236}">
                <a16:creationId xmlns:a16="http://schemas.microsoft.com/office/drawing/2014/main" id="{936E1685-3447-4CA9-B1EB-2839F9B5D375}"/>
              </a:ext>
            </a:extLst>
          </p:cNvPr>
          <p:cNvSpPr>
            <a:spLocks noGrp="1" noChangeArrowheads="1"/>
          </p:cNvSpPr>
          <p:nvPr>
            <p:ph type="title"/>
          </p:nvPr>
        </p:nvSpPr>
        <p:spPr>
          <a:xfrm>
            <a:off x="612140" y="292734"/>
            <a:ext cx="5402706" cy="696594"/>
          </a:xfrm>
        </p:spPr>
        <p:txBody>
          <a:bodyPr/>
          <a:lstStyle/>
          <a:p>
            <a:pPr eaLnBrk="1" hangingPunct="1"/>
            <a:r>
              <a:rPr lang="en-US" altLang="en-US" dirty="0"/>
              <a:t>Program Execution</a:t>
            </a:r>
          </a:p>
        </p:txBody>
      </p:sp>
      <p:sp>
        <p:nvSpPr>
          <p:cNvPr id="24580" name="Rectangle 3">
            <a:extLst>
              <a:ext uri="{FF2B5EF4-FFF2-40B4-BE49-F238E27FC236}">
                <a16:creationId xmlns:a16="http://schemas.microsoft.com/office/drawing/2014/main" id="{1654E2D2-C883-4D42-BFF4-97FD07AE2147}"/>
              </a:ext>
            </a:extLst>
          </p:cNvPr>
          <p:cNvSpPr>
            <a:spLocks noGrp="1" noChangeArrowheads="1"/>
          </p:cNvSpPr>
          <p:nvPr>
            <p:ph type="body" idx="1"/>
          </p:nvPr>
        </p:nvSpPr>
        <p:spPr>
          <a:xfrm>
            <a:off x="612140" y="1462557"/>
            <a:ext cx="8353425" cy="3102388"/>
          </a:xfrm>
        </p:spPr>
        <p:txBody>
          <a:bodyPr/>
          <a:lstStyle/>
          <a:p>
            <a:pPr eaLnBrk="1" hangingPunct="1">
              <a:lnSpc>
                <a:spcPct val="90000"/>
              </a:lnSpc>
            </a:pPr>
            <a:r>
              <a:rPr lang="en-US" altLang="en-US" sz="3200" dirty="0"/>
              <a:t>Controlled by two special-purpose registers</a:t>
            </a:r>
          </a:p>
          <a:p>
            <a:pPr lvl="1" eaLnBrk="1" hangingPunct="1">
              <a:lnSpc>
                <a:spcPct val="90000"/>
              </a:lnSpc>
            </a:pPr>
            <a:r>
              <a:rPr lang="en-US" altLang="en-US" sz="3200" dirty="0"/>
              <a:t>Program counter: address of next instruction</a:t>
            </a:r>
          </a:p>
          <a:p>
            <a:pPr lvl="1" eaLnBrk="1" hangingPunct="1">
              <a:lnSpc>
                <a:spcPct val="90000"/>
              </a:lnSpc>
            </a:pPr>
            <a:r>
              <a:rPr lang="en-US" altLang="en-US" sz="3200" dirty="0"/>
              <a:t>Instruction register: current instruction</a:t>
            </a:r>
          </a:p>
          <a:p>
            <a:pPr eaLnBrk="1" hangingPunct="1">
              <a:lnSpc>
                <a:spcPct val="90000"/>
              </a:lnSpc>
            </a:pPr>
            <a:r>
              <a:rPr lang="en-US" altLang="en-US" sz="3200" dirty="0"/>
              <a:t>Machine Cycle</a:t>
            </a:r>
          </a:p>
          <a:p>
            <a:pPr lvl="1" eaLnBrk="1" hangingPunct="1">
              <a:lnSpc>
                <a:spcPct val="90000"/>
              </a:lnSpc>
            </a:pPr>
            <a:r>
              <a:rPr lang="en-US" altLang="en-US" sz="3200" dirty="0"/>
              <a:t>Fetch</a:t>
            </a:r>
          </a:p>
          <a:p>
            <a:pPr lvl="1" eaLnBrk="1" hangingPunct="1">
              <a:lnSpc>
                <a:spcPct val="90000"/>
              </a:lnSpc>
            </a:pPr>
            <a:r>
              <a:rPr lang="en-US" altLang="en-US" sz="3200" dirty="0"/>
              <a:t>Decode</a:t>
            </a:r>
          </a:p>
          <a:p>
            <a:pPr lvl="1" eaLnBrk="1" hangingPunct="1">
              <a:lnSpc>
                <a:spcPct val="90000"/>
              </a:lnSpc>
            </a:pPr>
            <a:r>
              <a:rPr lang="en-US" altLang="en-US" sz="3200" dirty="0"/>
              <a:t>Execute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BBD03-ED7D-CCFA-3592-6238E0387A41}"/>
              </a:ext>
            </a:extLst>
          </p:cNvPr>
          <p:cNvSpPr>
            <a:spLocks noGrp="1"/>
          </p:cNvSpPr>
          <p:nvPr>
            <p:ph type="title"/>
          </p:nvPr>
        </p:nvSpPr>
        <p:spPr>
          <a:xfrm>
            <a:off x="3129152" y="292734"/>
            <a:ext cx="2885694" cy="1354217"/>
          </a:xfrm>
        </p:spPr>
        <p:txBody>
          <a:bodyPr/>
          <a:lstStyle/>
          <a:p>
            <a:r>
              <a:rPr lang="en-GB" dirty="0"/>
              <a:t>Coding and decoding</a:t>
            </a:r>
            <a:endParaRPr lang="en-US" dirty="0"/>
          </a:p>
        </p:txBody>
      </p:sp>
      <p:sp>
        <p:nvSpPr>
          <p:cNvPr id="3" name="Text Placeholder 2">
            <a:extLst>
              <a:ext uri="{FF2B5EF4-FFF2-40B4-BE49-F238E27FC236}">
                <a16:creationId xmlns:a16="http://schemas.microsoft.com/office/drawing/2014/main" id="{C7DDC6C3-FFD1-F5F4-3698-48D8F1DD52FD}"/>
              </a:ext>
            </a:extLst>
          </p:cNvPr>
          <p:cNvSpPr>
            <a:spLocks noGrp="1"/>
          </p:cNvSpPr>
          <p:nvPr>
            <p:ph type="body" idx="1"/>
          </p:nvPr>
        </p:nvSpPr>
        <p:spPr>
          <a:xfrm>
            <a:off x="612140" y="1462557"/>
            <a:ext cx="8353425" cy="2585323"/>
          </a:xfrm>
        </p:spPr>
        <p:txBody>
          <a:bodyPr/>
          <a:lstStyle/>
          <a:p>
            <a:r>
              <a:rPr lang="en-GB" b="1" dirty="0"/>
              <a:t>Coding : </a:t>
            </a:r>
            <a:r>
              <a:rPr lang="en-GB" dirty="0"/>
              <a:t> The process of assigning a code to something for identification or classification is called Coding.</a:t>
            </a:r>
          </a:p>
          <a:p>
            <a:endParaRPr lang="en-GB" b="1" dirty="0"/>
          </a:p>
          <a:p>
            <a:r>
              <a:rPr lang="en-GB" b="1" dirty="0"/>
              <a:t>Decoding : </a:t>
            </a:r>
            <a:r>
              <a:rPr lang="en-GB" dirty="0"/>
              <a:t>The process of convert a coded message into intelligible (humanly readable) form is called Decoding</a:t>
            </a:r>
          </a:p>
          <a:p>
            <a:endParaRPr lang="en-US" b="1" dirty="0"/>
          </a:p>
        </p:txBody>
      </p:sp>
    </p:spTree>
    <p:extLst>
      <p:ext uri="{BB962C8B-B14F-4D97-AF65-F5344CB8AC3E}">
        <p14:creationId xmlns:p14="http://schemas.microsoft.com/office/powerpoint/2010/main" val="3264983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2">
            <a:extLst>
              <a:ext uri="{FF2B5EF4-FFF2-40B4-BE49-F238E27FC236}">
                <a16:creationId xmlns:a16="http://schemas.microsoft.com/office/drawing/2014/main" id="{06CEC7D5-D4C0-4592-A095-C2DC39B2DF99}"/>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5D544F7-A53B-470F-92BD-EC1CD825B087}" type="slidenum">
              <a:rPr lang="en-US" altLang="en-US" smtClean="0"/>
              <a:pPr>
                <a:spcBef>
                  <a:spcPct val="0"/>
                </a:spcBef>
                <a:buClrTx/>
                <a:buFontTx/>
                <a:buNone/>
                <a:defRPr/>
              </a:pPr>
              <a:t>46</a:t>
            </a:fld>
            <a:endParaRPr lang="en-US" altLang="en-US" sz="1000"/>
          </a:p>
        </p:txBody>
      </p:sp>
      <p:sp>
        <p:nvSpPr>
          <p:cNvPr id="25603" name="Rectangle 2">
            <a:extLst>
              <a:ext uri="{FF2B5EF4-FFF2-40B4-BE49-F238E27FC236}">
                <a16:creationId xmlns:a16="http://schemas.microsoft.com/office/drawing/2014/main" id="{A5B823B8-750E-41EE-BD06-BF2FFC1EB64A}"/>
              </a:ext>
            </a:extLst>
          </p:cNvPr>
          <p:cNvSpPr>
            <a:spLocks noGrp="1" noChangeArrowheads="1"/>
          </p:cNvSpPr>
          <p:nvPr>
            <p:ph type="title"/>
          </p:nvPr>
        </p:nvSpPr>
        <p:spPr>
          <a:xfrm>
            <a:off x="914400" y="292734"/>
            <a:ext cx="5100446" cy="2031325"/>
          </a:xfrm>
        </p:spPr>
        <p:txBody>
          <a:bodyPr/>
          <a:lstStyle/>
          <a:p>
            <a:pPr eaLnBrk="1" hangingPunct="1"/>
            <a:r>
              <a:rPr lang="en-US" altLang="en-US" dirty="0"/>
              <a:t>The machine cycle</a:t>
            </a:r>
          </a:p>
        </p:txBody>
      </p:sp>
      <p:pic>
        <p:nvPicPr>
          <p:cNvPr id="25604" name="Picture 6" descr="fig_02_08">
            <a:extLst>
              <a:ext uri="{FF2B5EF4-FFF2-40B4-BE49-F238E27FC236}">
                <a16:creationId xmlns:a16="http://schemas.microsoft.com/office/drawing/2014/main" id="{5AA04C4B-576D-4BA2-B2CF-5DEDDF99AD97}"/>
              </a:ext>
            </a:extLst>
          </p:cNvPr>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104900" y="1600200"/>
            <a:ext cx="693420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2">
            <a:extLst>
              <a:ext uri="{FF2B5EF4-FFF2-40B4-BE49-F238E27FC236}">
                <a16:creationId xmlns:a16="http://schemas.microsoft.com/office/drawing/2014/main" id="{D4732603-B3DD-4E93-BA92-743D02B4A1DC}"/>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5D544F7-A53B-470F-92BD-EC1CD825B087}" type="slidenum">
              <a:rPr lang="en-US" altLang="en-US" smtClean="0"/>
              <a:pPr>
                <a:spcBef>
                  <a:spcPct val="0"/>
                </a:spcBef>
                <a:buClrTx/>
                <a:buFontTx/>
                <a:buNone/>
                <a:defRPr/>
              </a:pPr>
              <a:t>47</a:t>
            </a:fld>
            <a:endParaRPr lang="en-US" altLang="en-US" sz="1000"/>
          </a:p>
        </p:txBody>
      </p:sp>
      <p:sp>
        <p:nvSpPr>
          <p:cNvPr id="26627" name="Rectangle 2">
            <a:extLst>
              <a:ext uri="{FF2B5EF4-FFF2-40B4-BE49-F238E27FC236}">
                <a16:creationId xmlns:a16="http://schemas.microsoft.com/office/drawing/2014/main" id="{B1B8D90B-9B56-4C87-97AD-CEC0A19F7505}"/>
              </a:ext>
            </a:extLst>
          </p:cNvPr>
          <p:cNvSpPr>
            <a:spLocks noGrp="1" noChangeArrowheads="1"/>
          </p:cNvSpPr>
          <p:nvPr>
            <p:ph type="title"/>
          </p:nvPr>
        </p:nvSpPr>
        <p:spPr>
          <a:xfrm>
            <a:off x="457200" y="228600"/>
            <a:ext cx="8305800" cy="677108"/>
          </a:xfrm>
        </p:spPr>
        <p:txBody>
          <a:bodyPr/>
          <a:lstStyle/>
          <a:p>
            <a:pPr eaLnBrk="1" hangingPunct="1"/>
            <a:r>
              <a:rPr lang="en-US" altLang="en-US" dirty="0"/>
              <a:t>Decoding the instruction </a:t>
            </a:r>
            <a:r>
              <a:rPr lang="en-US" altLang="en-US" dirty="0" err="1"/>
              <a:t>B258</a:t>
            </a:r>
            <a:endParaRPr lang="en-US" altLang="en-US" dirty="0"/>
          </a:p>
        </p:txBody>
      </p:sp>
      <p:pic>
        <p:nvPicPr>
          <p:cNvPr id="26628" name="Picture 6" descr="fig_02_09">
            <a:extLst>
              <a:ext uri="{FF2B5EF4-FFF2-40B4-BE49-F238E27FC236}">
                <a16:creationId xmlns:a16="http://schemas.microsoft.com/office/drawing/2014/main" id="{03C0DCF0-25AC-4B88-B3E4-4DAD8AD2E9F2}"/>
              </a:ext>
            </a:extLst>
          </p:cNvPr>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57200" y="1600200"/>
            <a:ext cx="8229600" cy="455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2">
            <a:extLst>
              <a:ext uri="{FF2B5EF4-FFF2-40B4-BE49-F238E27FC236}">
                <a16:creationId xmlns:a16="http://schemas.microsoft.com/office/drawing/2014/main" id="{D4107539-9C61-46A3-B792-C836E5A91204}"/>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5D544F7-A53B-470F-92BD-EC1CD825B087}" type="slidenum">
              <a:rPr lang="en-US" altLang="en-US" smtClean="0"/>
              <a:pPr>
                <a:spcBef>
                  <a:spcPct val="0"/>
                </a:spcBef>
                <a:buClrTx/>
                <a:buFontTx/>
                <a:buNone/>
                <a:defRPr/>
              </a:pPr>
              <a:t>48</a:t>
            </a:fld>
            <a:endParaRPr lang="en-US" altLang="en-US" sz="1000"/>
          </a:p>
        </p:txBody>
      </p:sp>
      <p:sp>
        <p:nvSpPr>
          <p:cNvPr id="27651" name="Rectangle 2">
            <a:extLst>
              <a:ext uri="{FF2B5EF4-FFF2-40B4-BE49-F238E27FC236}">
                <a16:creationId xmlns:a16="http://schemas.microsoft.com/office/drawing/2014/main" id="{67D208D1-F0AE-4574-9C86-5EF24FE7DCC0}"/>
              </a:ext>
            </a:extLst>
          </p:cNvPr>
          <p:cNvSpPr>
            <a:spLocks noGrp="1" noChangeArrowheads="1"/>
          </p:cNvSpPr>
          <p:nvPr>
            <p:ph type="title"/>
          </p:nvPr>
        </p:nvSpPr>
        <p:spPr>
          <a:xfrm>
            <a:off x="457200" y="228600"/>
            <a:ext cx="8534400" cy="984885"/>
          </a:xfrm>
        </p:spPr>
        <p:txBody>
          <a:bodyPr/>
          <a:lstStyle/>
          <a:p>
            <a:pPr eaLnBrk="1" hangingPunct="1"/>
            <a:r>
              <a:rPr lang="en-US" altLang="en-US" sz="3200" dirty="0"/>
              <a:t>The program from Figure 2.7 stored in main memory ready for execution</a:t>
            </a:r>
            <a:endParaRPr lang="en-US" altLang="en-US" dirty="0"/>
          </a:p>
        </p:txBody>
      </p:sp>
      <p:pic>
        <p:nvPicPr>
          <p:cNvPr id="27652" name="Picture 6" descr="fig_02_10">
            <a:extLst>
              <a:ext uri="{FF2B5EF4-FFF2-40B4-BE49-F238E27FC236}">
                <a16:creationId xmlns:a16="http://schemas.microsoft.com/office/drawing/2014/main" id="{E969FD6A-298A-4174-88D9-CCB9111D2529}"/>
              </a:ext>
            </a:extLst>
          </p:cNvPr>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295400" y="1600200"/>
            <a:ext cx="6553200"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2">
            <a:extLst>
              <a:ext uri="{FF2B5EF4-FFF2-40B4-BE49-F238E27FC236}">
                <a16:creationId xmlns:a16="http://schemas.microsoft.com/office/drawing/2014/main" id="{3B3FBCA0-7D46-41F9-AC71-CBD255529962}"/>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5D544F7-A53B-470F-92BD-EC1CD825B087}" type="slidenum">
              <a:rPr lang="en-US" altLang="en-US" smtClean="0"/>
              <a:pPr>
                <a:spcBef>
                  <a:spcPct val="0"/>
                </a:spcBef>
                <a:buClrTx/>
                <a:buFontTx/>
                <a:buNone/>
                <a:defRPr/>
              </a:pPr>
              <a:t>49</a:t>
            </a:fld>
            <a:endParaRPr lang="en-US" altLang="en-US" sz="1000"/>
          </a:p>
        </p:txBody>
      </p:sp>
      <p:sp>
        <p:nvSpPr>
          <p:cNvPr id="28675" name="Rectangle 2">
            <a:extLst>
              <a:ext uri="{FF2B5EF4-FFF2-40B4-BE49-F238E27FC236}">
                <a16:creationId xmlns:a16="http://schemas.microsoft.com/office/drawing/2014/main" id="{31C3C8EE-C0ED-4654-9966-4BC33F4843CE}"/>
              </a:ext>
            </a:extLst>
          </p:cNvPr>
          <p:cNvSpPr>
            <a:spLocks noGrp="1" noChangeArrowheads="1"/>
          </p:cNvSpPr>
          <p:nvPr>
            <p:ph type="title"/>
          </p:nvPr>
        </p:nvSpPr>
        <p:spPr>
          <a:xfrm>
            <a:off x="457200" y="304800"/>
            <a:ext cx="8305800" cy="1354217"/>
          </a:xfrm>
        </p:spPr>
        <p:txBody>
          <a:bodyPr/>
          <a:lstStyle/>
          <a:p>
            <a:pPr eaLnBrk="1" hangingPunct="1"/>
            <a:r>
              <a:rPr lang="en-US" altLang="en-US" dirty="0"/>
              <a:t>Performing the fetch step of the machine cycle</a:t>
            </a:r>
          </a:p>
        </p:txBody>
      </p:sp>
      <p:pic>
        <p:nvPicPr>
          <p:cNvPr id="28676" name="Picture 6" descr="fig_02_11">
            <a:extLst>
              <a:ext uri="{FF2B5EF4-FFF2-40B4-BE49-F238E27FC236}">
                <a16:creationId xmlns:a16="http://schemas.microsoft.com/office/drawing/2014/main" id="{2AAD0A57-590C-4E07-8211-402352BC027E}"/>
              </a:ext>
            </a:extLst>
          </p:cNvPr>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b="52931"/>
          <a:stretch>
            <a:fillRect/>
          </a:stretch>
        </p:blipFill>
        <p:spPr bwMode="auto">
          <a:xfrm>
            <a:off x="762000" y="1885950"/>
            <a:ext cx="7283450"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1CFA-6C90-F432-319E-BE105882B333}"/>
              </a:ext>
            </a:extLst>
          </p:cNvPr>
          <p:cNvSpPr>
            <a:spLocks noGrp="1"/>
          </p:cNvSpPr>
          <p:nvPr>
            <p:ph type="title"/>
          </p:nvPr>
        </p:nvSpPr>
        <p:spPr/>
        <p:txBody>
          <a:bodyPr/>
          <a:lstStyle/>
          <a:p>
            <a:pPr algn="ctr"/>
            <a:r>
              <a:rPr lang="en-GB" dirty="0"/>
              <a:t>Hardware</a:t>
            </a:r>
            <a:endParaRPr lang="en-US" dirty="0"/>
          </a:p>
        </p:txBody>
      </p:sp>
      <p:sp>
        <p:nvSpPr>
          <p:cNvPr id="3" name="Text Placeholder 2">
            <a:extLst>
              <a:ext uri="{FF2B5EF4-FFF2-40B4-BE49-F238E27FC236}">
                <a16:creationId xmlns:a16="http://schemas.microsoft.com/office/drawing/2014/main" id="{BEBE7A65-4613-F779-F0E4-1BD182C8C794}"/>
              </a:ext>
            </a:extLst>
          </p:cNvPr>
          <p:cNvSpPr>
            <a:spLocks noGrp="1"/>
          </p:cNvSpPr>
          <p:nvPr>
            <p:ph type="body" idx="1"/>
          </p:nvPr>
        </p:nvSpPr>
        <p:spPr>
          <a:xfrm>
            <a:off x="612140" y="1462557"/>
            <a:ext cx="8353425" cy="4308872"/>
          </a:xfrm>
        </p:spPr>
        <p:txBody>
          <a:bodyPr/>
          <a:lstStyle/>
          <a:p>
            <a:r>
              <a:rPr lang="en-GB" b="1" dirty="0"/>
              <a:t>Hardware : </a:t>
            </a:r>
            <a:r>
              <a:rPr lang="en-GB" dirty="0"/>
              <a:t>Any part of the computer system that has a physical existence is called Hardware. They are of two types :</a:t>
            </a:r>
          </a:p>
          <a:p>
            <a:endParaRPr lang="en-GB" b="1" dirty="0"/>
          </a:p>
          <a:p>
            <a:r>
              <a:rPr lang="en-GB" b="1" dirty="0"/>
              <a:t>Internal Hardware : </a:t>
            </a:r>
            <a:r>
              <a:rPr lang="en-GB" dirty="0"/>
              <a:t>The hardware which resides inside of the computer system. </a:t>
            </a:r>
            <a:r>
              <a:rPr lang="en-GB" dirty="0" err="1"/>
              <a:t>Eg</a:t>
            </a:r>
            <a:r>
              <a:rPr lang="en-GB" dirty="0"/>
              <a:t> Processor, RAM, ROM, etc.</a:t>
            </a:r>
          </a:p>
          <a:p>
            <a:endParaRPr lang="en-GB" b="1" dirty="0"/>
          </a:p>
          <a:p>
            <a:r>
              <a:rPr lang="en-GB" b="1" dirty="0"/>
              <a:t>External Hardware : </a:t>
            </a:r>
            <a:r>
              <a:rPr lang="en-GB" dirty="0"/>
              <a:t>The hardware which resides outside of the computer system. </a:t>
            </a:r>
            <a:r>
              <a:rPr lang="en-GB" dirty="0" err="1"/>
              <a:t>Eg</a:t>
            </a:r>
            <a:r>
              <a:rPr lang="en-GB" dirty="0"/>
              <a:t> speakers, monitor, printer, etc.</a:t>
            </a:r>
            <a:endParaRPr lang="en-US" b="1" dirty="0"/>
          </a:p>
        </p:txBody>
      </p:sp>
    </p:spTree>
    <p:extLst>
      <p:ext uri="{BB962C8B-B14F-4D97-AF65-F5344CB8AC3E}">
        <p14:creationId xmlns:p14="http://schemas.microsoft.com/office/powerpoint/2010/main" val="9714707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Slide Number Placeholder 2">
            <a:extLst>
              <a:ext uri="{FF2B5EF4-FFF2-40B4-BE49-F238E27FC236}">
                <a16:creationId xmlns:a16="http://schemas.microsoft.com/office/drawing/2014/main" id="{61B18A88-8FD7-4A06-BDA5-2822DA47D847}"/>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5D544F7-A53B-470F-92BD-EC1CD825B087}" type="slidenum">
              <a:rPr lang="en-US" altLang="en-US" smtClean="0"/>
              <a:pPr>
                <a:spcBef>
                  <a:spcPct val="0"/>
                </a:spcBef>
                <a:buClrTx/>
                <a:buFontTx/>
                <a:buNone/>
                <a:defRPr/>
              </a:pPr>
              <a:t>50</a:t>
            </a:fld>
            <a:endParaRPr lang="en-US" altLang="en-US" sz="1000"/>
          </a:p>
        </p:txBody>
      </p:sp>
      <p:sp>
        <p:nvSpPr>
          <p:cNvPr id="29699" name="Rectangle 2">
            <a:extLst>
              <a:ext uri="{FF2B5EF4-FFF2-40B4-BE49-F238E27FC236}">
                <a16:creationId xmlns:a16="http://schemas.microsoft.com/office/drawing/2014/main" id="{F89AF047-B6A4-4D9E-BC0C-5E70219ED10A}"/>
              </a:ext>
            </a:extLst>
          </p:cNvPr>
          <p:cNvSpPr>
            <a:spLocks noGrp="1" noChangeArrowheads="1"/>
          </p:cNvSpPr>
          <p:nvPr>
            <p:ph type="title"/>
          </p:nvPr>
        </p:nvSpPr>
        <p:spPr>
          <a:xfrm>
            <a:off x="457200" y="304800"/>
            <a:ext cx="8305800" cy="1354217"/>
          </a:xfrm>
        </p:spPr>
        <p:txBody>
          <a:bodyPr/>
          <a:lstStyle/>
          <a:p>
            <a:pPr eaLnBrk="1" hangingPunct="1"/>
            <a:r>
              <a:rPr lang="en-US" altLang="en-US" dirty="0"/>
              <a:t>Performing the fetch step of the machine cycle </a:t>
            </a:r>
            <a:r>
              <a:rPr lang="en-US" altLang="en-US" sz="3200" dirty="0"/>
              <a:t>(continued)</a:t>
            </a:r>
          </a:p>
        </p:txBody>
      </p:sp>
      <p:pic>
        <p:nvPicPr>
          <p:cNvPr id="29700" name="Picture 6" descr="fig_02_11">
            <a:extLst>
              <a:ext uri="{FF2B5EF4-FFF2-40B4-BE49-F238E27FC236}">
                <a16:creationId xmlns:a16="http://schemas.microsoft.com/office/drawing/2014/main" id="{27EAAA24-6723-4A27-A107-2C8AF5CADC92}"/>
              </a:ext>
            </a:extLst>
          </p:cNvPr>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t="47079"/>
          <a:stretch>
            <a:fillRect/>
          </a:stretch>
        </p:blipFill>
        <p:spPr bwMode="auto">
          <a:xfrm>
            <a:off x="990600" y="1525588"/>
            <a:ext cx="7099300"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id="{22C02D96-76DF-4799-B6DA-01D9CEDF3501}"/>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14732DB-D1B6-49A9-B44E-A821322146D0}" type="slidenum">
              <a:rPr lang="en-US" altLang="en-US" smtClean="0"/>
              <a:pPr>
                <a:spcBef>
                  <a:spcPct val="0"/>
                </a:spcBef>
                <a:buClrTx/>
                <a:buFontTx/>
                <a:buNone/>
                <a:defRPr/>
              </a:pPr>
              <a:t>51</a:t>
            </a:fld>
            <a:endParaRPr lang="en-US" altLang="en-US" sz="1000"/>
          </a:p>
        </p:txBody>
      </p:sp>
      <p:sp>
        <p:nvSpPr>
          <p:cNvPr id="32771" name="Rectangle 2">
            <a:extLst>
              <a:ext uri="{FF2B5EF4-FFF2-40B4-BE49-F238E27FC236}">
                <a16:creationId xmlns:a16="http://schemas.microsoft.com/office/drawing/2014/main" id="{C3D24675-CBBC-4615-A09D-BDA1EB7663EB}"/>
              </a:ext>
            </a:extLst>
          </p:cNvPr>
          <p:cNvSpPr>
            <a:spLocks noGrp="1" noChangeArrowheads="1"/>
          </p:cNvSpPr>
          <p:nvPr>
            <p:ph type="title"/>
          </p:nvPr>
        </p:nvSpPr>
        <p:spPr>
          <a:xfrm>
            <a:off x="457200" y="152400"/>
            <a:ext cx="8534400" cy="1143000"/>
          </a:xfrm>
        </p:spPr>
        <p:txBody>
          <a:bodyPr/>
          <a:lstStyle/>
          <a:p>
            <a:pPr eaLnBrk="1" hangingPunct="1"/>
            <a:r>
              <a:rPr lang="en-US" altLang="en-US"/>
              <a:t>Communicating with Other Devices</a:t>
            </a:r>
          </a:p>
        </p:txBody>
      </p:sp>
      <p:sp>
        <p:nvSpPr>
          <p:cNvPr id="32772" name="Rectangle 3">
            <a:extLst>
              <a:ext uri="{FF2B5EF4-FFF2-40B4-BE49-F238E27FC236}">
                <a16:creationId xmlns:a16="http://schemas.microsoft.com/office/drawing/2014/main" id="{BEE4DA18-B46A-4920-B1D1-CF14D73BE2D4}"/>
              </a:ext>
            </a:extLst>
          </p:cNvPr>
          <p:cNvSpPr>
            <a:spLocks noGrp="1" noChangeArrowheads="1"/>
          </p:cNvSpPr>
          <p:nvPr>
            <p:ph type="body" idx="1"/>
          </p:nvPr>
        </p:nvSpPr>
        <p:spPr>
          <a:xfrm>
            <a:off x="457200" y="1371600"/>
            <a:ext cx="8305800" cy="4572000"/>
          </a:xfrm>
        </p:spPr>
        <p:txBody>
          <a:bodyPr/>
          <a:lstStyle/>
          <a:p>
            <a:pPr eaLnBrk="1" hangingPunct="1">
              <a:lnSpc>
                <a:spcPct val="90000"/>
              </a:lnSpc>
            </a:pPr>
            <a:r>
              <a:rPr lang="en-US" altLang="en-US" sz="2800" b="1" dirty="0"/>
              <a:t>Controller:</a:t>
            </a:r>
            <a:r>
              <a:rPr lang="en-US" altLang="en-US" sz="2800" dirty="0"/>
              <a:t> An intermediary apparatus that handles communication between the computer and a device</a:t>
            </a:r>
          </a:p>
          <a:p>
            <a:pPr lvl="1" eaLnBrk="1" hangingPunct="1">
              <a:lnSpc>
                <a:spcPct val="90000"/>
              </a:lnSpc>
            </a:pPr>
            <a:r>
              <a:rPr lang="en-US" altLang="en-US" dirty="0"/>
              <a:t>Specialized controllers for each type of device</a:t>
            </a:r>
          </a:p>
          <a:p>
            <a:pPr lvl="1" eaLnBrk="1" hangingPunct="1">
              <a:lnSpc>
                <a:spcPct val="90000"/>
              </a:lnSpc>
            </a:pPr>
            <a:r>
              <a:rPr lang="en-US" altLang="en-US" dirty="0"/>
              <a:t>General purpose controllers (USB and FireWire)</a:t>
            </a:r>
          </a:p>
          <a:p>
            <a:pPr eaLnBrk="1" hangingPunct="1">
              <a:lnSpc>
                <a:spcPct val="90000"/>
              </a:lnSpc>
            </a:pPr>
            <a:r>
              <a:rPr lang="en-US" altLang="en-US" sz="2800" b="1" dirty="0"/>
              <a:t>Port:</a:t>
            </a:r>
            <a:r>
              <a:rPr lang="en-US" altLang="en-US" sz="2800" dirty="0"/>
              <a:t> The point at which a device connects to a computer </a:t>
            </a:r>
          </a:p>
          <a:p>
            <a:pPr eaLnBrk="1" hangingPunct="1">
              <a:lnSpc>
                <a:spcPct val="90000"/>
              </a:lnSpc>
            </a:pPr>
            <a:r>
              <a:rPr lang="en-US" altLang="en-US" sz="2800" b="1" dirty="0"/>
              <a:t>Memory-mapped I/O:</a:t>
            </a:r>
            <a:r>
              <a:rPr lang="en-US" altLang="en-US" sz="2800" dirty="0"/>
              <a:t> CPU communicates with peripheral devices as though they were memory cells</a:t>
            </a:r>
          </a:p>
          <a:p>
            <a:pPr eaLnBrk="1" hangingPunct="1">
              <a:lnSpc>
                <a:spcPct val="90000"/>
              </a:lnSpc>
              <a:buFont typeface="Times" panose="02020603050405020304" pitchFamily="18" charset="0"/>
              <a:buNone/>
            </a:pPr>
            <a:endParaRPr lang="en-US" alt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Slide Number Placeholder 2">
            <a:extLst>
              <a:ext uri="{FF2B5EF4-FFF2-40B4-BE49-F238E27FC236}">
                <a16:creationId xmlns:a16="http://schemas.microsoft.com/office/drawing/2014/main" id="{65D55734-483A-4C09-9ECF-9D9249065C06}"/>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5D544F7-A53B-470F-92BD-EC1CD825B087}" type="slidenum">
              <a:rPr lang="en-US" altLang="en-US" smtClean="0"/>
              <a:pPr>
                <a:spcBef>
                  <a:spcPct val="0"/>
                </a:spcBef>
                <a:buClrTx/>
                <a:buFontTx/>
                <a:buNone/>
                <a:defRPr/>
              </a:pPr>
              <a:t>52</a:t>
            </a:fld>
            <a:endParaRPr lang="en-US" altLang="en-US" sz="1000"/>
          </a:p>
        </p:txBody>
      </p:sp>
      <p:sp>
        <p:nvSpPr>
          <p:cNvPr id="33795" name="Rectangle 2">
            <a:extLst>
              <a:ext uri="{FF2B5EF4-FFF2-40B4-BE49-F238E27FC236}">
                <a16:creationId xmlns:a16="http://schemas.microsoft.com/office/drawing/2014/main" id="{06357B84-6C22-4639-8B59-062E77682103}"/>
              </a:ext>
            </a:extLst>
          </p:cNvPr>
          <p:cNvSpPr>
            <a:spLocks noGrp="1" noChangeArrowheads="1"/>
          </p:cNvSpPr>
          <p:nvPr>
            <p:ph type="title"/>
          </p:nvPr>
        </p:nvSpPr>
        <p:spPr>
          <a:xfrm>
            <a:off x="457200" y="304800"/>
            <a:ext cx="8305800" cy="1354217"/>
          </a:xfrm>
        </p:spPr>
        <p:txBody>
          <a:bodyPr/>
          <a:lstStyle/>
          <a:p>
            <a:pPr eaLnBrk="1" hangingPunct="1"/>
            <a:r>
              <a:rPr lang="en-US" altLang="en-US" dirty="0"/>
              <a:t>Controllers attached to a machine’s bus</a:t>
            </a:r>
          </a:p>
        </p:txBody>
      </p:sp>
      <p:pic>
        <p:nvPicPr>
          <p:cNvPr id="33796" name="Picture 6" descr="fig_02_13">
            <a:extLst>
              <a:ext uri="{FF2B5EF4-FFF2-40B4-BE49-F238E27FC236}">
                <a16:creationId xmlns:a16="http://schemas.microsoft.com/office/drawing/2014/main" id="{13EECF13-6F8A-44C7-B463-A160DA92B886}"/>
              </a:ext>
            </a:extLst>
          </p:cNvPr>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447800" y="1733550"/>
            <a:ext cx="60960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C642EB61-9519-4C54-A29A-FADAFE583E93}"/>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14732DB-D1B6-49A9-B44E-A821322146D0}" type="slidenum">
              <a:rPr lang="en-US" altLang="en-US" smtClean="0"/>
              <a:pPr>
                <a:spcBef>
                  <a:spcPct val="0"/>
                </a:spcBef>
                <a:buClrTx/>
                <a:buFontTx/>
                <a:buNone/>
                <a:defRPr/>
              </a:pPr>
              <a:t>53</a:t>
            </a:fld>
            <a:endParaRPr lang="en-US" altLang="en-US" sz="1000"/>
          </a:p>
        </p:txBody>
      </p:sp>
      <p:sp>
        <p:nvSpPr>
          <p:cNvPr id="35843" name="Rectangle 2">
            <a:extLst>
              <a:ext uri="{FF2B5EF4-FFF2-40B4-BE49-F238E27FC236}">
                <a16:creationId xmlns:a16="http://schemas.microsoft.com/office/drawing/2014/main" id="{FF522C63-06D8-4EB8-A662-1FED9E1C0EE3}"/>
              </a:ext>
            </a:extLst>
          </p:cNvPr>
          <p:cNvSpPr>
            <a:spLocks noGrp="1" noChangeArrowheads="1"/>
          </p:cNvSpPr>
          <p:nvPr>
            <p:ph type="title"/>
          </p:nvPr>
        </p:nvSpPr>
        <p:spPr>
          <a:xfrm>
            <a:off x="381000" y="152400"/>
            <a:ext cx="8610600" cy="1143000"/>
          </a:xfrm>
        </p:spPr>
        <p:txBody>
          <a:bodyPr/>
          <a:lstStyle/>
          <a:p>
            <a:pPr eaLnBrk="1" hangingPunct="1"/>
            <a:r>
              <a:rPr lang="en-US" altLang="en-US"/>
              <a:t>Communicating with Other Devices </a:t>
            </a:r>
            <a:r>
              <a:rPr lang="en-US" altLang="en-US" sz="3200"/>
              <a:t>(continued)</a:t>
            </a:r>
          </a:p>
        </p:txBody>
      </p:sp>
      <p:sp>
        <p:nvSpPr>
          <p:cNvPr id="35844" name="Rectangle 3">
            <a:extLst>
              <a:ext uri="{FF2B5EF4-FFF2-40B4-BE49-F238E27FC236}">
                <a16:creationId xmlns:a16="http://schemas.microsoft.com/office/drawing/2014/main" id="{A5330799-327A-420C-B0EB-0B119AC507F7}"/>
              </a:ext>
            </a:extLst>
          </p:cNvPr>
          <p:cNvSpPr>
            <a:spLocks noGrp="1" noChangeArrowheads="1"/>
          </p:cNvSpPr>
          <p:nvPr>
            <p:ph type="body" idx="1"/>
          </p:nvPr>
        </p:nvSpPr>
        <p:spPr>
          <a:xfrm>
            <a:off x="76200" y="1295400"/>
            <a:ext cx="9067800" cy="5041380"/>
          </a:xfrm>
        </p:spPr>
        <p:txBody>
          <a:bodyPr/>
          <a:lstStyle/>
          <a:p>
            <a:pPr eaLnBrk="1" hangingPunct="1">
              <a:lnSpc>
                <a:spcPct val="90000"/>
              </a:lnSpc>
            </a:pPr>
            <a:r>
              <a:rPr lang="en-US" altLang="en-US" b="1" dirty="0"/>
              <a:t>Direct memory access (DMA):</a:t>
            </a:r>
            <a:r>
              <a:rPr lang="en-US" altLang="en-US" dirty="0"/>
              <a:t> Main memory access by a controller over the bus. Direct Memory Access (DMA) is a capability provided by some computer bus architectures that allows data to be sent directly from an attached device (such as a disk drive) to the memory on the computer's motherboard.</a:t>
            </a:r>
          </a:p>
          <a:p>
            <a:pPr eaLnBrk="1" hangingPunct="1">
              <a:lnSpc>
                <a:spcPct val="90000"/>
              </a:lnSpc>
            </a:pPr>
            <a:r>
              <a:rPr lang="en-US" altLang="en-US" b="1" dirty="0"/>
              <a:t>Handshaking:</a:t>
            </a:r>
            <a:r>
              <a:rPr lang="en-US" altLang="en-US" dirty="0"/>
              <a:t> The process of coordinating the transfer of data between components. Handshaking is a I/O control method to synchronize I/O devices with the microprocessor. As many I/O devices accepts or release information at a much slower rate than the microprocessor, this method is used to control the microprocessor to work with a I/O device at the I/O devices data transfer rate.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5B952C80-ECD9-4117-8A4D-2A491552ED5C}"/>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spcBef>
                <a:spcPct val="0"/>
              </a:spcBef>
              <a:buClrTx/>
              <a:buFontTx/>
              <a:buNone/>
              <a:defRPr/>
            </a:pPr>
            <a:r>
              <a:rPr lang="en-US" altLang="en-US"/>
              <a:t>2-</a:t>
            </a:r>
            <a:fld id="{414732DB-D1B6-49A9-B44E-A821322146D0}" type="slidenum">
              <a:rPr lang="en-US" altLang="en-US" smtClean="0"/>
              <a:pPr>
                <a:spcBef>
                  <a:spcPct val="0"/>
                </a:spcBef>
                <a:buClrTx/>
                <a:buFontTx/>
                <a:buNone/>
                <a:defRPr/>
              </a:pPr>
              <a:t>54</a:t>
            </a:fld>
            <a:endParaRPr lang="en-US" altLang="en-US" sz="1000"/>
          </a:p>
        </p:txBody>
      </p:sp>
      <p:sp>
        <p:nvSpPr>
          <p:cNvPr id="36867" name="Rectangle 2">
            <a:extLst>
              <a:ext uri="{FF2B5EF4-FFF2-40B4-BE49-F238E27FC236}">
                <a16:creationId xmlns:a16="http://schemas.microsoft.com/office/drawing/2014/main" id="{1A46269C-FC91-4C73-95AB-38EA83C146F5}"/>
              </a:ext>
            </a:extLst>
          </p:cNvPr>
          <p:cNvSpPr>
            <a:spLocks noGrp="1" noChangeArrowheads="1"/>
          </p:cNvSpPr>
          <p:nvPr>
            <p:ph type="title"/>
          </p:nvPr>
        </p:nvSpPr>
        <p:spPr>
          <a:xfrm>
            <a:off x="381000" y="152400"/>
            <a:ext cx="8610600" cy="1143000"/>
          </a:xfrm>
        </p:spPr>
        <p:txBody>
          <a:bodyPr/>
          <a:lstStyle/>
          <a:p>
            <a:pPr eaLnBrk="1" hangingPunct="1"/>
            <a:r>
              <a:rPr lang="en-US" altLang="en-US"/>
              <a:t>Communicating with Other Devices </a:t>
            </a:r>
            <a:r>
              <a:rPr lang="en-US" altLang="en-US" sz="3200"/>
              <a:t>(continued)</a:t>
            </a:r>
          </a:p>
        </p:txBody>
      </p:sp>
      <p:sp>
        <p:nvSpPr>
          <p:cNvPr id="36868" name="Rectangle 3">
            <a:extLst>
              <a:ext uri="{FF2B5EF4-FFF2-40B4-BE49-F238E27FC236}">
                <a16:creationId xmlns:a16="http://schemas.microsoft.com/office/drawing/2014/main" id="{F69A8B5A-E460-4A0D-97C4-A0DF42B7C3E0}"/>
              </a:ext>
            </a:extLst>
          </p:cNvPr>
          <p:cNvSpPr>
            <a:spLocks noGrp="1" noChangeArrowheads="1"/>
          </p:cNvSpPr>
          <p:nvPr>
            <p:ph type="body" idx="1"/>
          </p:nvPr>
        </p:nvSpPr>
        <p:spPr>
          <a:xfrm>
            <a:off x="612140" y="1462557"/>
            <a:ext cx="8353425" cy="3016210"/>
          </a:xfrm>
        </p:spPr>
        <p:txBody>
          <a:bodyPr/>
          <a:lstStyle/>
          <a:p>
            <a:pPr eaLnBrk="1" hangingPunct="1"/>
            <a:r>
              <a:rPr lang="en-US" altLang="en-US" b="1" dirty="0"/>
              <a:t>Parallel Communication:</a:t>
            </a:r>
            <a:r>
              <a:rPr lang="en-US" altLang="en-US" dirty="0"/>
              <a:t> The transfer of multiple bits on multiple communication path is called Parallel Communication.</a:t>
            </a:r>
          </a:p>
          <a:p>
            <a:pPr eaLnBrk="1" hangingPunct="1"/>
            <a:r>
              <a:rPr lang="en-US" altLang="en-US" b="1" dirty="0"/>
              <a:t>Serial Communication:</a:t>
            </a:r>
            <a:r>
              <a:rPr lang="en-US" altLang="en-US" dirty="0"/>
              <a:t> The transfer of a single bit per time on a single communication path is called Serial Communication.</a:t>
            </a:r>
          </a:p>
          <a:p>
            <a:pPr eaLnBrk="1" hangingPunct="1"/>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8337D117-6CD6-4C44-A139-686BA8AC2DDC}"/>
              </a:ext>
            </a:extLst>
          </p:cNvPr>
          <p:cNvSpPr>
            <a:spLocks noGrp="1" noChangeArrowheads="1"/>
          </p:cNvSpPr>
          <p:nvPr>
            <p:ph type="title"/>
          </p:nvPr>
        </p:nvSpPr>
        <p:spPr>
          <a:xfrm>
            <a:off x="457200" y="292734"/>
            <a:ext cx="5557646" cy="696594"/>
          </a:xfrm>
        </p:spPr>
        <p:txBody>
          <a:bodyPr/>
          <a:lstStyle/>
          <a:p>
            <a:r>
              <a:rPr lang="en-US" altLang="en-US" dirty="0"/>
              <a:t>Parallel Processing</a:t>
            </a:r>
          </a:p>
        </p:txBody>
      </p:sp>
      <p:sp>
        <p:nvSpPr>
          <p:cNvPr id="39939" name="Content Placeholder 2">
            <a:extLst>
              <a:ext uri="{FF2B5EF4-FFF2-40B4-BE49-F238E27FC236}">
                <a16:creationId xmlns:a16="http://schemas.microsoft.com/office/drawing/2014/main" id="{57788B1E-7CCF-4F77-9B01-4EF6923A35B6}"/>
              </a:ext>
            </a:extLst>
          </p:cNvPr>
          <p:cNvSpPr>
            <a:spLocks noGrp="1" noChangeArrowheads="1"/>
          </p:cNvSpPr>
          <p:nvPr>
            <p:ph idx="1"/>
          </p:nvPr>
        </p:nvSpPr>
        <p:spPr>
          <a:xfrm>
            <a:off x="457200" y="1600200"/>
            <a:ext cx="8305800" cy="3447098"/>
          </a:xfrm>
        </p:spPr>
        <p:txBody>
          <a:bodyPr/>
          <a:lstStyle/>
          <a:p>
            <a:pPr marL="457200" indent="-457200" algn="just">
              <a:buFont typeface="Arial" panose="020B0604020202020204" pitchFamily="34" charset="0"/>
              <a:buChar char="•"/>
            </a:pPr>
            <a:r>
              <a:rPr lang="en-US" altLang="en-US" dirty="0"/>
              <a:t>Running two or more processors (CPUs) to handle separate parts of an overall task. </a:t>
            </a:r>
          </a:p>
          <a:p>
            <a:pPr marL="457200" indent="-457200" algn="just">
              <a:buFont typeface="Arial" panose="020B0604020202020204" pitchFamily="34" charset="0"/>
              <a:buChar char="•"/>
            </a:pPr>
            <a:r>
              <a:rPr lang="en-US" altLang="en-US" dirty="0"/>
              <a:t>Breaking up different parts of a task among multiple processors will help reduce the amount of time to run a program. </a:t>
            </a:r>
          </a:p>
          <a:p>
            <a:pPr marL="457200" indent="-457200" algn="just">
              <a:buFont typeface="Arial" panose="020B0604020202020204" pitchFamily="34" charset="0"/>
              <a:buChar char="•"/>
            </a:pPr>
            <a:r>
              <a:rPr lang="en-US" altLang="en-US" dirty="0"/>
              <a:t>Any system that has more than one CPU can perform parallel processing, as well as multi-core processors which are commonly found on computers today.</a:t>
            </a:r>
          </a:p>
        </p:txBody>
      </p:sp>
      <p:sp>
        <p:nvSpPr>
          <p:cNvPr id="39940" name="Slide Number Placeholder 3">
            <a:extLst>
              <a:ext uri="{FF2B5EF4-FFF2-40B4-BE49-F238E27FC236}">
                <a16:creationId xmlns:a16="http://schemas.microsoft.com/office/drawing/2014/main" id="{A8AD56CA-5244-4CD6-AB16-E4F625006190}"/>
              </a:ext>
            </a:extLst>
          </p:cNvPr>
          <p:cNvSpPr>
            <a:spLocks noGrp="1" noChangeArrowheads="1"/>
          </p:cNvSpPr>
          <p:nvPr>
            <p:ph type="sldNum" sz="quarter" idx="10"/>
          </p:nvPr>
        </p:nvSpPr>
        <p:spPr bwMode="auto">
          <a:xfrm>
            <a:off x="7162800" y="6397625"/>
            <a:ext cx="1905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anose="020B0604020202020204" pitchFamily="34" charset="0"/>
                <a:ea typeface="ヒラギノ角ゴ Pro W3" pitchFamily="1"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 charset="-128"/>
                <a:cs typeface="+mn-cs"/>
              </a:defRPr>
            </a:lvl9pPr>
          </a:lstStyle>
          <a:p>
            <a:pPr>
              <a:defRPr/>
            </a:pPr>
            <a:r>
              <a:rPr lang="en-US" altLang="en-US"/>
              <a:t>2-</a:t>
            </a:r>
            <a:fld id="{414732DB-D1B6-49A9-B44E-A821322146D0}" type="slidenum">
              <a:rPr lang="en-US" altLang="en-US" smtClean="0"/>
              <a:pPr>
                <a:defRPr/>
              </a:pPr>
              <a:t>55</a:t>
            </a:fld>
            <a:endParaRPr lang="en-US" altLang="en-US" sz="100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1CFA-6C90-F432-319E-BE105882B333}"/>
              </a:ext>
            </a:extLst>
          </p:cNvPr>
          <p:cNvSpPr>
            <a:spLocks noGrp="1"/>
          </p:cNvSpPr>
          <p:nvPr>
            <p:ph type="title"/>
          </p:nvPr>
        </p:nvSpPr>
        <p:spPr/>
        <p:txBody>
          <a:bodyPr/>
          <a:lstStyle/>
          <a:p>
            <a:pPr algn="ctr"/>
            <a:r>
              <a:rPr lang="en-GB" dirty="0"/>
              <a:t>I/O Devices</a:t>
            </a:r>
            <a:endParaRPr lang="en-US" dirty="0"/>
          </a:p>
        </p:txBody>
      </p:sp>
      <p:sp>
        <p:nvSpPr>
          <p:cNvPr id="3" name="Text Placeholder 2">
            <a:extLst>
              <a:ext uri="{FF2B5EF4-FFF2-40B4-BE49-F238E27FC236}">
                <a16:creationId xmlns:a16="http://schemas.microsoft.com/office/drawing/2014/main" id="{BEBE7A65-4613-F779-F0E4-1BD182C8C794}"/>
              </a:ext>
            </a:extLst>
          </p:cNvPr>
          <p:cNvSpPr>
            <a:spLocks noGrp="1"/>
          </p:cNvSpPr>
          <p:nvPr>
            <p:ph type="body" idx="1"/>
          </p:nvPr>
        </p:nvSpPr>
        <p:spPr>
          <a:xfrm>
            <a:off x="612140" y="1462557"/>
            <a:ext cx="8353425" cy="3016210"/>
          </a:xfrm>
        </p:spPr>
        <p:txBody>
          <a:bodyPr/>
          <a:lstStyle/>
          <a:p>
            <a:r>
              <a:rPr lang="en-US" dirty="0"/>
              <a:t>Alternatively referred to as an IO device, an input/output device is any hardware used by a human operator or other systems to communicate with a computer. As the name suggests, input/output devices are capable of sending data to a computer (input) and displaying processed data to the user (output).</a:t>
            </a:r>
          </a:p>
          <a:p>
            <a:endParaRPr lang="en-US" dirty="0"/>
          </a:p>
        </p:txBody>
      </p:sp>
    </p:spTree>
    <p:extLst>
      <p:ext uri="{BB962C8B-B14F-4D97-AF65-F5344CB8AC3E}">
        <p14:creationId xmlns:p14="http://schemas.microsoft.com/office/powerpoint/2010/main" val="341772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5FFE-C411-0F0F-6377-FC01BA8707AE}"/>
              </a:ext>
            </a:extLst>
          </p:cNvPr>
          <p:cNvSpPr>
            <a:spLocks noGrp="1"/>
          </p:cNvSpPr>
          <p:nvPr>
            <p:ph type="title"/>
          </p:nvPr>
        </p:nvSpPr>
        <p:spPr/>
        <p:txBody>
          <a:bodyPr/>
          <a:lstStyle/>
          <a:p>
            <a:pPr algn="ctr"/>
            <a:r>
              <a:rPr lang="en-GB" dirty="0"/>
              <a:t>CPU</a:t>
            </a:r>
            <a:endParaRPr lang="en-US" dirty="0"/>
          </a:p>
        </p:txBody>
      </p:sp>
      <p:sp>
        <p:nvSpPr>
          <p:cNvPr id="3" name="Text Placeholder 2">
            <a:extLst>
              <a:ext uri="{FF2B5EF4-FFF2-40B4-BE49-F238E27FC236}">
                <a16:creationId xmlns:a16="http://schemas.microsoft.com/office/drawing/2014/main" id="{9CECCDCF-54CD-BBA6-A6DB-5F5511B2F3AF}"/>
              </a:ext>
            </a:extLst>
          </p:cNvPr>
          <p:cNvSpPr>
            <a:spLocks noGrp="1"/>
          </p:cNvSpPr>
          <p:nvPr>
            <p:ph type="body" idx="1"/>
          </p:nvPr>
        </p:nvSpPr>
        <p:spPr/>
        <p:txBody>
          <a:bodyPr/>
          <a:lstStyle/>
          <a:p>
            <a:r>
              <a:rPr lang="en-US" dirty="0"/>
              <a:t>A central processing unit (CPU), also called a central processor, main processor or just processor, is the electronic circuitry that executes instructions comprising a computer program. The CPU performs basic arithmetic, logic, controlling, and input/output (I/O) operations specified by the instructions in the program. </a:t>
            </a:r>
          </a:p>
        </p:txBody>
      </p:sp>
    </p:spTree>
    <p:extLst>
      <p:ext uri="{BB962C8B-B14F-4D97-AF65-F5344CB8AC3E}">
        <p14:creationId xmlns:p14="http://schemas.microsoft.com/office/powerpoint/2010/main" val="79017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9F6F-12B6-B013-98E0-0542299991CB}"/>
              </a:ext>
            </a:extLst>
          </p:cNvPr>
          <p:cNvSpPr>
            <a:spLocks noGrp="1"/>
          </p:cNvSpPr>
          <p:nvPr>
            <p:ph type="title"/>
          </p:nvPr>
        </p:nvSpPr>
        <p:spPr>
          <a:xfrm>
            <a:off x="178435" y="292734"/>
            <a:ext cx="8889365" cy="2708434"/>
          </a:xfrm>
        </p:spPr>
        <p:txBody>
          <a:bodyPr/>
          <a:lstStyle/>
          <a:p>
            <a:pPr algn="ctr"/>
            <a:r>
              <a:rPr lang="en-GB" dirty="0"/>
              <a:t>MEMORY (MAIN MEMORY OR RAM)</a:t>
            </a:r>
            <a:endParaRPr lang="en-US" dirty="0"/>
          </a:p>
        </p:txBody>
      </p:sp>
      <p:sp>
        <p:nvSpPr>
          <p:cNvPr id="3" name="Text Placeholder 2">
            <a:extLst>
              <a:ext uri="{FF2B5EF4-FFF2-40B4-BE49-F238E27FC236}">
                <a16:creationId xmlns:a16="http://schemas.microsoft.com/office/drawing/2014/main" id="{0C7AD829-044E-1EF0-538B-BDD9C6488CEC}"/>
              </a:ext>
            </a:extLst>
          </p:cNvPr>
          <p:cNvSpPr>
            <a:spLocks noGrp="1"/>
          </p:cNvSpPr>
          <p:nvPr>
            <p:ph type="body" idx="1"/>
          </p:nvPr>
        </p:nvSpPr>
        <p:spPr>
          <a:xfrm>
            <a:off x="612140" y="1462557"/>
            <a:ext cx="8353425" cy="3016210"/>
          </a:xfrm>
        </p:spPr>
        <p:txBody>
          <a:bodyPr/>
          <a:lstStyle/>
          <a:p>
            <a:r>
              <a:rPr lang="en-US" dirty="0"/>
              <a:t>Memory is the electronic holding place for the instructions and data a computer needs to reach quickly. It's where information is stored for immediate use. Memory is one of the basic functions of a computer, because without it, a computer would not be able to function properly. It is temporary memory (volatile). </a:t>
            </a:r>
            <a:r>
              <a:rPr lang="en-US" dirty="0" err="1"/>
              <a:t>Eg</a:t>
            </a:r>
            <a:r>
              <a:rPr lang="en-US" dirty="0"/>
              <a:t> RAM, PROM, EPROM, ROM, Cache, Register, etc. </a:t>
            </a:r>
          </a:p>
        </p:txBody>
      </p:sp>
    </p:spTree>
    <p:extLst>
      <p:ext uri="{BB962C8B-B14F-4D97-AF65-F5344CB8AC3E}">
        <p14:creationId xmlns:p14="http://schemas.microsoft.com/office/powerpoint/2010/main" val="154380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9F6F-12B6-B013-98E0-0542299991CB}"/>
              </a:ext>
            </a:extLst>
          </p:cNvPr>
          <p:cNvSpPr>
            <a:spLocks noGrp="1"/>
          </p:cNvSpPr>
          <p:nvPr>
            <p:ph type="title"/>
          </p:nvPr>
        </p:nvSpPr>
        <p:spPr>
          <a:xfrm>
            <a:off x="3129152" y="292734"/>
            <a:ext cx="2885694" cy="2031325"/>
          </a:xfrm>
        </p:spPr>
        <p:txBody>
          <a:bodyPr/>
          <a:lstStyle/>
          <a:p>
            <a:pPr algn="ctr"/>
            <a:r>
              <a:rPr lang="en-GB" dirty="0"/>
              <a:t>SECONDARY STORAGE DEVICES</a:t>
            </a:r>
            <a:endParaRPr lang="en-US" dirty="0"/>
          </a:p>
        </p:txBody>
      </p:sp>
      <p:sp>
        <p:nvSpPr>
          <p:cNvPr id="3" name="Text Placeholder 2">
            <a:extLst>
              <a:ext uri="{FF2B5EF4-FFF2-40B4-BE49-F238E27FC236}">
                <a16:creationId xmlns:a16="http://schemas.microsoft.com/office/drawing/2014/main" id="{0C7AD829-044E-1EF0-538B-BDD9C6488CEC}"/>
              </a:ext>
            </a:extLst>
          </p:cNvPr>
          <p:cNvSpPr>
            <a:spLocks noGrp="1"/>
          </p:cNvSpPr>
          <p:nvPr>
            <p:ph type="body" idx="1"/>
          </p:nvPr>
        </p:nvSpPr>
        <p:spPr>
          <a:xfrm>
            <a:off x="533400" y="2320131"/>
            <a:ext cx="8353425" cy="3016210"/>
          </a:xfrm>
        </p:spPr>
        <p:txBody>
          <a:bodyPr/>
          <a:lstStyle/>
          <a:p>
            <a:r>
              <a:rPr lang="en-US" dirty="0"/>
              <a:t>Secondary storage is commonly used to store backup data that comes from primary storage. It is permanent storage (non – volatile). The data is copied from the primary storage system to the secondary storage system through the use of replication or other data protection and recovery techniques. </a:t>
            </a:r>
            <a:r>
              <a:rPr lang="en-US" dirty="0" err="1"/>
              <a:t>Eg</a:t>
            </a:r>
            <a:r>
              <a:rPr lang="en-US" dirty="0"/>
              <a:t> </a:t>
            </a:r>
            <a:r>
              <a:rPr lang="en-US" dirty="0" err="1"/>
              <a:t>Harddisk</a:t>
            </a:r>
            <a:r>
              <a:rPr lang="en-US" dirty="0"/>
              <a:t>, Solid State Drive (SSD), etc.</a:t>
            </a:r>
          </a:p>
        </p:txBody>
      </p:sp>
    </p:spTree>
    <p:extLst>
      <p:ext uri="{BB962C8B-B14F-4D97-AF65-F5344CB8AC3E}">
        <p14:creationId xmlns:p14="http://schemas.microsoft.com/office/powerpoint/2010/main" val="1558693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2584</TotalTime>
  <Words>2895</Words>
  <Application>Microsoft Office PowerPoint</Application>
  <PresentationFormat>On-screen Show (4:3)</PresentationFormat>
  <Paragraphs>355</Paragraphs>
  <Slides>55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Arial</vt:lpstr>
      <vt:lpstr>Caladea</vt:lpstr>
      <vt:lpstr>Calibri</vt:lpstr>
      <vt:lpstr>Georgia</vt:lpstr>
      <vt:lpstr>Times</vt:lpstr>
      <vt:lpstr>Times New Roman</vt:lpstr>
      <vt:lpstr>urw-din</vt:lpstr>
      <vt:lpstr>VeljovicStd-Bold</vt:lpstr>
      <vt:lpstr>VeljovicStd-Book</vt:lpstr>
      <vt:lpstr>Wingdings</vt:lpstr>
      <vt:lpstr>Office Theme</vt:lpstr>
      <vt:lpstr>WEEK-2   INTRODUCTION TO COMPUTER SYSTEM:  STRUCTURE &amp; PROCESSES</vt:lpstr>
      <vt:lpstr>What is A Computer System ?</vt:lpstr>
      <vt:lpstr>Components of a computer</vt:lpstr>
      <vt:lpstr>Software</vt:lpstr>
      <vt:lpstr>Hardware</vt:lpstr>
      <vt:lpstr>I/O Devices</vt:lpstr>
      <vt:lpstr>CPU</vt:lpstr>
      <vt:lpstr>MEMORY (MAIN MEMORY OR RAM)</vt:lpstr>
      <vt:lpstr>SECONDARY STORAGE DEVICES</vt:lpstr>
      <vt:lpstr>Components of a Computer System</vt:lpstr>
      <vt:lpstr>Components Of A Computer</vt:lpstr>
      <vt:lpstr>Central Processing Unit</vt:lpstr>
      <vt:lpstr>Control Unit</vt:lpstr>
      <vt:lpstr>Arithmetic Logic Unit</vt:lpstr>
      <vt:lpstr>Popular CPUs</vt:lpstr>
      <vt:lpstr>Systems Interconnection (Bus)</vt:lpstr>
      <vt:lpstr>Data Storage and the CPU</vt:lpstr>
      <vt:lpstr>The CPU and Memory</vt:lpstr>
      <vt:lpstr>Temporary Storage Areas</vt:lpstr>
      <vt:lpstr>Inside the System Unit / Casing</vt:lpstr>
      <vt:lpstr>Outside the System Unit</vt:lpstr>
      <vt:lpstr>How Computers Represent Data</vt:lpstr>
      <vt:lpstr>Bits</vt:lpstr>
      <vt:lpstr>Bytes</vt:lpstr>
      <vt:lpstr>Storage Sizes</vt:lpstr>
      <vt:lpstr>Storage Sizes</vt:lpstr>
      <vt:lpstr>Coding Schemes</vt:lpstr>
      <vt:lpstr>Representing Characters: Character Codes</vt:lpstr>
      <vt:lpstr>ASCII Coding Example</vt:lpstr>
      <vt:lpstr>PowerPoint Presentation</vt:lpstr>
      <vt:lpstr>Representation of images</vt:lpstr>
      <vt:lpstr>Representation of Sounds</vt:lpstr>
      <vt:lpstr>CPU and main memory connected via a bus</vt:lpstr>
      <vt:lpstr>Stored Program Concept</vt:lpstr>
      <vt:lpstr>Terminology </vt:lpstr>
      <vt:lpstr>Machine Instruction Types</vt:lpstr>
      <vt:lpstr>Adding values stored in memory</vt:lpstr>
      <vt:lpstr>Dividing values stored in memory</vt:lpstr>
      <vt:lpstr>The architecture of the machine described in Appendix C A program counter (PC) is a CPU register in the computer processor which has the address of the next instruction to be executed from memory. It is a digital counter needed for faster execution of tasks as well as for tracking the current execution point. Instruction register : A hardware element that receives and holds an instruction as it is extracted from memory; the register either contains or is connected to circuits that interpret the instruction</vt:lpstr>
      <vt:lpstr>Parts of a Machine Instruction</vt:lpstr>
      <vt:lpstr>The composition of an instruction for the machine in Appendix C</vt:lpstr>
      <vt:lpstr>Decoding the instruction 35A7</vt:lpstr>
      <vt:lpstr>An encoded version of the instructions</vt:lpstr>
      <vt:lpstr>Program Execution</vt:lpstr>
      <vt:lpstr>Coding and decoding</vt:lpstr>
      <vt:lpstr>The machine cycle</vt:lpstr>
      <vt:lpstr>Decoding the instruction B258</vt:lpstr>
      <vt:lpstr>The program from Figure 2.7 stored in main memory ready for execution</vt:lpstr>
      <vt:lpstr>Performing the fetch step of the machine cycle</vt:lpstr>
      <vt:lpstr>Performing the fetch step of the machine cycle (continued)</vt:lpstr>
      <vt:lpstr>Communicating with Other Devices</vt:lpstr>
      <vt:lpstr>Controllers attached to a machine’s bus</vt:lpstr>
      <vt:lpstr>Communicating with Other Devices (continued)</vt:lpstr>
      <vt:lpstr>Communicating with Other Devices (continued)</vt:lpstr>
      <vt:lpstr>Parallel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subject>CMPF 114 : COMPUTER LITERACY</dc:subject>
  <dc:creator>T.J.ISKANDAR ABD AZIZ</dc:creator>
  <cp:lastModifiedBy>N J</cp:lastModifiedBy>
  <cp:revision>26</cp:revision>
  <dcterms:created xsi:type="dcterms:W3CDTF">2020-10-12T04:37:05Z</dcterms:created>
  <dcterms:modified xsi:type="dcterms:W3CDTF">2023-01-10T12:27:45Z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2015-06-19T00:00:00Z</vt:filetime>
  </property>
  <property fmtid="{D5CDD505-2E9C-101B-9397-08002B2CF9AE}" pid="3" name="Creator">
    <vt:lpwstr>Microsoft® PowerPoint® 2013</vt:lpwstr>
  </property>
  <property fmtid="{D5CDD505-2E9C-101B-9397-08002B2CF9AE}" pid="4" name="LastSaved">
    <vt:filetime>2020-10-12T00:00:00Z</vt:filetime>
  </property>
</Properties>
</file>