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7" r:id="rId4"/>
    <p:sldId id="288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2" r:id="rId26"/>
    <p:sldId id="293" r:id="rId27"/>
    <p:sldId id="278" r:id="rId28"/>
    <p:sldId id="291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8B1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8B1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8B1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025" y="173799"/>
            <a:ext cx="77120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8B1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629" y="1609344"/>
            <a:ext cx="8032740" cy="3113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1625" y="6484323"/>
            <a:ext cx="262001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5288" y="6544275"/>
            <a:ext cx="3054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E4C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787" y="6467729"/>
            <a:ext cx="262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Copyright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©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Pearson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30937"/>
            <a:ext cx="838199" cy="6270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5628" y="332993"/>
            <a:ext cx="3329304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1200">
              <a:lnSpc>
                <a:spcPts val="3829"/>
              </a:lnSpc>
              <a:spcBef>
                <a:spcPts val="204"/>
              </a:spcBef>
            </a:pP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Chapter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2: </a:t>
            </a:r>
            <a:r>
              <a:rPr sz="3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32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Manipulation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2939" y="1994408"/>
            <a:ext cx="4725670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5080" marR="5080" indent="-1263015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latin typeface="Arial"/>
                <a:cs typeface="Arial"/>
              </a:rPr>
              <a:t>Computer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Science: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Overview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Twelfth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Edition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"/>
              <a:cs typeface="Arial"/>
            </a:endParaRPr>
          </a:p>
          <a:p>
            <a:pPr marL="2188845">
              <a:lnSpc>
                <a:spcPts val="2865"/>
              </a:lnSpc>
            </a:pPr>
            <a:r>
              <a:rPr sz="2400" b="1" spc="-5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1308100" marR="863600" indent="-432434">
              <a:lnSpc>
                <a:spcPts val="2850"/>
              </a:lnSpc>
              <a:spcBef>
                <a:spcPts val="105"/>
              </a:spcBef>
            </a:pPr>
            <a:r>
              <a:rPr sz="2400" b="1" spc="-5" dirty="0">
                <a:latin typeface="Arial"/>
                <a:cs typeface="Arial"/>
              </a:rPr>
              <a:t>J.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Glenn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Brookshear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Dennis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Brylow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7101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45" dirty="0"/>
              <a:t>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Philosophies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580" y="1527918"/>
            <a:ext cx="8064500" cy="36670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Reduced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Instruction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Computing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(RISC)</a:t>
            </a: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5" dirty="0">
                <a:latin typeface="Arial MT"/>
                <a:cs typeface="Arial MT"/>
              </a:rPr>
              <a:t>Few,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simple,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efficient,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instructions</a:t>
            </a:r>
            <a:endParaRPr sz="2800" dirty="0">
              <a:latin typeface="Arial MT"/>
              <a:cs typeface="Arial MT"/>
            </a:endParaRPr>
          </a:p>
          <a:p>
            <a:pPr marL="694690" marR="90170" lvl="1" indent="-694690">
              <a:lnSpc>
                <a:spcPct val="116100"/>
              </a:lnSpc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Examples: PowerPC </a:t>
            </a:r>
            <a:r>
              <a:rPr sz="2800" spc="-5" dirty="0">
                <a:latin typeface="Arial MT"/>
                <a:cs typeface="Arial MT"/>
              </a:rPr>
              <a:t>from Apple/IBM/Motorola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ARM</a:t>
            </a:r>
            <a:endParaRPr sz="28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0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Complex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Instruction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Computing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(CISC)</a:t>
            </a:r>
          </a:p>
          <a:p>
            <a:pPr marL="694690" lvl="1" indent="-306070">
              <a:lnSpc>
                <a:spcPct val="100000"/>
              </a:lnSpc>
              <a:spcBef>
                <a:spcPts val="595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dirty="0">
                <a:latin typeface="Arial MT"/>
                <a:cs typeface="Arial MT"/>
              </a:rPr>
              <a:t>Many,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convenient,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powerful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instructions</a:t>
            </a:r>
            <a:endParaRPr sz="28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Example: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7770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578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45" dirty="0"/>
              <a:t> </a:t>
            </a:r>
            <a:r>
              <a:rPr spc="-10" dirty="0"/>
              <a:t>Instruction</a:t>
            </a:r>
            <a:r>
              <a:rPr spc="-50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9565" marR="5080" indent="-281940">
              <a:lnSpc>
                <a:spcPts val="3829"/>
              </a:lnSpc>
              <a:spcBef>
                <a:spcPts val="235"/>
              </a:spcBef>
              <a:buClr>
                <a:srgbClr val="78B146"/>
              </a:buClr>
              <a:buFont typeface="Times New Roman"/>
              <a:buChar char="•"/>
              <a:tabLst>
                <a:tab pos="330200" algn="l"/>
              </a:tabLst>
            </a:pPr>
            <a:r>
              <a:rPr spc="-5" dirty="0"/>
              <a:t>Data </a:t>
            </a:r>
            <a:r>
              <a:rPr spc="-10" dirty="0"/>
              <a:t>Transfer: </a:t>
            </a:r>
            <a:r>
              <a:rPr dirty="0"/>
              <a:t>copy </a:t>
            </a:r>
            <a:r>
              <a:rPr spc="-5" dirty="0"/>
              <a:t>data </a:t>
            </a:r>
            <a:r>
              <a:rPr spc="-10" dirty="0"/>
              <a:t>from </a:t>
            </a:r>
            <a:r>
              <a:rPr spc="-5" dirty="0"/>
              <a:t>one location </a:t>
            </a:r>
            <a:r>
              <a:rPr spc="-87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another</a:t>
            </a:r>
          </a:p>
          <a:p>
            <a:pPr marL="329565" marR="325755" indent="-281940">
              <a:lnSpc>
                <a:spcPct val="100499"/>
              </a:lnSpc>
              <a:spcBef>
                <a:spcPts val="475"/>
              </a:spcBef>
              <a:buClr>
                <a:srgbClr val="78B146"/>
              </a:buClr>
              <a:buFont typeface="Times New Roman"/>
              <a:buChar char="•"/>
              <a:tabLst>
                <a:tab pos="330200" algn="l"/>
              </a:tabLst>
            </a:pPr>
            <a:r>
              <a:rPr spc="-10" dirty="0"/>
              <a:t>Arithmetic/Logic: </a:t>
            </a:r>
            <a:r>
              <a:rPr spc="-5" dirty="0"/>
              <a:t>use existing bit patterns </a:t>
            </a:r>
            <a:r>
              <a:rPr spc="-87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dirty="0"/>
              <a:t>compute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new</a:t>
            </a:r>
            <a:r>
              <a:rPr spc="-10" dirty="0"/>
              <a:t> </a:t>
            </a:r>
            <a:r>
              <a:rPr spc="-5" dirty="0"/>
              <a:t>bit patterns</a:t>
            </a:r>
          </a:p>
          <a:p>
            <a:pPr marL="329565" marR="1513205" indent="-281940">
              <a:lnSpc>
                <a:spcPct val="100499"/>
              </a:lnSpc>
              <a:spcBef>
                <a:spcPts val="605"/>
              </a:spcBef>
              <a:buClr>
                <a:srgbClr val="78B146"/>
              </a:buClr>
              <a:buFont typeface="Times New Roman"/>
              <a:buChar char="•"/>
              <a:tabLst>
                <a:tab pos="330200" algn="l"/>
              </a:tabLst>
            </a:pPr>
            <a:r>
              <a:rPr spc="-5" dirty="0"/>
              <a:t>Control: direct </a:t>
            </a:r>
            <a:r>
              <a:rPr spc="-10" dirty="0"/>
              <a:t>the </a:t>
            </a:r>
            <a:r>
              <a:rPr spc="-5" dirty="0"/>
              <a:t>execution of </a:t>
            </a:r>
            <a:r>
              <a:rPr spc="-10" dirty="0"/>
              <a:t>the </a:t>
            </a:r>
            <a:r>
              <a:rPr spc="-875" dirty="0"/>
              <a:t> </a:t>
            </a:r>
            <a:r>
              <a:rPr spc="-5" dirty="0"/>
              <a:t>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751459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2.2	</a:t>
            </a:r>
            <a:r>
              <a:rPr spc="-5" dirty="0"/>
              <a:t>Adding</a:t>
            </a:r>
            <a:r>
              <a:rPr spc="-30" dirty="0"/>
              <a:t> </a:t>
            </a:r>
            <a:r>
              <a:rPr spc="-5" dirty="0"/>
              <a:t>values</a:t>
            </a:r>
            <a:r>
              <a:rPr spc="-35" dirty="0"/>
              <a:t> </a:t>
            </a:r>
            <a:r>
              <a:rPr spc="-5" dirty="0"/>
              <a:t>stored</a:t>
            </a:r>
            <a:r>
              <a:rPr spc="-30" dirty="0"/>
              <a:t> </a:t>
            </a:r>
            <a:r>
              <a:rPr spc="-10" dirty="0"/>
              <a:t>in </a:t>
            </a:r>
            <a:r>
              <a:rPr spc="-985" dirty="0"/>
              <a:t> </a:t>
            </a:r>
            <a:r>
              <a:rPr spc="-5" dirty="0"/>
              <a:t>memory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825" y="1632751"/>
            <a:ext cx="4036211" cy="4492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0461"/>
            <a:ext cx="774319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2.3	</a:t>
            </a:r>
            <a:r>
              <a:rPr spc="-5" dirty="0"/>
              <a:t>Dividing</a:t>
            </a:r>
            <a:r>
              <a:rPr spc="-30" dirty="0"/>
              <a:t> </a:t>
            </a:r>
            <a:r>
              <a:rPr spc="-5" dirty="0"/>
              <a:t>values</a:t>
            </a:r>
            <a:r>
              <a:rPr spc="-35" dirty="0"/>
              <a:t> </a:t>
            </a:r>
            <a:r>
              <a:rPr spc="-5" dirty="0"/>
              <a:t>stored</a:t>
            </a:r>
            <a:r>
              <a:rPr spc="-30" dirty="0"/>
              <a:t> </a:t>
            </a:r>
            <a:r>
              <a:rPr spc="-10" dirty="0"/>
              <a:t>in </a:t>
            </a:r>
            <a:r>
              <a:rPr spc="-985" dirty="0"/>
              <a:t> </a:t>
            </a:r>
            <a:r>
              <a:rPr spc="-5" dirty="0"/>
              <a:t>memory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700" y="1630479"/>
            <a:ext cx="3724046" cy="45116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85368"/>
            <a:ext cx="6541134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  <a:tabLst>
                <a:tab pos="2066925" algn="l"/>
              </a:tabLst>
            </a:pPr>
            <a:r>
              <a:rPr sz="3200" b="0" spc="-10" dirty="0">
                <a:latin typeface="Arial MT"/>
                <a:cs typeface="Arial MT"/>
              </a:rPr>
              <a:t>Figure </a:t>
            </a:r>
            <a:r>
              <a:rPr sz="3200" b="0" spc="-5" dirty="0">
                <a:latin typeface="Arial MT"/>
                <a:cs typeface="Arial MT"/>
              </a:rPr>
              <a:t>2.4	</a:t>
            </a:r>
            <a:r>
              <a:rPr sz="3200" spc="-10" dirty="0"/>
              <a:t>The </a:t>
            </a:r>
            <a:r>
              <a:rPr sz="3200" spc="-5" dirty="0"/>
              <a:t>architecture of the </a:t>
            </a:r>
            <a:r>
              <a:rPr sz="3200" spc="-869" dirty="0"/>
              <a:t> </a:t>
            </a:r>
            <a:r>
              <a:rPr sz="3200" spc="-5" dirty="0"/>
              <a:t>machine</a:t>
            </a:r>
            <a:r>
              <a:rPr sz="3200" spc="-25" dirty="0"/>
              <a:t> </a:t>
            </a:r>
            <a:r>
              <a:rPr sz="3200" spc="-10" dirty="0"/>
              <a:t>described</a:t>
            </a:r>
            <a:r>
              <a:rPr sz="3200" spc="-30" dirty="0"/>
              <a:t> </a:t>
            </a:r>
            <a:r>
              <a:rPr sz="3200" spc="-5" dirty="0"/>
              <a:t>in</a:t>
            </a:r>
            <a:r>
              <a:rPr sz="3200" spc="-30" dirty="0"/>
              <a:t> </a:t>
            </a:r>
            <a:r>
              <a:rPr sz="3200" spc="-5" dirty="0"/>
              <a:t>Appendix</a:t>
            </a:r>
            <a:r>
              <a:rPr sz="3200" spc="-25" dirty="0"/>
              <a:t> </a:t>
            </a:r>
            <a:r>
              <a:rPr sz="3200" dirty="0"/>
              <a:t>C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7370761" cy="33797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54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Parts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Machine</a:t>
            </a:r>
            <a:r>
              <a:rPr spc="-25" dirty="0"/>
              <a:t> </a:t>
            </a:r>
            <a:r>
              <a:rPr spc="-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56550" cy="29787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709295" indent="-281940">
              <a:lnSpc>
                <a:spcPts val="3829"/>
              </a:lnSpc>
              <a:spcBef>
                <a:spcPts val="23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b="1" spc="-5" dirty="0">
                <a:latin typeface="Arial"/>
                <a:cs typeface="Arial"/>
              </a:rPr>
              <a:t>Op-code: </a:t>
            </a:r>
            <a:r>
              <a:rPr sz="3200" spc="-10" dirty="0">
                <a:latin typeface="Arial MT"/>
                <a:cs typeface="Arial MT"/>
              </a:rPr>
              <a:t>Specifies </a:t>
            </a:r>
            <a:r>
              <a:rPr sz="3200" spc="-5" dirty="0">
                <a:latin typeface="Arial MT"/>
                <a:cs typeface="Arial MT"/>
              </a:rPr>
              <a:t>which operation </a:t>
            </a:r>
            <a:r>
              <a:rPr sz="3200" spc="-10" dirty="0">
                <a:latin typeface="Arial MT"/>
                <a:cs typeface="Arial MT"/>
              </a:rPr>
              <a:t>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execute</a:t>
            </a:r>
            <a:endParaRPr sz="3200">
              <a:latin typeface="Arial MT"/>
              <a:cs typeface="Arial MT"/>
            </a:endParaRPr>
          </a:p>
          <a:p>
            <a:pPr marL="294640" marR="5080" indent="-281940">
              <a:lnSpc>
                <a:spcPct val="100499"/>
              </a:lnSpc>
              <a:spcBef>
                <a:spcPts val="47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b="1" spc="-5" dirty="0">
                <a:latin typeface="Arial"/>
                <a:cs typeface="Arial"/>
              </a:rPr>
              <a:t>Operand: </a:t>
            </a:r>
            <a:r>
              <a:rPr sz="3200" spc="-10" dirty="0">
                <a:latin typeface="Arial MT"/>
                <a:cs typeface="Arial MT"/>
              </a:rPr>
              <a:t>Gives </a:t>
            </a:r>
            <a:r>
              <a:rPr sz="3200" spc="-5" dirty="0">
                <a:latin typeface="Arial MT"/>
                <a:cs typeface="Arial MT"/>
              </a:rPr>
              <a:t>more detailed information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about</a:t>
            </a:r>
            <a:r>
              <a:rPr sz="3200" spc="-10" dirty="0">
                <a:latin typeface="Arial MT"/>
                <a:cs typeface="Arial MT"/>
              </a:rPr>
              <a:t> the </a:t>
            </a:r>
            <a:r>
              <a:rPr sz="3200" spc="-5" dirty="0">
                <a:latin typeface="Arial MT"/>
                <a:cs typeface="Arial MT"/>
              </a:rPr>
              <a:t>operation</a:t>
            </a:r>
            <a:endParaRPr sz="3200">
              <a:latin typeface="Arial MT"/>
              <a:cs typeface="Arial MT"/>
            </a:endParaRPr>
          </a:p>
          <a:p>
            <a:pPr marL="694690" marR="69215" indent="-306070">
              <a:lnSpc>
                <a:spcPts val="3340"/>
              </a:lnSpc>
              <a:spcBef>
                <a:spcPts val="680"/>
              </a:spcBef>
            </a:pPr>
            <a:r>
              <a:rPr sz="2800" dirty="0">
                <a:solidFill>
                  <a:srgbClr val="78B146"/>
                </a:solidFill>
                <a:latin typeface="Arial MT"/>
                <a:cs typeface="Arial MT"/>
              </a:rPr>
              <a:t>– </a:t>
            </a:r>
            <a:r>
              <a:rPr sz="2800" spc="-5" dirty="0">
                <a:latin typeface="Arial MT"/>
                <a:cs typeface="Arial MT"/>
              </a:rPr>
              <a:t>Interpretation of operand </a:t>
            </a:r>
            <a:r>
              <a:rPr sz="2800" dirty="0">
                <a:latin typeface="Arial MT"/>
                <a:cs typeface="Arial MT"/>
              </a:rPr>
              <a:t>varies </a:t>
            </a:r>
            <a:r>
              <a:rPr sz="2800" spc="-5" dirty="0">
                <a:latin typeface="Arial MT"/>
                <a:cs typeface="Arial MT"/>
              </a:rPr>
              <a:t>depending on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op-code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207136"/>
            <a:ext cx="720725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2.5	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5" dirty="0"/>
              <a:t>composition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an </a:t>
            </a:r>
            <a:r>
              <a:rPr spc="-985" dirty="0"/>
              <a:t> </a:t>
            </a:r>
            <a:r>
              <a:rPr spc="-10" dirty="0"/>
              <a:t>instruction </a:t>
            </a:r>
            <a:r>
              <a:rPr spc="-5" dirty="0"/>
              <a:t>for the machine </a:t>
            </a:r>
            <a:r>
              <a:rPr spc="-10" dirty="0"/>
              <a:t>in </a:t>
            </a:r>
            <a:r>
              <a:rPr spc="-5" dirty="0"/>
              <a:t> Appendix</a:t>
            </a:r>
            <a:r>
              <a:rPr spc="-10" dirty="0"/>
              <a:t> </a:t>
            </a:r>
            <a:r>
              <a:rPr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32062"/>
            <a:ext cx="7927974" cy="2215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771207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2.6	</a:t>
            </a:r>
            <a:r>
              <a:rPr spc="-5" dirty="0"/>
              <a:t>Decoding</a:t>
            </a:r>
            <a:r>
              <a:rPr spc="-45" dirty="0"/>
              <a:t>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10" dirty="0"/>
              <a:t>instruction </a:t>
            </a:r>
            <a:r>
              <a:rPr spc="-985" dirty="0"/>
              <a:t> </a:t>
            </a:r>
            <a:r>
              <a:rPr spc="-5" dirty="0"/>
              <a:t>35A7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33561"/>
            <a:ext cx="7927974" cy="37830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807339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2.7	</a:t>
            </a:r>
            <a:r>
              <a:rPr spc="-5" dirty="0"/>
              <a:t>An</a:t>
            </a:r>
            <a:r>
              <a:rPr spc="-25" dirty="0"/>
              <a:t> </a:t>
            </a:r>
            <a:r>
              <a:rPr spc="-5" dirty="0"/>
              <a:t>encoded</a:t>
            </a:r>
            <a:r>
              <a:rPr spc="-25" dirty="0"/>
              <a:t> </a:t>
            </a:r>
            <a:r>
              <a:rPr spc="-5" dirty="0"/>
              <a:t>version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the </a:t>
            </a:r>
            <a:r>
              <a:rPr spc="-985" dirty="0"/>
              <a:t> </a:t>
            </a:r>
            <a:r>
              <a:rPr spc="-10" dirty="0"/>
              <a:t>instructions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Figure </a:t>
            </a:r>
            <a:r>
              <a:rPr spc="-5" dirty="0"/>
              <a:t>2.2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644156"/>
            <a:ext cx="5257800" cy="46882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420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</a:t>
            </a:r>
            <a:r>
              <a:rPr spc="-95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537759"/>
            <a:ext cx="8095615" cy="38568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35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Controlled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two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special-purpose</a:t>
            </a:r>
            <a:r>
              <a:rPr sz="3200" b="1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registers</a:t>
            </a:r>
          </a:p>
          <a:p>
            <a:pPr marL="694690" lvl="1" indent="-306070">
              <a:lnSpc>
                <a:spcPct val="100000"/>
              </a:lnSpc>
              <a:spcBef>
                <a:spcPts val="225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Program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counter: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address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next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</a:t>
            </a:r>
            <a:endParaRPr sz="28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24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5" dirty="0">
                <a:latin typeface="Arial MT"/>
                <a:cs typeface="Arial MT"/>
              </a:rPr>
              <a:t>Instruction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register: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current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</a:t>
            </a:r>
            <a:endParaRPr sz="28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26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Machine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Cycle</a:t>
            </a:r>
            <a:endParaRPr sz="32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26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5" dirty="0">
                <a:latin typeface="Arial MT"/>
                <a:cs typeface="Arial MT"/>
              </a:rPr>
              <a:t>Fetch</a:t>
            </a:r>
            <a:endParaRPr sz="28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24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5" dirty="0">
                <a:latin typeface="Arial MT"/>
                <a:cs typeface="Arial MT"/>
              </a:rPr>
              <a:t>Decode</a:t>
            </a:r>
            <a:endParaRPr sz="28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24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5" dirty="0">
                <a:latin typeface="Arial MT"/>
                <a:cs typeface="Arial MT"/>
              </a:rPr>
              <a:t>Execute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47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4760" algn="l"/>
              </a:tabLst>
            </a:pPr>
            <a:r>
              <a:rPr spc="-5" dirty="0"/>
              <a:t>Chapter 2:	Data</a:t>
            </a:r>
            <a:r>
              <a:rPr spc="-90" dirty="0"/>
              <a:t> </a:t>
            </a:r>
            <a:r>
              <a:rPr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301369"/>
            <a:ext cx="7324090" cy="4017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2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2.1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Computer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2.2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Machine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Language</a:t>
            </a:r>
            <a:endParaRPr sz="32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2.3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Program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Execution</a:t>
            </a:r>
            <a:endParaRPr sz="32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2.4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Arithmetic/Logic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Instructions</a:t>
            </a:r>
            <a:endParaRPr sz="32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2.5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Communicating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Other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Devices</a:t>
            </a:r>
            <a:endParaRPr sz="32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2.6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Program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Manipulation</a:t>
            </a:r>
            <a:endParaRPr sz="32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2.7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Other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39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2.8	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5" dirty="0"/>
              <a:t>machine</a:t>
            </a:r>
            <a:r>
              <a:rPr spc="-45" dirty="0"/>
              <a:t> </a:t>
            </a:r>
            <a:r>
              <a:rPr spc="-5" dirty="0"/>
              <a:t>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600200"/>
            <a:ext cx="6934199" cy="44390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6661"/>
            <a:ext cx="771207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2.9	</a:t>
            </a:r>
            <a:r>
              <a:rPr spc="-5" dirty="0"/>
              <a:t>Decoding</a:t>
            </a:r>
            <a:r>
              <a:rPr spc="-45" dirty="0"/>
              <a:t>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10" dirty="0"/>
              <a:t>instruction </a:t>
            </a:r>
            <a:r>
              <a:rPr spc="-985" dirty="0"/>
              <a:t> </a:t>
            </a:r>
            <a:r>
              <a:rPr spc="-5" dirty="0"/>
              <a:t>B258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599" cy="4477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85368"/>
            <a:ext cx="835279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  <a:tabLst>
                <a:tab pos="2292985" algn="l"/>
              </a:tabLst>
            </a:pPr>
            <a:r>
              <a:rPr sz="3200" b="0" spc="-10" dirty="0">
                <a:latin typeface="Arial MT"/>
                <a:cs typeface="Arial MT"/>
              </a:rPr>
              <a:t>Figure </a:t>
            </a:r>
            <a:r>
              <a:rPr sz="3200" b="0" spc="-5" dirty="0">
                <a:latin typeface="Arial MT"/>
                <a:cs typeface="Arial MT"/>
              </a:rPr>
              <a:t>2.10	</a:t>
            </a:r>
            <a:r>
              <a:rPr sz="3200" spc="-10" dirty="0"/>
              <a:t>The program </a:t>
            </a:r>
            <a:r>
              <a:rPr sz="3200" spc="-5" dirty="0"/>
              <a:t>from </a:t>
            </a:r>
            <a:r>
              <a:rPr sz="3200" spc="-10" dirty="0"/>
              <a:t>Figure </a:t>
            </a:r>
            <a:r>
              <a:rPr sz="3200" spc="-5" dirty="0"/>
              <a:t>2.7 </a:t>
            </a:r>
            <a:r>
              <a:rPr sz="3200" dirty="0"/>
              <a:t> </a:t>
            </a:r>
            <a:r>
              <a:rPr sz="3200" spc="-5" dirty="0"/>
              <a:t>stored</a:t>
            </a:r>
            <a:r>
              <a:rPr sz="3200" spc="-20" dirty="0"/>
              <a:t> </a:t>
            </a:r>
            <a:r>
              <a:rPr sz="3200" spc="-5" dirty="0"/>
              <a:t>in</a:t>
            </a:r>
            <a:r>
              <a:rPr sz="3200" spc="-20" dirty="0"/>
              <a:t> </a:t>
            </a:r>
            <a:r>
              <a:rPr sz="3200" spc="-5" dirty="0"/>
              <a:t>main</a:t>
            </a:r>
            <a:r>
              <a:rPr sz="3200" spc="-20" dirty="0"/>
              <a:t> </a:t>
            </a:r>
            <a:r>
              <a:rPr sz="3200" spc="-5" dirty="0"/>
              <a:t>memory</a:t>
            </a:r>
            <a:r>
              <a:rPr sz="3200" spc="-15" dirty="0"/>
              <a:t> </a:t>
            </a:r>
            <a:r>
              <a:rPr sz="3200" spc="-5" dirty="0"/>
              <a:t>ready</a:t>
            </a:r>
            <a:r>
              <a:rPr sz="3200" spc="-20" dirty="0"/>
              <a:t> </a:t>
            </a:r>
            <a:r>
              <a:rPr sz="3200" spc="-5" dirty="0"/>
              <a:t>for</a:t>
            </a:r>
            <a:r>
              <a:rPr sz="3200" spc="-15" dirty="0"/>
              <a:t> </a:t>
            </a:r>
            <a:r>
              <a:rPr sz="3200" spc="-5" dirty="0"/>
              <a:t>execution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553199" cy="44434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8119109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578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2.11	</a:t>
            </a:r>
            <a:r>
              <a:rPr spc="-10" dirty="0"/>
              <a:t>Performing </a:t>
            </a:r>
            <a:r>
              <a:rPr spc="-5" dirty="0"/>
              <a:t>the fetch step </a:t>
            </a:r>
            <a:r>
              <a:rPr spc="-99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machine 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85950"/>
            <a:ext cx="7283449" cy="34992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8119109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578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2.11	</a:t>
            </a:r>
            <a:r>
              <a:rPr spc="-10" dirty="0"/>
              <a:t>Performing </a:t>
            </a:r>
            <a:r>
              <a:rPr spc="-5" dirty="0"/>
              <a:t>the fetch step </a:t>
            </a:r>
            <a:r>
              <a:rPr spc="-99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-10" dirty="0"/>
              <a:t> </a:t>
            </a:r>
            <a:r>
              <a:rPr spc="-5" dirty="0"/>
              <a:t>cycle</a:t>
            </a:r>
            <a:r>
              <a:rPr spc="25" dirty="0"/>
              <a:t> </a:t>
            </a:r>
            <a:r>
              <a:rPr sz="3200" dirty="0"/>
              <a:t>(continued)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071651"/>
            <a:ext cx="7099299" cy="35671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16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</a:t>
            </a:r>
            <a:r>
              <a:rPr spc="-90" dirty="0"/>
              <a:t> </a:t>
            </a:r>
            <a:r>
              <a:rPr lang="en-GB" spc="-5" dirty="0"/>
              <a:t>Gates</a:t>
            </a:r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62737-FDC7-24C5-2791-14D0B7CFBD47}"/>
              </a:ext>
            </a:extLst>
          </p:cNvPr>
          <p:cNvSpPr txBox="1"/>
          <p:nvPr/>
        </p:nvSpPr>
        <p:spPr>
          <a:xfrm>
            <a:off x="790488" y="1397723"/>
            <a:ext cx="79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logic gate is 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device that acts as a building block for digital circuits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They perform basic logical functions that are fundamental to digital circuits. Most electronic devices we use today will have some form of logic gates in them.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904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16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Arithmetic/Logic</a:t>
            </a:r>
            <a:r>
              <a:rPr spc="-9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527918"/>
            <a:ext cx="7971155" cy="476284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Logic: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AND,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OR,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XOR</a:t>
            </a:r>
            <a:endParaRPr sz="32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400" dirty="0">
                <a:latin typeface="Arial MT"/>
                <a:cs typeface="Arial MT"/>
              </a:rPr>
              <a:t>Masking</a:t>
            </a:r>
            <a:r>
              <a:rPr lang="en-GB" sz="2400" dirty="0">
                <a:latin typeface="Arial MT"/>
                <a:cs typeface="Arial MT"/>
              </a:rPr>
              <a:t> 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mask is a bit pattern that has been defined by a programmer, which allows specific bits in a piece of data to be tested or altered.</a:t>
            </a:r>
            <a:endParaRPr sz="2400" dirty="0">
              <a:latin typeface="Arial MT"/>
              <a:cs typeface="Arial MT"/>
            </a:endParaRPr>
          </a:p>
          <a:p>
            <a:pPr marL="294640" marR="20320" indent="-281940">
              <a:lnSpc>
                <a:spcPct val="100499"/>
              </a:lnSpc>
              <a:spcBef>
                <a:spcPts val="58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Rotate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Shift: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circular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shift,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logical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shift,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arithmetic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shift</a:t>
            </a: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Arithmetic: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add,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subtract,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multiply,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divide</a:t>
            </a:r>
            <a:endParaRPr sz="3200" dirty="0">
              <a:latin typeface="Arial MT"/>
              <a:cs typeface="Arial MT"/>
            </a:endParaRPr>
          </a:p>
          <a:p>
            <a:pPr marL="694690" marR="5080" lvl="1" indent="-306070">
              <a:lnSpc>
                <a:spcPts val="3340"/>
              </a:lnSpc>
              <a:spcBef>
                <a:spcPts val="725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Precise </a:t>
            </a:r>
            <a:r>
              <a:rPr sz="2800" spc="-5" dirty="0">
                <a:latin typeface="Arial MT"/>
                <a:cs typeface="Arial MT"/>
              </a:rPr>
              <a:t>action depends on how the </a:t>
            </a:r>
            <a:r>
              <a:rPr sz="2800" dirty="0">
                <a:latin typeface="Arial MT"/>
                <a:cs typeface="Arial MT"/>
              </a:rPr>
              <a:t>values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encoded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(two’s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complement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versus</a:t>
            </a:r>
          </a:p>
          <a:p>
            <a:pPr marL="694690">
              <a:lnSpc>
                <a:spcPts val="3265"/>
              </a:lnSpc>
            </a:pPr>
            <a:r>
              <a:rPr sz="2800" spc="-5" dirty="0">
                <a:latin typeface="Arial MT"/>
                <a:cs typeface="Arial MT"/>
              </a:rPr>
              <a:t>floating-point).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1017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784225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578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2.12	</a:t>
            </a:r>
            <a:r>
              <a:rPr spc="-5" dirty="0"/>
              <a:t>Rotating the </a:t>
            </a:r>
            <a:r>
              <a:rPr spc="-10" dirty="0"/>
              <a:t>bit pattern </a:t>
            </a:r>
            <a:r>
              <a:rPr spc="-5" dirty="0"/>
              <a:t> 65</a:t>
            </a:r>
            <a:r>
              <a:rPr spc="-15" dirty="0"/>
              <a:t> </a:t>
            </a:r>
            <a:r>
              <a:rPr spc="-5" dirty="0"/>
              <a:t>(hexadecimal)</a:t>
            </a:r>
            <a:r>
              <a:rPr spc="-15" dirty="0"/>
              <a:t> </a:t>
            </a:r>
            <a:r>
              <a:rPr spc="-10" dirty="0"/>
              <a:t>one</a:t>
            </a:r>
            <a:r>
              <a:rPr spc="-20" dirty="0"/>
              <a:t> </a:t>
            </a:r>
            <a:r>
              <a:rPr spc="-10" dirty="0"/>
              <a:t>bit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right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8800"/>
            <a:ext cx="6662736" cy="4124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16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dirty="0"/>
              <a:t>Left/Right Shift</a:t>
            </a:r>
            <a:endParaRPr spc="-5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B55633-8147-94D8-B8CA-5640053DB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98242"/>
              </p:ext>
            </p:extLst>
          </p:nvPr>
        </p:nvGraphicFramePr>
        <p:xfrm>
          <a:off x="96" y="1985044"/>
          <a:ext cx="9143904" cy="1977356"/>
        </p:xfrm>
        <a:graphic>
          <a:graphicData uri="http://schemas.openxmlformats.org/drawingml/2006/table">
            <a:tbl>
              <a:tblPr/>
              <a:tblGrid>
                <a:gridCol w="1015868">
                  <a:extLst>
                    <a:ext uri="{9D8B030D-6E8A-4147-A177-3AD203B41FA5}">
                      <a16:colId xmlns:a16="http://schemas.microsoft.com/office/drawing/2014/main" val="1638092447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2556409018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627707339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2473881817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4215202171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873560315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2960926904"/>
                    </a:ext>
                  </a:extLst>
                </a:gridCol>
                <a:gridCol w="1015868">
                  <a:extLst>
                    <a:ext uri="{9D8B030D-6E8A-4147-A177-3AD203B41FA5}">
                      <a16:colId xmlns:a16="http://schemas.microsoft.com/office/drawing/2014/main" val="3971520303"/>
                    </a:ext>
                  </a:extLst>
                </a:gridCol>
                <a:gridCol w="1016960">
                  <a:extLst>
                    <a:ext uri="{9D8B030D-6E8A-4147-A177-3AD203B41FA5}">
                      <a16:colId xmlns:a16="http://schemas.microsoft.com/office/drawing/2014/main" val="603571673"/>
                    </a:ext>
                  </a:extLst>
                </a:gridCol>
              </a:tblGrid>
              <a:tr h="58588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Bit position</a:t>
                      </a:r>
                      <a:endParaRPr lang="en-US" sz="1100">
                        <a:effectLst/>
                      </a:endParaRP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14016"/>
                  </a:ext>
                </a:extLst>
              </a:tr>
              <a:tr h="3661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  <a:latin typeface="Verdana" panose="020B0604030504040204" pitchFamily="34" charset="0"/>
                        </a:rPr>
                        <a:t>Data</a:t>
                      </a:r>
                      <a:endParaRPr lang="en-US" sz="1100">
                        <a:effectLst/>
                      </a:endParaRP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00136"/>
                  </a:ext>
                </a:extLst>
              </a:tr>
              <a:tr h="102529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SHIFT RIGHT result</a:t>
                      </a:r>
                      <a:endParaRPr lang="en-US" sz="1100" dirty="0">
                        <a:effectLst/>
                      </a:endParaRPr>
                    </a:p>
                  </a:txBody>
                  <a:tcPr marL="57650" marR="57650" marT="28825" marB="28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60222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12BA91BE-86EA-E0AE-0856-D6A8733C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8856"/>
            <a:ext cx="9143904" cy="1292662"/>
          </a:xfrm>
          <a:prstGeom prst="rect">
            <a:avLst/>
          </a:prstGeom>
          <a:solidFill>
            <a:srgbClr val="FBF4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 RIGHT bitwise operator - shift all the bits one place to the right. Discard the original LSB and replace the MSB with a 0.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9   &gt;&gt; 10100011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7EA13A6-4F56-46F1-A4F2-2E1C5B410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6452"/>
              </p:ext>
            </p:extLst>
          </p:nvPr>
        </p:nvGraphicFramePr>
        <p:xfrm>
          <a:off x="0" y="4523200"/>
          <a:ext cx="9144273" cy="2487200"/>
        </p:xfrm>
        <a:graphic>
          <a:graphicData uri="http://schemas.openxmlformats.org/drawingml/2006/table">
            <a:tbl>
              <a:tblPr/>
              <a:tblGrid>
                <a:gridCol w="1015909">
                  <a:extLst>
                    <a:ext uri="{9D8B030D-6E8A-4147-A177-3AD203B41FA5}">
                      <a16:colId xmlns:a16="http://schemas.microsoft.com/office/drawing/2014/main" val="206416786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3588253298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123418621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685848426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2677291678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51527346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2093296972"/>
                    </a:ext>
                  </a:extLst>
                </a:gridCol>
                <a:gridCol w="1015909">
                  <a:extLst>
                    <a:ext uri="{9D8B030D-6E8A-4147-A177-3AD203B41FA5}">
                      <a16:colId xmlns:a16="http://schemas.microsoft.com/office/drawing/2014/main" val="802324788"/>
                    </a:ext>
                  </a:extLst>
                </a:gridCol>
                <a:gridCol w="1017001">
                  <a:extLst>
                    <a:ext uri="{9D8B030D-6E8A-4147-A177-3AD203B41FA5}">
                      <a16:colId xmlns:a16="http://schemas.microsoft.com/office/drawing/2014/main" val="1996995751"/>
                    </a:ext>
                  </a:extLst>
                </a:gridCol>
              </a:tblGrid>
              <a:tr h="78029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Bit position</a:t>
                      </a:r>
                      <a:endParaRPr lang="en-US" sz="1200">
                        <a:effectLst/>
                      </a:endParaRP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20002"/>
                  </a:ext>
                </a:extLst>
              </a:tr>
              <a:tr h="4876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" panose="020B0604030504040204" pitchFamily="34" charset="0"/>
                        </a:rPr>
                        <a:t>Data</a:t>
                      </a:r>
                      <a:endParaRPr lang="en-US" sz="1200">
                        <a:effectLst/>
                      </a:endParaRP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24746"/>
                  </a:ext>
                </a:extLst>
              </a:tr>
              <a:tr h="121921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SHIFT LEFT result</a:t>
                      </a:r>
                      <a:endParaRPr lang="en-US" sz="1200" dirty="0">
                        <a:effectLst/>
                      </a:endParaRPr>
                    </a:p>
                  </a:txBody>
                  <a:tcPr marL="61041" marR="61041" marT="30520" marB="30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19468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DF7795D9-2007-8CB3-210D-384B90E4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7694"/>
            <a:ext cx="9143904" cy="1415772"/>
          </a:xfrm>
          <a:prstGeom prst="rect">
            <a:avLst/>
          </a:prstGeom>
          <a:solidFill>
            <a:srgbClr val="FBF4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 SHIFT bitwise operator - shift all the bits one place to the left. Discard the original MSB and replace the LSB with a 0.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11   &lt;&lt; 11000001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1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16686"/>
            <a:ext cx="7712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Communicating</a:t>
            </a:r>
            <a:r>
              <a:rPr spc="-30" dirty="0"/>
              <a:t> </a:t>
            </a:r>
            <a:r>
              <a:rPr spc="-10" dirty="0"/>
              <a:t>with</a:t>
            </a:r>
            <a:r>
              <a:rPr spc="-35" dirty="0"/>
              <a:t> </a:t>
            </a:r>
            <a:r>
              <a:rPr spc="-10" dirty="0"/>
              <a:t>Other</a:t>
            </a:r>
            <a:r>
              <a:rPr spc="-35" dirty="0"/>
              <a:t> </a:t>
            </a:r>
            <a:r>
              <a:rPr spc="-5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1348638"/>
            <a:ext cx="7934959" cy="4566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275590" indent="-290195">
              <a:lnSpc>
                <a:spcPts val="3000"/>
              </a:lnSpc>
              <a:spcBef>
                <a:spcPts val="500"/>
              </a:spcBef>
              <a:buClr>
                <a:srgbClr val="78B146"/>
              </a:buClr>
              <a:buFont typeface="Times New Roman"/>
              <a:buChar char="•"/>
              <a:tabLst>
                <a:tab pos="301625" algn="l"/>
                <a:tab pos="302895" algn="l"/>
              </a:tabLst>
            </a:pPr>
            <a:r>
              <a:rPr sz="2800" b="1" spc="-5" dirty="0">
                <a:latin typeface="Arial"/>
                <a:cs typeface="Arial"/>
              </a:rPr>
              <a:t>Controller: </a:t>
            </a:r>
            <a:r>
              <a:rPr sz="2800" spc="-5" dirty="0">
                <a:latin typeface="Arial MT"/>
                <a:cs typeface="Arial MT"/>
              </a:rPr>
              <a:t>An intermediary apparatus that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handles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communication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device</a:t>
            </a:r>
            <a:endParaRPr sz="2800" dirty="0">
              <a:latin typeface="Arial MT"/>
              <a:cs typeface="Arial MT"/>
            </a:endParaRPr>
          </a:p>
          <a:p>
            <a:pPr marL="702310" lvl="1" indent="-306705">
              <a:lnSpc>
                <a:spcPct val="100000"/>
              </a:lnSpc>
              <a:spcBef>
                <a:spcPts val="160"/>
              </a:spcBef>
              <a:buClr>
                <a:srgbClr val="78B146"/>
              </a:buClr>
              <a:buChar char="–"/>
              <a:tabLst>
                <a:tab pos="702945" algn="l"/>
              </a:tabLst>
            </a:pPr>
            <a:r>
              <a:rPr sz="2800" spc="-10" dirty="0">
                <a:latin typeface="Arial MT"/>
                <a:cs typeface="Arial MT"/>
              </a:rPr>
              <a:t>Specialized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controllers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type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device</a:t>
            </a:r>
            <a:endParaRPr sz="2800" dirty="0">
              <a:latin typeface="Arial MT"/>
              <a:cs typeface="Arial MT"/>
            </a:endParaRPr>
          </a:p>
          <a:p>
            <a:pPr marL="702310" marR="1202690" lvl="1" indent="-306070">
              <a:lnSpc>
                <a:spcPts val="3040"/>
              </a:lnSpc>
              <a:spcBef>
                <a:spcPts val="605"/>
              </a:spcBef>
              <a:buClr>
                <a:srgbClr val="78B146"/>
              </a:buClr>
              <a:buChar char="–"/>
              <a:tabLst>
                <a:tab pos="702945" algn="l"/>
              </a:tabLst>
            </a:pPr>
            <a:r>
              <a:rPr sz="2800" spc="-5" dirty="0">
                <a:latin typeface="Arial MT"/>
                <a:cs typeface="Arial MT"/>
              </a:rPr>
              <a:t>General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purpose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controllers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(USB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FireWire)</a:t>
            </a:r>
            <a:endParaRPr sz="2800" dirty="0">
              <a:latin typeface="Arial MT"/>
              <a:cs typeface="Arial MT"/>
            </a:endParaRPr>
          </a:p>
          <a:p>
            <a:pPr marL="302260" marR="180975" indent="-290195" algn="just">
              <a:lnSpc>
                <a:spcPts val="3040"/>
              </a:lnSpc>
              <a:spcBef>
                <a:spcPts val="520"/>
              </a:spcBef>
              <a:buClr>
                <a:srgbClr val="78B146"/>
              </a:buClr>
              <a:buFont typeface="Times New Roman"/>
              <a:buChar char="•"/>
              <a:tabLst>
                <a:tab pos="302895" algn="l"/>
              </a:tabLst>
            </a:pPr>
            <a:r>
              <a:rPr sz="2800" b="1" spc="-5" dirty="0">
                <a:latin typeface="Arial"/>
                <a:cs typeface="Arial"/>
              </a:rPr>
              <a:t>Port: </a:t>
            </a:r>
            <a:r>
              <a:rPr sz="2800" spc="-5" dirty="0">
                <a:latin typeface="Arial MT"/>
                <a:cs typeface="Arial MT"/>
              </a:rPr>
              <a:t>The point at which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device </a:t>
            </a:r>
            <a:r>
              <a:rPr sz="2800" dirty="0">
                <a:latin typeface="Arial MT"/>
                <a:cs typeface="Arial MT"/>
              </a:rPr>
              <a:t>connects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computer</a:t>
            </a:r>
          </a:p>
          <a:p>
            <a:pPr marL="302260" marR="64769" indent="-290195" algn="just">
              <a:lnSpc>
                <a:spcPct val="89900"/>
              </a:lnSpc>
              <a:spcBef>
                <a:spcPts val="495"/>
              </a:spcBef>
              <a:buClr>
                <a:srgbClr val="78B146"/>
              </a:buClr>
              <a:buFont typeface="Times New Roman"/>
              <a:buChar char="•"/>
              <a:tabLst>
                <a:tab pos="302895" algn="l"/>
              </a:tabLst>
            </a:pPr>
            <a:r>
              <a:rPr sz="2800" b="1" dirty="0">
                <a:latin typeface="Arial"/>
                <a:cs typeface="Arial"/>
              </a:rPr>
              <a:t>Memory-mapped </a:t>
            </a:r>
            <a:r>
              <a:rPr sz="2800" b="1" spc="-5" dirty="0">
                <a:latin typeface="Arial"/>
                <a:cs typeface="Arial"/>
              </a:rPr>
              <a:t>I/O: </a:t>
            </a:r>
            <a:r>
              <a:rPr sz="2800" spc="-5" dirty="0">
                <a:latin typeface="Arial MT"/>
                <a:cs typeface="Arial MT"/>
              </a:rPr>
              <a:t>CPU </a:t>
            </a:r>
            <a:r>
              <a:rPr sz="2800" dirty="0">
                <a:latin typeface="Arial MT"/>
                <a:cs typeface="Arial MT"/>
              </a:rPr>
              <a:t>communicates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peripheral devices as though they were </a:t>
            </a:r>
            <a:r>
              <a:rPr sz="2800" dirty="0">
                <a:latin typeface="Arial MT"/>
                <a:cs typeface="Arial MT"/>
              </a:rPr>
              <a:t>memory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647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524760" algn="l"/>
              </a:tabLst>
            </a:pPr>
            <a:r>
              <a:rPr spc="-5" dirty="0"/>
              <a:t>Data</a:t>
            </a:r>
            <a:r>
              <a:rPr spc="-90" dirty="0"/>
              <a:t> </a:t>
            </a:r>
            <a:r>
              <a:rPr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301369"/>
            <a:ext cx="7324090" cy="40325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2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manipulation is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of changing or altering data in order to make it more readable and organized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For example, you can arrange data alphabetically to expedite the process of finding useful information. Another example of data manipulation is website management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15735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2861"/>
            <a:ext cx="797369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578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2.13	</a:t>
            </a:r>
            <a:r>
              <a:rPr spc="-5" dirty="0"/>
              <a:t>Controllers</a:t>
            </a:r>
            <a:r>
              <a:rPr spc="-30" dirty="0"/>
              <a:t> </a:t>
            </a:r>
            <a:r>
              <a:rPr spc="-5" dirty="0"/>
              <a:t>attached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dirty="0"/>
              <a:t>a </a:t>
            </a:r>
            <a:r>
              <a:rPr spc="-985" dirty="0"/>
              <a:t> </a:t>
            </a:r>
            <a:r>
              <a:rPr spc="-5" dirty="0"/>
              <a:t>machine’s</a:t>
            </a:r>
            <a:r>
              <a:rPr spc="-10" dirty="0"/>
              <a:t> </a:t>
            </a:r>
            <a:r>
              <a:rPr spc="-5" dirty="0"/>
              <a:t>bus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733550"/>
            <a:ext cx="6095999" cy="4438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61568"/>
            <a:ext cx="779018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  <a:tabLst>
                <a:tab pos="2292985" algn="l"/>
              </a:tabLst>
            </a:pPr>
            <a:r>
              <a:rPr sz="3200" b="0" spc="-10" dirty="0">
                <a:latin typeface="Arial MT"/>
                <a:cs typeface="Arial MT"/>
              </a:rPr>
              <a:t>Figure </a:t>
            </a:r>
            <a:r>
              <a:rPr sz="3200" b="0" spc="-5" dirty="0">
                <a:latin typeface="Arial MT"/>
                <a:cs typeface="Arial MT"/>
              </a:rPr>
              <a:t>2.14	</a:t>
            </a:r>
            <a:r>
              <a:rPr sz="3200" dirty="0"/>
              <a:t>A </a:t>
            </a:r>
            <a:r>
              <a:rPr sz="3200" spc="-5" dirty="0"/>
              <a:t>conceptual representation </a:t>
            </a:r>
            <a:r>
              <a:rPr sz="3200" spc="-875" dirty="0"/>
              <a:t> </a:t>
            </a:r>
            <a:r>
              <a:rPr sz="3200" spc="-5" dirty="0"/>
              <a:t>of</a:t>
            </a:r>
            <a:r>
              <a:rPr sz="3200" spc="-15" dirty="0"/>
              <a:t> </a:t>
            </a:r>
            <a:r>
              <a:rPr sz="3200" spc="-5" dirty="0"/>
              <a:t>memory-mapped</a:t>
            </a:r>
            <a:r>
              <a:rPr sz="3200" spc="-10" dirty="0"/>
              <a:t> </a:t>
            </a:r>
            <a:r>
              <a:rPr sz="3200" spc="-5" dirty="0"/>
              <a:t>I/O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95600"/>
            <a:ext cx="7666036" cy="1254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Communicating</a:t>
            </a:r>
            <a:r>
              <a:rPr spc="-30" dirty="0"/>
              <a:t> </a:t>
            </a:r>
            <a:r>
              <a:rPr spc="-10" dirty="0"/>
              <a:t>with</a:t>
            </a:r>
            <a:r>
              <a:rPr spc="-35" dirty="0"/>
              <a:t> </a:t>
            </a:r>
            <a:r>
              <a:rPr spc="-10" dirty="0"/>
              <a:t>Other</a:t>
            </a:r>
            <a:r>
              <a:rPr spc="-35" dirty="0"/>
              <a:t> </a:t>
            </a:r>
            <a:r>
              <a:rPr spc="-5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5" y="728281"/>
            <a:ext cx="7821930" cy="363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78B146"/>
                </a:solidFill>
                <a:latin typeface="Arial"/>
                <a:cs typeface="Arial"/>
              </a:rPr>
              <a:t>(continued)</a:t>
            </a:r>
            <a:endParaRPr sz="3200">
              <a:latin typeface="Arial"/>
              <a:cs typeface="Arial"/>
            </a:endParaRPr>
          </a:p>
          <a:p>
            <a:pPr marL="431800" marR="295275" indent="-281940">
              <a:lnSpc>
                <a:spcPts val="3450"/>
              </a:lnSpc>
              <a:spcBef>
                <a:spcPts val="3229"/>
              </a:spcBef>
              <a:buClr>
                <a:srgbClr val="78B146"/>
              </a:buClr>
              <a:buFont typeface="Times New Roman"/>
              <a:buChar char="•"/>
              <a:tabLst>
                <a:tab pos="431800" algn="l"/>
              </a:tabLst>
            </a:pPr>
            <a:r>
              <a:rPr sz="3200" b="1" spc="-5" dirty="0">
                <a:latin typeface="Arial"/>
                <a:cs typeface="Arial"/>
              </a:rPr>
              <a:t>Direct memory access </a:t>
            </a:r>
            <a:r>
              <a:rPr sz="3200" b="1" dirty="0">
                <a:latin typeface="Arial"/>
                <a:cs typeface="Arial"/>
              </a:rPr>
              <a:t>(DMA): </a:t>
            </a:r>
            <a:r>
              <a:rPr sz="3200" spc="-5" dirty="0">
                <a:latin typeface="Arial MT"/>
                <a:cs typeface="Arial MT"/>
              </a:rPr>
              <a:t>Main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memory access by </a:t>
            </a:r>
            <a:r>
              <a:rPr sz="3200" dirty="0">
                <a:latin typeface="Arial MT"/>
                <a:cs typeface="Arial MT"/>
              </a:rPr>
              <a:t>a controller </a:t>
            </a:r>
            <a:r>
              <a:rPr sz="3200" spc="-5" dirty="0">
                <a:latin typeface="Arial MT"/>
                <a:cs typeface="Arial MT"/>
              </a:rPr>
              <a:t>over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bus</a:t>
            </a:r>
            <a:endParaRPr sz="3200">
              <a:latin typeface="Arial MT"/>
              <a:cs typeface="Arial MT"/>
            </a:endParaRPr>
          </a:p>
          <a:p>
            <a:pPr marL="431800" marR="5080" indent="-281940">
              <a:lnSpc>
                <a:spcPct val="90300"/>
              </a:lnSpc>
              <a:spcBef>
                <a:spcPts val="570"/>
              </a:spcBef>
              <a:buClr>
                <a:srgbClr val="78B146"/>
              </a:buClr>
              <a:buFont typeface="Times New Roman"/>
              <a:buChar char="•"/>
              <a:tabLst>
                <a:tab pos="431800" algn="l"/>
              </a:tabLst>
            </a:pPr>
            <a:r>
              <a:rPr sz="3200" b="1" spc="-5" dirty="0">
                <a:latin typeface="Arial"/>
                <a:cs typeface="Arial"/>
              </a:rPr>
              <a:t>Handshaking: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process of </a:t>
            </a:r>
            <a:r>
              <a:rPr sz="3200" dirty="0">
                <a:latin typeface="Arial MT"/>
                <a:cs typeface="Arial MT"/>
              </a:rPr>
              <a:t> coordinating </a:t>
            </a:r>
            <a:r>
              <a:rPr sz="3200" spc="-10" dirty="0">
                <a:latin typeface="Arial MT"/>
                <a:cs typeface="Arial MT"/>
              </a:rPr>
              <a:t>the transfer </a:t>
            </a:r>
            <a:r>
              <a:rPr sz="3200" spc="-5" dirty="0">
                <a:latin typeface="Arial MT"/>
                <a:cs typeface="Arial MT"/>
              </a:rPr>
              <a:t>of data between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components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Communicating</a:t>
            </a:r>
            <a:r>
              <a:rPr spc="-30" dirty="0"/>
              <a:t> </a:t>
            </a:r>
            <a:r>
              <a:rPr spc="-10" dirty="0"/>
              <a:t>with</a:t>
            </a:r>
            <a:r>
              <a:rPr spc="-35" dirty="0"/>
              <a:t> </a:t>
            </a:r>
            <a:r>
              <a:rPr spc="-10" dirty="0"/>
              <a:t>Other</a:t>
            </a:r>
            <a:r>
              <a:rPr spc="-35" dirty="0"/>
              <a:t> </a:t>
            </a:r>
            <a:r>
              <a:rPr spc="-5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5" y="728281"/>
            <a:ext cx="7072630" cy="390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78B146"/>
                </a:solidFill>
                <a:latin typeface="Arial"/>
                <a:cs typeface="Arial"/>
              </a:rPr>
              <a:t>(continued)</a:t>
            </a:r>
            <a:endParaRPr sz="3200">
              <a:latin typeface="Arial"/>
              <a:cs typeface="Arial"/>
            </a:endParaRPr>
          </a:p>
          <a:p>
            <a:pPr marL="431800" marR="384175" indent="-281940">
              <a:lnSpc>
                <a:spcPts val="3829"/>
              </a:lnSpc>
              <a:spcBef>
                <a:spcPts val="3229"/>
              </a:spcBef>
              <a:buClr>
                <a:srgbClr val="78B146"/>
              </a:buClr>
              <a:buFont typeface="Times New Roman"/>
              <a:buChar char="•"/>
              <a:tabLst>
                <a:tab pos="431800" algn="l"/>
              </a:tabLst>
            </a:pPr>
            <a:r>
              <a:rPr sz="3200" b="1" spc="-10" dirty="0">
                <a:latin typeface="Arial"/>
                <a:cs typeface="Arial"/>
              </a:rPr>
              <a:t>Parallel </a:t>
            </a:r>
            <a:r>
              <a:rPr sz="3200" b="1" spc="-5" dirty="0">
                <a:latin typeface="Arial"/>
                <a:cs typeface="Arial"/>
              </a:rPr>
              <a:t>Communication: </a:t>
            </a:r>
            <a:r>
              <a:rPr sz="3200" spc="-10" dirty="0">
                <a:latin typeface="Arial MT"/>
                <a:cs typeface="Arial MT"/>
              </a:rPr>
              <a:t>Several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communication </a:t>
            </a:r>
            <a:r>
              <a:rPr sz="3200" spc="-5" dirty="0">
                <a:latin typeface="Arial MT"/>
                <a:cs typeface="Arial MT"/>
              </a:rPr>
              <a:t>paths </a:t>
            </a:r>
            <a:r>
              <a:rPr sz="3200" spc="-10" dirty="0">
                <a:latin typeface="Arial MT"/>
                <a:cs typeface="Arial MT"/>
              </a:rPr>
              <a:t>transfer </a:t>
            </a:r>
            <a:r>
              <a:rPr sz="3200" spc="-5" dirty="0">
                <a:latin typeface="Arial MT"/>
                <a:cs typeface="Arial MT"/>
              </a:rPr>
              <a:t>bits </a:t>
            </a:r>
            <a:r>
              <a:rPr sz="3200" dirty="0">
                <a:latin typeface="Arial MT"/>
                <a:cs typeface="Arial MT"/>
              </a:rPr>
              <a:t> simultaneously.</a:t>
            </a:r>
            <a:endParaRPr sz="3200">
              <a:latin typeface="Arial MT"/>
              <a:cs typeface="Arial MT"/>
            </a:endParaRPr>
          </a:p>
          <a:p>
            <a:pPr marL="431800" marR="5080" indent="-281940">
              <a:lnSpc>
                <a:spcPct val="100099"/>
              </a:lnSpc>
              <a:spcBef>
                <a:spcPts val="484"/>
              </a:spcBef>
              <a:buClr>
                <a:srgbClr val="78B146"/>
              </a:buClr>
              <a:buFont typeface="Times New Roman"/>
              <a:buChar char="•"/>
              <a:tabLst>
                <a:tab pos="431800" algn="l"/>
              </a:tabLst>
            </a:pPr>
            <a:r>
              <a:rPr sz="3200" b="1" spc="-10" dirty="0">
                <a:latin typeface="Arial"/>
                <a:cs typeface="Arial"/>
              </a:rPr>
              <a:t>Serial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Communication: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spc="-10" dirty="0">
                <a:latin typeface="Arial MT"/>
                <a:cs typeface="Arial MT"/>
              </a:rPr>
              <a:t>Bits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transferred </a:t>
            </a:r>
            <a:r>
              <a:rPr sz="3200" spc="-5" dirty="0">
                <a:latin typeface="Arial MT"/>
                <a:cs typeface="Arial MT"/>
              </a:rPr>
              <a:t>one after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other over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single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communication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path.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5966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Communication</a:t>
            </a:r>
            <a:r>
              <a:rPr spc="-45" dirty="0"/>
              <a:t> </a:t>
            </a:r>
            <a:r>
              <a:rPr spc="-5"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527918"/>
            <a:ext cx="6712584" cy="31432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Measurement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units</a:t>
            </a:r>
            <a:endParaRPr sz="320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Clr>
                <a:srgbClr val="78B146"/>
              </a:buClr>
              <a:buChar char="–"/>
              <a:tabLst>
                <a:tab pos="694690" algn="l"/>
                <a:tab pos="1600200" algn="l"/>
              </a:tabLst>
            </a:pPr>
            <a:r>
              <a:rPr sz="2800" spc="-10" dirty="0">
                <a:latin typeface="Arial MT"/>
                <a:cs typeface="Arial MT"/>
              </a:rPr>
              <a:t>Bps:	Bits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second</a:t>
            </a:r>
            <a:endParaRPr sz="280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Clr>
                <a:srgbClr val="78B146"/>
              </a:buClr>
              <a:buChar char="–"/>
              <a:tabLst>
                <a:tab pos="694690" algn="l"/>
                <a:tab pos="1797050" algn="l"/>
              </a:tabLst>
            </a:pPr>
            <a:r>
              <a:rPr sz="2800" spc="-10" dirty="0">
                <a:latin typeface="Arial MT"/>
                <a:cs typeface="Arial MT"/>
              </a:rPr>
              <a:t>Kbps:	Kilo-bps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(1,000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bps)</a:t>
            </a:r>
            <a:endParaRPr sz="280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Clr>
                <a:srgbClr val="78B146"/>
              </a:buClr>
              <a:buChar char="–"/>
              <a:tabLst>
                <a:tab pos="694690" algn="l"/>
                <a:tab pos="1859914" algn="l"/>
              </a:tabLst>
            </a:pPr>
            <a:r>
              <a:rPr sz="2800" dirty="0">
                <a:latin typeface="Arial MT"/>
                <a:cs typeface="Arial MT"/>
              </a:rPr>
              <a:t>Mbps:	Mega-bps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(1,000,000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bps)</a:t>
            </a:r>
            <a:endParaRPr sz="2800">
              <a:latin typeface="Arial MT"/>
              <a:cs typeface="Arial MT"/>
            </a:endParaRPr>
          </a:p>
          <a:p>
            <a:pPr marL="388620">
              <a:lnSpc>
                <a:spcPct val="100000"/>
              </a:lnSpc>
              <a:spcBef>
                <a:spcPts val="540"/>
              </a:spcBef>
              <a:tabLst>
                <a:tab pos="1837055" algn="l"/>
              </a:tabLst>
            </a:pPr>
            <a:r>
              <a:rPr sz="2800" dirty="0">
                <a:solidFill>
                  <a:srgbClr val="78B146"/>
                </a:solidFill>
                <a:latin typeface="Arial MT"/>
                <a:cs typeface="Arial MT"/>
              </a:rPr>
              <a:t>–</a:t>
            </a:r>
            <a:r>
              <a:rPr sz="2800" spc="70" dirty="0">
                <a:solidFill>
                  <a:srgbClr val="78B14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Gbps:	Giga-bps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(1,000,000,000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bps)</a:t>
            </a:r>
            <a:endParaRPr sz="28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0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Bandwidth: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Maximum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available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rate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7050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5" dirty="0"/>
              <a:t>Data</a:t>
            </a:r>
            <a:r>
              <a:rPr spc="-45" dirty="0"/>
              <a:t> </a:t>
            </a:r>
            <a:r>
              <a:rPr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456944"/>
            <a:ext cx="7793355" cy="37693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Programing </a:t>
            </a:r>
            <a:r>
              <a:rPr sz="3200" spc="-5" dirty="0">
                <a:latin typeface="Arial MT"/>
                <a:cs typeface="Arial MT"/>
              </a:rPr>
              <a:t>languages </a:t>
            </a:r>
            <a:r>
              <a:rPr sz="3200" dirty="0">
                <a:latin typeface="Arial MT"/>
                <a:cs typeface="Arial MT"/>
              </a:rPr>
              <a:t>shields </a:t>
            </a:r>
            <a:r>
              <a:rPr sz="3200" spc="-5" dirty="0">
                <a:latin typeface="Arial MT"/>
                <a:cs typeface="Arial MT"/>
              </a:rPr>
              <a:t>users </a:t>
            </a:r>
            <a:r>
              <a:rPr sz="3200" spc="-10" dirty="0">
                <a:latin typeface="Arial MT"/>
                <a:cs typeface="Arial MT"/>
              </a:rPr>
              <a:t>from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details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spc="-1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machine:</a:t>
            </a:r>
          </a:p>
          <a:p>
            <a:pPr marL="694690" marR="22860" lvl="1" indent="-306070">
              <a:lnSpc>
                <a:spcPts val="3340"/>
              </a:lnSpc>
              <a:spcBef>
                <a:spcPts val="56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single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Python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statement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might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map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tens,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hundreds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machine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instructions</a:t>
            </a:r>
            <a:endParaRPr sz="2800" dirty="0">
              <a:latin typeface="Arial MT"/>
              <a:cs typeface="Arial MT"/>
            </a:endParaRPr>
          </a:p>
          <a:p>
            <a:pPr marL="694690" marR="581025" lvl="1" indent="-306070">
              <a:lnSpc>
                <a:spcPts val="3340"/>
              </a:lnSpc>
              <a:spcBef>
                <a:spcPts val="595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Programmer </a:t>
            </a:r>
            <a:r>
              <a:rPr sz="2800" spc="-5" dirty="0">
                <a:latin typeface="Arial MT"/>
                <a:cs typeface="Arial MT"/>
              </a:rPr>
              <a:t>does not need to </a:t>
            </a:r>
            <a:r>
              <a:rPr sz="2800" dirty="0">
                <a:latin typeface="Arial MT"/>
                <a:cs typeface="Arial MT"/>
              </a:rPr>
              <a:t>know </a:t>
            </a:r>
            <a:r>
              <a:rPr sz="2800" spc="-5" dirty="0">
                <a:latin typeface="Arial MT"/>
                <a:cs typeface="Arial MT"/>
              </a:rPr>
              <a:t>if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RISC 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CISC</a:t>
            </a:r>
            <a:endParaRPr sz="2800" dirty="0">
              <a:latin typeface="Arial MT"/>
              <a:cs typeface="Arial MT"/>
            </a:endParaRPr>
          </a:p>
          <a:p>
            <a:pPr marL="694690" marR="438784" lvl="1" indent="-306070">
              <a:lnSpc>
                <a:spcPts val="3340"/>
              </a:lnSpc>
              <a:spcBef>
                <a:spcPts val="585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Assigning </a:t>
            </a:r>
            <a:r>
              <a:rPr sz="2800" dirty="0">
                <a:latin typeface="Arial MT"/>
                <a:cs typeface="Arial MT"/>
              </a:rPr>
              <a:t>variables surely </a:t>
            </a:r>
            <a:r>
              <a:rPr sz="2800" spc="-5" dirty="0">
                <a:latin typeface="Arial MT"/>
                <a:cs typeface="Arial MT"/>
              </a:rPr>
              <a:t>involves LOAD,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STORE,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MOVE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op-codes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423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Parallel</a:t>
            </a:r>
            <a:r>
              <a:rPr spc="-9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8096250" cy="4570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0160" indent="-281940" algn="just">
              <a:lnSpc>
                <a:spcPts val="3829"/>
              </a:lnSpc>
              <a:spcBef>
                <a:spcPts val="23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Running </a:t>
            </a:r>
            <a:r>
              <a:rPr sz="3200" spc="-10" dirty="0">
                <a:latin typeface="Arial MT"/>
                <a:cs typeface="Arial MT"/>
              </a:rPr>
              <a:t>two </a:t>
            </a:r>
            <a:r>
              <a:rPr sz="3200" spc="-5" dirty="0">
                <a:latin typeface="Arial MT"/>
                <a:cs typeface="Arial MT"/>
              </a:rPr>
              <a:t>or more processors (CPUs) </a:t>
            </a:r>
            <a:r>
              <a:rPr sz="3200" spc="-10" dirty="0">
                <a:latin typeface="Arial MT"/>
                <a:cs typeface="Arial MT"/>
              </a:rPr>
              <a:t>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handle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separate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overall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task.</a:t>
            </a:r>
            <a:endParaRPr sz="3200">
              <a:latin typeface="Arial MT"/>
              <a:cs typeface="Arial MT"/>
            </a:endParaRPr>
          </a:p>
          <a:p>
            <a:pPr marL="294640" marR="7620" indent="-281940" algn="just">
              <a:lnSpc>
                <a:spcPct val="100099"/>
              </a:lnSpc>
              <a:spcBef>
                <a:spcPts val="49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Breaking </a:t>
            </a:r>
            <a:r>
              <a:rPr sz="3200" spc="-5" dirty="0">
                <a:latin typeface="Arial MT"/>
                <a:cs typeface="Arial MT"/>
              </a:rPr>
              <a:t>up different parts of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10" dirty="0">
                <a:latin typeface="Arial MT"/>
                <a:cs typeface="Arial MT"/>
              </a:rPr>
              <a:t>task </a:t>
            </a:r>
            <a:r>
              <a:rPr sz="3200" spc="-5" dirty="0">
                <a:latin typeface="Arial MT"/>
                <a:cs typeface="Arial MT"/>
              </a:rPr>
              <a:t>among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processors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will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help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reduce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 amount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time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run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program.</a:t>
            </a:r>
            <a:endParaRPr sz="3200">
              <a:latin typeface="Arial MT"/>
              <a:cs typeface="Arial MT"/>
            </a:endParaRPr>
          </a:p>
          <a:p>
            <a:pPr marL="294640" marR="5080" indent="-281940" algn="just">
              <a:lnSpc>
                <a:spcPct val="99900"/>
              </a:lnSpc>
              <a:spcBef>
                <a:spcPts val="63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Any </a:t>
            </a:r>
            <a:r>
              <a:rPr sz="3200" dirty="0">
                <a:latin typeface="Arial MT"/>
                <a:cs typeface="Arial MT"/>
              </a:rPr>
              <a:t>system </a:t>
            </a:r>
            <a:r>
              <a:rPr sz="3200" spc="-10" dirty="0">
                <a:latin typeface="Arial MT"/>
                <a:cs typeface="Arial MT"/>
              </a:rPr>
              <a:t>that </a:t>
            </a:r>
            <a:r>
              <a:rPr sz="3200" spc="-5" dirty="0">
                <a:latin typeface="Arial MT"/>
                <a:cs typeface="Arial MT"/>
              </a:rPr>
              <a:t>has more </a:t>
            </a:r>
            <a:r>
              <a:rPr sz="3200" spc="-10" dirty="0">
                <a:latin typeface="Arial MT"/>
                <a:cs typeface="Arial MT"/>
              </a:rPr>
              <a:t>than </a:t>
            </a:r>
            <a:r>
              <a:rPr sz="3200" spc="-5" dirty="0">
                <a:latin typeface="Arial MT"/>
                <a:cs typeface="Arial MT"/>
              </a:rPr>
              <a:t>one CPU </a:t>
            </a:r>
            <a:r>
              <a:rPr sz="3200" dirty="0">
                <a:latin typeface="Arial MT"/>
                <a:cs typeface="Arial MT"/>
              </a:rPr>
              <a:t> can </a:t>
            </a:r>
            <a:r>
              <a:rPr sz="3200" spc="-5" dirty="0">
                <a:latin typeface="Arial MT"/>
                <a:cs typeface="Arial MT"/>
              </a:rPr>
              <a:t>perform parallel processing, as well as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multi-core processors which are </a:t>
            </a:r>
            <a:r>
              <a:rPr sz="3200" dirty="0">
                <a:latin typeface="Arial MT"/>
                <a:cs typeface="Arial MT"/>
              </a:rPr>
              <a:t>commonly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found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computers</a:t>
            </a:r>
            <a:r>
              <a:rPr sz="3200" spc="-5" dirty="0">
                <a:latin typeface="Arial MT"/>
                <a:cs typeface="Arial MT"/>
              </a:rPr>
              <a:t> today.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6958965" cy="455765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682625" indent="-281940">
              <a:lnSpc>
                <a:spcPts val="3450"/>
              </a:lnSpc>
              <a:spcBef>
                <a:spcPts val="5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 architecture is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organization of the components which make up a computer system and the meaning of the operations which guide its function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defines what is seen on the machine interface, which is targeted by programming languages and their compilers.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99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6958965" cy="38233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682625" indent="-281940">
              <a:lnSpc>
                <a:spcPts val="3450"/>
              </a:lnSpc>
              <a:spcBef>
                <a:spcPts val="5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Central </a:t>
            </a:r>
            <a:r>
              <a:rPr sz="3200" spc="-10" dirty="0">
                <a:latin typeface="Arial MT"/>
                <a:cs typeface="Arial MT"/>
              </a:rPr>
              <a:t>Processing </a:t>
            </a:r>
            <a:r>
              <a:rPr sz="3200" spc="-5" dirty="0">
                <a:latin typeface="Arial MT"/>
                <a:cs typeface="Arial MT"/>
              </a:rPr>
              <a:t>Unit (CPU) or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processor</a:t>
            </a:r>
            <a:endParaRPr sz="32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175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Arithmetic/Logic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unit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versus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Control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unit</a:t>
            </a:r>
            <a:endParaRPr sz="2800" dirty="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240"/>
              </a:spcBef>
              <a:buClr>
                <a:srgbClr val="78B146"/>
              </a:buClr>
              <a:buChar char="–"/>
              <a:tabLst>
                <a:tab pos="694690" algn="l"/>
              </a:tabLst>
            </a:pPr>
            <a:r>
              <a:rPr sz="2800" spc="-5" dirty="0">
                <a:latin typeface="Arial MT"/>
                <a:cs typeface="Arial MT"/>
              </a:rPr>
              <a:t>Registers</a:t>
            </a:r>
            <a:endParaRPr sz="2800" dirty="0">
              <a:latin typeface="Arial MT"/>
              <a:cs typeface="Arial MT"/>
            </a:endParaRPr>
          </a:p>
          <a:p>
            <a:pPr marL="1094740" lvl="2" indent="-175895">
              <a:lnSpc>
                <a:spcPct val="100000"/>
              </a:lnSpc>
              <a:spcBef>
                <a:spcPts val="240"/>
              </a:spcBef>
              <a:buClr>
                <a:srgbClr val="78B146"/>
              </a:buClr>
              <a:buChar char="•"/>
              <a:tabLst>
                <a:tab pos="1094740" algn="l"/>
              </a:tabLst>
            </a:pPr>
            <a:r>
              <a:rPr sz="2800" spc="-5" dirty="0">
                <a:latin typeface="Arial MT"/>
                <a:cs typeface="Arial MT"/>
              </a:rPr>
              <a:t>General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purpose</a:t>
            </a:r>
            <a:endParaRPr sz="2800" dirty="0">
              <a:latin typeface="Arial MT"/>
              <a:cs typeface="Arial MT"/>
            </a:endParaRPr>
          </a:p>
          <a:p>
            <a:pPr marL="1094740" lvl="2" indent="-175895">
              <a:lnSpc>
                <a:spcPct val="100000"/>
              </a:lnSpc>
              <a:spcBef>
                <a:spcPts val="240"/>
              </a:spcBef>
              <a:buClr>
                <a:srgbClr val="78B146"/>
              </a:buClr>
              <a:buChar char="•"/>
              <a:tabLst>
                <a:tab pos="1094740" algn="l"/>
              </a:tabLst>
            </a:pPr>
            <a:r>
              <a:rPr sz="2800" spc="-10" dirty="0">
                <a:latin typeface="Arial MT"/>
                <a:cs typeface="Arial MT"/>
              </a:rPr>
              <a:t>Special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purpose</a:t>
            </a:r>
            <a:endParaRPr sz="28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26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Bus</a:t>
            </a:r>
            <a:endParaRPr sz="3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28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dirty="0">
                <a:latin typeface="Arial MT"/>
                <a:cs typeface="Arial MT"/>
              </a:rPr>
              <a:t>Motherboard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5" y="292861"/>
            <a:ext cx="73393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2324100" algn="l"/>
              </a:tabLst>
            </a:pPr>
            <a:r>
              <a:rPr b="0" spc="-10" dirty="0">
                <a:latin typeface="Arial MT"/>
                <a:cs typeface="Arial MT"/>
              </a:rPr>
              <a:t>Figure </a:t>
            </a:r>
            <a:r>
              <a:rPr b="0" spc="-5" dirty="0">
                <a:latin typeface="Arial MT"/>
                <a:cs typeface="Arial MT"/>
              </a:rPr>
              <a:t>2.1	</a:t>
            </a:r>
            <a:r>
              <a:rPr spc="-5" dirty="0"/>
              <a:t>CPU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main</a:t>
            </a:r>
            <a:r>
              <a:rPr spc="-30" dirty="0"/>
              <a:t> </a:t>
            </a:r>
            <a:r>
              <a:rPr spc="-5" dirty="0"/>
              <a:t>memory </a:t>
            </a:r>
            <a:r>
              <a:rPr spc="-985" dirty="0"/>
              <a:t> </a:t>
            </a:r>
            <a:r>
              <a:rPr spc="-5" dirty="0"/>
              <a:t>connected</a:t>
            </a:r>
            <a:r>
              <a:rPr spc="-10" dirty="0"/>
              <a:t> </a:t>
            </a:r>
            <a:r>
              <a:rPr spc="-5" dirty="0"/>
              <a:t>via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bus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143125"/>
            <a:ext cx="6515099" cy="3124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542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Stored</a:t>
            </a:r>
            <a:r>
              <a:rPr spc="-55" dirty="0"/>
              <a:t> </a:t>
            </a:r>
            <a:r>
              <a:rPr spc="-10" dirty="0"/>
              <a:t>Program</a:t>
            </a:r>
            <a:r>
              <a:rPr spc="-50" dirty="0"/>
              <a:t> </a:t>
            </a:r>
            <a:r>
              <a:rPr spc="-5" dirty="0"/>
              <a:t>Concept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29565" marR="5080">
              <a:lnSpc>
                <a:spcPts val="3829"/>
              </a:lnSpc>
              <a:spcBef>
                <a:spcPts val="190"/>
              </a:spcBef>
            </a:pPr>
            <a:r>
              <a:rPr dirty="0"/>
              <a:t>A </a:t>
            </a:r>
            <a:r>
              <a:rPr spc="-5" dirty="0"/>
              <a:t>program </a:t>
            </a:r>
            <a:r>
              <a:rPr dirty="0"/>
              <a:t>can </a:t>
            </a:r>
            <a:r>
              <a:rPr spc="-5" dirty="0"/>
              <a:t>be encoded as bit patterns </a:t>
            </a:r>
            <a:r>
              <a:rPr spc="-875" dirty="0"/>
              <a:t> </a:t>
            </a:r>
            <a:r>
              <a:rPr spc="-5" dirty="0"/>
              <a:t>and </a:t>
            </a:r>
            <a:r>
              <a:rPr dirty="0"/>
              <a:t>stored </a:t>
            </a:r>
            <a:r>
              <a:rPr spc="-5" dirty="0"/>
              <a:t>in main memory. </a:t>
            </a:r>
            <a:r>
              <a:rPr spc="-10" dirty="0"/>
              <a:t>From there, </a:t>
            </a:r>
            <a:r>
              <a:rPr spc="-5" dirty="0"/>
              <a:t> </a:t>
            </a:r>
            <a:r>
              <a:rPr spc="-10" dirty="0"/>
              <a:t>the </a:t>
            </a:r>
            <a:r>
              <a:rPr spc="-5" dirty="0"/>
              <a:t>CPU </a:t>
            </a:r>
            <a:r>
              <a:rPr dirty="0"/>
              <a:t>can </a:t>
            </a:r>
            <a:r>
              <a:rPr spc="-10" dirty="0"/>
              <a:t>then </a:t>
            </a:r>
            <a:r>
              <a:rPr spc="-5" dirty="0"/>
              <a:t>extract </a:t>
            </a:r>
            <a:r>
              <a:rPr spc="-10" dirty="0"/>
              <a:t>the </a:t>
            </a:r>
            <a:r>
              <a:rPr spc="-5" dirty="0"/>
              <a:t>instructions </a:t>
            </a:r>
            <a:r>
              <a:rPr dirty="0"/>
              <a:t> </a:t>
            </a:r>
            <a:r>
              <a:rPr spc="-5" dirty="0"/>
              <a:t>and execute </a:t>
            </a:r>
            <a:r>
              <a:rPr spc="-10" dirty="0"/>
              <a:t>them. </a:t>
            </a:r>
            <a:r>
              <a:rPr spc="-5" dirty="0"/>
              <a:t>In </a:t>
            </a:r>
            <a:r>
              <a:rPr spc="-10" dirty="0"/>
              <a:t>turn, the </a:t>
            </a:r>
            <a:r>
              <a:rPr spc="-5" dirty="0"/>
              <a:t>program </a:t>
            </a:r>
            <a:r>
              <a:rPr spc="-10" dirty="0"/>
              <a:t>to </a:t>
            </a:r>
            <a:r>
              <a:rPr spc="-875" dirty="0"/>
              <a:t> </a:t>
            </a:r>
            <a:r>
              <a:rPr spc="-5" dirty="0"/>
              <a:t>be</a:t>
            </a:r>
            <a:r>
              <a:rPr spc="-10" dirty="0"/>
              <a:t> </a:t>
            </a:r>
            <a:r>
              <a:rPr spc="-5" dirty="0"/>
              <a:t>executed</a:t>
            </a:r>
            <a:r>
              <a:rPr spc="-10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spc="-5" dirty="0"/>
              <a:t>be</a:t>
            </a:r>
            <a:r>
              <a:rPr spc="-10" dirty="0"/>
              <a:t> </a:t>
            </a:r>
            <a:r>
              <a:rPr spc="-5" dirty="0"/>
              <a:t>altered</a:t>
            </a:r>
            <a:r>
              <a:rPr spc="-10" dirty="0"/>
              <a:t> </a:t>
            </a:r>
            <a:r>
              <a:rPr spc="-5" dirty="0"/>
              <a:t>easily.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40486"/>
            <a:ext cx="2760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461250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b="1" spc="-5" dirty="0">
                <a:latin typeface="Arial"/>
                <a:cs typeface="Arial"/>
              </a:rPr>
              <a:t>Machine instruction: </a:t>
            </a:r>
            <a:r>
              <a:rPr sz="3200" spc="-5" dirty="0">
                <a:latin typeface="Arial MT"/>
                <a:cs typeface="Arial MT"/>
              </a:rPr>
              <a:t>An instruction (or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command) </a:t>
            </a:r>
            <a:r>
              <a:rPr sz="3200" spc="-5" dirty="0">
                <a:latin typeface="Arial MT"/>
                <a:cs typeface="Arial MT"/>
              </a:rPr>
              <a:t>encoded as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bit pattern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recognizable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spc="-10" dirty="0">
                <a:latin typeface="Arial MT"/>
                <a:cs typeface="Arial MT"/>
              </a:rPr>
              <a:t> the </a:t>
            </a:r>
            <a:r>
              <a:rPr sz="3200" spc="-5" dirty="0">
                <a:latin typeface="Arial MT"/>
                <a:cs typeface="Arial MT"/>
              </a:rPr>
              <a:t>CPU</a:t>
            </a:r>
            <a:endParaRPr sz="3200">
              <a:latin typeface="Arial MT"/>
              <a:cs typeface="Arial MT"/>
            </a:endParaRPr>
          </a:p>
          <a:p>
            <a:pPr marL="294640" marR="474980" indent="-281940">
              <a:lnSpc>
                <a:spcPct val="100499"/>
              </a:lnSpc>
              <a:spcBef>
                <a:spcPts val="47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sz="3200" b="1" spc="-5" dirty="0">
                <a:latin typeface="Arial"/>
                <a:cs typeface="Arial"/>
              </a:rPr>
              <a:t>Machine language: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set </a:t>
            </a:r>
            <a:r>
              <a:rPr sz="3200" spc="-5" dirty="0">
                <a:latin typeface="Arial MT"/>
                <a:cs typeface="Arial MT"/>
              </a:rPr>
              <a:t>of all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instructions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recognized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machine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20" dirty="0"/>
              <a:t> </a:t>
            </a:r>
            <a:r>
              <a:rPr spc="-5" dirty="0"/>
              <a:t>Pearson</a:t>
            </a:r>
            <a:r>
              <a:rPr spc="-20" dirty="0"/>
              <a:t> </a:t>
            </a:r>
            <a:r>
              <a:rPr spc="-5" dirty="0"/>
              <a:t>Education,</a:t>
            </a:r>
            <a:r>
              <a:rPr spc="-20" dirty="0"/>
              <a:t> </a:t>
            </a:r>
            <a:r>
              <a:rPr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79368"/>
            <a:ext cx="7101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45" dirty="0"/>
              <a:t> </a:t>
            </a:r>
            <a:r>
              <a:rPr spc="-10" dirty="0"/>
              <a:t>Language</a:t>
            </a:r>
            <a:r>
              <a:rPr spc="-50" dirty="0"/>
              <a:t> </a:t>
            </a:r>
            <a:r>
              <a:rPr spc="-5" dirty="0"/>
              <a:t>Philosophies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790" y="1351997"/>
            <a:ext cx="8064500" cy="516551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lang="en-US" sz="2400" b="1" dirty="0">
                <a:latin typeface="Arial MT"/>
                <a:cs typeface="Arial MT"/>
              </a:rPr>
              <a:t>Reduced Instruction Set Architecture (RISC) – </a:t>
            </a:r>
          </a:p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lang="en-US" sz="2400" dirty="0">
                <a:latin typeface="Arial MT"/>
                <a:cs typeface="Arial MT"/>
              </a:rPr>
              <a:t>The main idea behind this is to make hardware simpler by using an instruction set composed of a few basic steps for loading, evaluating, and storing operations just like a load command will load data, a store command will store the data. </a:t>
            </a:r>
          </a:p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lang="en-US" sz="2400" b="1" dirty="0">
                <a:latin typeface="Arial MT"/>
                <a:cs typeface="Arial MT"/>
              </a:rPr>
              <a:t>Complex Instruction Set Architecture (CISC) – </a:t>
            </a:r>
          </a:p>
          <a:p>
            <a:pPr marL="294640" indent="-281940">
              <a:lnSpc>
                <a:spcPct val="100000"/>
              </a:lnSpc>
              <a:spcBef>
                <a:spcPts val="740"/>
              </a:spcBef>
              <a:buClr>
                <a:srgbClr val="78B146"/>
              </a:buClr>
              <a:buFont typeface="Times New Roman"/>
              <a:buChar char="•"/>
              <a:tabLst>
                <a:tab pos="294640" algn="l"/>
              </a:tabLst>
            </a:pPr>
            <a:r>
              <a:rPr lang="en-US" sz="2400" dirty="0">
                <a:latin typeface="Arial MT"/>
                <a:cs typeface="Arial MT"/>
              </a:rPr>
              <a:t>The main idea is that a single instruction will do all loading, evaluating, and storing operations just like a multiplication command will do stuff like loading data, evaluating, and storing it, hence it’s complex. Or performing all arithmetic operations with addition operator.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1518</Words>
  <Application>Microsoft Office PowerPoint</Application>
  <PresentationFormat>On-screen Show (4:3)</PresentationFormat>
  <Paragraphs>244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</vt:lpstr>
      <vt:lpstr>Arial MT</vt:lpstr>
      <vt:lpstr>Calibri</vt:lpstr>
      <vt:lpstr>Times New Roman</vt:lpstr>
      <vt:lpstr>Verdana</vt:lpstr>
      <vt:lpstr>Office Theme</vt:lpstr>
      <vt:lpstr>Chapter 2:  Data Manipulation</vt:lpstr>
      <vt:lpstr>Chapter 2: Data Manipulation</vt:lpstr>
      <vt:lpstr>Data Manipulation</vt:lpstr>
      <vt:lpstr>Computer Architecture</vt:lpstr>
      <vt:lpstr>Computer Architecture</vt:lpstr>
      <vt:lpstr>Figure 2.1 CPU and main memory  connected via a bus</vt:lpstr>
      <vt:lpstr>Stored Program Concept</vt:lpstr>
      <vt:lpstr>Terminology</vt:lpstr>
      <vt:lpstr>Machine Language Philosophies</vt:lpstr>
      <vt:lpstr>Machine Language Philosophies</vt:lpstr>
      <vt:lpstr>Machine Instruction Types</vt:lpstr>
      <vt:lpstr>Figure 2.2 Adding values stored in  memory</vt:lpstr>
      <vt:lpstr>Figure 2.3 Dividing values stored in  memory</vt:lpstr>
      <vt:lpstr>Figure 2.4 The architecture of the  machine described in Appendix C</vt:lpstr>
      <vt:lpstr>Parts of a Machine Instruction</vt:lpstr>
      <vt:lpstr>Figure 2.5 The composition of an  instruction for the machine in  Appendix C</vt:lpstr>
      <vt:lpstr>Figure 2.6 Decoding the instruction  35A7</vt:lpstr>
      <vt:lpstr>Figure 2.7 An encoded version of the  instructions in Figure 2.2</vt:lpstr>
      <vt:lpstr>Program Execution</vt:lpstr>
      <vt:lpstr>Figure 2.8 The machine cycle</vt:lpstr>
      <vt:lpstr>Figure 2.9 Decoding the instruction  B258</vt:lpstr>
      <vt:lpstr>Figure 2.10 The program from Figure 2.7  stored in main memory ready for execution</vt:lpstr>
      <vt:lpstr>Figure 2.11 Performing the fetch step  of the machine cycle</vt:lpstr>
      <vt:lpstr>Figure 2.11 Performing the fetch step  of the machine cycle (continued)</vt:lpstr>
      <vt:lpstr>Logic Gates</vt:lpstr>
      <vt:lpstr>Arithmetic/Logic Operations</vt:lpstr>
      <vt:lpstr>Figure 2.12 Rotating the bit pattern  65 (hexadecimal) one bit to the right</vt:lpstr>
      <vt:lpstr>Left/Right Shift</vt:lpstr>
      <vt:lpstr>Communicating with Other Devices</vt:lpstr>
      <vt:lpstr>Figure 2.13 Controllers attached to a  machine’s bus</vt:lpstr>
      <vt:lpstr>Figure 2.14 A conceptual representation  of memory-mapped I/O</vt:lpstr>
      <vt:lpstr>Communicating with Other Devices</vt:lpstr>
      <vt:lpstr>Communicating with Other Devices</vt:lpstr>
      <vt:lpstr>Data Communication Rates</vt:lpstr>
      <vt:lpstr>Programming Data Manipulation</vt:lpstr>
      <vt:lpstr>Parallel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Data Manipulation</dc:title>
  <cp:lastModifiedBy>N J</cp:lastModifiedBy>
  <cp:revision>1</cp:revision>
  <dcterms:created xsi:type="dcterms:W3CDTF">2023-01-25T12:06:03Z</dcterms:created>
  <dcterms:modified xsi:type="dcterms:W3CDTF">2023-01-25T12:54:39Z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